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2.xml><?xml version="1.0" encoding="utf-8"?>
<a:tblStyleLst xmlns:a="http://schemas.openxmlformats.org/drawingml/2006/main" xmlns:r="http://schemas.openxmlformats.org/officeDocument/2006/relationships" def="{90651C3A-4460-11DB-9652-00E08161165F}">
  <a:tblStyle styleId="{89686863-365C-400E-8E1D-9EDFB69515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tableStyles" Target="tableStyles2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4" name="Google Shape;3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r" rtl="1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175" name="Google Shape;1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Google Shape;2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235" name="Google Shape;23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249" name="Google Shape;2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263" name="Google Shape;2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7" name="Google Shape;4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Google Shape;4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Google Shape;4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1" name="Google Shape;4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0" name="Google Shape;4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5" name="Google Shape;49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496" name="Google Shape;4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Google Shape;5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Google Shape;52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2" name="Google Shape;5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543" name="Google Shape;54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Google Shape;56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" name="Google Shape;56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Google Shape;57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4" name="Google Shape;58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1" name="Google Shape;5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8" name="Google Shape;59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6" name="Google Shape;6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"/>
          <p:cNvSpPr/>
          <p:nvPr/>
        </p:nvSpPr>
        <p:spPr>
          <a:xfrm>
            <a:off x="4286250" y="0"/>
            <a:ext cx="723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"/>
          <p:cNvSpPr/>
          <p:nvPr/>
        </p:nvSpPr>
        <p:spPr>
          <a:xfrm>
            <a:off x="4358475" y="0"/>
            <a:ext cx="385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"/>
          <p:cNvSpPr txBox="1">
            <a:spLocks noGrp="1"/>
          </p:cNvSpPr>
          <p:nvPr>
            <p:ph type="ctr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5" name="Google Shape;325;p2"/>
          <p:cNvSpPr txBox="1">
            <a:spLocks noGrp="1"/>
          </p:cNvSpPr>
          <p:nvPr>
            <p:ph type="subTitle" idx="1"/>
          </p:nvPr>
        </p:nvSpPr>
        <p:spPr>
          <a:xfrm>
            <a:off x="344250" y="4734200"/>
            <a:ext cx="4910100" cy="77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6" name="Google Shape;326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1"/>
          <p:cNvSpPr txBox="1">
            <a:spLocks noGrp="1"/>
          </p:cNvSpPr>
          <p:nvPr>
            <p:ph type="body" idx="1"/>
          </p:nvPr>
        </p:nvSpPr>
        <p:spPr>
          <a:xfrm>
            <a:off x="311700" y="1645400"/>
            <a:ext cx="39999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1" name="Google Shape;371;p11"/>
          <p:cNvSpPr txBox="1">
            <a:spLocks noGrp="1"/>
          </p:cNvSpPr>
          <p:nvPr>
            <p:ph type="body" idx="2"/>
          </p:nvPr>
        </p:nvSpPr>
        <p:spPr>
          <a:xfrm>
            <a:off x="4832400" y="1645400"/>
            <a:ext cx="39999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2" name="Google Shape;372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5" name="Google Shape;375;p1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6" name="Google Shape;37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p14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3" name="Google Shape;383;p14"/>
          <p:cNvSpPr txBox="1">
            <a:spLocks noGrp="1"/>
          </p:cNvSpPr>
          <p:nvPr>
            <p:ph type="title"/>
          </p:nvPr>
        </p:nvSpPr>
        <p:spPr>
          <a:xfrm>
            <a:off x="265500" y="14422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389" name="Google Shape;389;p1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333233"/>
            <a:ext cx="8520600" cy="28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392" name="Google Shape;392;p16"/>
          <p:cNvSpPr txBox="1">
            <a:spLocks noGrp="1"/>
          </p:cNvSpPr>
          <p:nvPr>
            <p:ph type="body" idx="1"/>
          </p:nvPr>
        </p:nvSpPr>
        <p:spPr>
          <a:xfrm>
            <a:off x="311700" y="43045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93" name="Google Shape;393;p1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5pPr>
            <a:lvl6pPr marL="2743200" lvl="5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6pPr>
            <a:lvl7pPr marL="3200400" lvl="6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7pPr>
            <a:lvl8pPr marL="3657600" lvl="7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8pPr>
            <a:lvl9pPr marL="4114800" lvl="8" indent="-325754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5pPr>
            <a:lvl6pPr marL="2743200" lvl="5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6pPr>
            <a:lvl7pPr marL="3200400" lvl="6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7pPr>
            <a:lvl8pPr marL="3657600" lvl="7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8pPr>
            <a:lvl9pPr marL="4114800" lvl="8" indent="-325754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5992812" y="6272212"/>
            <a:ext cx="24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685800" y="6272212"/>
            <a:ext cx="474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83600" y="6272212"/>
            <a:ext cx="4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 b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Text" type="twoObjAndTx">
  <p:cSld name="TWO_OBJECTS_AND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5pPr>
            <a:lvl6pPr marL="2743200" lvl="5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6pPr>
            <a:lvl7pPr marL="3200400" lvl="6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7pPr>
            <a:lvl8pPr marL="3657600" lvl="7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8pPr>
            <a:lvl9pPr marL="4114800" lvl="8" indent="-325754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5pPr>
            <a:lvl6pPr marL="2743200" lvl="5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6pPr>
            <a:lvl7pPr marL="3200400" lvl="6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7pPr>
            <a:lvl8pPr marL="3657600" lvl="7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8pPr>
            <a:lvl9pPr marL="4114800" lvl="8" indent="-325754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5pPr>
            <a:lvl6pPr marL="2743200" lvl="5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6pPr>
            <a:lvl7pPr marL="3200400" lvl="6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7pPr>
            <a:lvl8pPr marL="3657600" lvl="7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8pPr>
            <a:lvl9pPr marL="4114800" lvl="8" indent="-325754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5992812" y="6272212"/>
            <a:ext cx="24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685800" y="6272212"/>
            <a:ext cx="474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83600" y="6272212"/>
            <a:ext cx="4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 b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3146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3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3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85800" y="484187"/>
            <a:ext cx="7772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36576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  <a:defRPr sz="2000"/>
            </a:lvl1pPr>
            <a:lvl2pPr marL="914400" lvl="1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 sz="1800"/>
            </a:lvl2pPr>
            <a:lvl3pPr marL="1371600" lvl="2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■"/>
              <a:defRPr sz="1600"/>
            </a:lvl3pPr>
            <a:lvl4pPr marL="1828800" lvl="3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●"/>
              <a:defRPr sz="1600"/>
            </a:lvl4pPr>
            <a:lvl5pPr marL="2286000" lvl="4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○"/>
              <a:defRPr sz="1600"/>
            </a:lvl5pPr>
            <a:lvl6pPr marL="2743200" lvl="5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■"/>
              <a:defRPr sz="1600"/>
            </a:lvl6pPr>
            <a:lvl7pPr marL="3200400" lvl="6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●"/>
              <a:defRPr sz="1600"/>
            </a:lvl7pPr>
            <a:lvl8pPr marL="3657600" lvl="7" indent="-31495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○"/>
              <a:defRPr sz="1600"/>
            </a:lvl8pPr>
            <a:lvl9pPr marL="4114800" lvl="8" indent="-314959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792218" y="2194560"/>
            <a:ext cx="36576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  <a:defRPr sz="2000"/>
            </a:lvl1pPr>
            <a:lvl2pPr marL="914400" lvl="1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 sz="1800"/>
            </a:lvl2pPr>
            <a:lvl3pPr marL="1371600" lvl="2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■"/>
              <a:defRPr sz="1600"/>
            </a:lvl3pPr>
            <a:lvl4pPr marL="1828800" lvl="3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●"/>
              <a:defRPr sz="1600"/>
            </a:lvl4pPr>
            <a:lvl5pPr marL="2286000" lvl="4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○"/>
              <a:defRPr sz="1600"/>
            </a:lvl5pPr>
            <a:lvl6pPr marL="2743200" lvl="5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■"/>
              <a:defRPr sz="1600"/>
            </a:lvl6pPr>
            <a:lvl7pPr marL="3200400" lvl="6" indent="-31496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●"/>
              <a:defRPr sz="1600"/>
            </a:lvl7pPr>
            <a:lvl8pPr marL="3657600" lvl="7" indent="-314959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○"/>
              <a:defRPr sz="1600"/>
            </a:lvl8pPr>
            <a:lvl9pPr marL="4114800" lvl="8" indent="-314959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■"/>
              <a:defRPr sz="16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5992812" y="6272212"/>
            <a:ext cx="24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685800" y="6272212"/>
            <a:ext cx="474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83600" y="6272212"/>
            <a:ext cx="4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 b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85800" y="484187"/>
            <a:ext cx="7772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85800" y="2120900"/>
            <a:ext cx="77724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3pPr>
            <a:lvl4pPr marL="1828800" lvl="3" indent="-325755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4pPr>
            <a:lvl5pPr marL="2286000" lvl="4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5pPr>
            <a:lvl6pPr marL="2743200" lvl="5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6pPr>
            <a:lvl7pPr marL="3200400" lvl="6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7pPr>
            <a:lvl8pPr marL="3657600" lvl="7" indent="-32575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8pPr>
            <a:lvl9pPr marL="4114800" lvl="8" indent="-325754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5992812" y="6272212"/>
            <a:ext cx="24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685800" y="6272212"/>
            <a:ext cx="4745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83600" y="6272212"/>
            <a:ext cx="4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1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 b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3146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3146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7" name="Google Shape;337;p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Google Shape;338;p4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9" name="Google Shape;339;p4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3146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3146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7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25755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2pPr>
            <a:lvl3pPr marL="1371600" lvl="2" indent="-331469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3pPr>
            <a:lvl4pPr marL="182880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0" name="Google Shape;350;p7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1" name="Google Shape;351;p7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solidFill>
          <a:schemeClr val="dk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p8"/>
          <p:cNvCxnSpPr/>
          <p:nvPr/>
        </p:nvCxnSpPr>
        <p:spPr>
          <a:xfrm>
            <a:off x="731838" y="4598988"/>
            <a:ext cx="7848600" cy="1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5" name="Google Shape;355;p8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8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8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5400000">
            <a:off x="4543650" y="744450"/>
            <a:ext cx="567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9"/>
          <p:cNvSpPr txBox="1">
            <a:spLocks noGrp="1"/>
          </p:cNvSpPr>
          <p:nvPr>
            <p:ph type="title"/>
          </p:nvPr>
        </p:nvSpPr>
        <p:spPr>
          <a:xfrm>
            <a:off x="344250" y="1871800"/>
            <a:ext cx="8455500" cy="286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63" name="Google Shape;363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0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7" name="Google Shape;367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9" name="Google Shape;319;p1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20" name="Google Shape;320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layfair Display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7"/>
          <p:cNvSpPr txBox="1"/>
          <p:nvPr/>
        </p:nvSpPr>
        <p:spPr>
          <a:xfrm>
            <a:off x="0" y="5207102"/>
            <a:ext cx="37074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Rokayah Mahmoud Al-Khanazreh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5250" y="0"/>
            <a:ext cx="337524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375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7375" y="0"/>
            <a:ext cx="281475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7"/>
          <p:cNvSpPr txBox="1"/>
          <p:nvPr/>
        </p:nvSpPr>
        <p:spPr>
          <a:xfrm>
            <a:off x="914400" y="1744526"/>
            <a:ext cx="7315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1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HEAD INJURY  </a:t>
            </a:r>
            <a:endParaRPr sz="6000" b="0" i="1" u="none" strike="noStrike" cap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3" name="Google Shape;403;p17"/>
          <p:cNvSpPr txBox="1"/>
          <p:nvPr/>
        </p:nvSpPr>
        <p:spPr>
          <a:xfrm>
            <a:off x="914400" y="4938875"/>
            <a:ext cx="40518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Presented by :</a:t>
            </a:r>
            <a:endParaRPr sz="21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Leena Mahmoud </a:t>
            </a:r>
            <a:endParaRPr sz="2100"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Rokayah  Al-Khanazreh</a:t>
            </a:r>
            <a:endParaRPr sz="21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21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0537" y="1600200"/>
            <a:ext cx="79677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62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 descr="Picture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00200"/>
            <a:ext cx="7924799" cy="449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ICP monitoring: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055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 idx="4294967295"/>
          </p:nvPr>
        </p:nvSpPr>
        <p:spPr>
          <a:xfrm>
            <a:off x="533400" y="2438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 Black"/>
              <a:buNone/>
            </a:pPr>
            <a:r>
              <a:rPr lang="en-US" sz="4400" b="1" i="0" u="none" strike="noStrike" cap="none"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Classification </a:t>
            </a:r>
            <a:br>
              <a:rPr lang="en-US" sz="4400" b="1" i="0" u="none" strike="noStrike" cap="none"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400" b="1" i="0" u="none" strike="noStrike" cap="none"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of</a:t>
            </a:r>
            <a:br>
              <a:rPr lang="en-US" sz="4400" b="1" i="0" u="none" strike="noStrike" cap="none"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400" b="1" i="0" u="none" strike="noStrike" cap="none"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head injuries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945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>
            <a:spLocks noGrp="1"/>
          </p:cNvSpPr>
          <p:nvPr>
            <p:ph type="body" idx="4294967295"/>
          </p:nvPr>
        </p:nvSpPr>
        <p:spPr>
          <a:xfrm>
            <a:off x="914400" y="19510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943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▪"/>
            </a:pPr>
            <a:r>
              <a:rPr lang="en-US" sz="3600" b="1" i="0" u="none">
                <a:latin typeface="Arial"/>
                <a:ea typeface="Arial"/>
                <a:cs typeface="Arial"/>
                <a:sym typeface="Arial"/>
              </a:rPr>
              <a:t>Head injuries are classified according to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850"/>
              <a:buFont typeface="Noto Sans Symbols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1) Mechanism of injury.</a:t>
            </a:r>
            <a:endParaRPr/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2) severity of the injury.</a:t>
            </a:r>
            <a:endParaRPr/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3) Morphology of the injury.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972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1) Mechanism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5105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can be :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Blunt injury which is divided into: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-High velocity(automobile).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-Low velocity  (fall, assault).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2" name="Google Shape;172;p29" descr="neuro0004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752600"/>
            <a:ext cx="35052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66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0" descr="HSCA-JFK-head-7-125-large;crop_0_03,0_03,0_97,0_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85225"/>
            <a:ext cx="4267200" cy="30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 descr="neuro0008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533400"/>
            <a:ext cx="35814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/>
          <p:nvPr/>
        </p:nvSpPr>
        <p:spPr>
          <a:xfrm>
            <a:off x="682950" y="533411"/>
            <a:ext cx="38157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Playfair Display"/>
                <a:ea typeface="Playfair Display"/>
                <a:cs typeface="Playfair Display"/>
                <a:sym typeface="Playfair Display"/>
              </a:rPr>
              <a:t>2) </a:t>
            </a:r>
            <a:r>
              <a:rPr lang="en-US" sz="2200">
                <a:latin typeface="Playfair Display"/>
                <a:ea typeface="Playfair Display"/>
                <a:cs typeface="Playfair Display"/>
                <a:sym typeface="Playfair Display"/>
              </a:rPr>
              <a:t>Penetrating injury e.g gunshot wounds or other penetrating wounds.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114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Severit</a:t>
            </a:r>
            <a:r>
              <a:rPr lang="en-US" sz="4200" b="1">
                <a:latin typeface="Arial Black"/>
                <a:ea typeface="Arial Black"/>
                <a:cs typeface="Arial Black"/>
                <a:sym typeface="Arial Black"/>
              </a:rPr>
              <a:t>y) 2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685800" y="2120900"/>
            <a:ext cx="77724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classified according to </a:t>
            </a:r>
            <a:r>
              <a:rPr lang="en-US" sz="2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Glasgow coma Scale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into: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1) </a:t>
            </a:r>
            <a:r>
              <a:rPr lang="en-US" sz="2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Mild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(GCS score </a:t>
            </a:r>
            <a:r>
              <a:rPr lang="en-US" sz="2800" b="0" i="0" u="none">
                <a:solidFill>
                  <a:srgbClr val="000000"/>
                </a:solidFill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14-15).</a:t>
            </a:r>
            <a:endParaRPr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2) </a:t>
            </a:r>
            <a:r>
              <a:rPr lang="en-US" sz="2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Moderate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(GCS score </a:t>
            </a:r>
            <a:r>
              <a:rPr lang="en-US" sz="2800" b="0" i="0" u="none">
                <a:solidFill>
                  <a:srgbClr val="000000"/>
                </a:solidFill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9-13).</a:t>
            </a:r>
            <a:endParaRPr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3) </a:t>
            </a:r>
            <a:r>
              <a:rPr lang="en-US" sz="28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(GCS score </a:t>
            </a:r>
            <a:r>
              <a:rPr lang="en-US" sz="2800" b="0" i="0" u="none">
                <a:solidFill>
                  <a:srgbClr val="000000"/>
                </a:solidFill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3-8).</a:t>
            </a:r>
            <a:endParaRPr>
              <a:solidFill>
                <a:srgbClr val="000000"/>
              </a:solidFill>
              <a:highlight>
                <a:srgbClr val="EAD1D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424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2"/>
          <p:cNvGraphicFramePr/>
          <p:nvPr/>
        </p:nvGraphicFramePr>
        <p:xfrm>
          <a:off x="603250" y="683449"/>
          <a:ext cx="8153400" cy="54911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Stimulus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Response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Points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Eyes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Open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Spontaneously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 verbal command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 pain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 response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Best Motor Response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 verbal command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 painful stimulus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Obeys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Localized pain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Flexion-withdrawal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Flexion-abnormal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Extension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 response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Best Verbal Response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Oriented and converses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Disoriented and converses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Inappropriate words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Incomprehensible sounds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 response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" name="Google Shape;194;p32"/>
          <p:cNvSpPr txBox="1"/>
          <p:nvPr/>
        </p:nvSpPr>
        <p:spPr>
          <a:xfrm>
            <a:off x="4800600" y="6248400"/>
            <a:ext cx="3956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highlight>
                  <a:srgbClr val="F3F3F3"/>
                </a:highlight>
                <a:latin typeface="Arial"/>
                <a:ea typeface="Arial"/>
                <a:cs typeface="Arial"/>
                <a:sym typeface="Arial"/>
              </a:rPr>
              <a:t>Lowest score = 3, Highest score = 15</a:t>
            </a:r>
            <a:endParaRPr>
              <a:highlight>
                <a:srgbClr val="F3F3F3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891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 idx="4294967295"/>
          </p:nvPr>
        </p:nvSpPr>
        <p:spPr>
          <a:xfrm>
            <a:off x="1524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3) Morphology</a:t>
            </a: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65"/>
              <a:buNone/>
            </a:pPr>
            <a: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</a:t>
            </a:r>
            <a:endParaRPr/>
          </a:p>
          <a:p>
            <a:pPr marL="609600" lvl="0" indent="-6096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</a:t>
            </a:r>
            <a:endParaRPr/>
          </a:p>
        </p:txBody>
      </p:sp>
      <p:graphicFrame>
        <p:nvGraphicFramePr>
          <p:cNvPr id="202" name="Google Shape;202;p33"/>
          <p:cNvGraphicFramePr/>
          <p:nvPr/>
        </p:nvGraphicFramePr>
        <p:xfrm>
          <a:off x="685800" y="1600200"/>
          <a:ext cx="8229600" cy="5429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2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0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Skull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Fracture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b="0" i="0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Vault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b="0" i="0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1" i="0" u="none" strike="noStrike" cap="non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Basilar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 strike="noStrike" cap="none"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Linear vs. satellite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 strike="noStrike" cap="none"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Depressed / nondepresed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 strike="noStrike" cap="none"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Open / closed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1" i="0" u="none" strike="noStrike" cap="none">
                        <a:highlight>
                          <a:srgbClr val="FFFFFF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 strike="noStrike" cap="none"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With/without CSF leakage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 strike="noStrike" cap="none"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With/without nerve palsy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Intracranial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lesions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1" i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Focal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1" i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1" i="1" u="none" strike="noStrike" cap="non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Diffuse</a:t>
                      </a:r>
                      <a:endParaRPr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 u="non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Epidural</a:t>
                      </a:r>
                      <a:endParaRPr/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Subdural</a:t>
                      </a:r>
                      <a:endParaRPr/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Intracerebral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1" i="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Mild concussion</a:t>
                      </a:r>
                      <a:endParaRPr/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Classic concussion</a:t>
                      </a:r>
                      <a:endParaRPr/>
                    </a:p>
                    <a:p>
                      <a:pPr marL="0" marR="0" lvl="0" indent="-12700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2000"/>
                        <a:buFont typeface="Arial"/>
                        <a:buChar char="•"/>
                      </a:pPr>
                      <a:r>
                        <a:rPr lang="en-US" sz="2000" b="1" i="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Diffuse axonal injury</a:t>
                      </a:r>
                      <a:endParaRPr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90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 Specific types of head injury </a:t>
            </a:r>
            <a:endParaRPr/>
          </a:p>
        </p:txBody>
      </p:sp>
      <p:pic>
        <p:nvPicPr>
          <p:cNvPr id="208" name="Google Shape;208;p34" descr="09hemgros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057400"/>
            <a:ext cx="6858000" cy="38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41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 Black"/>
              <a:buNone/>
            </a:pPr>
            <a:r>
              <a:rPr lang="en-US" sz="48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Scalp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28600" y="1981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: skin</a:t>
            </a:r>
            <a:endParaRPr>
              <a:solidFill>
                <a:srgbClr val="000000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: connective tissue</a:t>
            </a:r>
            <a:endParaRPr>
              <a:solidFill>
                <a:srgbClr val="000000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aponeurosis (galea)</a:t>
            </a:r>
            <a:endParaRPr>
              <a:solidFill>
                <a:srgbClr val="000000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L: loose areolar tissue</a:t>
            </a:r>
            <a:endParaRPr>
              <a:solidFill>
                <a:srgbClr val="000000"/>
              </a:solidFill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AutoNum type="arabicPeriod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P: pericranium</a:t>
            </a:r>
            <a:endParaRPr>
              <a:solidFill>
                <a:srgbClr val="000000"/>
              </a:solidFill>
            </a:endParaRPr>
          </a:p>
          <a:p>
            <a:pPr marL="609600" marR="0" lvl="0" indent="-5016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Bleeding from scalp laceration can result in major blood loss  in children</a:t>
            </a:r>
            <a:endParaRPr>
              <a:solidFill>
                <a:srgbClr val="000000"/>
              </a:solidFill>
            </a:endParaRPr>
          </a:p>
          <a:p>
            <a:pPr marL="182880" marR="0" lvl="0" indent="-31750" algn="r" rt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1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7" descr="scal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609600"/>
            <a:ext cx="4267200" cy="3886200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20297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 idx="4294967295"/>
          </p:nvPr>
        </p:nvSpPr>
        <p:spPr>
          <a:xfrm>
            <a:off x="457200" y="6858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 Skull fractures </a:t>
            </a:r>
            <a:b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 vault fracture </a:t>
            </a:r>
            <a:b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</a:br>
            <a:endParaRPr sz="4200" b="1" i="0" u="none" strike="noStrike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457200" y="1682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significance of skull fracture should not be underestimated since it takes considerable force to fracture the skull.</a:t>
            </a:r>
            <a:endParaRPr>
              <a:solidFill>
                <a:srgbClr val="000000"/>
              </a:solidFill>
            </a:endParaRPr>
          </a:p>
          <a:p>
            <a:pPr marL="609600" marR="0" lvl="0" indent="-6096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linear vault fracture increase the risk of an intracranial heamatoma by about </a:t>
            </a:r>
            <a:r>
              <a:rPr lang="en-US" sz="2800" b="0" i="0" u="none">
                <a:solidFill>
                  <a:srgbClr val="000000"/>
                </a:solidFill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400 times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a conscious patient and by </a:t>
            </a:r>
            <a:r>
              <a:rPr lang="en-US" sz="2800" b="0" i="0" u="none">
                <a:solidFill>
                  <a:srgbClr val="000000"/>
                </a:solidFill>
                <a:highlight>
                  <a:srgbClr val="EAD1DC"/>
                </a:highlight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comatose patient.</a:t>
            </a:r>
            <a:endParaRPr>
              <a:solidFill>
                <a:srgbClr val="000000"/>
              </a:solidFill>
            </a:endParaRPr>
          </a:p>
          <a:p>
            <a:pPr marL="609600" marR="0" lvl="0" indent="-6096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Fragment depressed more than the thickness of the skull require surgical elevation</a:t>
            </a:r>
            <a:endParaRPr>
              <a:solidFill>
                <a:srgbClr val="000000"/>
              </a:solidFill>
            </a:endParaRPr>
          </a:p>
          <a:p>
            <a:pPr marL="609600" marR="0" lvl="0" indent="-60960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or compound skull fracture require early surgical repair</a:t>
            </a:r>
            <a:endParaRPr>
              <a:solidFill>
                <a:srgbClr val="000000"/>
              </a:solidFill>
            </a:endParaRPr>
          </a:p>
          <a:p>
            <a:pPr marL="609600" marR="0" lvl="0" indent="-458469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58469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31750" algn="r" rt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9193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441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rPr lang="en-US" sz="2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Skull fractures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10"/>
              <a:buNone/>
            </a:pPr>
            <a:r>
              <a:rPr lang="en-US" sz="2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Basal skull fractures;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000000"/>
              </a:solidFill>
            </a:endParaRPr>
          </a:p>
          <a:p>
            <a:pPr marL="0" lvl="0" indent="-14033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Noto Sans Symbols"/>
              <a:buChar char="▪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presence of clinical signs of basal skull fracture should increase the index of suspicion and help in its identification:</a:t>
            </a:r>
            <a:endParaRPr>
              <a:solidFill>
                <a:srgbClr val="000000"/>
              </a:solidFill>
            </a:endParaRPr>
          </a:p>
          <a:p>
            <a:pPr marL="45720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Noto Sans Symbols"/>
              <a:buChar char="▪"/>
            </a:pPr>
            <a:r>
              <a:rPr lang="en-US" sz="17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Periorbital ecchymosis ( </a:t>
            </a:r>
            <a:r>
              <a:rPr lang="en-US" sz="17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Raccoon eye</a:t>
            </a:r>
            <a:r>
              <a:rPr lang="en-US" sz="17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000000"/>
              </a:solidFill>
            </a:endParaRPr>
          </a:p>
          <a:p>
            <a:pPr marL="45720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Noto Sans Symbols"/>
              <a:buChar char="▪"/>
            </a:pPr>
            <a:r>
              <a:rPr lang="en-US" sz="17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Retroauicular ecchymosis ( </a:t>
            </a:r>
            <a:r>
              <a:rPr lang="en-US" sz="1700" b="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Battle’s sign</a:t>
            </a:r>
            <a:r>
              <a:rPr lang="en-US" sz="17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000000"/>
              </a:solidFill>
            </a:endParaRPr>
          </a:p>
          <a:p>
            <a:pPr marL="45720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Noto Sans Symbols"/>
              <a:buChar char="▪"/>
            </a:pPr>
            <a:r>
              <a:rPr lang="en-US" sz="17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CSF leakage</a:t>
            </a:r>
            <a:endParaRPr>
              <a:solidFill>
                <a:srgbClr val="000000"/>
              </a:solidFill>
            </a:endParaRPr>
          </a:p>
          <a:p>
            <a:pPr marL="45720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5"/>
              <a:buFont typeface="Noto Sans Symbols"/>
              <a:buChar char="▪"/>
            </a:pPr>
            <a:r>
              <a:rPr lang="en-US" sz="17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700" b="0" i="1" u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7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nerve palsy</a:t>
            </a:r>
            <a:r>
              <a:rPr lang="en-US" sz="17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182880" lvl="0" indent="-91122" algn="r" rt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445"/>
              <a:buNone/>
            </a:pPr>
            <a:endParaRPr sz="17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36"/>
          <p:cNvGrpSpPr/>
          <p:nvPr/>
        </p:nvGrpSpPr>
        <p:grpSpPr>
          <a:xfrm>
            <a:off x="4597400" y="1549400"/>
            <a:ext cx="4126992" cy="4813300"/>
            <a:chOff x="2896" y="976"/>
            <a:chExt cx="2600" cy="3032"/>
          </a:xfrm>
        </p:grpSpPr>
        <p:pic>
          <p:nvPicPr>
            <p:cNvPr id="223" name="Google Shape;223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6" y="976"/>
              <a:ext cx="2600" cy="2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36"/>
            <p:cNvSpPr txBox="1"/>
            <p:nvPr/>
          </p:nvSpPr>
          <p:spPr>
            <a:xfrm>
              <a:off x="2928" y="1008"/>
              <a:ext cx="2400" cy="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68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pic>
        <p:nvPicPr>
          <p:cNvPr id="231" name="Google Shape;231;p37" descr="Pictur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43000"/>
            <a:ext cx="35814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7" descr="Picture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990600"/>
            <a:ext cx="35814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04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</p:txBody>
      </p:sp>
      <p:pic>
        <p:nvPicPr>
          <p:cNvPr id="239" name="Google Shape;239;p38" descr="Bilateral orbital haematomas due to basal skull fra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838200"/>
            <a:ext cx="70104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543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9" descr="Battle Sig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533400"/>
            <a:ext cx="33528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9" descr="CSF fluid from e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533400"/>
            <a:ext cx="36576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192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 Intracranial lesions</a:t>
            </a:r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body" idx="1"/>
          </p:nvPr>
        </p:nvSpPr>
        <p:spPr>
          <a:xfrm>
            <a:off x="685800" y="2120900"/>
            <a:ext cx="77724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562" marR="0" lvl="0" indent="-17203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Noto Sans Symbols"/>
              <a:buChar char="▪"/>
            </a:pPr>
            <a:r>
              <a:rPr lang="en-US" sz="2600" b="0" i="0" u="none">
                <a:latin typeface="Arial"/>
                <a:ea typeface="Arial"/>
                <a:cs typeface="Arial"/>
                <a:sym typeface="Arial"/>
              </a:rPr>
              <a:t>These lesions may be classified as </a:t>
            </a:r>
            <a:endParaRPr/>
          </a:p>
          <a:p>
            <a:pPr marL="182562" marR="0" lvl="0" indent="-17203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89D9B"/>
              </a:buClr>
              <a:buSzPct val="85000"/>
              <a:buFont typeface="Noto Sans Symbols"/>
              <a:buChar char="▪"/>
            </a:pPr>
            <a:r>
              <a:rPr lang="en-US" sz="26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focal or</a:t>
            </a:r>
            <a:endParaRPr/>
          </a:p>
          <a:p>
            <a:pPr marL="182562" marR="0" lvl="0" indent="-17203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689D9B"/>
              </a:buClr>
              <a:buSzPct val="85000"/>
              <a:buFont typeface="Noto Sans Symbols"/>
              <a:buChar char="▪"/>
            </a:pPr>
            <a:r>
              <a:rPr lang="en-US" sz="26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diffuse 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although the two forms frequently coexist.</a:t>
            </a: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7203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▪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Diffuse brain injury is the most common type of head injury</a:t>
            </a:r>
            <a:r>
              <a:rPr lang="en-US" sz="2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represent a continuum of brain damage produced by increasing amounts of acceleration-deceleration forces</a:t>
            </a:r>
            <a:endParaRPr>
              <a:solidFill>
                <a:srgbClr val="000000"/>
              </a:solidFill>
            </a:endParaRPr>
          </a:p>
          <a:p>
            <a:pPr marL="182562" marR="0" lvl="0" indent="-172037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▪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general they have a normal CT scan but demonstrate altered sensorium or even deep coma.</a:t>
            </a:r>
            <a:endParaRPr>
              <a:solidFill>
                <a:srgbClr val="000000"/>
              </a:solidFill>
            </a:endParaRPr>
          </a:p>
          <a:p>
            <a:pPr marL="182880" marR="0" lvl="0" indent="-42544" algn="r" rt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903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 Intracranial lesions</a:t>
            </a:r>
            <a:b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DIFFUSE</a:t>
            </a:r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body" idx="1"/>
          </p:nvPr>
        </p:nvSpPr>
        <p:spPr>
          <a:xfrm>
            <a:off x="685800" y="2120900"/>
            <a:ext cx="77724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Based on the depth and duration of coma , diffuse injuries may be classified as mild concussion ,classic concussion and diffuse axonal damage.</a:t>
            </a:r>
            <a:endParaRPr>
              <a:solidFill>
                <a:srgbClr val="000000"/>
              </a:solidFill>
            </a:endParaRPr>
          </a:p>
          <a:p>
            <a:pPr marL="182880" marR="0" lvl="0" indent="-31750" algn="r" rt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188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 Focal intracranial lesions</a:t>
            </a:r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1"/>
          </p:nvPr>
        </p:nvSpPr>
        <p:spPr>
          <a:xfrm>
            <a:off x="685800" y="2112962"/>
            <a:ext cx="7772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Intracranial bleeding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1" u="sng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Venous bleeding</a:t>
            </a:r>
            <a:endParaRPr>
              <a:solidFill>
                <a:srgbClr val="000000"/>
              </a:solidFill>
              <a:highlight>
                <a:srgbClr val="C9DAF8"/>
              </a:highlight>
            </a:endParaRPr>
          </a:p>
          <a:p>
            <a:pPr marL="457200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Slow, insidious onset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1" u="sng">
                <a:solidFill>
                  <a:srgbClr val="000000"/>
                </a:solidFill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Arterial bleeding</a:t>
            </a:r>
            <a:endParaRPr>
              <a:solidFill>
                <a:srgbClr val="000000"/>
              </a:solidFill>
              <a:highlight>
                <a:srgbClr val="C9DAF8"/>
              </a:highlight>
            </a:endParaRPr>
          </a:p>
          <a:p>
            <a:pPr marL="457200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Signs and symptoms will be apparent within a few hours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34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Epidural hematoma</a:t>
            </a:r>
            <a:endParaRPr/>
          </a:p>
        </p:txBody>
      </p:sp>
      <p:sp>
        <p:nvSpPr>
          <p:cNvPr id="410" name="Google Shape;410;p18"/>
          <p:cNvSpPr txBox="1">
            <a:spLocks noGrp="1"/>
          </p:cNvSpPr>
          <p:nvPr>
            <p:ph type="body" idx="1"/>
          </p:nvPr>
        </p:nvSpPr>
        <p:spPr>
          <a:xfrm>
            <a:off x="381000" y="1905000"/>
            <a:ext cx="4648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b="1"/>
              <a:t>Lens shaped hematoma between dura and skull.</a:t>
            </a:r>
            <a:endParaRPr sz="2600" b="1"/>
          </a:p>
          <a:p>
            <a:pPr marL="182562" lvl="0" indent="-18256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600"/>
              <a:buChar char="●"/>
            </a:pPr>
            <a:r>
              <a:rPr lang="en-US" sz="2600" b="1"/>
              <a:t>Associated with skull fracture and laceration of dural artery (eg. middle meningeal artery).</a:t>
            </a:r>
            <a:endParaRPr sz="2600" b="1"/>
          </a:p>
          <a:p>
            <a:pPr marL="182562" lvl="0" indent="-18256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600"/>
              <a:buChar char="●"/>
            </a:pPr>
            <a:r>
              <a:rPr lang="en-US" sz="2600" b="1"/>
              <a:t>Underlying brain is usually not injured.</a:t>
            </a:r>
            <a:endParaRPr sz="2600" b="1"/>
          </a:p>
        </p:txBody>
      </p:sp>
      <p:pic>
        <p:nvPicPr>
          <p:cNvPr id="411" name="Google Shape;41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12225"/>
            <a:ext cx="3448050" cy="33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3950" y="4083375"/>
            <a:ext cx="2305425" cy="22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title"/>
          </p:nvPr>
        </p:nvSpPr>
        <p:spPr>
          <a:xfrm>
            <a:off x="609600" y="142875"/>
            <a:ext cx="7772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Epidural hematoma</a:t>
            </a:r>
            <a:endParaRPr/>
          </a:p>
        </p:txBody>
      </p:sp>
      <p:sp>
        <p:nvSpPr>
          <p:cNvPr id="419" name="Google Shape;41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en-US" sz="2800"/>
              <a:t>.</a:t>
            </a:r>
            <a:endParaRPr/>
          </a:p>
          <a:p>
            <a:pPr marL="182562" lvl="0" indent="-3143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sz="2800"/>
          </a:p>
        </p:txBody>
      </p:sp>
      <p:pic>
        <p:nvPicPr>
          <p:cNvPr id="420" name="Google Shape;420;p19" descr="epidur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752600"/>
            <a:ext cx="3335338" cy="40243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21" name="Google Shape;421;p19"/>
          <p:cNvSpPr/>
          <p:nvPr/>
        </p:nvSpPr>
        <p:spPr>
          <a:xfrm>
            <a:off x="0" y="1371600"/>
            <a:ext cx="5410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traumatic EDH Hematoma forms extremely fast Within 10 – 20 minutes after injury.</a:t>
            </a:r>
            <a:endParaRPr sz="2400" b="0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patient may present with external evidence of head injury such as scalp laceration, cephalohematoma, or contusions. Systemic injuries may also be present.</a:t>
            </a:r>
            <a:endParaRPr sz="2400" b="0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Most often the head injury is in the temporal or temporoparietal region.</a:t>
            </a:r>
            <a:endParaRPr sz="2400" b="0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Patient with epidural hematoma  may present with the classical “lucid interval” (20-50% of cases) or “talk and die”.</a:t>
            </a:r>
            <a:endParaRPr sz="1800" b="0" i="0" u="none" strike="noStrike" cap="none">
              <a:solidFill>
                <a:schemeClr val="dk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Cerebrospinal Fluid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85800" y="2093975"/>
            <a:ext cx="77724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produced at a rate of 20 ml / hour.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r" rt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31750" algn="r" rt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8" descr="brain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514600"/>
            <a:ext cx="39624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2686050"/>
            <a:ext cx="4900612" cy="3925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990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br>
              <a:rPr lang="en-US" b="1"/>
            </a:br>
            <a:endParaRPr b="1"/>
          </a:p>
        </p:txBody>
      </p:sp>
      <p:sp>
        <p:nvSpPr>
          <p:cNvPr id="428" name="Google Shape;428;p20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80"/>
              <a:buFont typeface="Arial"/>
              <a:buNone/>
            </a:pPr>
            <a:endParaRPr sz="2800"/>
          </a:p>
          <a:p>
            <a:pPr marL="182562" lvl="0" indent="-18256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en-US" sz="2800"/>
              <a:t>Imaging :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en-US" sz="2800"/>
              <a:t>  </a:t>
            </a:r>
            <a:endParaRPr/>
          </a:p>
          <a:p>
            <a:pPr marL="182562" lvl="0" indent="-3143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sz="2800"/>
          </a:p>
          <a:p>
            <a:pPr marL="182562" lvl="0" indent="-3143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sz="2800"/>
          </a:p>
        </p:txBody>
      </p:sp>
      <p:pic>
        <p:nvPicPr>
          <p:cNvPr id="429" name="Google Shape;429;p20" descr="nr360%20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743200"/>
            <a:ext cx="3221038" cy="3733800"/>
          </a:xfrm>
          <a:prstGeom prst="rect">
            <a:avLst/>
          </a:prstGeom>
          <a:noFill/>
          <a:ln w="38100" cap="flat" cmpd="sng">
            <a:solidFill>
              <a:srgbClr val="333399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30" name="Google Shape;430;p20" descr="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743200"/>
            <a:ext cx="3581400" cy="37338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>
            <a:spLocks noGrp="1"/>
          </p:cNvSpPr>
          <p:nvPr>
            <p:ph type="body" idx="1"/>
          </p:nvPr>
        </p:nvSpPr>
        <p:spPr>
          <a:xfrm>
            <a:off x="1009400" y="-196400"/>
            <a:ext cx="81345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610"/>
              <a:buFont typeface="Arial"/>
              <a:buNone/>
            </a:pPr>
            <a:endParaRPr sz="6600"/>
          </a:p>
          <a:p>
            <a:pPr marL="0" lvl="0" indent="0" algn="l" rtl="0">
              <a:lnSpc>
                <a:spcPct val="115000"/>
              </a:lnSpc>
              <a:spcBef>
                <a:spcPts val="1320"/>
              </a:spcBef>
              <a:spcAft>
                <a:spcPts val="0"/>
              </a:spcAft>
              <a:buSzPts val="5610"/>
              <a:buFont typeface="Arial"/>
              <a:buNone/>
            </a:pPr>
            <a:r>
              <a:rPr lang="en-US" sz="6600"/>
              <a:t>  </a:t>
            </a:r>
            <a:r>
              <a:rPr lang="en-US" sz="6600" i="1">
                <a:highlight>
                  <a:srgbClr val="C9DAF8"/>
                </a:highlight>
              </a:rPr>
              <a:t>MANAGEMENTS</a:t>
            </a:r>
            <a:r>
              <a:rPr lang="en-US" sz="6600"/>
              <a:t> </a:t>
            </a:r>
            <a:endParaRPr/>
          </a:p>
        </p:txBody>
      </p:sp>
      <p:pic>
        <p:nvPicPr>
          <p:cNvPr id="436" name="Google Shape;4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585675"/>
            <a:ext cx="8991599" cy="41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1.Conservative Therapy</a:t>
            </a:r>
            <a:endParaRPr/>
          </a:p>
        </p:txBody>
      </p:sp>
      <p:sp>
        <p:nvSpPr>
          <p:cNvPr id="443" name="Google Shape;443;p2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Outcome is directly related to the neurological status of the patient before surgery.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If a lesion is small and the patient is in good neurological condition, observing the patient with frequent neurological examinations is reasonable.</a:t>
            </a:r>
            <a:endParaRPr/>
          </a:p>
          <a:p>
            <a:pPr marL="182562" lvl="0" indent="-5302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562" lvl="0" indent="-5302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2.Surgical management</a:t>
            </a:r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828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380"/>
              <a:buChar char="●"/>
            </a:pPr>
            <a:r>
              <a:rPr lang="en-US" sz="2800"/>
              <a:t>Criteria for immediate surgical intervention is asymptomatic EDH with: </a:t>
            </a:r>
            <a:endParaRPr/>
          </a:p>
          <a:p>
            <a:pPr marL="182880" lvl="0" indent="-18288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ts val="2380"/>
              <a:buFont typeface="Arial"/>
              <a:buNone/>
            </a:pPr>
            <a:r>
              <a:rPr lang="en-US" sz="2800"/>
              <a:t>             1) Volume greater than 30 ml.</a:t>
            </a:r>
            <a:endParaRPr/>
          </a:p>
          <a:p>
            <a:pPr marL="182880" lvl="0" indent="-18288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ts val="2380"/>
              <a:buFont typeface="Arial"/>
              <a:buNone/>
            </a:pPr>
            <a:r>
              <a:rPr lang="en-US" sz="2800"/>
              <a:t>             2) Thickness of 10 mm(children 5 mm).</a:t>
            </a:r>
            <a:endParaRPr/>
          </a:p>
          <a:p>
            <a:pPr marL="182880" lvl="0" indent="-18288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ts val="2380"/>
              <a:buFont typeface="Arial"/>
              <a:buNone/>
            </a:pPr>
            <a:r>
              <a:rPr lang="en-US" sz="2800"/>
              <a:t>             3) A midline shift beyond 5 mm. </a:t>
            </a:r>
            <a:endParaRPr/>
          </a:p>
          <a:p>
            <a:pPr marL="182880" lvl="0" indent="-18288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ts val="2380"/>
              <a:buFont typeface="Arial"/>
              <a:buNone/>
            </a:pPr>
            <a:r>
              <a:rPr lang="en-US" sz="2800"/>
              <a:t>    as most patients with such an EDH experience a worsening of the conscious state and/or exhibit lateralizing signs. </a:t>
            </a:r>
            <a:endParaRPr/>
          </a:p>
          <a:p>
            <a:pPr marL="182880" lvl="0" indent="-18288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r>
              <a:rPr lang="en-US"/>
              <a:t> </a:t>
            </a:r>
            <a:endParaRPr/>
          </a:p>
          <a:p>
            <a:pPr marL="182880" lvl="0" indent="-53337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Surgical management</a:t>
            </a:r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r>
              <a:rPr lang="en-US" sz="2800"/>
              <a:t>craniotomy</a:t>
            </a:r>
            <a:endParaRPr/>
          </a:p>
        </p:txBody>
      </p:sp>
      <p:pic>
        <p:nvPicPr>
          <p:cNvPr id="458" name="Google Shape;458;p24" descr="Picture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197" y="3429000"/>
            <a:ext cx="2365200" cy="26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2375" y="1128675"/>
            <a:ext cx="6031624" cy="55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 txBox="1">
            <a:spLocks noGrp="1"/>
          </p:cNvSpPr>
          <p:nvPr>
            <p:ph type="title"/>
          </p:nvPr>
        </p:nvSpPr>
        <p:spPr>
          <a:xfrm>
            <a:off x="838200" y="12954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6000" b="1">
                <a:solidFill>
                  <a:srgbClr val="A43925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Subdural hematoma</a:t>
            </a:r>
            <a:endParaRPr/>
          </a:p>
        </p:txBody>
      </p:sp>
      <p:pic>
        <p:nvPicPr>
          <p:cNvPr id="466" name="Google Shape;466;p25" descr="subdural-hemato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05100"/>
            <a:ext cx="4019525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140" y="2571750"/>
            <a:ext cx="489585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Subdural hematoma</a:t>
            </a:r>
            <a:endParaRPr/>
          </a:p>
        </p:txBody>
      </p:sp>
      <p:sp>
        <p:nvSpPr>
          <p:cNvPr id="474" name="Google Shape;474;p26"/>
          <p:cNvSpPr txBox="1">
            <a:spLocks noGrp="1"/>
          </p:cNvSpPr>
          <p:nvPr>
            <p:ph type="body" idx="1"/>
          </p:nvPr>
        </p:nvSpPr>
        <p:spPr>
          <a:xfrm>
            <a:off x="4648200" y="1752600"/>
            <a:ext cx="4267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It’s the hemorrhage that occurs between </a:t>
            </a:r>
            <a:r>
              <a:rPr lang="en-US" b="1">
                <a:solidFill>
                  <a:srgbClr val="8888A4"/>
                </a:solidFill>
              </a:rPr>
              <a:t>Dura matter </a:t>
            </a:r>
            <a:r>
              <a:rPr lang="en-US"/>
              <a:t>and </a:t>
            </a:r>
            <a:r>
              <a:rPr lang="en-US" b="1">
                <a:solidFill>
                  <a:srgbClr val="8888A4"/>
                </a:solidFill>
              </a:rPr>
              <a:t>Arachnoid membrane. </a:t>
            </a:r>
            <a:endParaRPr b="1">
              <a:solidFill>
                <a:srgbClr val="8888A4"/>
              </a:solidFill>
            </a:endParaRPr>
          </a:p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 sz="1600"/>
              <a:t>Normally cover the entire surface of the hemisphere</a:t>
            </a:r>
            <a:endParaRPr sz="1600"/>
          </a:p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it’s concave/crescent in shape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Indicative of high acceleration/deceleration injury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Occur mostly from tearing of a </a:t>
            </a:r>
            <a:r>
              <a:rPr lang="en-US">
                <a:solidFill>
                  <a:srgbClr val="0070C0"/>
                </a:solidFill>
              </a:rPr>
              <a:t>bridging veins</a:t>
            </a:r>
            <a:r>
              <a:rPr lang="en-US"/>
              <a:t> (between the cerebral cortex and dural venous sinuses)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Also it can be associated with arterial laceration on brain surface.</a:t>
            </a:r>
            <a:endParaRPr/>
          </a:p>
          <a:p>
            <a:pPr marL="182562" lvl="0" indent="-5302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</p:txBody>
      </p:sp>
      <p:pic>
        <p:nvPicPr>
          <p:cNvPr id="475" name="Google Shape;4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286375"/>
            <a:ext cx="3900350" cy="149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676400"/>
            <a:ext cx="3709075" cy="329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Subdural Hematoma</a:t>
            </a:r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body" idx="1"/>
          </p:nvPr>
        </p:nvSpPr>
        <p:spPr>
          <a:xfrm>
            <a:off x="3027375" y="1498600"/>
            <a:ext cx="6116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●"/>
            </a:pPr>
            <a:r>
              <a:rPr lang="en-US" sz="2800">
                <a:solidFill>
                  <a:srgbClr val="A43925"/>
                </a:solidFill>
                <a:highlight>
                  <a:srgbClr val="FFFFFF"/>
                </a:highlight>
              </a:rPr>
              <a:t>Causes :</a:t>
            </a:r>
            <a:endParaRPr>
              <a:highlight>
                <a:srgbClr val="FFFFFF"/>
              </a:highlight>
            </a:endParaRPr>
          </a:p>
          <a:p>
            <a:pPr marL="182562" lvl="0" indent="-18256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en-US" sz="2800">
                <a:highlight>
                  <a:srgbClr val="FFFFFF"/>
                </a:highlight>
              </a:rPr>
              <a:t>Head trauma due to (</a:t>
            </a:r>
            <a:r>
              <a:rPr lang="en-US">
                <a:highlight>
                  <a:srgbClr val="FFFFFF"/>
                </a:highlight>
              </a:rPr>
              <a:t>car accidents , falls, violent sports ,assault)</a:t>
            </a:r>
            <a:endParaRPr>
              <a:highlight>
                <a:srgbClr val="FFFFFF"/>
              </a:highlight>
            </a:endParaRPr>
          </a:p>
          <a:p>
            <a:pPr marL="182562" lvl="0" indent="-5302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>
              <a:highlight>
                <a:srgbClr val="FFFFFF"/>
              </a:highlight>
            </a:endParaRPr>
          </a:p>
          <a:p>
            <a:pPr marL="182562" lvl="0" indent="-18256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Char char="●"/>
            </a:pPr>
            <a:r>
              <a:rPr lang="en-US" sz="2800">
                <a:solidFill>
                  <a:srgbClr val="A43925"/>
                </a:solidFill>
                <a:highlight>
                  <a:srgbClr val="FFFFFF"/>
                </a:highlight>
              </a:rPr>
              <a:t>Signs and symptoms :</a:t>
            </a:r>
            <a:endParaRPr sz="2800">
              <a:solidFill>
                <a:srgbClr val="A43925"/>
              </a:solidFill>
              <a:highlight>
                <a:srgbClr val="FFFFFF"/>
              </a:highlight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>
                <a:highlight>
                  <a:srgbClr val="FFFFFF"/>
                </a:highlight>
              </a:rPr>
              <a:t>severe headache </a:t>
            </a:r>
            <a:endParaRPr sz="1900">
              <a:highlight>
                <a:srgbClr val="FFFFFF"/>
              </a:highlight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>
                <a:highlight>
                  <a:srgbClr val="FFFFFF"/>
                </a:highlight>
              </a:rPr>
              <a:t>N&amp;V</a:t>
            </a:r>
            <a:endParaRPr sz="1900">
              <a:highlight>
                <a:srgbClr val="FFFFFF"/>
              </a:highlight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>
                <a:highlight>
                  <a:srgbClr val="FFFFFF"/>
                </a:highlight>
              </a:rPr>
              <a:t> confusion</a:t>
            </a:r>
            <a:endParaRPr sz="1900">
              <a:highlight>
                <a:srgbClr val="FFFFFF"/>
              </a:highlight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>
                <a:highlight>
                  <a:srgbClr val="FFFFFF"/>
                </a:highlight>
              </a:rPr>
              <a:t> disorientation </a:t>
            </a:r>
            <a:endParaRPr sz="1900">
              <a:highlight>
                <a:srgbClr val="FFFFFF"/>
              </a:highlight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>
                <a:highlight>
                  <a:srgbClr val="FFFFFF"/>
                </a:highlight>
              </a:rPr>
              <a:t> hemiparesis on one side</a:t>
            </a:r>
            <a:endParaRPr sz="1900">
              <a:highlight>
                <a:srgbClr val="FFFFFF"/>
              </a:highlight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>
                <a:highlight>
                  <a:srgbClr val="FFFFFF"/>
                </a:highlight>
              </a:rPr>
              <a:t> Mydriasis </a:t>
            </a:r>
            <a:endParaRPr sz="1900">
              <a:highlight>
                <a:srgbClr val="FFFFFF"/>
              </a:highlight>
            </a:endParaRPr>
          </a:p>
          <a:p>
            <a:pPr marL="457200" lvl="0" indent="-32575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sz="1900">
                <a:highlight>
                  <a:srgbClr val="FFFFFF"/>
                </a:highlight>
              </a:rPr>
              <a:t>Loss of consciousness </a:t>
            </a:r>
            <a:endParaRPr sz="1900">
              <a:highlight>
                <a:srgbClr val="FFFFFF"/>
              </a:highlight>
            </a:endParaRPr>
          </a:p>
          <a:p>
            <a:pPr marL="457200" lvl="0" indent="-32575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sz="1900">
                <a:highlight>
                  <a:srgbClr val="FFFFFF"/>
                </a:highlight>
              </a:rPr>
              <a:t>coma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None/>
            </a:pPr>
            <a:endParaRPr sz="2800" b="1" i="1">
              <a:solidFill>
                <a:srgbClr val="00B050"/>
              </a:solidFill>
              <a:highlight>
                <a:srgbClr val="FFF2CC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 b="1" i="1">
                <a:solidFill>
                  <a:srgbClr val="A43925"/>
                </a:solidFill>
                <a:highlight>
                  <a:srgbClr val="FFF2CC"/>
                </a:highlight>
              </a:rPr>
              <a:t>Elderly</a:t>
            </a:r>
            <a:r>
              <a:rPr lang="en-US" b="1" i="1">
                <a:highlight>
                  <a:srgbClr val="FFF2CC"/>
                </a:highlight>
              </a:rPr>
              <a:t> and </a:t>
            </a:r>
            <a:r>
              <a:rPr lang="en-US" b="1" i="1">
                <a:solidFill>
                  <a:srgbClr val="A43925"/>
                </a:solidFill>
                <a:highlight>
                  <a:srgbClr val="FFF2CC"/>
                </a:highlight>
              </a:rPr>
              <a:t>Alcoholics</a:t>
            </a:r>
            <a:r>
              <a:rPr lang="en-US" b="1" i="1">
                <a:highlight>
                  <a:srgbClr val="FFF2CC"/>
                </a:highlight>
              </a:rPr>
              <a:t> are </a:t>
            </a:r>
            <a:r>
              <a:rPr lang="en-US" b="1" i="1">
                <a:solidFill>
                  <a:srgbClr val="A43925"/>
                </a:solidFill>
                <a:highlight>
                  <a:srgbClr val="FFF2CC"/>
                </a:highlight>
              </a:rPr>
              <a:t>more susceptible</a:t>
            </a:r>
            <a:endParaRPr b="1" i="1">
              <a:highlight>
                <a:srgbClr val="FFF2CC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 b="1" i="1">
                <a:highlight>
                  <a:srgbClr val="FFF2CC"/>
                </a:highlight>
              </a:rPr>
              <a:t>Due to shrinking of the brain and stretching of the bridging veins.</a:t>
            </a:r>
            <a:endParaRPr b="1" i="1">
              <a:highlight>
                <a:srgbClr val="FFF2CC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endParaRPr b="1" i="1">
              <a:highlight>
                <a:srgbClr val="FFF2CC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None/>
            </a:pPr>
            <a:endParaRPr sz="2800">
              <a:highlight>
                <a:srgbClr val="FFFFFF"/>
              </a:highlight>
            </a:endParaRPr>
          </a:p>
          <a:p>
            <a:pPr marL="182562" lvl="0" indent="-31432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sz="2800">
              <a:solidFill>
                <a:srgbClr val="A43925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None/>
            </a:pPr>
            <a:endParaRPr sz="2800">
              <a:solidFill>
                <a:srgbClr val="A43925"/>
              </a:solidFill>
              <a:highlight>
                <a:srgbClr val="FFFFFF"/>
              </a:highlight>
            </a:endParaRPr>
          </a:p>
        </p:txBody>
      </p:sp>
      <p:pic>
        <p:nvPicPr>
          <p:cNvPr id="484" name="Google Shape;484;p27" descr="Subdural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750" y="1371600"/>
            <a:ext cx="22638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Subdural hematoma</a:t>
            </a:r>
            <a:endParaRPr/>
          </a:p>
        </p:txBody>
      </p:sp>
      <p:sp>
        <p:nvSpPr>
          <p:cNvPr id="491" name="Google Shape;491;p28"/>
          <p:cNvSpPr txBox="1">
            <a:spLocks noGrp="1"/>
          </p:cNvSpPr>
          <p:nvPr>
            <p:ph type="body" idx="1"/>
          </p:nvPr>
        </p:nvSpPr>
        <p:spPr>
          <a:xfrm>
            <a:off x="457200" y="2478300"/>
            <a:ext cx="8229600" cy="4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183"/>
              <a:buNone/>
            </a:pPr>
            <a:r>
              <a:rPr lang="en-US" sz="2200"/>
              <a:t>However, Sometimes people have no symptoms immediately following head injury and this called </a:t>
            </a:r>
            <a:r>
              <a:rPr lang="en-US" sz="2200">
                <a:solidFill>
                  <a:srgbClr val="A43925"/>
                </a:solidFill>
              </a:rPr>
              <a:t>Lucid interval</a:t>
            </a:r>
            <a:r>
              <a:rPr lang="en-US" sz="2800">
                <a:solidFill>
                  <a:srgbClr val="A43925"/>
                </a:solidFill>
              </a:rPr>
              <a:t>.</a:t>
            </a:r>
            <a:endParaRPr/>
          </a:p>
          <a:p>
            <a:pPr marL="182880" lvl="0" indent="-3175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ct val="85000"/>
              <a:buNone/>
            </a:pPr>
            <a:endParaRPr sz="2800">
              <a:solidFill>
                <a:srgbClr val="A43925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59072"/>
              <a:buNone/>
            </a:pPr>
            <a:r>
              <a:rPr lang="en-US" sz="2800"/>
              <a:t>Extreme neurosurgical emergency. 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59072"/>
              <a:buNone/>
            </a:pPr>
            <a:r>
              <a:rPr lang="en-US" sz="2800">
                <a:highlight>
                  <a:srgbClr val="EA9999"/>
                </a:highlight>
              </a:rPr>
              <a:t>30%</a:t>
            </a:r>
            <a:r>
              <a:rPr lang="en-US" sz="2800"/>
              <a:t> mortality, </a:t>
            </a:r>
            <a:r>
              <a:rPr lang="en-US" sz="2800">
                <a:highlight>
                  <a:srgbClr val="EA9999"/>
                </a:highlight>
              </a:rPr>
              <a:t>30%</a:t>
            </a:r>
            <a:r>
              <a:rPr lang="en-US" sz="2800"/>
              <a:t> good outcome.</a:t>
            </a:r>
            <a:endParaRPr sz="2800"/>
          </a:p>
          <a:p>
            <a:pPr marL="45720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59072"/>
              <a:buNone/>
            </a:pP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59072"/>
              <a:buNone/>
            </a:pPr>
            <a:r>
              <a:rPr lang="en-US" sz="2800"/>
              <a:t>      </a:t>
            </a:r>
            <a:r>
              <a:rPr lang="en-US" sz="2800">
                <a:highlight>
                  <a:srgbClr val="FFF2CC"/>
                </a:highlight>
              </a:rPr>
              <a:t>The difference between EDH and SDH</a:t>
            </a:r>
            <a:r>
              <a:rPr lang="en-US" sz="2800"/>
              <a:t> 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91891"/>
              <a:buNone/>
            </a:pPr>
            <a:r>
              <a:rPr lang="en-US">
                <a:solidFill>
                  <a:srgbClr val="A43925"/>
                </a:solidFill>
              </a:rPr>
              <a:t>              Slower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progression than Epidural hematoma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91891"/>
              <a:buNone/>
            </a:pPr>
            <a:r>
              <a:rPr lang="en-US"/>
              <a:t>               Prognosis  is </a:t>
            </a:r>
            <a:r>
              <a:rPr lang="en-US">
                <a:solidFill>
                  <a:srgbClr val="A43925"/>
                </a:solidFill>
              </a:rPr>
              <a:t>much worse </a:t>
            </a:r>
            <a:r>
              <a:rPr lang="en-US"/>
              <a:t>than epidural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91891"/>
              <a:buNone/>
            </a:pPr>
            <a:r>
              <a:rPr lang="en-US"/>
              <a:t>                Much </a:t>
            </a:r>
            <a:r>
              <a:rPr lang="en-US">
                <a:solidFill>
                  <a:srgbClr val="A43925"/>
                </a:solidFill>
              </a:rPr>
              <a:t>more common </a:t>
            </a:r>
            <a:r>
              <a:rPr lang="en-US"/>
              <a:t>than epidural</a:t>
            </a:r>
            <a:endParaRPr/>
          </a:p>
          <a:p>
            <a:pPr marL="182880" lvl="0" indent="-53337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ct val="113332"/>
              <a:buNone/>
            </a:pPr>
            <a:endParaRPr/>
          </a:p>
        </p:txBody>
      </p:sp>
      <p:sp>
        <p:nvSpPr>
          <p:cNvPr id="492" name="Google Shape;492;p28"/>
          <p:cNvSpPr txBox="1"/>
          <p:nvPr/>
        </p:nvSpPr>
        <p:spPr>
          <a:xfrm>
            <a:off x="926400" y="1524000"/>
            <a:ext cx="7305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layfair Display"/>
                <a:ea typeface="Playfair Display"/>
                <a:cs typeface="Playfair Display"/>
                <a:sym typeface="Playfair Display"/>
              </a:rPr>
              <a:t>Usually associated with severe diffuse injury, mmediate deep coma from moment of impact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525" y="1269175"/>
            <a:ext cx="7362051" cy="47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PHYSIOLOGY</a:t>
            </a:r>
            <a:b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Cerebral blood flow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85800" y="2120900"/>
            <a:ext cx="77724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10"/>
              <a:buFont typeface="Noto Sans Symbols"/>
              <a:buChar char="▪"/>
            </a:pPr>
            <a:r>
              <a:rPr lang="en-US" sz="2600" b="0" i="0" u="none">
                <a:latin typeface="Arial"/>
                <a:ea typeface="Arial"/>
                <a:cs typeface="Arial"/>
                <a:sym typeface="Arial"/>
              </a:rPr>
              <a:t>In normal person the </a:t>
            </a:r>
            <a:r>
              <a:rPr lang="en-US" sz="2600" b="1" i="1" u="sng">
                <a:latin typeface="Arial"/>
                <a:ea typeface="Arial"/>
                <a:cs typeface="Arial"/>
                <a:sym typeface="Arial"/>
              </a:rPr>
              <a:t>Autoregulation</a:t>
            </a:r>
            <a:r>
              <a:rPr lang="en-US" sz="2600" b="0" i="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>
                <a:latin typeface="Arial"/>
                <a:ea typeface="Arial"/>
                <a:cs typeface="Arial"/>
                <a:sym typeface="Arial"/>
              </a:rPr>
              <a:t>maintain a constant </a:t>
            </a:r>
            <a:endParaRPr/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600" b="1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CBF between MAP of 50 and 160 (mm Hg).</a:t>
            </a:r>
            <a:endParaRPr/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head injured patient its severely disturbed.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Noto Sans Symbols"/>
              <a:buChar char="▪"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 &lt; 50 mm Hg → CBF declines steeply</a:t>
            </a:r>
            <a:endParaRPr>
              <a:solidFill>
                <a:srgbClr val="000000"/>
              </a:solidFill>
            </a:endParaRPr>
          </a:p>
          <a:p>
            <a:pPr marL="457200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Noto Sans Symbols"/>
              <a:buChar char="▪"/>
            </a:pPr>
            <a:r>
              <a:rPr lang="en-US" sz="2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 &gt; 160 mm Hg → passive dilation of the cerebral vessels → increase in CBF</a:t>
            </a:r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83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A43925"/>
                </a:solidFill>
              </a:rPr>
              <a:t>Subdural hematoma</a:t>
            </a:r>
            <a:endParaRPr/>
          </a:p>
        </p:txBody>
      </p:sp>
      <p:graphicFrame>
        <p:nvGraphicFramePr>
          <p:cNvPr id="505" name="Google Shape;505;p30"/>
          <p:cNvGraphicFramePr/>
          <p:nvPr/>
        </p:nvGraphicFramePr>
        <p:xfrm>
          <a:off x="952500" y="204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{89686863-365C-400E-8E1D-9EDFB69515C7}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Acute</a:t>
                      </a:r>
                      <a:endParaRPr sz="30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Subacute</a:t>
                      </a:r>
                      <a:endParaRPr sz="28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u="none" strike="noStrike" cap="none"/>
                        <a:t>Chronic</a:t>
                      </a:r>
                      <a:r>
                        <a:rPr lang="en-US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u="none" strike="noStrike" cap="none"/>
                        <a:t>Time</a:t>
                      </a:r>
                      <a:r>
                        <a:rPr lang="en-US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609600" marR="0" lvl="0" indent="-609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2"/>
                          </a:solidFill>
                          <a:highlight>
                            <a:srgbClr val="EA9999"/>
                          </a:highlight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&lt;72hrs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609600" marR="0" lvl="0" indent="-6096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2"/>
                          </a:solidFill>
                          <a:highlight>
                            <a:srgbClr val="EA9999"/>
                          </a:highlight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3- 20 days</a:t>
                      </a:r>
                      <a:endParaRPr sz="1400" u="none" strike="noStrike" cap="none">
                        <a:highlight>
                          <a:srgbClr val="EA9999"/>
                        </a:highlight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609600" marR="0" lvl="0" indent="-609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2"/>
                          </a:solidFill>
                          <a:highlight>
                            <a:srgbClr val="EA9999"/>
                          </a:highlight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older than</a:t>
                      </a:r>
                      <a:endParaRPr sz="2200" u="none" strike="noStrike" cap="none">
                        <a:solidFill>
                          <a:schemeClr val="dk2"/>
                        </a:solidFill>
                        <a:highlight>
                          <a:srgbClr val="EA9999"/>
                        </a:highlight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609600" marR="0" lvl="0" indent="-609600" algn="l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u="none" strike="noStrike" cap="none">
                          <a:solidFill>
                            <a:schemeClr val="dk2"/>
                          </a:solidFill>
                          <a:highlight>
                            <a:srgbClr val="EA9999"/>
                          </a:highlight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20 days</a:t>
                      </a:r>
                      <a:endParaRPr sz="1400" u="none" strike="noStrike" cap="none">
                        <a:highlight>
                          <a:srgbClr val="EA9999"/>
                        </a:highlight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rPr lang="en-US" sz="3100" b="1" u="none" strike="noStrike" cap="none"/>
                        <a:t>CT</a:t>
                      </a:r>
                      <a:endParaRPr sz="31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609600" marR="0" lvl="0" indent="-60960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hyperdense on CT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609600" marR="0" lvl="0" indent="-609600" algn="ctr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compared to the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609600" marR="0" lvl="0" indent="-609600" algn="l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   brain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isodense or hypodense compared to the brain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609600" marR="0" lvl="0" indent="-609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hypodense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609600" marR="0" lvl="0" indent="-609600" algn="l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compared to the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609600" marR="0" lvl="0" indent="-609600" algn="l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brain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6" name="Google Shape;506;p30"/>
          <p:cNvSpPr txBox="1"/>
          <p:nvPr/>
        </p:nvSpPr>
        <p:spPr>
          <a:xfrm>
            <a:off x="914400" y="1523978"/>
            <a:ext cx="73152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Its classified to:</a:t>
            </a:r>
            <a:endParaRPr sz="2200" b="0" i="1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Investigations</a:t>
            </a:r>
            <a:endParaRPr/>
          </a:p>
        </p:txBody>
      </p:sp>
      <p:sp>
        <p:nvSpPr>
          <p:cNvPr id="513" name="Google Shape;513;p31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3389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  <p:sp>
        <p:nvSpPr>
          <p:cNvPr id="514" name="Google Shape;514;p31"/>
          <p:cNvSpPr txBox="1"/>
          <p:nvPr/>
        </p:nvSpPr>
        <p:spPr>
          <a:xfrm>
            <a:off x="457200" y="1397000"/>
            <a:ext cx="45720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Imaging:  CT scan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1"/>
          <p:cNvSpPr txBox="1"/>
          <p:nvPr/>
        </p:nvSpPr>
        <p:spPr>
          <a:xfrm>
            <a:off x="914400" y="1020662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16" name="Google Shape;51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209800"/>
            <a:ext cx="7338901" cy="422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Clinically</a:t>
            </a:r>
            <a:endParaRPr/>
          </a:p>
        </p:txBody>
      </p:sp>
      <p:sp>
        <p:nvSpPr>
          <p:cNvPr id="523" name="Google Shape;52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en-US" sz="2800"/>
              <a:t>  </a:t>
            </a:r>
            <a:r>
              <a:rPr lang="en-US"/>
              <a:t> Common neurological findings include :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380"/>
              <a:buFont typeface="Arial"/>
              <a:buNone/>
            </a:pPr>
            <a:r>
              <a:rPr lang="en-US" sz="2800"/>
              <a:t>1</a:t>
            </a:r>
            <a:r>
              <a:rPr lang="en-US"/>
              <a:t>) Altered level of consciousness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/>
              <a:t>2)</a:t>
            </a:r>
            <a:r>
              <a:rPr lang="en-US" b="1"/>
              <a:t> A dilated pupil </a:t>
            </a:r>
            <a:r>
              <a:rPr lang="en-US" b="1">
                <a:solidFill>
                  <a:srgbClr val="C00000"/>
                </a:solidFill>
              </a:rPr>
              <a:t>ipsilateral</a:t>
            </a:r>
            <a:r>
              <a:rPr lang="en-US" b="1"/>
              <a:t> to the hematoma 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/>
              <a:t>3) Failure of the ipsilateral pupil to react to light.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/>
              <a:t>4) Hemiparesis contralateral to the hematoma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Management</a:t>
            </a:r>
            <a:endParaRPr/>
          </a:p>
        </p:txBody>
      </p:sp>
      <p:sp>
        <p:nvSpPr>
          <p:cNvPr id="530" name="Google Shape;530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60"/>
              <a:buChar char="●"/>
            </a:pPr>
            <a:r>
              <a:rPr lang="en-US" sz="3600" b="1" u="sng"/>
              <a:t>Conservative</a:t>
            </a:r>
            <a:r>
              <a:rPr lang="en-US" sz="3600"/>
              <a:t>: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SzPts val="3060"/>
              <a:buFont typeface="Arial"/>
              <a:buNone/>
            </a:pPr>
            <a:r>
              <a:rPr lang="en-US" sz="3600"/>
              <a:t> - </a:t>
            </a:r>
            <a:r>
              <a:rPr lang="en-US"/>
              <a:t>Small acute SDHs less than 5 mm thick on axial CT images, without sufficient mass effect to cause midline shift or neurological signs, can be followed clinically 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/>
              <a:t> </a:t>
            </a:r>
            <a:r>
              <a:rPr lang="en-US" b="1"/>
              <a:t>-- </a:t>
            </a:r>
            <a:r>
              <a:rPr lang="en-US"/>
              <a:t>Increased ICP can be treated by diuretic ( ex. Mannitol)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/>
              <a:t> </a:t>
            </a:r>
            <a:endParaRPr/>
          </a:p>
          <a:p>
            <a:pPr marL="182562" lvl="0" indent="-5302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>
                <a:solidFill>
                  <a:srgbClr val="C00000"/>
                </a:solidFill>
              </a:rPr>
              <a:t>Management</a:t>
            </a:r>
            <a:endParaRPr/>
          </a:p>
        </p:txBody>
      </p:sp>
      <p:sp>
        <p:nvSpPr>
          <p:cNvPr id="537" name="Google Shape;53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797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800" b="1" u="sng"/>
              <a:t>Surgical</a:t>
            </a:r>
            <a:r>
              <a:rPr lang="en-US" sz="2800"/>
              <a:t>: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85000"/>
              <a:buFont typeface="Arial"/>
              <a:buNone/>
            </a:pPr>
            <a:r>
              <a:rPr lang="en-US" sz="2800"/>
              <a:t>  Surgery for acute SDH consists of a large </a:t>
            </a:r>
            <a:r>
              <a:rPr lang="en-US" sz="2800" b="1">
                <a:solidFill>
                  <a:srgbClr val="A43925"/>
                </a:solidFill>
              </a:rPr>
              <a:t>craniotomy</a:t>
            </a:r>
            <a:r>
              <a:rPr lang="en-US" sz="2800"/>
              <a:t> (centered over the thickest portion of the clot) to:</a:t>
            </a:r>
            <a:endParaRPr sz="2800"/>
          </a:p>
          <a:p>
            <a:pPr marL="182562" lvl="0" indent="-18256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85000"/>
              <a:buFont typeface="Arial"/>
              <a:buNone/>
            </a:pPr>
            <a:r>
              <a:rPr lang="en-US" sz="2800"/>
              <a:t> 1.decompress the brain</a:t>
            </a:r>
            <a:endParaRPr sz="2800"/>
          </a:p>
          <a:p>
            <a:pPr marL="182562" lvl="0" indent="-182562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ct val="85000"/>
              <a:buFont typeface="Arial"/>
              <a:buNone/>
            </a:pPr>
            <a:r>
              <a:rPr lang="en-US" sz="2800"/>
              <a:t> 2.stop any active subdural bleeding. 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113332"/>
              <a:buFont typeface="Arial"/>
              <a:buNone/>
            </a:pPr>
            <a:r>
              <a:rPr lang="en-US"/>
              <a:t>  </a:t>
            </a:r>
            <a:endParaRPr/>
          </a:p>
          <a:p>
            <a:pPr marL="182562" lvl="0" indent="-5302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ct val="113332"/>
              <a:buNone/>
            </a:pPr>
            <a:endParaRPr/>
          </a:p>
        </p:txBody>
      </p:sp>
      <p:pic>
        <p:nvPicPr>
          <p:cNvPr id="538" name="Google Shape;538;p34" descr="Picture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76850" y="2751138"/>
            <a:ext cx="2781300" cy="22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4"/>
          <p:cNvSpPr txBox="1"/>
          <p:nvPr/>
        </p:nvSpPr>
        <p:spPr>
          <a:xfrm>
            <a:off x="1299950" y="5672650"/>
            <a:ext cx="59739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https://drive.google.com/file/d/14sSMIHO24b83QHyCzCFg4o7q50gcdYjd/view?usp=drivesdk</a:t>
            </a:r>
            <a:endParaRPr sz="1400" b="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5"/>
          <p:cNvSpPr txBox="1"/>
          <p:nvPr/>
        </p:nvSpPr>
        <p:spPr>
          <a:xfrm>
            <a:off x="914400" y="271643"/>
            <a:ext cx="73152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Burr Holes </a:t>
            </a:r>
            <a:endParaRPr sz="3600" b="1" i="1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546" name="Google Shape;54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66850"/>
            <a:ext cx="4122150" cy="26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2474" y="1166850"/>
            <a:ext cx="3416725" cy="26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0625" y="3928300"/>
            <a:ext cx="3061825" cy="277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"/>
          <p:cNvSpPr txBox="1">
            <a:spLocks noGrp="1"/>
          </p:cNvSpPr>
          <p:nvPr>
            <p:ph type="title"/>
          </p:nvPr>
        </p:nvSpPr>
        <p:spPr>
          <a:xfrm>
            <a:off x="685800" y="484188"/>
            <a:ext cx="77724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 FOCAL Cerebral contusion    intracerebral hematoma</a:t>
            </a:r>
            <a:r>
              <a:rPr lang="en-US"/>
              <a:t> </a:t>
            </a:r>
            <a:r>
              <a:rPr lang="en-US" b="1"/>
              <a:t> </a:t>
            </a:r>
            <a:endParaRPr/>
          </a:p>
        </p:txBody>
      </p:sp>
      <p:sp>
        <p:nvSpPr>
          <p:cNvPr id="555" name="Google Shape;555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76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Area of focal tissue injury.  Neurological deficit depends on area injured.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Commonly </a:t>
            </a:r>
            <a:r>
              <a:rPr lang="en-US" b="1"/>
              <a:t>occur in </a:t>
            </a:r>
            <a:r>
              <a:rPr lang="en-US" b="1">
                <a:solidFill>
                  <a:srgbClr val="A43925"/>
                </a:solidFill>
              </a:rPr>
              <a:t>coupe/contra coupe </a:t>
            </a:r>
            <a:r>
              <a:rPr lang="en-US" b="1"/>
              <a:t>pattern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/>
              <a:t>	eg. frontal /occipital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20% of contusions may expand into surgical hematoma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Observe patients in ICU, repeat head CT scan within 24 hours.</a:t>
            </a:r>
            <a:endParaRPr/>
          </a:p>
        </p:txBody>
      </p:sp>
      <p:pic>
        <p:nvPicPr>
          <p:cNvPr id="556" name="Google Shape;556;p36" descr="neuro00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676400"/>
            <a:ext cx="36576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Investigation</a:t>
            </a:r>
            <a:endParaRPr/>
          </a:p>
        </p:txBody>
      </p:sp>
      <p:sp>
        <p:nvSpPr>
          <p:cNvPr id="563" name="Google Shape;563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86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0"/>
              <a:buFont typeface="Arial"/>
              <a:buNone/>
            </a:pPr>
            <a:r>
              <a:rPr lang="en-US"/>
              <a:t> # </a:t>
            </a:r>
            <a:r>
              <a:rPr lang="en-US" b="1" u="sng"/>
              <a:t>Imaging</a:t>
            </a:r>
            <a:r>
              <a:rPr lang="en-US" b="1"/>
              <a:t>:  CT scan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en-US"/>
              <a:t>      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lang="en-US"/>
              <a:t>hyperdense foci of hemorrhage</a:t>
            </a:r>
            <a:endParaRPr/>
          </a:p>
        </p:txBody>
      </p:sp>
      <p:pic>
        <p:nvPicPr>
          <p:cNvPr id="564" name="Google Shape;564;p37" descr="Picture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81700" y="1265238"/>
            <a:ext cx="2651100" cy="24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7" descr="Picture9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788025" y="3938588"/>
            <a:ext cx="1758900" cy="21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572" name="Google Shape;572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ICH</a:t>
            </a:r>
            <a:endParaRPr/>
          </a:p>
        </p:txBody>
      </p:sp>
      <p:pic>
        <p:nvPicPr>
          <p:cNvPr id="573" name="Google Shape;573;p38" descr="intracerebellar-hemorrhage-ct-sc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676400"/>
            <a:ext cx="38862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 </a:t>
            </a:r>
            <a:r>
              <a:rPr lang="en-US" u="sng"/>
              <a:t>Management of traumatic brain injury</a:t>
            </a:r>
            <a:r>
              <a:rPr lang="en-US"/>
              <a:t>    </a:t>
            </a:r>
            <a:endParaRPr/>
          </a:p>
        </p:txBody>
      </p:sp>
      <p:sp>
        <p:nvSpPr>
          <p:cNvPr id="580" name="Google Shape;580;p39"/>
          <p:cNvSpPr/>
          <p:nvPr/>
        </p:nvSpPr>
        <p:spPr>
          <a:xfrm>
            <a:off x="1143000" y="1858963"/>
            <a:ext cx="7086600" cy="4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43925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Prehospital care    :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ABC’s (Airway, breathing, circulation).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Fluid resuscitation to reverse shock, hypotension.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Spine precautions: 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highlight>
                  <a:srgbClr val="D5A6BD"/>
                </a:highlight>
                <a:latin typeface="Arial"/>
                <a:ea typeface="Arial"/>
                <a:cs typeface="Arial"/>
                <a:sym typeface="Arial"/>
              </a:rPr>
              <a:t>5-10%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head trauma patients have unstable spine injury.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 idx="4294967295"/>
          </p:nvPr>
        </p:nvSpPr>
        <p:spPr>
          <a:xfrm>
            <a:off x="685800" y="484632"/>
            <a:ext cx="7772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Intracranial pressure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305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8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Several pathological processes that affect the brain can cause elevation of the intracranial pressure.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elevated ICP not only indicate the presence of  a problem but can often contribute to the problem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457200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D9B"/>
              </a:buClr>
              <a:buSzPts val="1870"/>
              <a:buFont typeface="Noto Sans Symbols"/>
              <a:buChar char="▪"/>
            </a:pPr>
            <a:r>
              <a:rPr lang="en-US" sz="22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 mm Hg  - normal ICP(in </a:t>
            </a:r>
            <a:r>
              <a:rPr lang="en-US" sz="2200" b="1" i="1" u="sng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adult)</a:t>
            </a:r>
            <a:endParaRPr/>
          </a:p>
          <a:p>
            <a:pPr marL="457200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D9B"/>
              </a:buClr>
              <a:buSzPts val="1870"/>
              <a:buFont typeface="Noto Sans Symbols"/>
              <a:buChar char="▪"/>
            </a:pPr>
            <a:r>
              <a:rPr lang="en-US" sz="22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 mm Hg – abnormal</a:t>
            </a:r>
            <a:endParaRPr/>
          </a:p>
          <a:p>
            <a:pPr marL="457200" marR="0" lvl="1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89D9B"/>
              </a:buClr>
              <a:buSzPts val="1870"/>
              <a:buFont typeface="Noto Sans Symbols"/>
              <a:buChar char="▪"/>
            </a:pPr>
            <a:r>
              <a:rPr lang="en-US" sz="22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40 mm Hg sever elevation</a:t>
            </a:r>
            <a:endParaRPr sz="2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64134" algn="r" rt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ts val="1870"/>
              <a:buFont typeface="Noto Sans Symbols"/>
              <a:buNone/>
            </a:pPr>
            <a:endParaRPr sz="2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256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772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u="sng"/>
              <a:t>Initial evaluation and resuscitation:</a:t>
            </a:r>
            <a:endParaRPr/>
          </a:p>
        </p:txBody>
      </p:sp>
      <p:sp>
        <p:nvSpPr>
          <p:cNvPr id="587" name="Google Shape;587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ts val="2040"/>
              <a:buChar char="●"/>
            </a:pPr>
            <a:r>
              <a:rPr lang="en-US" b="1"/>
              <a:t>Initial evaluation and resuscitation;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r>
              <a:rPr lang="en-US"/>
              <a:t>	 Rapid neurological examination (1-3 minutes)</a:t>
            </a:r>
            <a:endParaRPr/>
          </a:p>
          <a:p>
            <a:pPr marL="457200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B7C72"/>
              </a:buClr>
              <a:buSzPts val="1700"/>
              <a:buFont typeface="Arial"/>
              <a:buNone/>
            </a:pPr>
            <a:r>
              <a:rPr lang="en-US"/>
              <a:t>Assess GCS, pupil function, doll’s eyes, cough, gag &amp; corneal reflex</a:t>
            </a:r>
            <a:endParaRPr/>
          </a:p>
          <a:p>
            <a:pPr marL="457200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6B7C72"/>
              </a:buClr>
              <a:buSzPts val="1700"/>
              <a:buFont typeface="Arial"/>
              <a:buNone/>
            </a:pP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Char char="●"/>
            </a:pPr>
            <a:r>
              <a:rPr lang="en-US" b="1"/>
              <a:t>Empiric management of elevated ICP;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r>
              <a:rPr lang="en-US"/>
              <a:t>	Intubations , ventilation, sedation, mannitol, head elevation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Char char="●"/>
            </a:pPr>
            <a:r>
              <a:rPr lang="en-US"/>
              <a:t> </a:t>
            </a:r>
            <a:r>
              <a:rPr lang="en-US" b="1"/>
              <a:t>Secondary injury survey;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r>
              <a:rPr lang="en-US"/>
              <a:t>	Examine head, ears, eyes, nasopharynx, mouth for injury, facial fractures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r>
              <a:rPr lang="en-US"/>
              <a:t>	C-spine x-rays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r>
              <a:rPr lang="en-US"/>
              <a:t>   Evaluate for peripheral injury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Char char="●"/>
            </a:pPr>
            <a:r>
              <a:rPr lang="en-US" b="1"/>
              <a:t>STAT head CT scan</a:t>
            </a:r>
            <a:r>
              <a:rPr lang="en-US"/>
              <a:t> ;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r>
              <a:rPr lang="en-US"/>
              <a:t>   Diagnostic procedure of choice for all patients with suspected traumatic brain injury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Font typeface="Arial"/>
              <a:buNone/>
            </a:pP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B7C72"/>
              </a:buClr>
              <a:buSzPts val="2040"/>
              <a:buChar char="●"/>
            </a:pPr>
            <a:r>
              <a:rPr lang="en-US" b="1"/>
              <a:t>Repeat neurological exam frequently.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u="sng"/>
              <a:t>Indications for admission:</a:t>
            </a:r>
            <a:endParaRPr/>
          </a:p>
        </p:txBody>
      </p:sp>
      <p:sp>
        <p:nvSpPr>
          <p:cNvPr id="594" name="Google Shape;594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lvl="0" indent="-18256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GCS below 15.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Abnormal CT –scan.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Neurological symp.&amp;signs.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Difficulty of assessing the patient.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Epilepsy.</a:t>
            </a:r>
            <a:endParaRPr/>
          </a:p>
          <a:p>
            <a:pPr marL="182562" lvl="0" indent="-182562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Other medical conditions.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1"/>
              <a:t> </a:t>
            </a:r>
            <a:endParaRPr/>
          </a:p>
        </p:txBody>
      </p:sp>
      <p:sp>
        <p:nvSpPr>
          <p:cNvPr id="601" name="Google Shape;601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82880" lvl="0" indent="-1602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7C72"/>
              </a:buClr>
              <a:buSzPct val="85000"/>
              <a:buChar char="●"/>
            </a:pPr>
            <a:r>
              <a:rPr lang="en-US" sz="2800"/>
              <a:t>Immediate surgery for </a:t>
            </a:r>
            <a:r>
              <a:rPr lang="en-US" sz="2800" b="1"/>
              <a:t>evacuation</a:t>
            </a:r>
            <a:r>
              <a:rPr lang="en-US" sz="2800"/>
              <a:t> of hematoma, if necessary.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endParaRPr sz="2800"/>
          </a:p>
          <a:p>
            <a:pPr marL="182880" lvl="0" indent="-16021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ct val="85000"/>
              <a:buChar char="●"/>
            </a:pPr>
            <a:r>
              <a:rPr lang="en-US" sz="2800"/>
              <a:t>Monitor </a:t>
            </a:r>
            <a:r>
              <a:rPr lang="en-US" sz="2800" b="1"/>
              <a:t>ICP</a:t>
            </a:r>
            <a:r>
              <a:rPr lang="en-US" sz="2800"/>
              <a:t> with implanted pressure gauge.</a:t>
            </a:r>
            <a:endParaRPr/>
          </a:p>
          <a:p>
            <a:pPr marL="182880" lvl="0" indent="-3175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ct val="85000"/>
              <a:buNone/>
            </a:pPr>
            <a:endParaRPr sz="2800"/>
          </a:p>
          <a:p>
            <a:pPr marL="182880" lvl="0" indent="-16021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ct val="85000"/>
              <a:buChar char="●"/>
            </a:pPr>
            <a:r>
              <a:rPr lang="en-US" sz="2800"/>
              <a:t>Medically manage cerebral </a:t>
            </a:r>
            <a:r>
              <a:rPr lang="en-US" sz="2800" b="1"/>
              <a:t>edema</a:t>
            </a:r>
            <a:r>
              <a:rPr lang="en-US" sz="2800"/>
              <a:t> to maintain cerebral perfusion pressure </a:t>
            </a:r>
            <a:r>
              <a:rPr lang="en-US" sz="2800">
                <a:highlight>
                  <a:srgbClr val="D5A6BD"/>
                </a:highlight>
              </a:rPr>
              <a:t>&gt; 70 mmHg</a:t>
            </a:r>
            <a:r>
              <a:rPr lang="en-US" sz="2800"/>
              <a:t> .</a:t>
            </a:r>
            <a:endParaRPr/>
          </a:p>
          <a:p>
            <a:pPr marL="182880" lvl="0" indent="-3175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ct val="85000"/>
              <a:buNone/>
            </a:pPr>
            <a:endParaRPr sz="2800"/>
          </a:p>
          <a:p>
            <a:pPr marL="182880" lvl="0" indent="-16021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ct val="85000"/>
              <a:buChar char="●"/>
            </a:pPr>
            <a:r>
              <a:rPr lang="en-US" sz="2800"/>
              <a:t>Perform serial head </a:t>
            </a:r>
            <a:r>
              <a:rPr lang="en-US" sz="2800" b="1"/>
              <a:t>CT</a:t>
            </a:r>
            <a:r>
              <a:rPr lang="en-US" sz="2800"/>
              <a:t> scans:</a:t>
            </a:r>
            <a:endParaRPr/>
          </a:p>
          <a:p>
            <a:pPr marL="182880" lvl="0" indent="-18288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ct val="85000"/>
              <a:buFont typeface="Arial"/>
              <a:buNone/>
            </a:pPr>
            <a:r>
              <a:rPr lang="en-US" sz="2800"/>
              <a:t>   As </a:t>
            </a:r>
            <a:r>
              <a:rPr lang="en-US" sz="2800">
                <a:highlight>
                  <a:srgbClr val="D5A6BD"/>
                </a:highlight>
              </a:rPr>
              <a:t>20% </a:t>
            </a:r>
            <a:r>
              <a:rPr lang="en-US" sz="2800"/>
              <a:t>of cerebral contusions may enlarge to surgical hematoma.</a:t>
            </a:r>
            <a:endParaRPr/>
          </a:p>
          <a:p>
            <a:pPr marL="182880" lvl="0" indent="-3175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6B7C72"/>
              </a:buClr>
              <a:buSzPct val="85000"/>
              <a:buNone/>
            </a:pPr>
            <a:endParaRPr sz="2800"/>
          </a:p>
        </p:txBody>
      </p:sp>
      <p:sp>
        <p:nvSpPr>
          <p:cNvPr id="602" name="Google Shape;602;p42"/>
          <p:cNvSpPr/>
          <p:nvPr/>
        </p:nvSpPr>
        <p:spPr>
          <a:xfrm>
            <a:off x="457200" y="304800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sng" strike="noStrike" cap="none">
                <a:solidFill>
                  <a:schemeClr val="dk2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Definitive management of traumatic brain injury:</a:t>
            </a:r>
            <a:endParaRPr sz="18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3"/>
          <p:cNvSpPr txBox="1">
            <a:spLocks noGrp="1"/>
          </p:cNvSpPr>
          <p:nvPr>
            <p:ph type="title" idx="4294967295"/>
          </p:nvPr>
        </p:nvSpPr>
        <p:spPr>
          <a:xfrm>
            <a:off x="1752600" y="3048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5554"/>
              <a:buNone/>
            </a:pPr>
            <a:r>
              <a:rPr lang="en-US" sz="6000">
                <a:solidFill>
                  <a:srgbClr val="CC0000"/>
                </a:solidFill>
              </a:rPr>
              <a:t> </a:t>
            </a:r>
            <a:r>
              <a:rPr lang="en-US">
                <a:solidFill>
                  <a:srgbClr val="CC0000"/>
                </a:solidFill>
              </a:rPr>
              <a:t>Complications of Head Injuries:</a:t>
            </a:r>
            <a:endParaRPr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09" name="Google Shape;609;p43"/>
          <p:cNvSpPr/>
          <p:nvPr/>
        </p:nvSpPr>
        <p:spPr>
          <a:xfrm>
            <a:off x="609600" y="1600200"/>
            <a:ext cx="4572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1" u="sng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Early</a:t>
            </a:r>
            <a:r>
              <a:rPr lang="en-US" sz="32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C9DAF8"/>
                </a:highlight>
                <a:latin typeface="Arial"/>
                <a:ea typeface="Arial"/>
                <a:cs typeface="Arial"/>
                <a:sym typeface="Arial"/>
              </a:rPr>
              <a:t> (within a week)</a:t>
            </a:r>
            <a:endParaRPr sz="3200" b="1" i="1" u="sng" strike="noStrike" cap="none">
              <a:solidFill>
                <a:schemeClr val="dk2"/>
              </a:solidFill>
              <a:effectLst>
                <a:outerShdw blurRad="38100" dist="38100" dir="2700000" algn="tl">
                  <a:srgbClr val="FFFFFF"/>
                </a:outerShdw>
              </a:effectLst>
              <a:highlight>
                <a:srgbClr val="C9DA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Hypoxia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I.C. haematoma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Cerebral edema &amp; Herniation</a:t>
            </a:r>
            <a:endParaRPr sz="2400" b="1" i="1" u="none" strike="noStrike" cap="none">
              <a:solidFill>
                <a:schemeClr val="dk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Early epilepsy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Electrolytes disturbances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Meningitis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Pyrexia</a:t>
            </a:r>
            <a:endParaRPr sz="2400" b="1" i="1" u="none" strike="noStrike" cap="none">
              <a:solidFill>
                <a:schemeClr val="dk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chemeClr val="dk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43"/>
          <p:cNvSpPr/>
          <p:nvPr/>
        </p:nvSpPr>
        <p:spPr>
          <a:xfrm>
            <a:off x="10515600" y="2286000"/>
            <a:ext cx="1104900" cy="13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43"/>
          <p:cNvSpPr/>
          <p:nvPr/>
        </p:nvSpPr>
        <p:spPr>
          <a:xfrm>
            <a:off x="6096000" y="1676400"/>
            <a:ext cx="2819400" cy="28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sng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A2C4C9"/>
                </a:highlight>
                <a:latin typeface="Arial"/>
                <a:ea typeface="Arial"/>
                <a:cs typeface="Arial"/>
                <a:sym typeface="Arial"/>
              </a:rPr>
              <a:t>Delayed</a:t>
            </a:r>
            <a:r>
              <a:rPr lang="en-US" sz="3200" b="1" i="0" u="sng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ighlight>
                  <a:srgbClr val="A4C2F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i="0" u="sng" strike="noStrike" cap="none">
              <a:solidFill>
                <a:schemeClr val="dk2"/>
              </a:solidFill>
              <a:effectLst>
                <a:outerShdw blurRad="38100" dist="38100" dir="2700000" algn="tl">
                  <a:srgbClr val="FFFFFF"/>
                </a:outerShdw>
              </a:effectLst>
              <a:highlight>
                <a:srgbClr val="A4C2F4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Hydrocephalus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Late epilepsy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Post concussion syndrome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 Chronic SDH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1" u="none" strike="noStrike" cap="none">
                <a:solidFill>
                  <a:schemeClr val="dk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rPr>
              <a:t>Meningitis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4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34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685800" y="2120900"/>
            <a:ext cx="7772400" cy="4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marR="0" lvl="0" indent="-1712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classic </a:t>
            </a:r>
            <a:r>
              <a:rPr lang="en-US" sz="2800" b="1" i="1" u="none">
                <a:solidFill>
                  <a:srgbClr val="000000"/>
                </a:solidFill>
                <a:highlight>
                  <a:srgbClr val="D5A6BD"/>
                </a:highlight>
                <a:latin typeface="Arial"/>
                <a:ea typeface="Arial"/>
                <a:cs typeface="Arial"/>
                <a:sym typeface="Arial"/>
              </a:rPr>
              <a:t>Cushing triad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involves:</a:t>
            </a:r>
            <a:endParaRPr>
              <a:solidFill>
                <a:srgbClr val="000000"/>
              </a:solidFill>
            </a:endParaRPr>
          </a:p>
          <a:p>
            <a:pPr marL="182562" marR="0" lvl="0" indent="-17122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 hypertension </a:t>
            </a:r>
            <a:endParaRPr>
              <a:solidFill>
                <a:srgbClr val="000000"/>
              </a:solidFill>
            </a:endParaRPr>
          </a:p>
          <a:p>
            <a:pPr marL="182562" marR="0" lvl="0" indent="-17122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Bradycardia</a:t>
            </a:r>
            <a:endParaRPr>
              <a:solidFill>
                <a:srgbClr val="000000"/>
              </a:solidFill>
            </a:endParaRPr>
          </a:p>
          <a:p>
            <a:pPr marL="182562" marR="0" lvl="0" indent="-17122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Noto Sans Symbols"/>
              <a:buChar char="▪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respiratory depression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response will be reversed by</a:t>
            </a:r>
            <a:endParaRPr>
              <a:solidFill>
                <a:srgbClr val="000000"/>
              </a:solidFill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the evacuation of the mass</a:t>
            </a:r>
            <a:endParaRPr>
              <a:solidFill>
                <a:srgbClr val="000000"/>
              </a:solidFill>
            </a:endParaRPr>
          </a:p>
          <a:p>
            <a:pPr marL="182562" marR="0" lvl="0" indent="-31432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89D9B"/>
              </a:buClr>
              <a:buSzPct val="85000"/>
              <a:buFont typeface="Noto Sans Symbols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31750" algn="r" rt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53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685800" y="484187"/>
            <a:ext cx="7772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endParaRPr sz="4200" b="1" cap="none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3" name="Google Shape;13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67800" cy="696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40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 Black"/>
              <a:buNone/>
            </a:pPr>
            <a:r>
              <a:rPr lang="en-US" sz="4200" b="1" i="0" u="none" strike="noStrike" cap="none">
                <a:latin typeface="Arial Black"/>
                <a:ea typeface="Arial Black"/>
                <a:cs typeface="Arial Black"/>
                <a:sym typeface="Arial Black"/>
              </a:rPr>
              <a:t>ICP monitoring:  </a:t>
            </a:r>
            <a:endParaRPr/>
          </a:p>
        </p:txBody>
      </p:sp>
      <p:pic>
        <p:nvPicPr>
          <p:cNvPr id="140" name="Google Shape;140;p24" descr="icp_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62125" y="2160587"/>
            <a:ext cx="14289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 descr="198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1371600"/>
            <a:ext cx="5105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391148"/>
      </p:ext>
    </p:extLst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