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68.jpg" ContentType="image/jpg"/>
  <Override PartName="/ppt/media/image69.jpg" ContentType="image/jpg"/>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sldIdLst>
    <p:sldId id="256" r:id="rId2"/>
    <p:sldId id="39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1" r:id="rId23"/>
    <p:sldId id="282" r:id="rId24"/>
    <p:sldId id="283" r:id="rId25"/>
    <p:sldId id="276" r:id="rId26"/>
    <p:sldId id="277" r:id="rId27"/>
    <p:sldId id="278" r:id="rId28"/>
    <p:sldId id="279" r:id="rId29"/>
    <p:sldId id="280"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7" r:id="rId53"/>
    <p:sldId id="309" r:id="rId54"/>
    <p:sldId id="310" r:id="rId55"/>
    <p:sldId id="311" r:id="rId56"/>
    <p:sldId id="312"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44"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78"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9" r:id="rId121"/>
    <p:sldId id="380" r:id="rId122"/>
    <p:sldId id="381" r:id="rId123"/>
    <p:sldId id="382" r:id="rId124"/>
    <p:sldId id="383"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397" r:id="rId138"/>
    <p:sldId id="399"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DD7AF4-DD42-4CD9-B8CA-FED9CDFEC383}" type="datetimeFigureOut">
              <a:rPr lang="en-US" smtClean="0"/>
              <a:t>3/6/2021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CAD494-E423-47FB-9BA3-F0DB8CC77F86}" type="slidenum">
              <a:rPr lang="en-US" smtClean="0"/>
              <a:t>‹#›</a:t>
            </a:fld>
            <a:endParaRPr lang="en-US"/>
          </a:p>
        </p:txBody>
      </p:sp>
    </p:spTree>
    <p:extLst>
      <p:ext uri="{BB962C8B-B14F-4D97-AF65-F5344CB8AC3E}">
        <p14:creationId xmlns:p14="http://schemas.microsoft.com/office/powerpoint/2010/main" val="1680201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 Narcotic</a:t>
            </a:r>
          </a:p>
          <a:p>
            <a:r>
              <a:rPr lang="en-US" sz="1200" b="0" i="0" kern="1200" dirty="0" smtClean="0">
                <a:solidFill>
                  <a:schemeClr val="tx1"/>
                </a:solidFill>
                <a:effectLst/>
                <a:latin typeface="+mn-lt"/>
                <a:ea typeface="+mn-ea"/>
                <a:cs typeface="+mn-cs"/>
              </a:rPr>
              <a:t>2) metabolic alkalosis</a:t>
            </a:r>
          </a:p>
          <a:p>
            <a:r>
              <a:rPr lang="en-US" sz="1200" b="0" i="0" kern="1200" dirty="0" smtClean="0">
                <a:solidFill>
                  <a:schemeClr val="tx1"/>
                </a:solidFill>
                <a:effectLst/>
                <a:latin typeface="+mn-lt"/>
                <a:ea typeface="+mn-ea"/>
                <a:cs typeface="+mn-cs"/>
              </a:rPr>
              <a:t>3) adenosine</a:t>
            </a:r>
          </a:p>
          <a:p>
            <a:r>
              <a:rPr lang="en-US" sz="1200" b="0" i="0" kern="1200" dirty="0" smtClean="0">
                <a:solidFill>
                  <a:schemeClr val="tx1"/>
                </a:solidFill>
                <a:effectLst/>
                <a:latin typeface="+mn-lt"/>
                <a:ea typeface="+mn-ea"/>
                <a:cs typeface="+mn-cs"/>
              </a:rPr>
              <a:t>4 ) infection</a:t>
            </a:r>
          </a:p>
          <a:p>
            <a:r>
              <a:rPr lang="en-US" sz="1200" b="0" i="0" kern="1200" dirty="0" smtClean="0">
                <a:solidFill>
                  <a:schemeClr val="tx1"/>
                </a:solidFill>
                <a:effectLst/>
                <a:latin typeface="+mn-lt"/>
                <a:ea typeface="+mn-ea"/>
                <a:cs typeface="+mn-cs"/>
              </a:rPr>
              <a:t>5) acute respiratory alkalosis</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10</a:t>
            </a:fld>
            <a:endParaRPr lang="en-US"/>
          </a:p>
        </p:txBody>
      </p:sp>
    </p:spTree>
    <p:extLst>
      <p:ext uri="{BB962C8B-B14F-4D97-AF65-F5344CB8AC3E}">
        <p14:creationId xmlns:p14="http://schemas.microsoft.com/office/powerpoint/2010/main" val="2869607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Mesengiocapillary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glomeriolesclerosis</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21</a:t>
            </a:fld>
            <a:endParaRPr lang="en-US"/>
          </a:p>
        </p:txBody>
      </p:sp>
    </p:spTree>
    <p:extLst>
      <p:ext uri="{BB962C8B-B14F-4D97-AF65-F5344CB8AC3E}">
        <p14:creationId xmlns:p14="http://schemas.microsoft.com/office/powerpoint/2010/main" val="350052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22</a:t>
            </a:fld>
            <a:endParaRPr lang="en-US"/>
          </a:p>
        </p:txBody>
      </p:sp>
    </p:spTree>
    <p:extLst>
      <p:ext uri="{BB962C8B-B14F-4D97-AF65-F5344CB8AC3E}">
        <p14:creationId xmlns:p14="http://schemas.microsoft.com/office/powerpoint/2010/main" val="66596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Active chronic hepatitis</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23</a:t>
            </a:fld>
            <a:endParaRPr lang="en-US"/>
          </a:p>
        </p:txBody>
      </p:sp>
    </p:spTree>
    <p:extLst>
      <p:ext uri="{BB962C8B-B14F-4D97-AF65-F5344CB8AC3E}">
        <p14:creationId xmlns:p14="http://schemas.microsoft.com/office/powerpoint/2010/main" val="32184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3rd degree heart block with premature ectopic ventricular beat</a:t>
            </a:r>
          </a:p>
          <a:p>
            <a:r>
              <a:rPr lang="en-US" sz="1200" b="0" i="0" kern="1200" dirty="0" smtClean="0">
                <a:solidFill>
                  <a:schemeClr val="tx1"/>
                </a:solidFill>
                <a:effectLst/>
                <a:latin typeface="+mn-lt"/>
                <a:ea typeface="+mn-ea"/>
                <a:cs typeface="+mn-cs"/>
              </a:rPr>
              <a:t>May indicates ischemic change</a:t>
            </a:r>
          </a:p>
          <a:p>
            <a:endParaRPr lang="en-US" dirty="0" smtClean="0"/>
          </a:p>
          <a:p>
            <a:r>
              <a:rPr lang="en-US" sz="1200" b="0" i="0" kern="1200" dirty="0" smtClean="0">
                <a:solidFill>
                  <a:schemeClr val="tx1"/>
                </a:solidFill>
                <a:effectLst/>
                <a:latin typeface="+mn-lt"/>
                <a:ea typeface="+mn-ea"/>
                <a:cs typeface="+mn-cs"/>
              </a:rPr>
              <a:t>P wave notch after QRS</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24</a:t>
            </a:fld>
            <a:endParaRPr lang="en-US"/>
          </a:p>
        </p:txBody>
      </p:sp>
    </p:spTree>
    <p:extLst>
      <p:ext uri="{BB962C8B-B14F-4D97-AF65-F5344CB8AC3E}">
        <p14:creationId xmlns:p14="http://schemas.microsoft.com/office/powerpoint/2010/main" val="3522677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Irregular irregularity</a:t>
            </a:r>
          </a:p>
          <a:p>
            <a:r>
              <a:rPr lang="en-US" sz="1200" b="0" i="0" kern="1200" dirty="0" smtClean="0">
                <a:solidFill>
                  <a:schemeClr val="tx1"/>
                </a:solidFill>
                <a:effectLst/>
                <a:latin typeface="+mn-lt"/>
                <a:ea typeface="+mn-ea"/>
                <a:cs typeface="+mn-cs"/>
              </a:rPr>
              <a:t>No p wave</a:t>
            </a:r>
          </a:p>
          <a:p>
            <a:r>
              <a:rPr lang="en-US" sz="1200" b="0" i="0" kern="1200" dirty="0" smtClean="0">
                <a:solidFill>
                  <a:schemeClr val="tx1"/>
                </a:solidFill>
                <a:effectLst/>
                <a:latin typeface="+mn-lt"/>
                <a:ea typeface="+mn-ea"/>
                <a:cs typeface="+mn-cs"/>
              </a:rPr>
              <a:t>F waves</a:t>
            </a:r>
          </a:p>
          <a:p>
            <a:r>
              <a:rPr lang="en-US" sz="1200" b="0" i="0" kern="1200" dirty="0" smtClean="0">
                <a:solidFill>
                  <a:schemeClr val="tx1"/>
                </a:solidFill>
                <a:effectLst/>
                <a:latin typeface="+mn-lt"/>
                <a:ea typeface="+mn-ea"/>
                <a:cs typeface="+mn-cs"/>
              </a:rPr>
              <a:t>HR = about 9 QRS in 30 big squares </a:t>
            </a:r>
            <a:r>
              <a:rPr lang="en-US" sz="1200" b="0" i="0" kern="1200" dirty="0" err="1" smtClean="0">
                <a:solidFill>
                  <a:schemeClr val="tx1"/>
                </a:solidFill>
                <a:effectLst/>
                <a:latin typeface="+mn-lt"/>
                <a:ea typeface="+mn-ea"/>
                <a:cs typeface="+mn-cs"/>
              </a:rPr>
              <a:t>multplies</a:t>
            </a:r>
            <a:r>
              <a:rPr lang="en-US" sz="1200" b="0" i="0" kern="1200" dirty="0" smtClean="0">
                <a:solidFill>
                  <a:schemeClr val="tx1"/>
                </a:solidFill>
                <a:effectLst/>
                <a:latin typeface="+mn-lt"/>
                <a:ea typeface="+mn-ea"/>
                <a:cs typeface="+mn-cs"/>
              </a:rPr>
              <a:t> by 10 so the HR is about 90 </a:t>
            </a:r>
            <a:r>
              <a:rPr lang="en-US" sz="1200" b="0" i="0" kern="1200" dirty="0" err="1" smtClean="0">
                <a:solidFill>
                  <a:schemeClr val="tx1"/>
                </a:solidFill>
                <a:effectLst/>
                <a:latin typeface="+mn-lt"/>
                <a:ea typeface="+mn-ea"/>
                <a:cs typeface="+mn-cs"/>
              </a:rPr>
              <a:t>bpm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Atrial fibrillations</a:t>
            </a:r>
          </a:p>
          <a:p>
            <a:r>
              <a:rPr lang="en-US" sz="1200" b="0" i="0" kern="1200" dirty="0" smtClean="0">
                <a:solidFill>
                  <a:schemeClr val="tx1"/>
                </a:solidFill>
                <a:effectLst/>
                <a:latin typeface="+mn-lt"/>
                <a:ea typeface="+mn-ea"/>
                <a:cs typeface="+mn-cs"/>
              </a:rPr>
              <a:t>The causes mainly is any disease cause dilatation in left ventricle plus HTN , thyrotoxicosis , MI ..</a:t>
            </a:r>
            <a:r>
              <a:rPr lang="en-US" sz="1200" b="0" i="0" kern="1200" dirty="0" err="1" smtClean="0">
                <a:solidFill>
                  <a:schemeClr val="tx1"/>
                </a:solidFill>
                <a:effectLst/>
                <a:latin typeface="+mn-lt"/>
                <a:ea typeface="+mn-ea"/>
                <a:cs typeface="+mn-cs"/>
              </a:rPr>
              <a:t>etc</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Main investigations :</a:t>
            </a:r>
          </a:p>
          <a:p>
            <a:r>
              <a:rPr lang="en-US" sz="1200" b="0" i="0" kern="1200" dirty="0" smtClean="0">
                <a:solidFill>
                  <a:schemeClr val="tx1"/>
                </a:solidFill>
                <a:effectLst/>
                <a:latin typeface="+mn-lt"/>
                <a:ea typeface="+mn-ea"/>
                <a:cs typeface="+mn-cs"/>
              </a:rPr>
              <a:t>ECG</a:t>
            </a:r>
          </a:p>
          <a:p>
            <a:r>
              <a:rPr lang="en-US" sz="1200" b="0" i="0" kern="1200" dirty="0" smtClean="0">
                <a:solidFill>
                  <a:schemeClr val="tx1"/>
                </a:solidFill>
                <a:effectLst/>
                <a:latin typeface="+mn-lt"/>
                <a:ea typeface="+mn-ea"/>
                <a:cs typeface="+mn-cs"/>
              </a:rPr>
              <a:t>Echo</a:t>
            </a:r>
          </a:p>
          <a:p>
            <a:r>
              <a:rPr lang="en-US" sz="1200" b="0" i="0" kern="1200" dirty="0" smtClean="0">
                <a:solidFill>
                  <a:schemeClr val="tx1"/>
                </a:solidFill>
                <a:effectLst/>
                <a:latin typeface="+mn-lt"/>
                <a:ea typeface="+mn-ea"/>
                <a:cs typeface="+mn-cs"/>
              </a:rPr>
              <a:t>TFT</a:t>
            </a:r>
          </a:p>
          <a:p>
            <a:r>
              <a:rPr lang="en-US" sz="1200" b="0" i="0" kern="1200" dirty="0" smtClean="0">
                <a:solidFill>
                  <a:schemeClr val="tx1"/>
                </a:solidFill>
                <a:effectLst/>
                <a:latin typeface="+mn-lt"/>
                <a:ea typeface="+mn-ea"/>
                <a:cs typeface="+mn-cs"/>
              </a:rPr>
              <a:t>Main rules in </a:t>
            </a:r>
            <a:r>
              <a:rPr lang="en-US" sz="1200" b="0" i="0" kern="1200" dirty="0" err="1" smtClean="0">
                <a:solidFill>
                  <a:schemeClr val="tx1"/>
                </a:solidFill>
                <a:effectLst/>
                <a:latin typeface="+mn-lt"/>
                <a:ea typeface="+mn-ea"/>
                <a:cs typeface="+mn-cs"/>
              </a:rPr>
              <a:t>Tx</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1- stable or not ?</a:t>
            </a:r>
          </a:p>
          <a:p>
            <a:r>
              <a:rPr lang="en-US" sz="1200" b="0" i="0" kern="1200" dirty="0" smtClean="0">
                <a:solidFill>
                  <a:schemeClr val="tx1"/>
                </a:solidFill>
                <a:effectLst/>
                <a:latin typeface="+mn-lt"/>
                <a:ea typeface="+mn-ea"/>
                <a:cs typeface="+mn-cs"/>
              </a:rPr>
              <a:t>2-if stable is it less than 48 </a:t>
            </a:r>
            <a:r>
              <a:rPr lang="en-US" sz="1200" b="0" i="0" kern="1200" dirty="0" err="1" smtClean="0">
                <a:solidFill>
                  <a:schemeClr val="tx1"/>
                </a:solidFill>
                <a:effectLst/>
                <a:latin typeface="+mn-lt"/>
                <a:ea typeface="+mn-ea"/>
                <a:cs typeface="+mn-cs"/>
              </a:rPr>
              <a:t>hrs</a:t>
            </a:r>
            <a:r>
              <a:rPr lang="en-US" sz="1200" b="0" i="0" kern="1200" dirty="0" smtClean="0">
                <a:solidFill>
                  <a:schemeClr val="tx1"/>
                </a:solidFill>
                <a:effectLst/>
                <a:latin typeface="+mn-lt"/>
                <a:ea typeface="+mn-ea"/>
                <a:cs typeface="+mn-cs"/>
              </a:rPr>
              <a:t> or more ?</a:t>
            </a:r>
          </a:p>
          <a:p>
            <a:r>
              <a:rPr lang="en-US" sz="1200" b="0" i="0" kern="1200" dirty="0" smtClean="0">
                <a:solidFill>
                  <a:schemeClr val="tx1"/>
                </a:solidFill>
                <a:effectLst/>
                <a:latin typeface="+mn-lt"/>
                <a:ea typeface="+mn-ea"/>
                <a:cs typeface="+mn-cs"/>
              </a:rPr>
              <a:t>3- type of Atrial fibrillation and scoring ?</a:t>
            </a:r>
          </a:p>
          <a:p>
            <a:r>
              <a:rPr lang="en-US" sz="1200" b="0" i="0" kern="1200" dirty="0" smtClean="0">
                <a:solidFill>
                  <a:schemeClr val="tx1"/>
                </a:solidFill>
                <a:effectLst/>
                <a:latin typeface="+mn-lt"/>
                <a:ea typeface="+mn-ea"/>
                <a:cs typeface="+mn-cs"/>
              </a:rPr>
              <a:t>4-what is the underling cause ?</a:t>
            </a:r>
          </a:p>
          <a:p>
            <a:r>
              <a:rPr lang="en-US" sz="1200" b="0" i="0" kern="1200" dirty="0" smtClean="0">
                <a:solidFill>
                  <a:schemeClr val="tx1"/>
                </a:solidFill>
                <a:effectLst/>
                <a:latin typeface="+mn-lt"/>
                <a:ea typeface="+mn-ea"/>
                <a:cs typeface="+mn-cs"/>
              </a:rPr>
              <a:t>5- </a:t>
            </a:r>
            <a:r>
              <a:rPr lang="en-US" sz="1200" b="0" i="0" kern="1200" dirty="0" err="1" smtClean="0">
                <a:solidFill>
                  <a:schemeClr val="tx1"/>
                </a:solidFill>
                <a:effectLst/>
                <a:latin typeface="+mn-lt"/>
                <a:ea typeface="+mn-ea"/>
                <a:cs typeface="+mn-cs"/>
              </a:rPr>
              <a:t>Rythm</a:t>
            </a:r>
            <a:r>
              <a:rPr lang="en-US" sz="1200" b="0" i="0" kern="1200" dirty="0" smtClean="0">
                <a:solidFill>
                  <a:schemeClr val="tx1"/>
                </a:solidFill>
                <a:effectLst/>
                <a:latin typeface="+mn-lt"/>
                <a:ea typeface="+mn-ea"/>
                <a:cs typeface="+mn-cs"/>
              </a:rPr>
              <a:t> control</a:t>
            </a:r>
          </a:p>
          <a:p>
            <a:r>
              <a:rPr lang="en-US" sz="1200" b="0" i="0" kern="1200" dirty="0" smtClean="0">
                <a:solidFill>
                  <a:schemeClr val="tx1"/>
                </a:solidFill>
                <a:effectLst/>
                <a:latin typeface="+mn-lt"/>
                <a:ea typeface="+mn-ea"/>
                <a:cs typeface="+mn-cs"/>
              </a:rPr>
              <a:t>6-Rate control</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31</a:t>
            </a:fld>
            <a:endParaRPr lang="en-US"/>
          </a:p>
        </p:txBody>
      </p:sp>
    </p:spTree>
    <p:extLst>
      <p:ext uri="{BB962C8B-B14F-4D97-AF65-F5344CB8AC3E}">
        <p14:creationId xmlns:p14="http://schemas.microsoft.com/office/powerpoint/2010/main" val="12568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White : flame shape retinal hemorrhage</a:t>
            </a:r>
          </a:p>
          <a:p>
            <a:r>
              <a:rPr lang="en-US" sz="1200" b="0" i="0" kern="1200" dirty="0" smtClean="0">
                <a:solidFill>
                  <a:schemeClr val="tx1"/>
                </a:solidFill>
                <a:effectLst/>
                <a:latin typeface="+mn-lt"/>
                <a:ea typeface="+mn-ea"/>
                <a:cs typeface="+mn-cs"/>
              </a:rPr>
              <a:t>Dotes: </a:t>
            </a:r>
            <a:r>
              <a:rPr lang="en-US" sz="1200" b="0" i="0" kern="1200" dirty="0" err="1" smtClean="0">
                <a:solidFill>
                  <a:schemeClr val="tx1"/>
                </a:solidFill>
                <a:effectLst/>
                <a:latin typeface="+mn-lt"/>
                <a:ea typeface="+mn-ea"/>
                <a:cs typeface="+mn-cs"/>
              </a:rPr>
              <a:t>maculopathy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Black: cotton whole spots</a:t>
            </a:r>
          </a:p>
          <a:p>
            <a:r>
              <a:rPr lang="en-US" sz="1200" b="0" i="0" kern="1200" dirty="0" smtClean="0">
                <a:solidFill>
                  <a:schemeClr val="tx1"/>
                </a:solidFill>
                <a:effectLst/>
                <a:latin typeface="+mn-lt"/>
                <a:ea typeface="+mn-ea"/>
                <a:cs typeface="+mn-cs"/>
              </a:rPr>
              <a:t>Others: papilledema with obliteration of optic disc</a:t>
            </a:r>
          </a:p>
          <a:p>
            <a:r>
              <a:rPr lang="en-US" sz="1200" b="0" i="0" kern="1200" dirty="0" smtClean="0">
                <a:solidFill>
                  <a:schemeClr val="tx1"/>
                </a:solidFill>
                <a:effectLst/>
                <a:latin typeface="+mn-lt"/>
                <a:ea typeface="+mn-ea"/>
                <a:cs typeface="+mn-cs"/>
              </a:rPr>
              <a:t>Emergency malignant HTN</a:t>
            </a:r>
          </a:p>
          <a:p>
            <a:r>
              <a:rPr lang="en-US" sz="1200" b="0" i="0" kern="1200" dirty="0" smtClean="0">
                <a:solidFill>
                  <a:schemeClr val="tx1"/>
                </a:solidFill>
                <a:effectLst/>
                <a:latin typeface="+mn-lt"/>
                <a:ea typeface="+mn-ea"/>
                <a:cs typeface="+mn-cs"/>
              </a:rPr>
              <a:t>Emergency if there is End organ damage </a:t>
            </a:r>
            <a:r>
              <a:rPr lang="en-US" sz="1200" b="0" i="0" kern="1200" dirty="0" err="1" smtClean="0">
                <a:solidFill>
                  <a:schemeClr val="tx1"/>
                </a:solidFill>
                <a:effectLst/>
                <a:latin typeface="+mn-lt"/>
                <a:ea typeface="+mn-ea"/>
                <a:cs typeface="+mn-cs"/>
              </a:rPr>
              <a:t>ergency</a:t>
            </a:r>
            <a:r>
              <a:rPr lang="en-US" sz="1200" b="0" i="0" kern="1200" dirty="0" smtClean="0">
                <a:solidFill>
                  <a:schemeClr val="tx1"/>
                </a:solidFill>
                <a:effectLst/>
                <a:latin typeface="+mn-lt"/>
                <a:ea typeface="+mn-ea"/>
                <a:cs typeface="+mn-cs"/>
              </a:rPr>
              <a:t> if </a:t>
            </a:r>
            <a:r>
              <a:rPr lang="en-US" sz="1200" b="0" i="0" kern="1200" dirty="0" err="1" smtClean="0">
                <a:solidFill>
                  <a:schemeClr val="tx1"/>
                </a:solidFill>
                <a:effectLst/>
                <a:latin typeface="+mn-lt"/>
                <a:ea typeface="+mn-ea"/>
                <a:cs typeface="+mn-cs"/>
              </a:rPr>
              <a:t>tgere</a:t>
            </a:r>
            <a:r>
              <a:rPr lang="en-US" sz="1200" b="0" i="0" kern="1200" dirty="0" smtClean="0">
                <a:solidFill>
                  <a:schemeClr val="tx1"/>
                </a:solidFill>
                <a:effectLst/>
                <a:latin typeface="+mn-lt"/>
                <a:ea typeface="+mn-ea"/>
                <a:cs typeface="+mn-cs"/>
              </a:rPr>
              <a:t> is no end organ damage</a:t>
            </a:r>
          </a:p>
          <a:p>
            <a:endParaRPr lang="en-US" dirty="0" smtClean="0"/>
          </a:p>
          <a:p>
            <a:r>
              <a:rPr lang="en-US" sz="1200" b="0" i="0" kern="1200" dirty="0" smtClean="0">
                <a:solidFill>
                  <a:schemeClr val="tx1"/>
                </a:solidFill>
                <a:effectLst/>
                <a:latin typeface="+mn-lt"/>
                <a:ea typeface="+mn-ea"/>
                <a:cs typeface="+mn-cs"/>
              </a:rPr>
              <a:t>If this patient came to the hospital with </a:t>
            </a:r>
            <a:r>
              <a:rPr lang="en-US" sz="1200" b="0" i="0" kern="1200" dirty="0" err="1" smtClean="0">
                <a:solidFill>
                  <a:schemeClr val="tx1"/>
                </a:solidFill>
                <a:effectLst/>
                <a:latin typeface="+mn-lt"/>
                <a:ea typeface="+mn-ea"/>
                <a:cs typeface="+mn-cs"/>
              </a:rPr>
              <a:t>Bp</a:t>
            </a:r>
            <a:r>
              <a:rPr lang="en-US" sz="1200" b="0" i="0" kern="1200" dirty="0" smtClean="0">
                <a:solidFill>
                  <a:schemeClr val="tx1"/>
                </a:solidFill>
                <a:effectLst/>
                <a:latin typeface="+mn-lt"/>
                <a:ea typeface="+mn-ea"/>
                <a:cs typeface="+mn-cs"/>
              </a:rPr>
              <a:t> 200/130</a:t>
            </a:r>
          </a:p>
          <a:p>
            <a:r>
              <a:rPr lang="en-US" sz="1200" b="0" i="0" kern="1200" dirty="0" smtClean="0">
                <a:solidFill>
                  <a:schemeClr val="tx1"/>
                </a:solidFill>
                <a:effectLst/>
                <a:latin typeface="+mn-lt"/>
                <a:ea typeface="+mn-ea"/>
                <a:cs typeface="+mn-cs"/>
              </a:rPr>
              <a:t>with LVH and </a:t>
            </a:r>
            <a:r>
              <a:rPr lang="en-US" sz="1200" b="0" i="0" kern="1200" dirty="0" err="1" smtClean="0">
                <a:solidFill>
                  <a:schemeClr val="tx1"/>
                </a:solidFill>
                <a:effectLst/>
                <a:latin typeface="+mn-lt"/>
                <a:ea typeface="+mn-ea"/>
                <a:cs typeface="+mn-cs"/>
              </a:rPr>
              <a:t>st</a:t>
            </a:r>
            <a:r>
              <a:rPr lang="en-US" sz="1200" b="0" i="0" kern="1200" dirty="0" smtClean="0">
                <a:solidFill>
                  <a:schemeClr val="tx1"/>
                </a:solidFill>
                <a:effectLst/>
                <a:latin typeface="+mn-lt"/>
                <a:ea typeface="+mn-ea"/>
                <a:cs typeface="+mn-cs"/>
              </a:rPr>
              <a:t> depression</a:t>
            </a:r>
          </a:p>
          <a:p>
            <a:r>
              <a:rPr lang="en-US" sz="1200" b="0" i="0" kern="1200" dirty="0" smtClean="0">
                <a:solidFill>
                  <a:schemeClr val="tx1"/>
                </a:solidFill>
                <a:effectLst/>
                <a:latin typeface="+mn-lt"/>
                <a:ea typeface="+mn-ea"/>
                <a:cs typeface="+mn-cs"/>
              </a:rPr>
              <a:t>-IV </a:t>
            </a:r>
            <a:r>
              <a:rPr lang="en-US" sz="1200" b="0" i="0" kern="1200" dirty="0" err="1" smtClean="0">
                <a:solidFill>
                  <a:schemeClr val="tx1"/>
                </a:solidFill>
                <a:effectLst/>
                <a:latin typeface="+mn-lt"/>
                <a:ea typeface="+mn-ea"/>
                <a:cs typeface="+mn-cs"/>
              </a:rPr>
              <a:t>glycerine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trinitrate</a:t>
            </a:r>
            <a:r>
              <a:rPr lang="en-US" sz="1200" b="0" i="0" kern="1200" dirty="0" smtClean="0">
                <a:solidFill>
                  <a:schemeClr val="tx1"/>
                </a:solidFill>
                <a:effectLst/>
                <a:latin typeface="+mn-lt"/>
                <a:ea typeface="+mn-ea"/>
                <a:cs typeface="+mn-cs"/>
              </a:rPr>
              <a:t> (should be cover from the sunlight)</a:t>
            </a:r>
          </a:p>
          <a:p>
            <a:r>
              <a:rPr lang="en-US" sz="1200" b="0" i="0" kern="1200" dirty="0" smtClean="0">
                <a:solidFill>
                  <a:schemeClr val="tx1"/>
                </a:solidFill>
                <a:effectLst/>
                <a:latin typeface="+mn-lt"/>
                <a:ea typeface="+mn-ea"/>
                <a:cs typeface="+mn-cs"/>
              </a:rPr>
              <a:t>-hydralazine IM</a:t>
            </a:r>
          </a:p>
          <a:p>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labutalol</a:t>
            </a:r>
            <a:r>
              <a:rPr lang="en-US" sz="1200" b="0" i="0" kern="1200" dirty="0" smtClean="0">
                <a:solidFill>
                  <a:schemeClr val="tx1"/>
                </a:solidFill>
                <a:effectLst/>
                <a:latin typeface="+mn-lt"/>
                <a:ea typeface="+mn-ea"/>
                <a:cs typeface="+mn-cs"/>
              </a:rPr>
              <a:t> (alpha and B blockers)</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32</a:t>
            </a:fld>
            <a:endParaRPr lang="en-US"/>
          </a:p>
        </p:txBody>
      </p:sp>
    </p:spTree>
    <p:extLst>
      <p:ext uri="{BB962C8B-B14F-4D97-AF65-F5344CB8AC3E}">
        <p14:creationId xmlns:p14="http://schemas.microsoft.com/office/powerpoint/2010/main" val="269695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Microcytic hypochromic anemia so mainly its IDA</a:t>
            </a:r>
          </a:p>
          <a:p>
            <a:r>
              <a:rPr lang="en-US" sz="1200" b="0" i="0" kern="1200" dirty="0" err="1" smtClean="0">
                <a:solidFill>
                  <a:schemeClr val="tx1"/>
                </a:solidFill>
                <a:effectLst/>
                <a:latin typeface="+mn-lt"/>
                <a:ea typeface="+mn-ea"/>
                <a:cs typeface="+mn-cs"/>
              </a:rPr>
              <a:t>Bcz</a:t>
            </a:r>
            <a:r>
              <a:rPr lang="en-US" sz="1200" b="0" i="0" kern="1200" dirty="0" smtClean="0">
                <a:solidFill>
                  <a:schemeClr val="tx1"/>
                </a:solidFill>
                <a:effectLst/>
                <a:latin typeface="+mn-lt"/>
                <a:ea typeface="+mn-ea"/>
                <a:cs typeface="+mn-cs"/>
              </a:rPr>
              <a:t> this patient has had </a:t>
            </a:r>
            <a:r>
              <a:rPr lang="en-US" sz="1200" b="0" i="0" kern="1200" dirty="0" err="1" smtClean="0">
                <a:solidFill>
                  <a:schemeClr val="tx1"/>
                </a:solidFill>
                <a:effectLst/>
                <a:latin typeface="+mn-lt"/>
                <a:ea typeface="+mn-ea"/>
                <a:cs typeface="+mn-cs"/>
              </a:rPr>
              <a:t>gastreoctomy</a:t>
            </a:r>
            <a:r>
              <a:rPr lang="en-US" sz="1200" b="0" i="0" kern="1200" dirty="0" smtClean="0">
                <a:solidFill>
                  <a:schemeClr val="tx1"/>
                </a:solidFill>
                <a:effectLst/>
                <a:latin typeface="+mn-lt"/>
                <a:ea typeface="+mn-ea"/>
                <a:cs typeface="+mn-cs"/>
              </a:rPr>
              <a:t> which is mean loss of acid HCL that is important to convert Fe3 to Fe2 to be </a:t>
            </a:r>
            <a:r>
              <a:rPr lang="en-US" sz="1200" b="0" i="0" kern="1200" dirty="0" err="1" smtClean="0">
                <a:solidFill>
                  <a:schemeClr val="tx1"/>
                </a:solidFill>
                <a:effectLst/>
                <a:latin typeface="+mn-lt"/>
                <a:ea typeface="+mn-ea"/>
                <a:cs typeface="+mn-cs"/>
              </a:rPr>
              <a:t>absorped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Fainting : from hypoglycemia </a:t>
            </a:r>
            <a:r>
              <a:rPr lang="en-US" sz="1200" b="0" i="0" kern="1200" dirty="0" err="1" smtClean="0">
                <a:solidFill>
                  <a:schemeClr val="tx1"/>
                </a:solidFill>
                <a:effectLst/>
                <a:latin typeface="+mn-lt"/>
                <a:ea typeface="+mn-ea"/>
                <a:cs typeface="+mn-cs"/>
              </a:rPr>
              <a:t>bcz</a:t>
            </a:r>
            <a:r>
              <a:rPr lang="en-US" sz="1200" b="0" i="0" kern="1200" dirty="0" smtClean="0">
                <a:solidFill>
                  <a:schemeClr val="tx1"/>
                </a:solidFill>
                <a:effectLst/>
                <a:latin typeface="+mn-lt"/>
                <a:ea typeface="+mn-ea"/>
                <a:cs typeface="+mn-cs"/>
              </a:rPr>
              <a:t> of late dumping syndrome</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33</a:t>
            </a:fld>
            <a:endParaRPr lang="en-US"/>
          </a:p>
        </p:txBody>
      </p:sp>
    </p:spTree>
    <p:extLst>
      <p:ext uri="{BB962C8B-B14F-4D97-AF65-F5344CB8AC3E}">
        <p14:creationId xmlns:p14="http://schemas.microsoft.com/office/powerpoint/2010/main" val="221968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Ptosis</a:t>
            </a:r>
          </a:p>
          <a:p>
            <a:r>
              <a:rPr lang="en-US" sz="1200" b="0" i="0" kern="1200" dirty="0" err="1" smtClean="0">
                <a:solidFill>
                  <a:schemeClr val="tx1"/>
                </a:solidFill>
                <a:effectLst/>
                <a:latin typeface="+mn-lt"/>
                <a:ea typeface="+mn-ea"/>
                <a:cs typeface="+mn-cs"/>
              </a:rPr>
              <a:t>Enlargment</a:t>
            </a:r>
            <a:r>
              <a:rPr lang="en-US" sz="1200" b="0" i="0" kern="1200" dirty="0" smtClean="0">
                <a:solidFill>
                  <a:schemeClr val="tx1"/>
                </a:solidFill>
                <a:effectLst/>
                <a:latin typeface="+mn-lt"/>
                <a:ea typeface="+mn-ea"/>
                <a:cs typeface="+mn-cs"/>
              </a:rPr>
              <a:t> of </a:t>
            </a:r>
            <a:r>
              <a:rPr lang="en-US" sz="1200" b="0" i="0" kern="1200" dirty="0" err="1" smtClean="0">
                <a:solidFill>
                  <a:schemeClr val="tx1"/>
                </a:solidFill>
                <a:effectLst/>
                <a:latin typeface="+mn-lt"/>
                <a:ea typeface="+mn-ea"/>
                <a:cs typeface="+mn-cs"/>
              </a:rPr>
              <a:t>tge</a:t>
            </a:r>
            <a:r>
              <a:rPr lang="en-US" sz="1200" b="0" i="0" kern="1200" dirty="0" smtClean="0">
                <a:solidFill>
                  <a:schemeClr val="tx1"/>
                </a:solidFill>
                <a:effectLst/>
                <a:latin typeface="+mn-lt"/>
                <a:ea typeface="+mn-ea"/>
                <a:cs typeface="+mn-cs"/>
              </a:rPr>
              <a:t> mandible</a:t>
            </a:r>
          </a:p>
          <a:p>
            <a:r>
              <a:rPr lang="en-US" sz="1200" b="0" i="0" kern="1200" dirty="0" smtClean="0">
                <a:solidFill>
                  <a:schemeClr val="tx1"/>
                </a:solidFill>
                <a:effectLst/>
                <a:latin typeface="+mn-lt"/>
                <a:ea typeface="+mn-ea"/>
                <a:cs typeface="+mn-cs"/>
              </a:rPr>
              <a:t>Brow </a:t>
            </a:r>
            <a:r>
              <a:rPr lang="en-US" sz="1200" b="0" i="0" kern="1200" dirty="0" err="1" smtClean="0">
                <a:solidFill>
                  <a:schemeClr val="tx1"/>
                </a:solidFill>
                <a:effectLst/>
                <a:latin typeface="+mn-lt"/>
                <a:ea typeface="+mn-ea"/>
                <a:cs typeface="+mn-cs"/>
              </a:rPr>
              <a:t>promienence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Soft tissue (nose , lips ) </a:t>
            </a:r>
            <a:r>
              <a:rPr lang="en-US" sz="1200" b="0" i="0" kern="1200" dirty="0" err="1" smtClean="0">
                <a:solidFill>
                  <a:schemeClr val="tx1"/>
                </a:solidFill>
                <a:effectLst/>
                <a:latin typeface="+mn-lt"/>
                <a:ea typeface="+mn-ea"/>
                <a:cs typeface="+mn-cs"/>
              </a:rPr>
              <a:t>enlargment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Acromegaly</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35</a:t>
            </a:fld>
            <a:endParaRPr lang="en-US"/>
          </a:p>
        </p:txBody>
      </p:sp>
    </p:spTree>
    <p:extLst>
      <p:ext uri="{BB962C8B-B14F-4D97-AF65-F5344CB8AC3E}">
        <p14:creationId xmlns:p14="http://schemas.microsoft.com/office/powerpoint/2010/main" val="496431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Hypesegmented</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neutrophile</a:t>
            </a:r>
            <a:r>
              <a:rPr lang="en-US" sz="1200" b="0" i="0" kern="1200" dirty="0" smtClean="0">
                <a:solidFill>
                  <a:schemeClr val="tx1"/>
                </a:solidFill>
                <a:effectLst/>
                <a:latin typeface="+mn-lt"/>
                <a:ea typeface="+mn-ea"/>
                <a:cs typeface="+mn-cs"/>
              </a:rPr>
              <a:t> with macrocytic RBCs</a:t>
            </a:r>
          </a:p>
          <a:p>
            <a:r>
              <a:rPr lang="en-US" sz="1200" b="0" i="0" kern="1200" dirty="0" smtClean="0">
                <a:solidFill>
                  <a:schemeClr val="tx1"/>
                </a:solidFill>
                <a:effectLst/>
                <a:latin typeface="+mn-lt"/>
                <a:ea typeface="+mn-ea"/>
                <a:cs typeface="+mn-cs"/>
              </a:rPr>
              <a:t>B12 deficiency anemia (loss of intrinsic factor)</a:t>
            </a:r>
          </a:p>
          <a:p>
            <a:r>
              <a:rPr lang="en-US" sz="1200" b="0" i="0" kern="1200" dirty="0" smtClean="0">
                <a:solidFill>
                  <a:schemeClr val="tx1"/>
                </a:solidFill>
                <a:effectLst/>
                <a:latin typeface="+mn-lt"/>
                <a:ea typeface="+mn-ea"/>
                <a:cs typeface="+mn-cs"/>
              </a:rPr>
              <a:t>Lemon color :destruction of bone </a:t>
            </a:r>
            <a:r>
              <a:rPr lang="en-US" sz="1200" b="0" i="0" kern="1200" dirty="0" err="1" smtClean="0">
                <a:solidFill>
                  <a:schemeClr val="tx1"/>
                </a:solidFill>
                <a:effectLst/>
                <a:latin typeface="+mn-lt"/>
                <a:ea typeface="+mn-ea"/>
                <a:cs typeface="+mn-cs"/>
              </a:rPr>
              <a:t>maroow</a:t>
            </a:r>
            <a:r>
              <a:rPr lang="en-US" sz="1200" b="0" i="0" kern="1200" dirty="0" smtClean="0">
                <a:solidFill>
                  <a:schemeClr val="tx1"/>
                </a:solidFill>
                <a:effectLst/>
                <a:latin typeface="+mn-lt"/>
                <a:ea typeface="+mn-ea"/>
                <a:cs typeface="+mn-cs"/>
              </a:rPr>
              <a:t> with ineffective </a:t>
            </a:r>
            <a:r>
              <a:rPr lang="en-US" sz="1200" b="0" i="0" kern="1200" dirty="0" err="1" smtClean="0">
                <a:solidFill>
                  <a:schemeClr val="tx1"/>
                </a:solidFill>
                <a:effectLst/>
                <a:latin typeface="+mn-lt"/>
                <a:ea typeface="+mn-ea"/>
                <a:cs typeface="+mn-cs"/>
              </a:rPr>
              <a:t>erythropioesis</a:t>
            </a:r>
            <a:r>
              <a:rPr lang="en-US" sz="1200" b="0" i="0" kern="1200" dirty="0" smtClean="0">
                <a:solidFill>
                  <a:schemeClr val="tx1"/>
                </a:solidFill>
                <a:effectLst/>
                <a:latin typeface="+mn-lt"/>
                <a:ea typeface="+mn-ea"/>
                <a:cs typeface="+mn-cs"/>
              </a:rPr>
              <a:t> and hemolysis with in it</a:t>
            </a:r>
          </a:p>
          <a:p>
            <a:r>
              <a:rPr lang="en-US" sz="1200" b="0" i="0" kern="1200" dirty="0" err="1" smtClean="0">
                <a:solidFill>
                  <a:schemeClr val="tx1"/>
                </a:solidFill>
                <a:effectLst/>
                <a:latin typeface="+mn-lt"/>
                <a:ea typeface="+mn-ea"/>
                <a:cs typeface="+mn-cs"/>
              </a:rPr>
              <a:t>Inv</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CBC (</a:t>
            </a:r>
            <a:r>
              <a:rPr lang="en-US" sz="1200" b="0" i="0" kern="1200" dirty="0" err="1" smtClean="0">
                <a:solidFill>
                  <a:schemeClr val="tx1"/>
                </a:solidFill>
                <a:effectLst/>
                <a:latin typeface="+mn-lt"/>
                <a:ea typeface="+mn-ea"/>
                <a:cs typeface="+mn-cs"/>
              </a:rPr>
              <a:t>decrese</a:t>
            </a:r>
            <a:r>
              <a:rPr lang="en-US" sz="1200" b="0" i="0" kern="1200" dirty="0" smtClean="0">
                <a:solidFill>
                  <a:schemeClr val="tx1"/>
                </a:solidFill>
                <a:effectLst/>
                <a:latin typeface="+mn-lt"/>
                <a:ea typeface="+mn-ea"/>
                <a:cs typeface="+mn-cs"/>
              </a:rPr>
              <a:t> in WBCs and </a:t>
            </a:r>
            <a:r>
              <a:rPr lang="en-US" sz="1200" b="0" i="0" kern="1200" dirty="0" err="1" smtClean="0">
                <a:solidFill>
                  <a:schemeClr val="tx1"/>
                </a:solidFill>
                <a:effectLst/>
                <a:latin typeface="+mn-lt"/>
                <a:ea typeface="+mn-ea"/>
                <a:cs typeface="+mn-cs"/>
              </a:rPr>
              <a:t>plateltes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B12 and </a:t>
            </a:r>
            <a:r>
              <a:rPr lang="en-US" sz="1200" b="0" i="0" kern="1200" dirty="0" err="1" smtClean="0">
                <a:solidFill>
                  <a:schemeClr val="tx1"/>
                </a:solidFill>
                <a:effectLst/>
                <a:latin typeface="+mn-lt"/>
                <a:ea typeface="+mn-ea"/>
                <a:cs typeface="+mn-cs"/>
              </a:rPr>
              <a:t>folate</a:t>
            </a:r>
            <a:r>
              <a:rPr lang="en-US" sz="1200" b="0" i="0" kern="1200" dirty="0" smtClean="0">
                <a:solidFill>
                  <a:schemeClr val="tx1"/>
                </a:solidFill>
                <a:effectLst/>
                <a:latin typeface="+mn-lt"/>
                <a:ea typeface="+mn-ea"/>
                <a:cs typeface="+mn-cs"/>
              </a:rPr>
              <a:t> levels</a:t>
            </a:r>
          </a:p>
          <a:p>
            <a:r>
              <a:rPr lang="en-US" sz="1200" b="0" i="0" kern="1200" dirty="0" err="1" smtClean="0">
                <a:solidFill>
                  <a:schemeClr val="tx1"/>
                </a:solidFill>
                <a:effectLst/>
                <a:latin typeface="+mn-lt"/>
                <a:ea typeface="+mn-ea"/>
                <a:cs typeface="+mn-cs"/>
              </a:rPr>
              <a:t>Hemocystine</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methylmalonic</a:t>
            </a:r>
            <a:r>
              <a:rPr lang="en-US" sz="1200" b="0" i="0" kern="1200" dirty="0" smtClean="0">
                <a:solidFill>
                  <a:schemeClr val="tx1"/>
                </a:solidFill>
                <a:effectLst/>
                <a:latin typeface="+mn-lt"/>
                <a:ea typeface="+mn-ea"/>
                <a:cs typeface="+mn-cs"/>
              </a:rPr>
              <a:t> acid both increase with B12</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37</a:t>
            </a:fld>
            <a:endParaRPr lang="en-US"/>
          </a:p>
        </p:txBody>
      </p:sp>
    </p:spTree>
    <p:extLst>
      <p:ext uri="{BB962C8B-B14F-4D97-AF65-F5344CB8AC3E}">
        <p14:creationId xmlns:p14="http://schemas.microsoft.com/office/powerpoint/2010/main" val="258219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Regular </a:t>
            </a:r>
            <a:r>
              <a:rPr lang="en-US" sz="1200" b="0" i="0" kern="1200" dirty="0" err="1" smtClean="0">
                <a:solidFill>
                  <a:schemeClr val="tx1"/>
                </a:solidFill>
                <a:effectLst/>
                <a:latin typeface="+mn-lt"/>
                <a:ea typeface="+mn-ea"/>
                <a:cs typeface="+mn-cs"/>
              </a:rPr>
              <a:t>rythm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HR= 60</a:t>
            </a:r>
          </a:p>
          <a:p>
            <a:r>
              <a:rPr lang="en-US" sz="1200" b="0" i="0" kern="1200" dirty="0" smtClean="0">
                <a:solidFill>
                  <a:schemeClr val="tx1"/>
                </a:solidFill>
                <a:effectLst/>
                <a:latin typeface="+mn-lt"/>
                <a:ea typeface="+mn-ea"/>
                <a:cs typeface="+mn-cs"/>
              </a:rPr>
              <a:t>Reverse correction mark indicates digoxin toxicity</a:t>
            </a:r>
          </a:p>
          <a:p>
            <a:r>
              <a:rPr lang="en-US" sz="1200" b="0" i="0" kern="1200" dirty="0" smtClean="0">
                <a:solidFill>
                  <a:schemeClr val="tx1"/>
                </a:solidFill>
                <a:effectLst/>
                <a:latin typeface="+mn-lt"/>
                <a:ea typeface="+mn-ea"/>
                <a:cs typeface="+mn-cs"/>
              </a:rPr>
              <a:t>Digoxin uses mainly in patients with HF and AFB</a:t>
            </a:r>
          </a:p>
          <a:p>
            <a:r>
              <a:rPr lang="en-US" sz="1200" b="0" i="0" kern="1200" dirty="0" smtClean="0">
                <a:solidFill>
                  <a:schemeClr val="tx1"/>
                </a:solidFill>
                <a:effectLst/>
                <a:latin typeface="+mn-lt"/>
                <a:ea typeface="+mn-ea"/>
                <a:cs typeface="+mn-cs"/>
              </a:rPr>
              <a:t>This medication has a low </a:t>
            </a:r>
            <a:r>
              <a:rPr lang="en-US" sz="1200" b="0" i="0" kern="1200" dirty="0" err="1" smtClean="0">
                <a:solidFill>
                  <a:schemeClr val="tx1"/>
                </a:solidFill>
                <a:effectLst/>
                <a:latin typeface="+mn-lt"/>
                <a:ea typeface="+mn-ea"/>
                <a:cs typeface="+mn-cs"/>
              </a:rPr>
              <a:t>theraputic</a:t>
            </a:r>
            <a:r>
              <a:rPr lang="en-US" sz="1200" b="0" i="0" kern="1200" dirty="0" smtClean="0">
                <a:solidFill>
                  <a:schemeClr val="tx1"/>
                </a:solidFill>
                <a:effectLst/>
                <a:latin typeface="+mn-lt"/>
                <a:ea typeface="+mn-ea"/>
                <a:cs typeface="+mn-cs"/>
              </a:rPr>
              <a:t> window so the toxicity is common here</a:t>
            </a:r>
          </a:p>
          <a:p>
            <a:r>
              <a:rPr lang="en-US" sz="1200" b="0" i="0" kern="1200" dirty="0" smtClean="0">
                <a:solidFill>
                  <a:schemeClr val="tx1"/>
                </a:solidFill>
                <a:effectLst/>
                <a:latin typeface="+mn-lt"/>
                <a:ea typeface="+mn-ea"/>
                <a:cs typeface="+mn-cs"/>
              </a:rPr>
              <a:t>Start the </a:t>
            </a:r>
            <a:r>
              <a:rPr lang="en-US" sz="1200" b="0" i="0" kern="1200" dirty="0" err="1" smtClean="0">
                <a:solidFill>
                  <a:schemeClr val="tx1"/>
                </a:solidFill>
                <a:effectLst/>
                <a:latin typeface="+mn-lt"/>
                <a:ea typeface="+mn-ea"/>
                <a:cs typeface="+mn-cs"/>
              </a:rPr>
              <a:t>Tx</a:t>
            </a:r>
            <a:r>
              <a:rPr lang="en-US" sz="1200" b="0" i="0" kern="1200" dirty="0" smtClean="0">
                <a:solidFill>
                  <a:schemeClr val="tx1"/>
                </a:solidFill>
                <a:effectLst/>
                <a:latin typeface="+mn-lt"/>
                <a:ea typeface="+mn-ea"/>
                <a:cs typeface="+mn-cs"/>
              </a:rPr>
              <a:t> by full dose rapid </a:t>
            </a:r>
            <a:r>
              <a:rPr lang="en-US" sz="1200" b="0" i="0" kern="1200" dirty="0" err="1" smtClean="0">
                <a:solidFill>
                  <a:schemeClr val="tx1"/>
                </a:solidFill>
                <a:effectLst/>
                <a:latin typeface="+mn-lt"/>
                <a:ea typeface="+mn-ea"/>
                <a:cs typeface="+mn-cs"/>
              </a:rPr>
              <a:t>digitilization</a:t>
            </a:r>
            <a:r>
              <a:rPr lang="en-US" sz="1200" b="0" i="0" kern="1200" dirty="0" smtClean="0">
                <a:solidFill>
                  <a:schemeClr val="tx1"/>
                </a:solidFill>
                <a:effectLst/>
                <a:latin typeface="+mn-lt"/>
                <a:ea typeface="+mn-ea"/>
                <a:cs typeface="+mn-cs"/>
              </a:rPr>
              <a:t> (the other name is digitalis medications) in the first 12 </a:t>
            </a:r>
            <a:r>
              <a:rPr lang="en-US" sz="1200" b="0" i="0" kern="1200" dirty="0" err="1" smtClean="0">
                <a:solidFill>
                  <a:schemeClr val="tx1"/>
                </a:solidFill>
                <a:effectLst/>
                <a:latin typeface="+mn-lt"/>
                <a:ea typeface="+mn-ea"/>
                <a:cs typeface="+mn-cs"/>
              </a:rPr>
              <a:t>hrs</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0.5 mg +0.25 mg (6hrs)+ 0.25 mg ( after 6 </a:t>
            </a:r>
            <a:r>
              <a:rPr lang="en-US" sz="1200" b="0" i="0" kern="1200" dirty="0" err="1" smtClean="0">
                <a:solidFill>
                  <a:schemeClr val="tx1"/>
                </a:solidFill>
                <a:effectLst/>
                <a:latin typeface="+mn-lt"/>
                <a:ea typeface="+mn-ea"/>
                <a:cs typeface="+mn-cs"/>
              </a:rPr>
              <a:t>hrs</a:t>
            </a:r>
            <a:r>
              <a:rPr lang="en-US" sz="1200" b="0" i="0" kern="1200" dirty="0" smtClean="0">
                <a:solidFill>
                  <a:schemeClr val="tx1"/>
                </a:solidFill>
                <a:effectLst/>
                <a:latin typeface="+mn-lt"/>
                <a:ea typeface="+mn-ea"/>
                <a:cs typeface="+mn-cs"/>
              </a:rPr>
              <a:t>) for 2 or 3 days</a:t>
            </a:r>
          </a:p>
          <a:p>
            <a:r>
              <a:rPr lang="en-US" sz="1200" b="0" i="0" kern="1200" dirty="0" smtClean="0">
                <a:solidFill>
                  <a:schemeClr val="tx1"/>
                </a:solidFill>
                <a:effectLst/>
                <a:latin typeface="+mn-lt"/>
                <a:ea typeface="+mn-ea"/>
                <a:cs typeface="+mn-cs"/>
              </a:rPr>
              <a:t>Slow digitalization :</a:t>
            </a:r>
          </a:p>
          <a:p>
            <a:r>
              <a:rPr lang="en-US" sz="1200" b="0" i="0" kern="1200" dirty="0" smtClean="0">
                <a:solidFill>
                  <a:schemeClr val="tx1"/>
                </a:solidFill>
                <a:effectLst/>
                <a:latin typeface="+mn-lt"/>
                <a:ea typeface="+mn-ea"/>
                <a:cs typeface="+mn-cs"/>
              </a:rPr>
              <a:t>0.25 mg or 0.125 mg daily every evening for 7 days</a:t>
            </a:r>
          </a:p>
          <a:p>
            <a:r>
              <a:rPr lang="en-US" sz="1200" b="0" i="0" kern="1200" dirty="0" smtClean="0">
                <a:solidFill>
                  <a:schemeClr val="tx1"/>
                </a:solidFill>
                <a:effectLst/>
                <a:latin typeface="+mn-lt"/>
                <a:ea typeface="+mn-ea"/>
                <a:cs typeface="+mn-cs"/>
              </a:rPr>
              <a:t>Maintenance dose 0.125 mg daily</a:t>
            </a:r>
          </a:p>
          <a:p>
            <a:r>
              <a:rPr lang="en-US" sz="1200" b="0" i="0" kern="1200" dirty="0" smtClean="0">
                <a:solidFill>
                  <a:schemeClr val="tx1"/>
                </a:solidFill>
                <a:effectLst/>
                <a:latin typeface="+mn-lt"/>
                <a:ea typeface="+mn-ea"/>
                <a:cs typeface="+mn-cs"/>
              </a:rPr>
              <a:t>Antidote in toxicity :</a:t>
            </a:r>
          </a:p>
          <a:p>
            <a:r>
              <a:rPr lang="en-US" sz="1200" b="0" i="0" kern="1200" dirty="0" err="1" smtClean="0">
                <a:solidFill>
                  <a:schemeClr val="tx1"/>
                </a:solidFill>
                <a:effectLst/>
                <a:latin typeface="+mn-lt"/>
                <a:ea typeface="+mn-ea"/>
                <a:cs typeface="+mn-cs"/>
              </a:rPr>
              <a:t>Digibind</a:t>
            </a:r>
            <a:r>
              <a:rPr lang="en-US" sz="1200" b="0" i="0" kern="1200" dirty="0" smtClean="0">
                <a:solidFill>
                  <a:schemeClr val="tx1"/>
                </a:solidFill>
                <a:effectLst/>
                <a:latin typeface="+mn-lt"/>
                <a:ea typeface="+mn-ea"/>
                <a:cs typeface="+mn-cs"/>
              </a:rPr>
              <a:t> (digoxin immune Fab)</a:t>
            </a:r>
          </a:p>
          <a:p>
            <a:r>
              <a:rPr lang="en-US" sz="1200" b="0" i="0" kern="1200" dirty="0" smtClean="0">
                <a:solidFill>
                  <a:schemeClr val="tx1"/>
                </a:solidFill>
                <a:effectLst/>
                <a:latin typeface="+mn-lt"/>
                <a:ea typeface="+mn-ea"/>
                <a:cs typeface="+mn-cs"/>
              </a:rPr>
              <a:t>Antibodies</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38</a:t>
            </a:fld>
            <a:endParaRPr lang="en-US"/>
          </a:p>
        </p:txBody>
      </p:sp>
    </p:spTree>
    <p:extLst>
      <p:ext uri="{BB962C8B-B14F-4D97-AF65-F5344CB8AC3E}">
        <p14:creationId xmlns:p14="http://schemas.microsoft.com/office/powerpoint/2010/main" val="311271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ar-SA" dirty="0" smtClean="0"/>
              <a:t>الدكتور جاوبها</a:t>
            </a:r>
            <a:endParaRPr lang="en-US" dirty="0" smtClean="0"/>
          </a:p>
          <a:p>
            <a:r>
              <a:rPr lang="en-US" dirty="0" smtClean="0"/>
              <a:t>BCC</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12</a:t>
            </a:fld>
            <a:endParaRPr lang="en-US"/>
          </a:p>
        </p:txBody>
      </p:sp>
    </p:spTree>
    <p:extLst>
      <p:ext uri="{BB962C8B-B14F-4D97-AF65-F5344CB8AC3E}">
        <p14:creationId xmlns:p14="http://schemas.microsoft.com/office/powerpoint/2010/main" val="4071395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DDx</a:t>
            </a:r>
            <a:r>
              <a:rPr lang="en-US" dirty="0" smtClean="0"/>
              <a:t>:</a:t>
            </a:r>
            <a:r>
              <a:rPr lang="en-US" baseline="0" dirty="0" smtClean="0"/>
              <a:t>  1) Asthma</a:t>
            </a:r>
            <a:br>
              <a:rPr lang="en-US" baseline="0" dirty="0" smtClean="0"/>
            </a:br>
            <a:r>
              <a:rPr lang="en-US" baseline="0" dirty="0" smtClean="0"/>
              <a:t>ATOPIC(extrinsic asthma)</a:t>
            </a:r>
            <a:br>
              <a:rPr lang="en-US" baseline="0" dirty="0" smtClean="0"/>
            </a:br>
            <a:r>
              <a:rPr lang="en-US" baseline="0" dirty="0" smtClean="0"/>
              <a:t>NONATOPIC(intrinsic asthma) </a:t>
            </a:r>
            <a:r>
              <a:rPr lang="en-US" baseline="0" dirty="0" smtClean="0">
                <a:sym typeface="Wingdings" pitchFamily="2" charset="2"/>
              </a:rPr>
              <a:t> 5 causes (chronic </a:t>
            </a:r>
            <a:r>
              <a:rPr lang="en-US" baseline="0" dirty="0" err="1" smtClean="0">
                <a:sym typeface="Wingdings" pitchFamily="2" charset="2"/>
              </a:rPr>
              <a:t>sinusitis,chronic</a:t>
            </a:r>
            <a:r>
              <a:rPr lang="en-US" baseline="0" dirty="0" smtClean="0">
                <a:sym typeface="Wingdings" pitchFamily="2" charset="2"/>
              </a:rPr>
              <a:t> heart </a:t>
            </a:r>
            <a:r>
              <a:rPr lang="en-US" baseline="0" dirty="0" err="1" smtClean="0">
                <a:sym typeface="Wingdings" pitchFamily="2" charset="2"/>
              </a:rPr>
              <a:t>failure,GERD</a:t>
            </a:r>
            <a:r>
              <a:rPr lang="en-US" baseline="0" dirty="0" smtClean="0">
                <a:sym typeface="Wingdings" pitchFamily="2" charset="2"/>
              </a:rPr>
              <a:t> or recurrent aspiration , B blockers </a:t>
            </a:r>
            <a:r>
              <a:rPr lang="en-US" baseline="0" dirty="0" err="1" smtClean="0">
                <a:sym typeface="Wingdings" pitchFamily="2" charset="2"/>
              </a:rPr>
              <a:t>drugs,occupational</a:t>
            </a:r>
            <a:r>
              <a:rPr lang="en-US" baseline="0" dirty="0" smtClean="0">
                <a:sym typeface="Wingdings" pitchFamily="2" charset="2"/>
              </a:rPr>
              <a:t> asthma)</a:t>
            </a:r>
          </a:p>
          <a:p>
            <a:r>
              <a:rPr lang="en-US" baseline="0" dirty="0" smtClean="0">
                <a:sym typeface="Wingdings" pitchFamily="2" charset="2"/>
              </a:rPr>
              <a:t>2) ILD (main presentation for interstitial lung diseases : dry </a:t>
            </a:r>
            <a:r>
              <a:rPr lang="en-US" baseline="0" dirty="0" err="1" smtClean="0">
                <a:sym typeface="Wingdings" pitchFamily="2" charset="2"/>
              </a:rPr>
              <a:t>cough,hemopttysis</a:t>
            </a:r>
            <a:r>
              <a:rPr lang="en-US" baseline="0" dirty="0" smtClean="0">
                <a:sym typeface="Wingdings" pitchFamily="2" charset="2"/>
              </a:rPr>
              <a:t>, chest pain and chest wheezing)</a:t>
            </a:r>
          </a:p>
          <a:p>
            <a:r>
              <a:rPr lang="en-US" baseline="0" dirty="0" smtClean="0">
                <a:sym typeface="Wingdings" pitchFamily="2" charset="2"/>
              </a:rPr>
              <a:t>3) Bronchogenic carcinoma </a:t>
            </a:r>
          </a:p>
          <a:p>
            <a:r>
              <a:rPr lang="en-US" baseline="0" dirty="0" smtClean="0">
                <a:sym typeface="Wingdings" pitchFamily="2" charset="2"/>
              </a:rPr>
              <a:t>4) Complications from slimming pills</a:t>
            </a:r>
            <a:br>
              <a:rPr lang="en-US" baseline="0" dirty="0" smtClean="0">
                <a:sym typeface="Wingdings" pitchFamily="2" charset="2"/>
              </a:rPr>
            </a:br>
            <a:r>
              <a:rPr lang="en-US" baseline="0" dirty="0" err="1" smtClean="0">
                <a:sym typeface="Wingdings" pitchFamily="2" charset="2"/>
              </a:rPr>
              <a:t>DDx</a:t>
            </a:r>
            <a:r>
              <a:rPr lang="en-US" baseline="0" dirty="0" smtClean="0">
                <a:sym typeface="Wingdings" pitchFamily="2" charset="2"/>
              </a:rPr>
              <a:t> for progressive dyspnea:</a:t>
            </a:r>
          </a:p>
          <a:p>
            <a:pPr marL="0" indent="0">
              <a:buNone/>
            </a:pPr>
            <a:r>
              <a:rPr lang="en-US" baseline="0" dirty="0" smtClean="0">
                <a:sym typeface="Wingdings" pitchFamily="2" charset="2"/>
              </a:rPr>
              <a:t>1.ILD</a:t>
            </a:r>
            <a:br>
              <a:rPr lang="en-US" baseline="0" dirty="0" smtClean="0">
                <a:sym typeface="Wingdings" pitchFamily="2" charset="2"/>
              </a:rPr>
            </a:br>
            <a:r>
              <a:rPr lang="en-US" baseline="0" dirty="0" smtClean="0">
                <a:sym typeface="Wingdings" pitchFamily="2" charset="2"/>
              </a:rPr>
              <a:t>2.Heart failure (pulmonary edema)</a:t>
            </a:r>
          </a:p>
          <a:p>
            <a:pPr marL="0" indent="0">
              <a:buNone/>
            </a:pPr>
            <a:r>
              <a:rPr lang="en-US" baseline="0" dirty="0" smtClean="0">
                <a:sym typeface="Wingdings" pitchFamily="2" charset="2"/>
              </a:rPr>
              <a:t>3.Pulmonary HTN</a:t>
            </a:r>
          </a:p>
          <a:p>
            <a:pPr marL="0" indent="0">
              <a:buNone/>
            </a:pPr>
            <a:r>
              <a:rPr lang="en-US" baseline="0" dirty="0" smtClean="0">
                <a:sym typeface="Wingdings" pitchFamily="2" charset="2"/>
              </a:rPr>
              <a:t>4.COPD(most likely emphysema in this case)</a:t>
            </a:r>
          </a:p>
          <a:p>
            <a:pPr marL="0" indent="0">
              <a:buNone/>
            </a:pPr>
            <a:endParaRPr lang="en-US" dirty="0"/>
          </a:p>
        </p:txBody>
      </p:sp>
      <p:sp>
        <p:nvSpPr>
          <p:cNvPr id="4" name="Slide Number Placeholder 3"/>
          <p:cNvSpPr>
            <a:spLocks noGrp="1"/>
          </p:cNvSpPr>
          <p:nvPr>
            <p:ph type="sldNum" sz="quarter" idx="10"/>
          </p:nvPr>
        </p:nvSpPr>
        <p:spPr/>
        <p:txBody>
          <a:bodyPr/>
          <a:lstStyle/>
          <a:p>
            <a:fld id="{3B6AF0C4-25B9-49E3-8C62-CCA69F0BDC55}" type="slidenum">
              <a:rPr lang="en-US" smtClean="0"/>
              <a:pPr/>
              <a:t>52</a:t>
            </a:fld>
            <a:endParaRPr lang="en-US"/>
          </a:p>
        </p:txBody>
      </p:sp>
    </p:spTree>
    <p:extLst>
      <p:ext uri="{BB962C8B-B14F-4D97-AF65-F5344CB8AC3E}">
        <p14:creationId xmlns:p14="http://schemas.microsoft.com/office/powerpoint/2010/main" val="2908287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Clubbing have</a:t>
            </a:r>
            <a:r>
              <a:rPr lang="en-US" baseline="0" dirty="0" smtClean="0"/>
              <a:t> cyanotic and non cyanotic causes</a:t>
            </a:r>
            <a:br>
              <a:rPr lang="en-US" baseline="0" dirty="0" smtClean="0"/>
            </a:br>
            <a:r>
              <a:rPr lang="en-US" baseline="0" dirty="0" smtClean="0"/>
              <a:t>2 </a:t>
            </a:r>
            <a:r>
              <a:rPr lang="en-US" baseline="0" dirty="0" err="1" smtClean="0"/>
              <a:t>DDx</a:t>
            </a:r>
            <a:r>
              <a:rPr lang="en-US" baseline="0" dirty="0" smtClean="0"/>
              <a:t> for fine late inspiratory crackles at both lung bases :1. restrictive lung diseases 2. pulmonary edema</a:t>
            </a:r>
            <a:endParaRPr lang="en-US" dirty="0"/>
          </a:p>
        </p:txBody>
      </p:sp>
      <p:sp>
        <p:nvSpPr>
          <p:cNvPr id="4" name="Slide Number Placeholder 3"/>
          <p:cNvSpPr>
            <a:spLocks noGrp="1"/>
          </p:cNvSpPr>
          <p:nvPr>
            <p:ph type="sldNum" sz="quarter" idx="10"/>
          </p:nvPr>
        </p:nvSpPr>
        <p:spPr/>
        <p:txBody>
          <a:bodyPr/>
          <a:lstStyle/>
          <a:p>
            <a:fld id="{3B6AF0C4-25B9-49E3-8C62-CCA69F0BDC55}" type="slidenum">
              <a:rPr lang="en-US" smtClean="0"/>
              <a:pPr/>
              <a:t>53</a:t>
            </a:fld>
            <a:endParaRPr lang="en-US"/>
          </a:p>
        </p:txBody>
      </p:sp>
    </p:spTree>
    <p:extLst>
      <p:ext uri="{BB962C8B-B14F-4D97-AF65-F5344CB8AC3E}">
        <p14:creationId xmlns:p14="http://schemas.microsoft.com/office/powerpoint/2010/main" val="2281522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spirometery</a:t>
            </a:r>
            <a:r>
              <a:rPr lang="en-US" dirty="0" smtClean="0"/>
              <a:t/>
            </a:r>
            <a:br>
              <a:rPr lang="en-US" dirty="0" smtClean="0"/>
            </a:br>
            <a:r>
              <a:rPr lang="en-US" dirty="0" smtClean="0"/>
              <a:t>Look</a:t>
            </a:r>
            <a:r>
              <a:rPr lang="en-US" baseline="0" dirty="0" smtClean="0"/>
              <a:t> at the ratio  FEV1/FVC   if </a:t>
            </a:r>
            <a:r>
              <a:rPr lang="en-US" sz="1400" baseline="0" dirty="0" smtClean="0"/>
              <a:t>&gt;=70 it is normal or restrictive</a:t>
            </a:r>
            <a:br>
              <a:rPr lang="en-US" sz="1400" baseline="0" dirty="0" smtClean="0"/>
            </a:br>
            <a:r>
              <a:rPr lang="en-US" sz="1400" baseline="0" dirty="0" smtClean="0"/>
              <a:t>then look for FVC if &lt;80  it is restrictive,  if &gt;=80 it is normal</a:t>
            </a:r>
          </a:p>
          <a:p>
            <a:r>
              <a:rPr lang="en-US" sz="1400" baseline="0" dirty="0" smtClean="0"/>
              <a:t> </a:t>
            </a:r>
            <a:r>
              <a:rPr lang="en-US" sz="1200" baseline="0" dirty="0" smtClean="0"/>
              <a:t>if the ratio &lt;70 it is obstructive ,then look for FEV1 if &lt;80 it is obstructive  </a:t>
            </a:r>
          </a:p>
          <a:p>
            <a:r>
              <a:rPr lang="en-US" sz="1200" b="1" baseline="0" dirty="0" smtClean="0"/>
              <a:t>Normal ratio &gt;= 70 ,normal FEV1&gt;=80 ,normal FVC&gt;=80</a:t>
            </a:r>
            <a:endParaRPr lang="en-US" sz="1400" b="1" baseline="0" dirty="0" smtClean="0"/>
          </a:p>
        </p:txBody>
      </p:sp>
      <p:sp>
        <p:nvSpPr>
          <p:cNvPr id="4" name="Slide Number Placeholder 3"/>
          <p:cNvSpPr>
            <a:spLocks noGrp="1"/>
          </p:cNvSpPr>
          <p:nvPr>
            <p:ph type="sldNum" sz="quarter" idx="10"/>
          </p:nvPr>
        </p:nvSpPr>
        <p:spPr/>
        <p:txBody>
          <a:bodyPr/>
          <a:lstStyle/>
          <a:p>
            <a:fld id="{3B6AF0C4-25B9-49E3-8C62-CCA69F0BDC55}" type="slidenum">
              <a:rPr lang="en-US" smtClean="0"/>
              <a:pPr/>
              <a:t>54</a:t>
            </a:fld>
            <a:endParaRPr lang="en-US"/>
          </a:p>
        </p:txBody>
      </p:sp>
    </p:spTree>
    <p:extLst>
      <p:ext uri="{BB962C8B-B14F-4D97-AF65-F5344CB8AC3E}">
        <p14:creationId xmlns:p14="http://schemas.microsoft.com/office/powerpoint/2010/main" val="2270103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reticular (linear) </a:t>
            </a:r>
            <a:r>
              <a:rPr lang="en-US" dirty="0" err="1" smtClean="0"/>
              <a:t>hyperopacity</a:t>
            </a:r>
            <a:r>
              <a:rPr lang="en-US" dirty="0" smtClean="0"/>
              <a:t> in both lungs </a:t>
            </a:r>
            <a:r>
              <a:rPr lang="en-US" smtClean="0"/>
              <a:t>(interstitial</a:t>
            </a:r>
            <a:r>
              <a:rPr lang="en-US" baseline="0" smtClean="0"/>
              <a:t> </a:t>
            </a:r>
            <a:r>
              <a:rPr lang="en-US" baseline="0" dirty="0" smtClean="0"/>
              <a:t>fibrosis)</a:t>
            </a:r>
            <a:endParaRPr lang="en-US" dirty="0" smtClean="0"/>
          </a:p>
          <a:p>
            <a:r>
              <a:rPr lang="en-US" dirty="0" smtClean="0"/>
              <a:t>Elevated LT</a:t>
            </a:r>
            <a:r>
              <a:rPr lang="en-US" baseline="0" dirty="0" smtClean="0"/>
              <a:t> </a:t>
            </a:r>
            <a:r>
              <a:rPr lang="en-US" baseline="0" dirty="0" err="1" smtClean="0"/>
              <a:t>hemidiphragm</a:t>
            </a:r>
            <a:r>
              <a:rPr lang="en-US" baseline="0" dirty="0" smtClean="0"/>
              <a:t> ( lung </a:t>
            </a:r>
            <a:r>
              <a:rPr lang="en-US" baseline="0" dirty="0" err="1" smtClean="0"/>
              <a:t>volum</a:t>
            </a:r>
            <a:r>
              <a:rPr lang="en-US" baseline="0" dirty="0" smtClean="0"/>
              <a:t> loss due to fibrosis) </a:t>
            </a:r>
            <a:endParaRPr lang="en-US" dirty="0"/>
          </a:p>
        </p:txBody>
      </p:sp>
      <p:sp>
        <p:nvSpPr>
          <p:cNvPr id="4" name="Slide Number Placeholder 3"/>
          <p:cNvSpPr>
            <a:spLocks noGrp="1"/>
          </p:cNvSpPr>
          <p:nvPr>
            <p:ph type="sldNum" sz="quarter" idx="10"/>
          </p:nvPr>
        </p:nvSpPr>
        <p:spPr/>
        <p:txBody>
          <a:bodyPr/>
          <a:lstStyle/>
          <a:p>
            <a:fld id="{3B6AF0C4-25B9-49E3-8C62-CCA69F0BDC55}" type="slidenum">
              <a:rPr lang="en-US" smtClean="0"/>
              <a:pPr/>
              <a:t>55</a:t>
            </a:fld>
            <a:endParaRPr lang="en-US"/>
          </a:p>
        </p:txBody>
      </p:sp>
    </p:spTree>
    <p:extLst>
      <p:ext uri="{BB962C8B-B14F-4D97-AF65-F5344CB8AC3E}">
        <p14:creationId xmlns:p14="http://schemas.microsoft.com/office/powerpoint/2010/main" val="220643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Indications</a:t>
            </a:r>
            <a:r>
              <a:rPr lang="en-US" baseline="0" dirty="0" smtClean="0"/>
              <a:t> for HRCT :1)ILD 2) Bronchiectasis</a:t>
            </a:r>
          </a:p>
          <a:p>
            <a:r>
              <a:rPr lang="en-US" baseline="0" dirty="0" smtClean="0"/>
              <a:t>What is the difference btw CT  with contrast and CT pulmonary </a:t>
            </a:r>
            <a:r>
              <a:rPr lang="en-US" baseline="0" dirty="0" err="1" smtClean="0"/>
              <a:t>angio</a:t>
            </a:r>
            <a:r>
              <a:rPr lang="en-US" baseline="0" dirty="0" smtClean="0"/>
              <a:t>?</a:t>
            </a:r>
            <a:br>
              <a:rPr lang="en-US" baseline="0" dirty="0" smtClean="0"/>
            </a:br>
            <a:r>
              <a:rPr lang="en-US" baseline="0" dirty="0" smtClean="0"/>
              <a:t>Timing of giving contrast (in CT </a:t>
            </a:r>
            <a:r>
              <a:rPr lang="en-US" baseline="0" dirty="0" err="1" smtClean="0"/>
              <a:t>pulmoary</a:t>
            </a:r>
            <a:r>
              <a:rPr lang="en-US" baseline="0" dirty="0" smtClean="0"/>
              <a:t> </a:t>
            </a:r>
            <a:r>
              <a:rPr lang="en-US" baseline="0" dirty="0" err="1" smtClean="0"/>
              <a:t>angio</a:t>
            </a:r>
            <a:r>
              <a:rPr lang="en-US" baseline="0" dirty="0" smtClean="0"/>
              <a:t> : dye in pulmonary circulation at the time of CT BUT in CT with contrast :dye in aorta then after 5-10 min do the CT scan )</a:t>
            </a:r>
          </a:p>
          <a:p>
            <a:endParaRPr lang="en-US" baseline="0" dirty="0" smtClean="0"/>
          </a:p>
        </p:txBody>
      </p:sp>
      <p:sp>
        <p:nvSpPr>
          <p:cNvPr id="4" name="Slide Number Placeholder 3"/>
          <p:cNvSpPr>
            <a:spLocks noGrp="1"/>
          </p:cNvSpPr>
          <p:nvPr>
            <p:ph type="sldNum" sz="quarter" idx="10"/>
          </p:nvPr>
        </p:nvSpPr>
        <p:spPr/>
        <p:txBody>
          <a:bodyPr/>
          <a:lstStyle/>
          <a:p>
            <a:fld id="{3B6AF0C4-25B9-49E3-8C62-CCA69F0BDC55}" type="slidenum">
              <a:rPr lang="en-US" smtClean="0"/>
              <a:pPr/>
              <a:t>56</a:t>
            </a:fld>
            <a:endParaRPr lang="en-US"/>
          </a:p>
        </p:txBody>
      </p:sp>
    </p:spTree>
    <p:extLst>
      <p:ext uri="{BB962C8B-B14F-4D97-AF65-F5344CB8AC3E}">
        <p14:creationId xmlns:p14="http://schemas.microsoft.com/office/powerpoint/2010/main" val="4214216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DDx</a:t>
            </a:r>
            <a:r>
              <a:rPr lang="en-US" dirty="0" smtClean="0"/>
              <a:t>:</a:t>
            </a:r>
            <a:r>
              <a:rPr lang="en-US" baseline="0" dirty="0" smtClean="0"/>
              <a:t> 1) lung CA  a- SCLC : 1</a:t>
            </a:r>
            <a:r>
              <a:rPr lang="en-US" baseline="30000" dirty="0" smtClean="0"/>
              <a:t>st</a:t>
            </a:r>
            <a:r>
              <a:rPr lang="en-US" baseline="0" dirty="0" smtClean="0"/>
              <a:t> presentation is </a:t>
            </a:r>
            <a:r>
              <a:rPr lang="en-US" baseline="0" dirty="0" err="1" smtClean="0"/>
              <a:t>mets</a:t>
            </a:r>
            <a:r>
              <a:rPr lang="en-US" baseline="0" dirty="0" smtClean="0"/>
              <a:t> ,very progressive ,resistant to chemo and radio therapy </a:t>
            </a:r>
          </a:p>
          <a:p>
            <a:r>
              <a:rPr lang="en-US" baseline="0" dirty="0" smtClean="0"/>
              <a:t>B- NSCLC : adenocarcinoma , squamous cell carcinoma, large cell carcinoma</a:t>
            </a:r>
          </a:p>
          <a:p>
            <a:r>
              <a:rPr lang="en-US" baseline="0" dirty="0" smtClean="0"/>
              <a:t>2)</a:t>
            </a:r>
            <a:r>
              <a:rPr lang="en-US" baseline="0" dirty="0" err="1" smtClean="0"/>
              <a:t>Sarcoidosis</a:t>
            </a:r>
            <a:r>
              <a:rPr lang="en-US" baseline="0" dirty="0" smtClean="0"/>
              <a:t> :gives 90% pulmonary </a:t>
            </a:r>
            <a:r>
              <a:rPr lang="en-US" baseline="0" dirty="0" err="1" smtClean="0"/>
              <a:t>manifistation</a:t>
            </a:r>
            <a:r>
              <a:rPr lang="en-US" baseline="0" dirty="0" smtClean="0"/>
              <a:t> (dry cough and dyspnea)</a:t>
            </a:r>
          </a:p>
          <a:p>
            <a:r>
              <a:rPr lang="en-US" baseline="0" dirty="0" smtClean="0"/>
              <a:t>3) </a:t>
            </a:r>
            <a:r>
              <a:rPr lang="en-US" baseline="0" dirty="0" err="1" smtClean="0"/>
              <a:t>Ankilosing</a:t>
            </a:r>
            <a:r>
              <a:rPr lang="en-US" baseline="0" dirty="0" smtClean="0"/>
              <a:t> </a:t>
            </a:r>
            <a:r>
              <a:rPr lang="en-US" baseline="0" dirty="0" err="1" smtClean="0"/>
              <a:t>spondilitis</a:t>
            </a:r>
            <a:r>
              <a:rPr lang="en-US" baseline="0" dirty="0" smtClean="0"/>
              <a:t> </a:t>
            </a:r>
          </a:p>
          <a:p>
            <a:r>
              <a:rPr lang="en-US" baseline="0" dirty="0" smtClean="0"/>
              <a:t>4) TB (</a:t>
            </a:r>
            <a:r>
              <a:rPr lang="en-US" baseline="0" dirty="0" err="1" smtClean="0"/>
              <a:t>miliary</a:t>
            </a:r>
            <a:r>
              <a:rPr lang="en-US" baseline="0" dirty="0" smtClean="0"/>
              <a:t> TB in thoracic spine )  </a:t>
            </a:r>
            <a:br>
              <a:rPr lang="en-US" baseline="0" dirty="0" smtClean="0"/>
            </a:br>
            <a:r>
              <a:rPr lang="en-US" baseline="0" dirty="0" smtClean="0"/>
              <a:t>TB multisystem affection </a:t>
            </a:r>
            <a:r>
              <a:rPr lang="en-US" baseline="0" dirty="0" smtClean="0">
                <a:sym typeface="Wingdings" pitchFamily="2" charset="2"/>
              </a:rPr>
              <a:t> primary sites  of TB </a:t>
            </a:r>
            <a:r>
              <a:rPr lang="en-US" baseline="0" dirty="0" err="1" smtClean="0">
                <a:sym typeface="Wingdings" pitchFamily="2" charset="2"/>
              </a:rPr>
              <a:t>are:lung</a:t>
            </a:r>
            <a:r>
              <a:rPr lang="en-US" baseline="0" dirty="0" smtClean="0">
                <a:sym typeface="Wingdings" pitchFamily="2" charset="2"/>
              </a:rPr>
              <a:t> ,</a:t>
            </a:r>
            <a:r>
              <a:rPr lang="en-US" baseline="0" dirty="0" err="1" smtClean="0">
                <a:sym typeface="Wingdings" pitchFamily="2" charset="2"/>
              </a:rPr>
              <a:t>GIT,skin</a:t>
            </a:r>
            <a:r>
              <a:rPr lang="en-US" baseline="0" dirty="0" smtClean="0">
                <a:sym typeface="Wingdings" pitchFamily="2" charset="2"/>
              </a:rPr>
              <a:t> and tonsils  </a:t>
            </a:r>
          </a:p>
          <a:p>
            <a:r>
              <a:rPr lang="en-US" baseline="0" dirty="0" smtClean="0">
                <a:sym typeface="Wingdings" pitchFamily="2" charset="2"/>
              </a:rPr>
              <a:t>The liver  affected by congenital TB  by </a:t>
            </a:r>
            <a:r>
              <a:rPr lang="en-US" baseline="0" dirty="0" err="1" smtClean="0">
                <a:sym typeface="Wingdings" pitchFamily="2" charset="2"/>
              </a:rPr>
              <a:t>porta</a:t>
            </a:r>
            <a:r>
              <a:rPr lang="en-US" baseline="0" dirty="0" smtClean="0">
                <a:sym typeface="Wingdings" pitchFamily="2" charset="2"/>
              </a:rPr>
              <a:t> </a:t>
            </a:r>
            <a:r>
              <a:rPr lang="en-US" baseline="0" dirty="0" err="1" smtClean="0">
                <a:sym typeface="Wingdings" pitchFamily="2" charset="2"/>
              </a:rPr>
              <a:t>hepatis</a:t>
            </a:r>
            <a:r>
              <a:rPr lang="en-US" baseline="0" dirty="0" smtClean="0">
                <a:sym typeface="Wingdings" pitchFamily="2" charset="2"/>
              </a:rPr>
              <a:t> </a:t>
            </a:r>
          </a:p>
          <a:p>
            <a:r>
              <a:rPr lang="en-US" baseline="0" dirty="0" smtClean="0">
                <a:sym typeface="Wingdings" pitchFamily="2" charset="2"/>
              </a:rPr>
              <a:t>TB presented w constitutional symptoms w or w/o pulmonary symptoms ( according to site of reactivation) </a:t>
            </a:r>
          </a:p>
          <a:p>
            <a:r>
              <a:rPr lang="en-US" baseline="0" dirty="0" smtClean="0">
                <a:sym typeface="Wingdings" pitchFamily="2" charset="2"/>
              </a:rPr>
              <a:t>So in this case no constitutional </a:t>
            </a:r>
            <a:r>
              <a:rPr lang="en-US" baseline="0" dirty="0" err="1" smtClean="0">
                <a:sym typeface="Wingdings" pitchFamily="2" charset="2"/>
              </a:rPr>
              <a:t>sx</a:t>
            </a:r>
            <a:r>
              <a:rPr lang="en-US" baseline="0" dirty="0" smtClean="0">
                <a:sym typeface="Wingdings" pitchFamily="2" charset="2"/>
              </a:rPr>
              <a:t> , no pulmonary </a:t>
            </a:r>
            <a:r>
              <a:rPr lang="en-US" baseline="0" dirty="0" err="1" smtClean="0">
                <a:sym typeface="Wingdings" pitchFamily="2" charset="2"/>
              </a:rPr>
              <a:t>sx</a:t>
            </a:r>
            <a:r>
              <a:rPr lang="en-US" baseline="0" dirty="0" smtClean="0">
                <a:sym typeface="Wingdings" pitchFamily="2" charset="2"/>
              </a:rPr>
              <a:t> , no contact </a:t>
            </a:r>
            <a:r>
              <a:rPr lang="en-US" baseline="0" dirty="0" err="1" smtClean="0">
                <a:sym typeface="Wingdings" pitchFamily="2" charset="2"/>
              </a:rPr>
              <a:t>hx</a:t>
            </a:r>
            <a:r>
              <a:rPr lang="en-US" baseline="0" dirty="0" smtClean="0">
                <a:sym typeface="Wingdings" pitchFamily="2" charset="2"/>
              </a:rPr>
              <a:t> or </a:t>
            </a:r>
            <a:r>
              <a:rPr lang="en-US" baseline="0" dirty="0" err="1" smtClean="0">
                <a:sym typeface="Wingdings" pitchFamily="2" charset="2"/>
              </a:rPr>
              <a:t>impaird</a:t>
            </a:r>
            <a:r>
              <a:rPr lang="en-US" baseline="0" dirty="0" smtClean="0">
                <a:sym typeface="Wingdings" pitchFamily="2" charset="2"/>
              </a:rPr>
              <a:t> immunity which is </a:t>
            </a:r>
            <a:r>
              <a:rPr lang="en-US" baseline="0" dirty="0" err="1" smtClean="0">
                <a:sym typeface="Wingdings" pitchFamily="2" charset="2"/>
              </a:rPr>
              <a:t>agenist</a:t>
            </a:r>
            <a:r>
              <a:rPr lang="en-US" baseline="0" dirty="0" smtClean="0">
                <a:sym typeface="Wingdings" pitchFamily="2" charset="2"/>
              </a:rPr>
              <a:t> TB.</a:t>
            </a:r>
            <a:br>
              <a:rPr lang="en-US" baseline="0" dirty="0" smtClean="0">
                <a:sym typeface="Wingdings" pitchFamily="2" charset="2"/>
              </a:rPr>
            </a:br>
            <a:r>
              <a:rPr lang="en-US" baseline="0" dirty="0" smtClean="0">
                <a:sym typeface="Wingdings" pitchFamily="2" charset="2"/>
              </a:rPr>
              <a:t>5) brucellosis </a:t>
            </a:r>
          </a:p>
          <a:p>
            <a:r>
              <a:rPr lang="en-US" baseline="0" dirty="0" smtClean="0">
                <a:sym typeface="Wingdings" pitchFamily="2" charset="2"/>
              </a:rPr>
              <a:t>6) Hyperparathyroidism   </a:t>
            </a:r>
            <a:r>
              <a:rPr lang="en-US" b="1" baseline="0" dirty="0" err="1" smtClean="0">
                <a:sym typeface="Wingdings" pitchFamily="2" charset="2"/>
              </a:rPr>
              <a:t>hypercalcemia</a:t>
            </a:r>
            <a:r>
              <a:rPr lang="en-US" b="1" baseline="0" dirty="0" smtClean="0">
                <a:sym typeface="Wingdings" pitchFamily="2" charset="2"/>
              </a:rPr>
              <a:t> (stones ,bones ,</a:t>
            </a:r>
            <a:r>
              <a:rPr lang="en-US" b="1" baseline="0" dirty="0" err="1" smtClean="0">
                <a:sym typeface="Wingdings" pitchFamily="2" charset="2"/>
              </a:rPr>
              <a:t>abd.groans</a:t>
            </a:r>
            <a:r>
              <a:rPr lang="en-US" b="1" baseline="0" dirty="0" smtClean="0">
                <a:sym typeface="Wingdings" pitchFamily="2" charset="2"/>
              </a:rPr>
              <a:t> and psychic moans)  </a:t>
            </a:r>
            <a:r>
              <a:rPr lang="en-US" b="0" baseline="0" dirty="0" smtClean="0">
                <a:sym typeface="Wingdings" pitchFamily="2" charset="2"/>
              </a:rPr>
              <a:t>nephrolithiasis, bone </a:t>
            </a:r>
            <a:r>
              <a:rPr lang="en-US" b="0" baseline="0" dirty="0" err="1" smtClean="0">
                <a:sym typeface="Wingdings" pitchFamily="2" charset="2"/>
              </a:rPr>
              <a:t>pain,muscle</a:t>
            </a:r>
            <a:r>
              <a:rPr lang="en-US" b="0" baseline="0" dirty="0" smtClean="0">
                <a:sym typeface="Wingdings" pitchFamily="2" charset="2"/>
              </a:rPr>
              <a:t> pain and </a:t>
            </a:r>
            <a:r>
              <a:rPr lang="en-US" b="0" baseline="0" dirty="0" err="1" smtClean="0">
                <a:sym typeface="Wingdings" pitchFamily="2" charset="2"/>
              </a:rPr>
              <a:t>weakness,constapation</a:t>
            </a:r>
            <a:r>
              <a:rPr lang="en-US" b="0" baseline="0" dirty="0" smtClean="0">
                <a:sym typeface="Wingdings" pitchFamily="2" charset="2"/>
              </a:rPr>
              <a:t>, depression ,</a:t>
            </a:r>
            <a:r>
              <a:rPr lang="en-US" b="0" baseline="0" dirty="0" err="1" smtClean="0">
                <a:sym typeface="Wingdings" pitchFamily="2" charset="2"/>
              </a:rPr>
              <a:t>fatige,anxity</a:t>
            </a:r>
            <a:endParaRPr lang="en-US" b="0" baseline="0" dirty="0" smtClean="0">
              <a:sym typeface="Wingdings" pitchFamily="2" charset="2"/>
            </a:endParaRPr>
          </a:p>
          <a:p>
            <a:r>
              <a:rPr lang="en-US" b="1" baseline="0" dirty="0" smtClean="0">
                <a:sym typeface="Wingdings" pitchFamily="2" charset="2"/>
              </a:rPr>
              <a:t>TYPES OF HYPERPARATHYROIDISIM: 1ry (increase </a:t>
            </a:r>
            <a:r>
              <a:rPr lang="en-US" b="1" baseline="0" dirty="0" err="1" smtClean="0">
                <a:sym typeface="Wingdings" pitchFamily="2" charset="2"/>
              </a:rPr>
              <a:t>PTH,hypercalcemia,decreasd</a:t>
            </a:r>
            <a:r>
              <a:rPr lang="en-US" b="1" baseline="0" dirty="0" smtClean="0">
                <a:sym typeface="Wingdings" pitchFamily="2" charset="2"/>
              </a:rPr>
              <a:t> phosphate )seen in  parathyroid adenoma,2ry( increase </a:t>
            </a:r>
            <a:r>
              <a:rPr lang="en-US" b="1" baseline="0" dirty="0" err="1" smtClean="0">
                <a:sym typeface="Wingdings" pitchFamily="2" charset="2"/>
              </a:rPr>
              <a:t>PTH,ca</a:t>
            </a:r>
            <a:r>
              <a:rPr lang="en-US" b="1" baseline="0" dirty="0" smtClean="0">
                <a:sym typeface="Wingdings" pitchFamily="2" charset="2"/>
              </a:rPr>
              <a:t> normal or decreased , po4 normal or increased) seen in chronic renal failure and </a:t>
            </a:r>
            <a:r>
              <a:rPr lang="en-US" b="1" baseline="0" dirty="0" err="1" smtClean="0">
                <a:sym typeface="Wingdings" pitchFamily="2" charset="2"/>
              </a:rPr>
              <a:t>vit</a:t>
            </a:r>
            <a:r>
              <a:rPr lang="en-US" b="1" baseline="0" dirty="0" smtClean="0">
                <a:sym typeface="Wingdings" pitchFamily="2" charset="2"/>
              </a:rPr>
              <a:t> D def. ,3ry(increased PTH, </a:t>
            </a:r>
            <a:r>
              <a:rPr lang="en-US" b="1" baseline="0" dirty="0" err="1" smtClean="0">
                <a:sym typeface="Wingdings" pitchFamily="2" charset="2"/>
              </a:rPr>
              <a:t>hypercalcemia,hyperphosphatemia</a:t>
            </a:r>
            <a:r>
              <a:rPr lang="en-US" b="1" baseline="0" dirty="0" smtClean="0">
                <a:sym typeface="Wingdings" pitchFamily="2" charset="2"/>
              </a:rPr>
              <a:t>) seen in end stage renal dis.</a:t>
            </a:r>
          </a:p>
          <a:p>
            <a:r>
              <a:rPr lang="en-US" b="0" baseline="0" dirty="0" smtClean="0">
                <a:sym typeface="Wingdings" pitchFamily="2" charset="2"/>
              </a:rPr>
              <a:t>Causes of </a:t>
            </a:r>
            <a:r>
              <a:rPr lang="en-US" b="0" baseline="0" dirty="0" err="1" smtClean="0">
                <a:sym typeface="Wingdings" pitchFamily="2" charset="2"/>
              </a:rPr>
              <a:t>hypercalcemia</a:t>
            </a:r>
            <a:r>
              <a:rPr lang="en-US" b="0" baseline="0" dirty="0" smtClean="0">
                <a:sym typeface="Wingdings" pitchFamily="2" charset="2"/>
              </a:rPr>
              <a:t>: </a:t>
            </a:r>
            <a:br>
              <a:rPr lang="en-US" b="0" baseline="0" dirty="0" smtClean="0">
                <a:sym typeface="Wingdings" pitchFamily="2" charset="2"/>
              </a:rPr>
            </a:br>
            <a:r>
              <a:rPr lang="en-US" b="0" baseline="0" dirty="0" smtClean="0">
                <a:sym typeface="Wingdings" pitchFamily="2" charset="2"/>
              </a:rPr>
              <a:t>hyperparathyroidism (mcc)</a:t>
            </a:r>
          </a:p>
          <a:p>
            <a:r>
              <a:rPr lang="en-US" b="0" baseline="0" dirty="0" smtClean="0">
                <a:sym typeface="Wingdings" pitchFamily="2" charset="2"/>
              </a:rPr>
              <a:t>Parathyroid CA</a:t>
            </a:r>
          </a:p>
          <a:p>
            <a:r>
              <a:rPr lang="en-US" b="0" baseline="0" dirty="0" err="1" smtClean="0">
                <a:sym typeface="Wingdings" pitchFamily="2" charset="2"/>
              </a:rPr>
              <a:t>Sarcoidosis</a:t>
            </a:r>
            <a:endParaRPr lang="en-US" b="0" baseline="0" dirty="0" smtClean="0">
              <a:sym typeface="Wingdings" pitchFamily="2" charset="2"/>
            </a:endParaRPr>
          </a:p>
          <a:p>
            <a:r>
              <a:rPr lang="en-US" b="0" baseline="0" dirty="0" err="1" smtClean="0">
                <a:sym typeface="Wingdings" pitchFamily="2" charset="2"/>
              </a:rPr>
              <a:t>Hypoadrenalism</a:t>
            </a:r>
            <a:endParaRPr lang="en-US" b="0" baseline="0" dirty="0" smtClean="0">
              <a:sym typeface="Wingdings" pitchFamily="2" charset="2"/>
            </a:endParaRPr>
          </a:p>
          <a:p>
            <a:r>
              <a:rPr lang="en-US" b="0" baseline="0" dirty="0" err="1" smtClean="0">
                <a:sym typeface="Wingdings" pitchFamily="2" charset="2"/>
              </a:rPr>
              <a:t>Druges</a:t>
            </a:r>
            <a:r>
              <a:rPr lang="en-US" b="0" baseline="0" dirty="0" smtClean="0">
                <a:sym typeface="Wingdings" pitchFamily="2" charset="2"/>
              </a:rPr>
              <a:t>(</a:t>
            </a:r>
            <a:r>
              <a:rPr lang="en-US" b="0" baseline="0" dirty="0" err="1" smtClean="0">
                <a:sym typeface="Wingdings" pitchFamily="2" charset="2"/>
              </a:rPr>
              <a:t>thizide</a:t>
            </a:r>
            <a:r>
              <a:rPr lang="en-US" b="0" baseline="0" dirty="0" smtClean="0">
                <a:sym typeface="Wingdings" pitchFamily="2" charset="2"/>
              </a:rPr>
              <a:t> , </a:t>
            </a:r>
            <a:r>
              <a:rPr lang="en-US" b="0" baseline="0" dirty="0" err="1" smtClean="0">
                <a:sym typeface="Wingdings" pitchFamily="2" charset="2"/>
              </a:rPr>
              <a:t>lithum</a:t>
            </a:r>
            <a:r>
              <a:rPr lang="en-US" b="0" baseline="0" dirty="0" smtClean="0">
                <a:sym typeface="Wingdings" pitchFamily="2" charset="2"/>
              </a:rPr>
              <a:t>)</a:t>
            </a:r>
          </a:p>
        </p:txBody>
      </p:sp>
      <p:sp>
        <p:nvSpPr>
          <p:cNvPr id="4" name="Slide Number Placeholder 3"/>
          <p:cNvSpPr>
            <a:spLocks noGrp="1"/>
          </p:cNvSpPr>
          <p:nvPr>
            <p:ph type="sldNum" sz="quarter" idx="10"/>
          </p:nvPr>
        </p:nvSpPr>
        <p:spPr/>
        <p:txBody>
          <a:bodyPr/>
          <a:lstStyle/>
          <a:p>
            <a:fld id="{718A08D8-7983-4A08-A390-16261FC4243B}" type="slidenum">
              <a:rPr lang="en-US" smtClean="0"/>
              <a:t>57</a:t>
            </a:fld>
            <a:endParaRPr lang="en-US"/>
          </a:p>
        </p:txBody>
      </p:sp>
    </p:spTree>
    <p:extLst>
      <p:ext uri="{BB962C8B-B14F-4D97-AF65-F5344CB8AC3E}">
        <p14:creationId xmlns:p14="http://schemas.microsoft.com/office/powerpoint/2010/main" val="3411110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conditions w  very high ESR </a:t>
            </a:r>
            <a:r>
              <a:rPr lang="en-US" dirty="0" smtClean="0">
                <a:sym typeface="Wingdings" pitchFamily="2" charset="2"/>
              </a:rPr>
              <a:t>(ESR around 100 or more ) 1.</a:t>
            </a:r>
            <a:r>
              <a:rPr lang="en-US" baseline="0" dirty="0" smtClean="0">
                <a:sym typeface="Wingdings" pitchFamily="2" charset="2"/>
              </a:rPr>
              <a:t> TB  2.malignancy 3.collagen vascular dis. (SLE..</a:t>
            </a:r>
          </a:p>
          <a:p>
            <a:r>
              <a:rPr lang="en-US" baseline="0" dirty="0" smtClean="0">
                <a:sym typeface="Wingdings" pitchFamily="2" charset="2"/>
              </a:rPr>
              <a:t>Alkalosis decreased ionized </a:t>
            </a:r>
            <a:r>
              <a:rPr lang="en-US" baseline="0" dirty="0" err="1" smtClean="0">
                <a:sym typeface="Wingdings" pitchFamily="2" charset="2"/>
              </a:rPr>
              <a:t>ca</a:t>
            </a:r>
            <a:r>
              <a:rPr lang="en-US" baseline="0" dirty="0" smtClean="0">
                <a:sym typeface="Wingdings" pitchFamily="2" charset="2"/>
              </a:rPr>
              <a:t> (</a:t>
            </a:r>
            <a:r>
              <a:rPr lang="en-US" baseline="0" dirty="0" err="1" smtClean="0">
                <a:sym typeface="Wingdings" pitchFamily="2" charset="2"/>
              </a:rPr>
              <a:t>hypocalcemia</a:t>
            </a:r>
            <a:r>
              <a:rPr lang="en-US" baseline="0" dirty="0" smtClean="0">
                <a:sym typeface="Wingdings" pitchFamily="2" charset="2"/>
              </a:rPr>
              <a:t>) but acidosis increased ionized </a:t>
            </a:r>
            <a:r>
              <a:rPr lang="en-US" baseline="0" dirty="0" err="1" smtClean="0">
                <a:sym typeface="Wingdings" pitchFamily="2" charset="2"/>
              </a:rPr>
              <a:t>ca</a:t>
            </a:r>
            <a:r>
              <a:rPr lang="en-US" baseline="0" dirty="0" smtClean="0">
                <a:sym typeface="Wingdings" pitchFamily="2" charset="2"/>
              </a:rPr>
              <a:t> (</a:t>
            </a:r>
            <a:r>
              <a:rPr lang="en-US" baseline="0" dirty="0" err="1" smtClean="0">
                <a:sym typeface="Wingdings" pitchFamily="2" charset="2"/>
              </a:rPr>
              <a:t>hypercalcemia</a:t>
            </a:r>
            <a:r>
              <a:rPr lang="en-US" baseline="0" smtClean="0">
                <a:sym typeface="Wingdings" pitchFamily="2" charset="2"/>
              </a:rPr>
              <a:t>)</a:t>
            </a:r>
            <a:endParaRPr lang="en-US" baseline="0" dirty="0" smtClean="0">
              <a:sym typeface="Wingdings" pitchFamily="2" charset="2"/>
            </a:endParaRPr>
          </a:p>
          <a:p>
            <a:endParaRPr lang="en-US" dirty="0"/>
          </a:p>
        </p:txBody>
      </p:sp>
      <p:sp>
        <p:nvSpPr>
          <p:cNvPr id="4" name="Slide Number Placeholder 3"/>
          <p:cNvSpPr>
            <a:spLocks noGrp="1"/>
          </p:cNvSpPr>
          <p:nvPr>
            <p:ph type="sldNum" sz="quarter" idx="10"/>
          </p:nvPr>
        </p:nvSpPr>
        <p:spPr/>
        <p:txBody>
          <a:bodyPr/>
          <a:lstStyle/>
          <a:p>
            <a:fld id="{718A08D8-7983-4A08-A390-16261FC4243B}" type="slidenum">
              <a:rPr lang="en-US" smtClean="0"/>
              <a:t>58</a:t>
            </a:fld>
            <a:endParaRPr lang="en-US"/>
          </a:p>
        </p:txBody>
      </p:sp>
    </p:spTree>
    <p:extLst>
      <p:ext uri="{BB962C8B-B14F-4D97-AF65-F5344CB8AC3E}">
        <p14:creationId xmlns:p14="http://schemas.microsoft.com/office/powerpoint/2010/main" val="2821891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a:t>
            </a:r>
            <a:r>
              <a:rPr lang="en-US" dirty="0" err="1" smtClean="0"/>
              <a:t>myloma</a:t>
            </a:r>
            <a:r>
              <a:rPr lang="en-US" dirty="0" smtClean="0"/>
              <a:t> </a:t>
            </a:r>
          </a:p>
          <a:p>
            <a:r>
              <a:rPr lang="en-US" dirty="0" err="1" smtClean="0"/>
              <a:t>Dignostic</a:t>
            </a:r>
            <a:r>
              <a:rPr lang="en-US" dirty="0" smtClean="0"/>
              <a:t> tests for multiple </a:t>
            </a:r>
            <a:r>
              <a:rPr lang="en-US" dirty="0" err="1" smtClean="0"/>
              <a:t>myloma</a:t>
            </a:r>
            <a:r>
              <a:rPr lang="en-US" dirty="0" smtClean="0"/>
              <a:t> :1)CBC :pancytopenia</a:t>
            </a:r>
            <a:r>
              <a:rPr lang="en-US" baseline="0" dirty="0" smtClean="0"/>
              <a:t> 2)serum protein electrophoresis :protein M 3)bone marrow biopsy :gold </a:t>
            </a:r>
            <a:r>
              <a:rPr lang="en-US" baseline="0" dirty="0" err="1" smtClean="0"/>
              <a:t>standerd</a:t>
            </a:r>
            <a:r>
              <a:rPr lang="en-US" baseline="0" dirty="0" smtClean="0"/>
              <a:t>  4) MRI AND CT</a:t>
            </a:r>
          </a:p>
          <a:p>
            <a:r>
              <a:rPr lang="en-US" baseline="0" dirty="0" err="1" smtClean="0"/>
              <a:t>No.of</a:t>
            </a:r>
            <a:r>
              <a:rPr lang="en-US" baseline="0" dirty="0" smtClean="0"/>
              <a:t> bony lytic </a:t>
            </a:r>
            <a:r>
              <a:rPr lang="en-US" baseline="0" dirty="0" err="1" smtClean="0"/>
              <a:t>leasions</a:t>
            </a:r>
            <a:r>
              <a:rPr lang="en-US" baseline="0" dirty="0" smtClean="0"/>
              <a:t> &gt; 2</a:t>
            </a:r>
          </a:p>
          <a:p>
            <a:r>
              <a:rPr lang="en-US" baseline="0" dirty="0" err="1" smtClean="0"/>
              <a:t>Tx</a:t>
            </a:r>
            <a:r>
              <a:rPr lang="en-US" baseline="0" dirty="0" smtClean="0"/>
              <a:t>: fluids , corticosteroids , chemo and radiotherapy</a:t>
            </a:r>
          </a:p>
          <a:p>
            <a:r>
              <a:rPr lang="en-US" baseline="0" dirty="0" smtClean="0"/>
              <a:t> what are the difference btw multiple </a:t>
            </a:r>
            <a:r>
              <a:rPr lang="en-US" baseline="0" dirty="0" err="1" smtClean="0"/>
              <a:t>myloma</a:t>
            </a:r>
            <a:r>
              <a:rPr lang="en-US" baseline="0" dirty="0" smtClean="0"/>
              <a:t> and </a:t>
            </a:r>
            <a:r>
              <a:rPr lang="en-US" baseline="0" dirty="0" err="1" smtClean="0"/>
              <a:t>mets</a:t>
            </a:r>
            <a:r>
              <a:rPr lang="en-US" baseline="0" dirty="0" smtClean="0"/>
              <a:t> ? In multiple </a:t>
            </a:r>
            <a:r>
              <a:rPr lang="en-US" baseline="0" dirty="0" err="1" smtClean="0"/>
              <a:t>myloma</a:t>
            </a:r>
            <a:r>
              <a:rPr lang="en-US" baseline="0" dirty="0" smtClean="0"/>
              <a:t>  serum ALP is normal but it is elevated in case of </a:t>
            </a:r>
            <a:r>
              <a:rPr lang="en-US" baseline="0" dirty="0" err="1" smtClean="0"/>
              <a:t>mets</a:t>
            </a:r>
            <a:endParaRPr lang="en-US" baseline="0" dirty="0" smtClean="0"/>
          </a:p>
        </p:txBody>
      </p:sp>
      <p:sp>
        <p:nvSpPr>
          <p:cNvPr id="4" name="Slide Number Placeholder 3"/>
          <p:cNvSpPr>
            <a:spLocks noGrp="1"/>
          </p:cNvSpPr>
          <p:nvPr>
            <p:ph type="sldNum" sz="quarter" idx="10"/>
          </p:nvPr>
        </p:nvSpPr>
        <p:spPr/>
        <p:txBody>
          <a:bodyPr/>
          <a:lstStyle/>
          <a:p>
            <a:fld id="{718A08D8-7983-4A08-A390-16261FC4243B}" type="slidenum">
              <a:rPr lang="en-US" smtClean="0"/>
              <a:t>59</a:t>
            </a:fld>
            <a:endParaRPr lang="en-US"/>
          </a:p>
        </p:txBody>
      </p:sp>
    </p:spTree>
    <p:extLst>
      <p:ext uri="{BB962C8B-B14F-4D97-AF65-F5344CB8AC3E}">
        <p14:creationId xmlns:p14="http://schemas.microsoft.com/office/powerpoint/2010/main" val="3842377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lung pneumonia </a:t>
            </a:r>
          </a:p>
          <a:p>
            <a:r>
              <a:rPr lang="en-US" dirty="0" smtClean="0"/>
              <a:t>With hyperventilation</a:t>
            </a:r>
          </a:p>
          <a:p>
            <a:endParaRPr lang="en-US" baseline="0" dirty="0" smtClean="0"/>
          </a:p>
          <a:p>
            <a:r>
              <a:rPr lang="en-US" baseline="0" dirty="0" smtClean="0"/>
              <a:t>CURB 65</a:t>
            </a:r>
          </a:p>
          <a:p>
            <a:r>
              <a:rPr lang="en-US" baseline="0" dirty="0" smtClean="0"/>
              <a:t>Score 1 so mild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89</a:t>
            </a:fld>
            <a:endParaRPr lang="en-US"/>
          </a:p>
        </p:txBody>
      </p:sp>
    </p:spTree>
    <p:extLst>
      <p:ext uri="{BB962C8B-B14F-4D97-AF65-F5344CB8AC3E}">
        <p14:creationId xmlns:p14="http://schemas.microsoft.com/office/powerpoint/2010/main" val="2821840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Plain chest </a:t>
            </a:r>
            <a:r>
              <a:rPr lang="en-US" dirty="0" err="1" smtClean="0"/>
              <a:t>xray</a:t>
            </a:r>
            <a:r>
              <a:rPr lang="en-US" dirty="0" smtClean="0"/>
              <a:t> </a:t>
            </a:r>
          </a:p>
          <a:p>
            <a:r>
              <a:rPr lang="en-US" dirty="0" smtClean="0"/>
              <a:t>Homogenous </a:t>
            </a:r>
            <a:r>
              <a:rPr lang="en-US" dirty="0" err="1" smtClean="0"/>
              <a:t>opacification</a:t>
            </a:r>
            <a:r>
              <a:rPr lang="en-US" dirty="0" smtClean="0"/>
              <a:t> in</a:t>
            </a:r>
            <a:r>
              <a:rPr lang="en-US" baseline="0" dirty="0" smtClean="0"/>
              <a:t> the left lower lung zone </a:t>
            </a:r>
          </a:p>
          <a:p>
            <a:r>
              <a:rPr lang="en-US" baseline="0" dirty="0" smtClean="0"/>
              <a:t>There is a meniscus sign </a:t>
            </a:r>
          </a:p>
          <a:p>
            <a:r>
              <a:rPr lang="en-US" baseline="0" dirty="0" smtClean="0"/>
              <a:t>With left angle obliteration</a:t>
            </a:r>
          </a:p>
          <a:p>
            <a:endParaRPr lang="en-US" baseline="0" dirty="0" smtClean="0"/>
          </a:p>
          <a:p>
            <a:r>
              <a:rPr lang="en-US" baseline="0" dirty="0" err="1" smtClean="0"/>
              <a:t>Dx</a:t>
            </a:r>
            <a:r>
              <a:rPr lang="en-US" baseline="0" dirty="0" smtClean="0"/>
              <a:t> : </a:t>
            </a:r>
            <a:r>
              <a:rPr lang="en-US" baseline="0" dirty="0" err="1" smtClean="0"/>
              <a:t>parapenuemoniaic</a:t>
            </a:r>
            <a:r>
              <a:rPr lang="en-US" baseline="0" dirty="0" smtClean="0"/>
              <a:t>  effusion</a:t>
            </a:r>
          </a:p>
          <a:p>
            <a:endParaRPr lang="en-US" baseline="0" dirty="0" smtClean="0"/>
          </a:p>
          <a:p>
            <a:r>
              <a:rPr lang="en-US" baseline="0" dirty="0" smtClean="0"/>
              <a:t>Q. Causes of </a:t>
            </a:r>
            <a:r>
              <a:rPr lang="en-US" baseline="0" dirty="0" err="1" smtClean="0"/>
              <a:t>opasifications</a:t>
            </a:r>
            <a:r>
              <a:rPr lang="en-US" baseline="0" dirty="0" smtClean="0"/>
              <a:t> ?</a:t>
            </a:r>
          </a:p>
          <a:p>
            <a:r>
              <a:rPr lang="en-US" baseline="0" dirty="0" smtClean="0"/>
              <a:t>1.Localized effusion</a:t>
            </a:r>
          </a:p>
          <a:p>
            <a:r>
              <a:rPr lang="en-US" baseline="0" dirty="0" smtClean="0"/>
              <a:t>2.Pneumonia</a:t>
            </a:r>
          </a:p>
          <a:p>
            <a:r>
              <a:rPr lang="en-US" baseline="0" dirty="0" smtClean="0"/>
              <a:t>3.Collapse</a:t>
            </a:r>
          </a:p>
          <a:p>
            <a:r>
              <a:rPr lang="en-US" baseline="0" dirty="0" smtClean="0"/>
              <a:t>4.lesion</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90</a:t>
            </a:fld>
            <a:endParaRPr lang="en-US"/>
          </a:p>
        </p:txBody>
      </p:sp>
    </p:spTree>
    <p:extLst>
      <p:ext uri="{BB962C8B-B14F-4D97-AF65-F5344CB8AC3E}">
        <p14:creationId xmlns:p14="http://schemas.microsoft.com/office/powerpoint/2010/main" val="377554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Its a catheter study , shows a BP deficit with a high pressure gradient (190- 20 = 170) the most common 2 </a:t>
            </a:r>
            <a:r>
              <a:rPr lang="en-US" sz="1200" b="0" i="0" kern="1200" dirty="0" err="1" smtClean="0">
                <a:solidFill>
                  <a:schemeClr val="tx1"/>
                </a:solidFill>
                <a:effectLst/>
                <a:latin typeface="+mn-lt"/>
                <a:ea typeface="+mn-ea"/>
                <a:cs typeface="+mn-cs"/>
              </a:rPr>
              <a:t>DDx</a:t>
            </a:r>
            <a:r>
              <a:rPr lang="en-US" sz="1200" b="0" i="0" kern="1200" dirty="0" smtClean="0">
                <a:solidFill>
                  <a:schemeClr val="tx1"/>
                </a:solidFill>
                <a:effectLst/>
                <a:latin typeface="+mn-lt"/>
                <a:ea typeface="+mn-ea"/>
                <a:cs typeface="+mn-cs"/>
              </a:rPr>
              <a:t> are :</a:t>
            </a:r>
          </a:p>
          <a:p>
            <a:r>
              <a:rPr lang="en-US" sz="1200" b="0" i="0" kern="1200" dirty="0" smtClean="0">
                <a:solidFill>
                  <a:schemeClr val="tx1"/>
                </a:solidFill>
                <a:effectLst/>
                <a:latin typeface="+mn-lt"/>
                <a:ea typeface="+mn-ea"/>
                <a:cs typeface="+mn-cs"/>
              </a:rPr>
              <a:t>Severe Aortic stenosis</a:t>
            </a:r>
          </a:p>
          <a:p>
            <a:r>
              <a:rPr lang="en-US" sz="1200" b="0" i="0" kern="1200" dirty="0" smtClean="0">
                <a:solidFill>
                  <a:schemeClr val="tx1"/>
                </a:solidFill>
                <a:effectLst/>
                <a:latin typeface="+mn-lt"/>
                <a:ea typeface="+mn-ea"/>
                <a:cs typeface="+mn-cs"/>
              </a:rPr>
              <a:t>Hypertrophic obstructive cardiomyopathy</a:t>
            </a:r>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Dx</a:t>
            </a:r>
            <a:r>
              <a:rPr lang="en-US" sz="1200" b="0" i="0" kern="1200" dirty="0" smtClean="0">
                <a:solidFill>
                  <a:schemeClr val="tx1"/>
                </a:solidFill>
                <a:effectLst/>
                <a:latin typeface="+mn-lt"/>
                <a:ea typeface="+mn-ea"/>
                <a:cs typeface="+mn-cs"/>
              </a:rPr>
              <a:t> is by echo and </a:t>
            </a:r>
            <a:r>
              <a:rPr lang="en-US" sz="1200" b="0" i="0" kern="1200" dirty="0" err="1" smtClean="0">
                <a:solidFill>
                  <a:schemeClr val="tx1"/>
                </a:solidFill>
                <a:effectLst/>
                <a:latin typeface="+mn-lt"/>
                <a:ea typeface="+mn-ea"/>
                <a:cs typeface="+mn-cs"/>
              </a:rPr>
              <a:t>subvalvular</a:t>
            </a:r>
            <a:r>
              <a:rPr lang="en-US" sz="1200" b="0" i="0" kern="1200" dirty="0" smtClean="0">
                <a:solidFill>
                  <a:schemeClr val="tx1"/>
                </a:solidFill>
                <a:effectLst/>
                <a:latin typeface="+mn-lt"/>
                <a:ea typeface="+mn-ea"/>
                <a:cs typeface="+mn-cs"/>
              </a:rPr>
              <a:t> (aortic) pressure</a:t>
            </a:r>
          </a:p>
          <a:p>
            <a:r>
              <a:rPr lang="en-US" sz="1200" b="0" i="0" kern="1200" dirty="0" smtClean="0">
                <a:solidFill>
                  <a:schemeClr val="tx1"/>
                </a:solidFill>
                <a:effectLst/>
                <a:latin typeface="+mn-lt"/>
                <a:ea typeface="+mn-ea"/>
                <a:cs typeface="+mn-cs"/>
              </a:rPr>
              <a:t>And the most affected site in HOC is the septum so the </a:t>
            </a:r>
            <a:r>
              <a:rPr lang="en-US" sz="1200" b="0" i="0" kern="1200" dirty="0" err="1" smtClean="0">
                <a:solidFill>
                  <a:schemeClr val="tx1"/>
                </a:solidFill>
                <a:effectLst/>
                <a:latin typeface="+mn-lt"/>
                <a:ea typeface="+mn-ea"/>
                <a:cs typeface="+mn-cs"/>
              </a:rPr>
              <a:t>tx</a:t>
            </a:r>
            <a:r>
              <a:rPr lang="en-US" sz="1200" b="0" i="0" kern="1200" dirty="0" smtClean="0">
                <a:solidFill>
                  <a:schemeClr val="tx1"/>
                </a:solidFill>
                <a:effectLst/>
                <a:latin typeface="+mn-lt"/>
                <a:ea typeface="+mn-ea"/>
                <a:cs typeface="+mn-cs"/>
              </a:rPr>
              <a:t> mainly by applying septum ablation therapy or valve </a:t>
            </a:r>
            <a:r>
              <a:rPr lang="en-US" sz="1200" b="0" i="0" kern="1200" dirty="0" err="1" smtClean="0">
                <a:solidFill>
                  <a:schemeClr val="tx1"/>
                </a:solidFill>
                <a:effectLst/>
                <a:latin typeface="+mn-lt"/>
                <a:ea typeface="+mn-ea"/>
                <a:cs typeface="+mn-cs"/>
              </a:rPr>
              <a:t>replasment</a:t>
            </a:r>
            <a:r>
              <a:rPr lang="en-US" sz="1200" b="0" i="0" kern="1200" dirty="0" smtClean="0">
                <a:solidFill>
                  <a:schemeClr val="tx1"/>
                </a:solidFill>
                <a:effectLst/>
                <a:latin typeface="+mn-lt"/>
                <a:ea typeface="+mn-ea"/>
                <a:cs typeface="+mn-cs"/>
              </a:rPr>
              <a:t> according to the </a:t>
            </a:r>
            <a:r>
              <a:rPr lang="en-US" sz="1200" b="0" i="0" kern="1200" dirty="0" err="1" smtClean="0">
                <a:solidFill>
                  <a:schemeClr val="tx1"/>
                </a:solidFill>
                <a:effectLst/>
                <a:latin typeface="+mn-lt"/>
                <a:ea typeface="+mn-ea"/>
                <a:cs typeface="+mn-cs"/>
              </a:rPr>
              <a:t>Dx</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13</a:t>
            </a:fld>
            <a:endParaRPr lang="en-US"/>
          </a:p>
        </p:txBody>
      </p:sp>
    </p:spTree>
    <p:extLst>
      <p:ext uri="{BB962C8B-B14F-4D97-AF65-F5344CB8AC3E}">
        <p14:creationId xmlns:p14="http://schemas.microsoft.com/office/powerpoint/2010/main" val="3386115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91</a:t>
            </a:fld>
            <a:endParaRPr lang="en-US"/>
          </a:p>
        </p:txBody>
      </p:sp>
    </p:spTree>
    <p:extLst>
      <p:ext uri="{BB962C8B-B14F-4D97-AF65-F5344CB8AC3E}">
        <p14:creationId xmlns:p14="http://schemas.microsoft.com/office/powerpoint/2010/main" val="188490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p>
          <a:p>
            <a:r>
              <a:rPr lang="en-US" dirty="0" smtClean="0"/>
              <a:t>PH … alkalosis</a:t>
            </a:r>
          </a:p>
          <a:p>
            <a:r>
              <a:rPr lang="en-US" dirty="0" smtClean="0"/>
              <a:t>PCO2 … decrease </a:t>
            </a:r>
          </a:p>
          <a:p>
            <a:r>
              <a:rPr lang="en-US" dirty="0" err="1" smtClean="0"/>
              <a:t>Bicarb</a:t>
            </a:r>
            <a:r>
              <a:rPr lang="en-US" baseline="0" dirty="0" smtClean="0"/>
              <a:t> … within the range </a:t>
            </a:r>
          </a:p>
          <a:p>
            <a:r>
              <a:rPr lang="en-US" baseline="0" dirty="0" smtClean="0"/>
              <a:t>PO2 … hypoxemia (moderate) respiratory failure</a:t>
            </a:r>
          </a:p>
          <a:p>
            <a:endParaRPr lang="en-US" baseline="0" dirty="0" smtClean="0"/>
          </a:p>
          <a:p>
            <a:endParaRPr lang="en-US" baseline="0" dirty="0" smtClean="0"/>
          </a:p>
          <a:p>
            <a:endParaRPr lang="en-US" baseline="0" dirty="0" smtClean="0"/>
          </a:p>
          <a:p>
            <a:r>
              <a:rPr lang="en-US" baseline="0" dirty="0" smtClean="0"/>
              <a:t>Expected </a:t>
            </a:r>
            <a:r>
              <a:rPr lang="en-US" baseline="0" dirty="0" err="1" smtClean="0"/>
              <a:t>bicarb</a:t>
            </a:r>
            <a:r>
              <a:rPr lang="en-US" baseline="0" dirty="0" smtClean="0"/>
              <a:t> &gt;&gt;</a:t>
            </a:r>
          </a:p>
          <a:p>
            <a:r>
              <a:rPr lang="en-US" baseline="0" dirty="0" smtClean="0"/>
              <a:t>Acute phase respiratory alkalosis </a:t>
            </a:r>
          </a:p>
          <a:p>
            <a:r>
              <a:rPr lang="en-US" baseline="0" dirty="0" smtClean="0"/>
              <a:t>HCO3= 24 – 2*(12/10) = 21.6</a:t>
            </a:r>
          </a:p>
          <a:p>
            <a:r>
              <a:rPr lang="en-US" baseline="0" dirty="0" smtClean="0"/>
              <a:t>Range +- 2 (19.6 – 23.6)</a:t>
            </a:r>
          </a:p>
          <a:p>
            <a:endParaRPr lang="en-US" baseline="0" dirty="0" smtClean="0"/>
          </a:p>
          <a:p>
            <a:r>
              <a:rPr lang="en-US" baseline="0" dirty="0" smtClean="0"/>
              <a:t>Bicarbonate 23.9 more than 23.6 so there is also metabolic alkalosis  (mixed)</a:t>
            </a:r>
            <a:endParaRPr lang="en-US" dirty="0" smtClean="0"/>
          </a:p>
          <a:p>
            <a:endParaRPr lang="en-US" dirty="0" smtClean="0"/>
          </a:p>
          <a:p>
            <a:r>
              <a:rPr lang="en-US" dirty="0" smtClean="0"/>
              <a:t>2.</a:t>
            </a:r>
          </a:p>
          <a:p>
            <a:r>
              <a:rPr lang="en-US" dirty="0" smtClean="0"/>
              <a:t>Yes</a:t>
            </a:r>
            <a:r>
              <a:rPr lang="en-US" baseline="0" dirty="0" smtClean="0"/>
              <a:t> </a:t>
            </a:r>
          </a:p>
          <a:p>
            <a:r>
              <a:rPr lang="en-US" baseline="0" dirty="0" smtClean="0"/>
              <a:t>3.</a:t>
            </a:r>
          </a:p>
          <a:p>
            <a:r>
              <a:rPr lang="en-US" baseline="0" dirty="0" smtClean="0"/>
              <a:t>Pulse </a:t>
            </a:r>
            <a:r>
              <a:rPr lang="en-US" baseline="0" dirty="0" err="1" smtClean="0"/>
              <a:t>oximetry</a:t>
            </a:r>
            <a:r>
              <a:rPr lang="en-US" baseline="0" dirty="0" smtClean="0"/>
              <a:t> (if the case was acidosis or COPD then the ABGs is mandatory to prevent CO2 retention and coma)</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92</a:t>
            </a:fld>
            <a:endParaRPr lang="en-US"/>
          </a:p>
        </p:txBody>
      </p:sp>
    </p:spTree>
    <p:extLst>
      <p:ext uri="{BB962C8B-B14F-4D97-AF65-F5344CB8AC3E}">
        <p14:creationId xmlns:p14="http://schemas.microsoft.com/office/powerpoint/2010/main" val="2004998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Plain chest </a:t>
            </a:r>
            <a:r>
              <a:rPr lang="en-US" dirty="0" err="1" smtClean="0"/>
              <a:t>xray</a:t>
            </a:r>
            <a:r>
              <a:rPr lang="en-US" dirty="0" smtClean="0"/>
              <a:t> :</a:t>
            </a:r>
          </a:p>
          <a:p>
            <a:r>
              <a:rPr lang="en-US" dirty="0" smtClean="0"/>
              <a:t>Mainly there</a:t>
            </a:r>
            <a:r>
              <a:rPr lang="en-US" baseline="0" dirty="0" smtClean="0"/>
              <a:t> is a plural effusion in the right lung with miscues sign and obliteration of the </a:t>
            </a:r>
            <a:r>
              <a:rPr lang="en-US" baseline="0" dirty="0" err="1" smtClean="0"/>
              <a:t>costophrenic</a:t>
            </a:r>
            <a:r>
              <a:rPr lang="en-US" baseline="0" dirty="0" smtClean="0"/>
              <a:t> angle and the heart had been shifted to the left side</a:t>
            </a:r>
          </a:p>
          <a:p>
            <a:endParaRPr lang="en-US" baseline="0" dirty="0" smtClean="0"/>
          </a:p>
          <a:p>
            <a:r>
              <a:rPr lang="en-US" baseline="0" dirty="0" smtClean="0"/>
              <a:t>May be seen with congestive heart failure (transudate)  (moderate effusion)</a:t>
            </a:r>
          </a:p>
          <a:p>
            <a:r>
              <a:rPr lang="en-US" baseline="0" dirty="0" err="1" smtClean="0"/>
              <a:t>Tx</a:t>
            </a:r>
            <a:r>
              <a:rPr lang="en-US" baseline="0" dirty="0" smtClean="0"/>
              <a:t> : treat the heart failure and diuretics </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94</a:t>
            </a:fld>
            <a:endParaRPr lang="en-US"/>
          </a:p>
        </p:txBody>
      </p:sp>
    </p:spTree>
    <p:extLst>
      <p:ext uri="{BB962C8B-B14F-4D97-AF65-F5344CB8AC3E}">
        <p14:creationId xmlns:p14="http://schemas.microsoft.com/office/powerpoint/2010/main" val="2107980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 … acidosis</a:t>
            </a:r>
          </a:p>
          <a:p>
            <a:r>
              <a:rPr lang="en-US" dirty="0" smtClean="0"/>
              <a:t>PCO2 … respiratory </a:t>
            </a:r>
          </a:p>
          <a:p>
            <a:r>
              <a:rPr lang="en-US" dirty="0" smtClean="0"/>
              <a:t>Bicarbonate … low</a:t>
            </a:r>
          </a:p>
          <a:p>
            <a:r>
              <a:rPr lang="en-US" dirty="0" smtClean="0"/>
              <a:t>PO2</a:t>
            </a:r>
            <a:r>
              <a:rPr lang="en-US" baseline="0" dirty="0" smtClean="0"/>
              <a:t> … low</a:t>
            </a:r>
          </a:p>
          <a:p>
            <a:endParaRPr lang="en-US" baseline="0" dirty="0" smtClean="0"/>
          </a:p>
          <a:p>
            <a:r>
              <a:rPr lang="en-US" baseline="0" dirty="0" smtClean="0"/>
              <a:t>Expected in acute phase</a:t>
            </a:r>
          </a:p>
          <a:p>
            <a:r>
              <a:rPr lang="en-US" baseline="0" dirty="0" smtClean="0"/>
              <a:t>HCO3 = 24+(6/10)= 24.6</a:t>
            </a:r>
          </a:p>
          <a:p>
            <a:r>
              <a:rPr lang="en-US" baseline="0" dirty="0" smtClean="0"/>
              <a:t>Range (22.6- 26.6)  so 17.2 less than 22.6 </a:t>
            </a:r>
          </a:p>
          <a:p>
            <a:endParaRPr lang="en-US" baseline="0" dirty="0" smtClean="0"/>
          </a:p>
          <a:p>
            <a:r>
              <a:rPr lang="en-US" baseline="0" dirty="0" smtClean="0"/>
              <a:t>So its not pure respiratory acidosis .. Its mixed of respiratory and metabolic acidosis</a:t>
            </a:r>
          </a:p>
          <a:p>
            <a:endParaRPr lang="en-US" baseline="0" dirty="0" smtClean="0"/>
          </a:p>
          <a:p>
            <a:r>
              <a:rPr lang="en-US" dirty="0" smtClean="0"/>
              <a:t>Calculate anion gap for</a:t>
            </a:r>
            <a:r>
              <a:rPr lang="en-US" baseline="0" dirty="0" smtClean="0"/>
              <a:t> metabolic acidosis :</a:t>
            </a:r>
          </a:p>
          <a:p>
            <a:r>
              <a:rPr lang="en-US" dirty="0" smtClean="0"/>
              <a:t>141+4 = 145</a:t>
            </a:r>
          </a:p>
          <a:p>
            <a:r>
              <a:rPr lang="en-US" dirty="0" smtClean="0"/>
              <a:t>17+100=117</a:t>
            </a:r>
          </a:p>
          <a:p>
            <a:r>
              <a:rPr lang="en-US" dirty="0" smtClean="0"/>
              <a:t>145-117</a:t>
            </a:r>
            <a:r>
              <a:rPr lang="en-US" baseline="0" dirty="0" smtClean="0"/>
              <a:t> = 28    so high anion gap metabolic acidosis</a:t>
            </a:r>
          </a:p>
          <a:p>
            <a:endParaRPr lang="en-US" baseline="0" dirty="0" smtClean="0"/>
          </a:p>
          <a:p>
            <a:r>
              <a:rPr lang="en-US" baseline="0" dirty="0" smtClean="0"/>
              <a:t>Mainly lactic acidosis from anabolic metabolism (heart failure decrease o2 delivery plus chest muscles fatigue)</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95</a:t>
            </a:fld>
            <a:endParaRPr lang="en-US"/>
          </a:p>
        </p:txBody>
      </p:sp>
    </p:spTree>
    <p:extLst>
      <p:ext uri="{BB962C8B-B14F-4D97-AF65-F5344CB8AC3E}">
        <p14:creationId xmlns:p14="http://schemas.microsoft.com/office/powerpoint/2010/main" val="3075989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Palin</a:t>
            </a:r>
            <a:r>
              <a:rPr lang="en-US" baseline="0" dirty="0" smtClean="0"/>
              <a:t> chest </a:t>
            </a:r>
            <a:r>
              <a:rPr lang="en-US" baseline="0" dirty="0" err="1" smtClean="0"/>
              <a:t>xray</a:t>
            </a:r>
            <a:r>
              <a:rPr lang="en-US" baseline="0" dirty="0" smtClean="0"/>
              <a:t> </a:t>
            </a:r>
          </a:p>
          <a:p>
            <a:r>
              <a:rPr lang="en-US" baseline="0" dirty="0" smtClean="0"/>
              <a:t>Horizontal linear opacity in the lower zone indicate pulmonary PE</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97</a:t>
            </a:fld>
            <a:endParaRPr lang="en-US"/>
          </a:p>
        </p:txBody>
      </p:sp>
    </p:spTree>
    <p:extLst>
      <p:ext uri="{BB962C8B-B14F-4D97-AF65-F5344CB8AC3E}">
        <p14:creationId xmlns:p14="http://schemas.microsoft.com/office/powerpoint/2010/main" val="3464535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 … alkalosis</a:t>
            </a:r>
          </a:p>
          <a:p>
            <a:r>
              <a:rPr lang="en-US" dirty="0" smtClean="0"/>
              <a:t>PCO2</a:t>
            </a:r>
            <a:r>
              <a:rPr lang="en-US" baseline="0" dirty="0" smtClean="0"/>
              <a:t> … alkalosis</a:t>
            </a:r>
          </a:p>
          <a:p>
            <a:r>
              <a:rPr lang="en-US" baseline="0" dirty="0" smtClean="0"/>
              <a:t>PO2 … decrease</a:t>
            </a:r>
          </a:p>
          <a:p>
            <a:r>
              <a:rPr lang="en-US" baseline="0" dirty="0" smtClean="0"/>
              <a:t>Bicarbonate … within normal </a:t>
            </a:r>
          </a:p>
          <a:p>
            <a:endParaRPr lang="en-US" baseline="0" dirty="0" smtClean="0"/>
          </a:p>
          <a:p>
            <a:r>
              <a:rPr lang="en-US" baseline="0" dirty="0" smtClean="0"/>
              <a:t>Expected in acute respiratory alkalosis :</a:t>
            </a:r>
          </a:p>
          <a:p>
            <a:r>
              <a:rPr lang="en-US" baseline="0" dirty="0" smtClean="0"/>
              <a:t>HCO3 = 24- 2 * 1.07 = 21.8</a:t>
            </a:r>
          </a:p>
          <a:p>
            <a:r>
              <a:rPr lang="en-US" baseline="0" dirty="0" smtClean="0"/>
              <a:t>RANGE (19.8 – 23.8)</a:t>
            </a:r>
          </a:p>
          <a:p>
            <a:endParaRPr lang="en-US" baseline="0" dirty="0" smtClean="0"/>
          </a:p>
          <a:p>
            <a:r>
              <a:rPr lang="en-US" baseline="0" dirty="0" smtClean="0"/>
              <a:t>So its mixed acute respiratory alkalosis with metabolic alkalosis</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98</a:t>
            </a:fld>
            <a:endParaRPr lang="en-US"/>
          </a:p>
        </p:txBody>
      </p:sp>
    </p:spTree>
    <p:extLst>
      <p:ext uri="{BB962C8B-B14F-4D97-AF65-F5344CB8AC3E}">
        <p14:creationId xmlns:p14="http://schemas.microsoft.com/office/powerpoint/2010/main" val="1088241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Opioids</a:t>
            </a:r>
            <a:r>
              <a:rPr lang="en-US" baseline="0" dirty="0" smtClean="0"/>
              <a:t> overdose .. Affects the respiratory center</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99</a:t>
            </a:fld>
            <a:endParaRPr lang="en-US"/>
          </a:p>
        </p:txBody>
      </p:sp>
    </p:spTree>
    <p:extLst>
      <p:ext uri="{BB962C8B-B14F-4D97-AF65-F5344CB8AC3E}">
        <p14:creationId xmlns:p14="http://schemas.microsoft.com/office/powerpoint/2010/main" val="225126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 .. Acidosis</a:t>
            </a:r>
          </a:p>
          <a:p>
            <a:r>
              <a:rPr lang="en-US" dirty="0" smtClean="0"/>
              <a:t>PCO2 .. Respiratory</a:t>
            </a:r>
          </a:p>
          <a:p>
            <a:r>
              <a:rPr lang="en-US" dirty="0" err="1" smtClean="0"/>
              <a:t>Bicarb</a:t>
            </a:r>
            <a:r>
              <a:rPr lang="en-US" baseline="0" dirty="0" smtClean="0"/>
              <a:t> .. Within normal</a:t>
            </a:r>
          </a:p>
          <a:p>
            <a:r>
              <a:rPr lang="en-US" baseline="0" dirty="0" smtClean="0"/>
              <a:t>PO2 … normal</a:t>
            </a:r>
          </a:p>
          <a:p>
            <a:endParaRPr lang="en-US" baseline="0" dirty="0" smtClean="0"/>
          </a:p>
          <a:p>
            <a:r>
              <a:rPr lang="en-US" baseline="0" dirty="0" smtClean="0"/>
              <a:t>Expected in acute respiratory acidosis :</a:t>
            </a:r>
          </a:p>
          <a:p>
            <a:r>
              <a:rPr lang="en-US" baseline="0" dirty="0" smtClean="0"/>
              <a:t>HCO3=24+(22/10)=26.2</a:t>
            </a:r>
          </a:p>
          <a:p>
            <a:r>
              <a:rPr lang="en-US" baseline="0" dirty="0" smtClean="0"/>
              <a:t>RANGE  (24.2 – 28.2)</a:t>
            </a:r>
          </a:p>
          <a:p>
            <a:endParaRPr lang="en-US" baseline="0" dirty="0" smtClean="0"/>
          </a:p>
          <a:p>
            <a:r>
              <a:rPr lang="en-US" baseline="0" dirty="0" smtClean="0"/>
              <a:t>HCO3  22.4 … mixed acidosis</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100</a:t>
            </a:fld>
            <a:endParaRPr lang="en-US"/>
          </a:p>
        </p:txBody>
      </p:sp>
    </p:spTree>
    <p:extLst>
      <p:ext uri="{BB962C8B-B14F-4D97-AF65-F5344CB8AC3E}">
        <p14:creationId xmlns:p14="http://schemas.microsoft.com/office/powerpoint/2010/main" val="2633766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patient suffer from CO2 retention </a:t>
            </a:r>
            <a:r>
              <a:rPr lang="en-US" dirty="0" err="1" smtClean="0"/>
              <a:t>bcz</a:t>
            </a:r>
            <a:r>
              <a:rPr lang="en-US" dirty="0" smtClean="0"/>
              <a:t> of high level of O2 delivery (60% FiO2)  … this patient should be started on nasal cannula and low flow 1 or 2 L per min </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101</a:t>
            </a:fld>
            <a:endParaRPr lang="en-US"/>
          </a:p>
        </p:txBody>
      </p:sp>
    </p:spTree>
    <p:extLst>
      <p:ext uri="{BB962C8B-B14F-4D97-AF65-F5344CB8AC3E}">
        <p14:creationId xmlns:p14="http://schemas.microsoft.com/office/powerpoint/2010/main" val="2297293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Plain </a:t>
            </a:r>
            <a:r>
              <a:rPr lang="en-US" dirty="0" err="1" smtClean="0"/>
              <a:t>xray</a:t>
            </a:r>
            <a:r>
              <a:rPr lang="en-US" dirty="0" smtClean="0"/>
              <a:t> </a:t>
            </a:r>
          </a:p>
          <a:p>
            <a:r>
              <a:rPr lang="en-US" dirty="0" smtClean="0"/>
              <a:t>Flat diaphragm with over inflated lungs with </a:t>
            </a:r>
            <a:r>
              <a:rPr lang="en-US" dirty="0" err="1" smtClean="0"/>
              <a:t>bronchovascular</a:t>
            </a:r>
            <a:r>
              <a:rPr lang="en-US" dirty="0" smtClean="0"/>
              <a:t> markers and prominent hila </a:t>
            </a:r>
            <a:r>
              <a:rPr lang="en-US" dirty="0" err="1" smtClean="0"/>
              <a:t>opacifications</a:t>
            </a:r>
            <a:r>
              <a:rPr lang="en-US" dirty="0" smtClean="0"/>
              <a:t> this indicates pulmonary HTN secondary to chronic COPD </a:t>
            </a:r>
          </a:p>
          <a:p>
            <a:endParaRPr lang="en-US" dirty="0" smtClean="0"/>
          </a:p>
          <a:p>
            <a:r>
              <a:rPr lang="en-US" dirty="0" smtClean="0"/>
              <a:t>Causes of bilateral </a:t>
            </a:r>
            <a:r>
              <a:rPr lang="en-US" dirty="0" err="1" smtClean="0"/>
              <a:t>hilar</a:t>
            </a:r>
            <a:r>
              <a:rPr lang="en-US" dirty="0" smtClean="0"/>
              <a:t> </a:t>
            </a:r>
            <a:r>
              <a:rPr lang="en-US" dirty="0" err="1" smtClean="0"/>
              <a:t>opasicfications</a:t>
            </a:r>
            <a:r>
              <a:rPr lang="en-US" dirty="0" smtClean="0"/>
              <a:t> ?</a:t>
            </a:r>
          </a:p>
          <a:p>
            <a:r>
              <a:rPr lang="en-US" dirty="0" smtClean="0"/>
              <a:t>Lymphadenopathy , pulmonary artery HTN ..</a:t>
            </a:r>
            <a:r>
              <a:rPr lang="en-US" dirty="0" err="1" smtClean="0"/>
              <a:t>etc</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102</a:t>
            </a:fld>
            <a:endParaRPr lang="en-US"/>
          </a:p>
        </p:txBody>
      </p:sp>
    </p:spTree>
    <p:extLst>
      <p:ext uri="{BB962C8B-B14F-4D97-AF65-F5344CB8AC3E}">
        <p14:creationId xmlns:p14="http://schemas.microsoft.com/office/powerpoint/2010/main" val="2812793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ECG shows sinus </a:t>
            </a:r>
            <a:r>
              <a:rPr lang="en-US" sz="1200" b="0" i="0" kern="1200" dirty="0" err="1" smtClean="0">
                <a:solidFill>
                  <a:schemeClr val="tx1"/>
                </a:solidFill>
                <a:effectLst/>
                <a:latin typeface="+mn-lt"/>
                <a:ea typeface="+mn-ea"/>
                <a:cs typeface="+mn-cs"/>
              </a:rPr>
              <a:t>bradycardia</a:t>
            </a:r>
            <a:r>
              <a:rPr lang="en-US" sz="1200" b="0" i="0" kern="1200" dirty="0" smtClean="0">
                <a:solidFill>
                  <a:schemeClr val="tx1"/>
                </a:solidFill>
                <a:effectLst/>
                <a:latin typeface="+mn-lt"/>
                <a:ea typeface="+mn-ea"/>
                <a:cs typeface="+mn-cs"/>
              </a:rPr>
              <a:t>, prolonged </a:t>
            </a:r>
            <a:r>
              <a:rPr lang="en-US" sz="1200" b="0" i="0" kern="1200" dirty="0" err="1" smtClean="0">
                <a:solidFill>
                  <a:schemeClr val="tx1"/>
                </a:solidFill>
                <a:effectLst/>
                <a:latin typeface="+mn-lt"/>
                <a:ea typeface="+mn-ea"/>
                <a:cs typeface="+mn-cs"/>
              </a:rPr>
              <a:t>QTc</a:t>
            </a:r>
            <a:r>
              <a:rPr lang="en-US" sz="1200" b="0" i="0" kern="1200" dirty="0" smtClean="0">
                <a:solidFill>
                  <a:schemeClr val="tx1"/>
                </a:solidFill>
                <a:effectLst/>
                <a:latin typeface="+mn-lt"/>
                <a:ea typeface="+mn-ea"/>
                <a:cs typeface="+mn-cs"/>
              </a:rPr>
              <a:t> interval, changes in the morphology of the T-wave, peaked T wave</a:t>
            </a:r>
          </a:p>
          <a:p>
            <a:r>
              <a:rPr lang="en-US" sz="1200" b="0" i="0" kern="1200" dirty="0" smtClean="0">
                <a:solidFill>
                  <a:schemeClr val="tx1"/>
                </a:solidFill>
                <a:effectLst/>
                <a:latin typeface="+mn-lt"/>
                <a:ea typeface="+mn-ea"/>
                <a:cs typeface="+mn-cs"/>
              </a:rPr>
              <a:t>For a patient </a:t>
            </a:r>
            <a:r>
              <a:rPr lang="en-US" sz="1200" b="0" i="0" kern="1200" dirty="0" err="1" smtClean="0">
                <a:solidFill>
                  <a:schemeClr val="tx1"/>
                </a:solidFill>
                <a:effectLst/>
                <a:latin typeface="+mn-lt"/>
                <a:ea typeface="+mn-ea"/>
                <a:cs typeface="+mn-cs"/>
              </a:rPr>
              <a:t>Dx</a:t>
            </a:r>
            <a:r>
              <a:rPr lang="en-US" sz="1200" b="0" i="0" kern="1200" dirty="0" smtClean="0">
                <a:solidFill>
                  <a:schemeClr val="tx1"/>
                </a:solidFill>
                <a:effectLst/>
                <a:latin typeface="+mn-lt"/>
                <a:ea typeface="+mn-ea"/>
                <a:cs typeface="+mn-cs"/>
              </a:rPr>
              <a:t> of Hypothyroidism</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14</a:t>
            </a:fld>
            <a:endParaRPr lang="en-US"/>
          </a:p>
        </p:txBody>
      </p:sp>
    </p:spTree>
    <p:extLst>
      <p:ext uri="{BB962C8B-B14F-4D97-AF65-F5344CB8AC3E}">
        <p14:creationId xmlns:p14="http://schemas.microsoft.com/office/powerpoint/2010/main" val="151788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 … acidosis</a:t>
            </a:r>
          </a:p>
          <a:p>
            <a:r>
              <a:rPr lang="en-US" dirty="0" smtClean="0"/>
              <a:t>PCO2 … respiratory </a:t>
            </a:r>
          </a:p>
          <a:p>
            <a:r>
              <a:rPr lang="en-US" dirty="0" smtClean="0"/>
              <a:t>Bicarbonate .. High</a:t>
            </a:r>
          </a:p>
          <a:p>
            <a:r>
              <a:rPr lang="en-US" dirty="0" smtClean="0"/>
              <a:t>PO2 .. NORMAL</a:t>
            </a:r>
          </a:p>
          <a:p>
            <a:endParaRPr lang="en-US" dirty="0" smtClean="0"/>
          </a:p>
          <a:p>
            <a:r>
              <a:rPr lang="en-US" dirty="0" smtClean="0"/>
              <a:t>Expected in </a:t>
            </a:r>
            <a:r>
              <a:rPr lang="en-US" b="1" dirty="0" smtClean="0"/>
              <a:t>chronic</a:t>
            </a:r>
            <a:r>
              <a:rPr lang="en-US" dirty="0" smtClean="0"/>
              <a:t> respiratory acidosis :</a:t>
            </a:r>
          </a:p>
          <a:p>
            <a:r>
              <a:rPr lang="en-US" dirty="0" smtClean="0"/>
              <a:t>HCO3</a:t>
            </a:r>
            <a:r>
              <a:rPr lang="en-US" baseline="0" dirty="0" smtClean="0"/>
              <a:t> = 24+ 4(2.5)=34</a:t>
            </a:r>
          </a:p>
          <a:p>
            <a:r>
              <a:rPr lang="en-US" baseline="0" dirty="0" smtClean="0"/>
              <a:t>Range (32-36)</a:t>
            </a:r>
          </a:p>
          <a:p>
            <a:r>
              <a:rPr lang="en-US" baseline="0" dirty="0" smtClean="0"/>
              <a:t>HCO3 30.3 … mixed acidosis</a:t>
            </a:r>
          </a:p>
          <a:p>
            <a:endParaRPr lang="en-US" dirty="0" smtClean="0"/>
          </a:p>
        </p:txBody>
      </p:sp>
      <p:sp>
        <p:nvSpPr>
          <p:cNvPr id="4" name="Slide Number Placeholder 3"/>
          <p:cNvSpPr>
            <a:spLocks noGrp="1"/>
          </p:cNvSpPr>
          <p:nvPr>
            <p:ph type="sldNum" sz="quarter" idx="10"/>
          </p:nvPr>
        </p:nvSpPr>
        <p:spPr/>
        <p:txBody>
          <a:bodyPr/>
          <a:lstStyle/>
          <a:p>
            <a:fld id="{A95C4E56-8329-493F-869C-2D19E9939BB6}" type="slidenum">
              <a:rPr lang="en-US" smtClean="0"/>
              <a:t>103</a:t>
            </a:fld>
            <a:endParaRPr lang="en-US"/>
          </a:p>
        </p:txBody>
      </p:sp>
    </p:spTree>
    <p:extLst>
      <p:ext uri="{BB962C8B-B14F-4D97-AF65-F5344CB8AC3E}">
        <p14:creationId xmlns:p14="http://schemas.microsoft.com/office/powerpoint/2010/main" val="339681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smtClean="0"/>
              <a:t>مش</a:t>
            </a:r>
            <a:r>
              <a:rPr lang="ar-SA" baseline="0" dirty="0" smtClean="0"/>
              <a:t> مطلوب الكيس جوابها </a:t>
            </a:r>
          </a:p>
          <a:p>
            <a:r>
              <a:rPr lang="en-US" baseline="0" dirty="0" smtClean="0"/>
              <a:t>Small bowel ischemia (embolism from heart (atrial fibrillation))</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104</a:t>
            </a:fld>
            <a:endParaRPr lang="en-US"/>
          </a:p>
        </p:txBody>
      </p:sp>
    </p:spTree>
    <p:extLst>
      <p:ext uri="{BB962C8B-B14F-4D97-AF65-F5344CB8AC3E}">
        <p14:creationId xmlns:p14="http://schemas.microsoft.com/office/powerpoint/2010/main" val="3851167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smtClean="0"/>
              <a:t>مو</a:t>
            </a:r>
            <a:r>
              <a:rPr lang="ar-SA" baseline="0" dirty="0" smtClean="0"/>
              <a:t> </a:t>
            </a:r>
            <a:r>
              <a:rPr lang="ar-SA" dirty="0" smtClean="0"/>
              <a:t>مطلوب</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106</a:t>
            </a:fld>
            <a:endParaRPr lang="en-US"/>
          </a:p>
        </p:txBody>
      </p:sp>
    </p:spTree>
    <p:extLst>
      <p:ext uri="{BB962C8B-B14F-4D97-AF65-F5344CB8AC3E}">
        <p14:creationId xmlns:p14="http://schemas.microsoft.com/office/powerpoint/2010/main" val="2531351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ARDS</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107</a:t>
            </a:fld>
            <a:endParaRPr lang="en-US"/>
          </a:p>
        </p:txBody>
      </p:sp>
    </p:spTree>
    <p:extLst>
      <p:ext uri="{BB962C8B-B14F-4D97-AF65-F5344CB8AC3E}">
        <p14:creationId xmlns:p14="http://schemas.microsoft.com/office/powerpoint/2010/main" val="2425473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108</a:t>
            </a:fld>
            <a:endParaRPr lang="en-US"/>
          </a:p>
        </p:txBody>
      </p:sp>
    </p:spTree>
    <p:extLst>
      <p:ext uri="{BB962C8B-B14F-4D97-AF65-F5344CB8AC3E}">
        <p14:creationId xmlns:p14="http://schemas.microsoft.com/office/powerpoint/2010/main" val="3015200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smtClean="0"/>
              <a:t>ما حلتها </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109</a:t>
            </a:fld>
            <a:endParaRPr lang="en-US"/>
          </a:p>
        </p:txBody>
      </p:sp>
    </p:spTree>
    <p:extLst>
      <p:ext uri="{BB962C8B-B14F-4D97-AF65-F5344CB8AC3E}">
        <p14:creationId xmlns:p14="http://schemas.microsoft.com/office/powerpoint/2010/main" val="4179188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 63 (obstructive)</a:t>
            </a:r>
          </a:p>
          <a:p>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112</a:t>
            </a:fld>
            <a:endParaRPr lang="en-US"/>
          </a:p>
        </p:txBody>
      </p:sp>
    </p:spTree>
    <p:extLst>
      <p:ext uri="{BB962C8B-B14F-4D97-AF65-F5344CB8AC3E}">
        <p14:creationId xmlns:p14="http://schemas.microsoft.com/office/powerpoint/2010/main" val="3414712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 68 (obstructive)</a:t>
            </a:r>
          </a:p>
          <a:p>
            <a:r>
              <a:rPr lang="en-US" dirty="0" smtClean="0"/>
              <a:t>FEV1 = 24 Change</a:t>
            </a:r>
            <a:r>
              <a:rPr lang="en-US" baseline="0" dirty="0" smtClean="0"/>
              <a:t> so reversible</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113</a:t>
            </a:fld>
            <a:endParaRPr lang="en-US"/>
          </a:p>
        </p:txBody>
      </p:sp>
    </p:spTree>
    <p:extLst>
      <p:ext uri="{BB962C8B-B14F-4D97-AF65-F5344CB8AC3E}">
        <p14:creationId xmlns:p14="http://schemas.microsoft.com/office/powerpoint/2010/main" val="589223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 68 (obstructive)</a:t>
            </a:r>
          </a:p>
          <a:p>
            <a:r>
              <a:rPr lang="en-US" dirty="0" smtClean="0"/>
              <a:t>FEV1</a:t>
            </a:r>
            <a:r>
              <a:rPr lang="en-US" baseline="0" dirty="0" smtClean="0"/>
              <a:t> = 13 % change so reversible</a:t>
            </a:r>
            <a:endParaRPr lang="en-US" dirty="0" smtClean="0"/>
          </a:p>
        </p:txBody>
      </p:sp>
      <p:sp>
        <p:nvSpPr>
          <p:cNvPr id="4" name="Slide Number Placeholder 3"/>
          <p:cNvSpPr>
            <a:spLocks noGrp="1"/>
          </p:cNvSpPr>
          <p:nvPr>
            <p:ph type="sldNum" sz="quarter" idx="10"/>
          </p:nvPr>
        </p:nvSpPr>
        <p:spPr/>
        <p:txBody>
          <a:bodyPr/>
          <a:lstStyle/>
          <a:p>
            <a:fld id="{A95C4E56-8329-493F-869C-2D19E9939BB6}" type="slidenum">
              <a:rPr lang="en-US" smtClean="0"/>
              <a:t>114</a:t>
            </a:fld>
            <a:endParaRPr lang="en-US"/>
          </a:p>
        </p:txBody>
      </p:sp>
    </p:spTree>
    <p:extLst>
      <p:ext uri="{BB962C8B-B14F-4D97-AF65-F5344CB8AC3E}">
        <p14:creationId xmlns:p14="http://schemas.microsoft.com/office/powerpoint/2010/main" val="1457969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 67 (obstructive)</a:t>
            </a:r>
          </a:p>
          <a:p>
            <a:r>
              <a:rPr lang="en-US" dirty="0" smtClean="0"/>
              <a:t>FEV1 = 3 % non reversible</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115</a:t>
            </a:fld>
            <a:endParaRPr lang="en-US"/>
          </a:p>
        </p:txBody>
      </p:sp>
    </p:spTree>
    <p:extLst>
      <p:ext uri="{BB962C8B-B14F-4D97-AF65-F5344CB8AC3E}">
        <p14:creationId xmlns:p14="http://schemas.microsoft.com/office/powerpoint/2010/main" val="423819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Its a chronic HTN (before 20 weeks) so the safest 2 drugs are methyldopa and labetalol (alpha and b blockers )</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15</a:t>
            </a:fld>
            <a:endParaRPr lang="en-US"/>
          </a:p>
        </p:txBody>
      </p:sp>
    </p:spTree>
    <p:extLst>
      <p:ext uri="{BB962C8B-B14F-4D97-AF65-F5344CB8AC3E}">
        <p14:creationId xmlns:p14="http://schemas.microsoft.com/office/powerpoint/2010/main" val="2262270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 69 (obstructive)</a:t>
            </a:r>
          </a:p>
          <a:p>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116</a:t>
            </a:fld>
            <a:endParaRPr lang="en-US"/>
          </a:p>
        </p:txBody>
      </p:sp>
    </p:spTree>
    <p:extLst>
      <p:ext uri="{BB962C8B-B14F-4D97-AF65-F5344CB8AC3E}">
        <p14:creationId xmlns:p14="http://schemas.microsoft.com/office/powerpoint/2010/main" val="1321971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117</a:t>
            </a:fld>
            <a:endParaRPr lang="en-US"/>
          </a:p>
        </p:txBody>
      </p:sp>
    </p:spTree>
    <p:extLst>
      <p:ext uri="{BB962C8B-B14F-4D97-AF65-F5344CB8AC3E}">
        <p14:creationId xmlns:p14="http://schemas.microsoft.com/office/powerpoint/2010/main" val="3419731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 45 (obstructive)</a:t>
            </a:r>
          </a:p>
          <a:p>
            <a:r>
              <a:rPr lang="en-US" dirty="0" smtClean="0"/>
              <a:t>FEV1 = 8 non reversible</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118</a:t>
            </a:fld>
            <a:endParaRPr lang="en-US"/>
          </a:p>
        </p:txBody>
      </p:sp>
    </p:spTree>
    <p:extLst>
      <p:ext uri="{BB962C8B-B14F-4D97-AF65-F5344CB8AC3E}">
        <p14:creationId xmlns:p14="http://schemas.microsoft.com/office/powerpoint/2010/main" val="3974035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 85</a:t>
            </a:r>
            <a:r>
              <a:rPr lang="en-US" baseline="0" dirty="0" smtClean="0"/>
              <a:t> (normal or restrictive)</a:t>
            </a:r>
          </a:p>
          <a:p>
            <a:r>
              <a:rPr lang="en-US" baseline="0" dirty="0" smtClean="0"/>
              <a:t>Low FVC , TLC , DLCO2  … so its mainly restrictive </a:t>
            </a:r>
            <a:endParaRPr lang="en-US" dirty="0"/>
          </a:p>
        </p:txBody>
      </p:sp>
      <p:sp>
        <p:nvSpPr>
          <p:cNvPr id="4" name="Slide Number Placeholder 3"/>
          <p:cNvSpPr>
            <a:spLocks noGrp="1"/>
          </p:cNvSpPr>
          <p:nvPr>
            <p:ph type="sldNum" sz="quarter" idx="10"/>
          </p:nvPr>
        </p:nvSpPr>
        <p:spPr/>
        <p:txBody>
          <a:bodyPr/>
          <a:lstStyle/>
          <a:p>
            <a:fld id="{A95C4E56-8329-493F-869C-2D19E9939BB6}" type="slidenum">
              <a:rPr lang="en-US" smtClean="0"/>
              <a:t>119</a:t>
            </a:fld>
            <a:endParaRPr lang="en-US"/>
          </a:p>
        </p:txBody>
      </p:sp>
    </p:spTree>
    <p:extLst>
      <p:ext uri="{BB962C8B-B14F-4D97-AF65-F5344CB8AC3E}">
        <p14:creationId xmlns:p14="http://schemas.microsoft.com/office/powerpoint/2010/main" val="183306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Poor progression of R wave in chest leads</a:t>
            </a:r>
          </a:p>
          <a:p>
            <a:r>
              <a:rPr lang="en-US" sz="1200" b="0" i="0" kern="1200" dirty="0" smtClean="0">
                <a:solidFill>
                  <a:schemeClr val="tx1"/>
                </a:solidFill>
                <a:effectLst/>
                <a:latin typeface="+mn-lt"/>
                <a:ea typeface="+mn-ea"/>
                <a:cs typeface="+mn-cs"/>
              </a:rPr>
              <a:t>ST elevation</a:t>
            </a:r>
          </a:p>
          <a:p>
            <a:r>
              <a:rPr lang="en-US" sz="1200" b="0" i="0" kern="1200" dirty="0" smtClean="0">
                <a:solidFill>
                  <a:schemeClr val="tx1"/>
                </a:solidFill>
                <a:effectLst/>
                <a:latin typeface="+mn-lt"/>
                <a:ea typeface="+mn-ea"/>
                <a:cs typeface="+mn-cs"/>
              </a:rPr>
              <a:t>Pathological Q wave</a:t>
            </a:r>
          </a:p>
          <a:p>
            <a:r>
              <a:rPr lang="en-US" sz="1200" b="0" i="0" kern="1200" dirty="0" smtClean="0">
                <a:solidFill>
                  <a:schemeClr val="tx1"/>
                </a:solidFill>
                <a:effectLst/>
                <a:latin typeface="+mn-lt"/>
                <a:ea typeface="+mn-ea"/>
                <a:cs typeface="+mn-cs"/>
              </a:rPr>
              <a:t>Suggested </a:t>
            </a:r>
            <a:r>
              <a:rPr lang="en-US" sz="1200" b="0" i="0" kern="1200" dirty="0" err="1" smtClean="0">
                <a:solidFill>
                  <a:schemeClr val="tx1"/>
                </a:solidFill>
                <a:effectLst/>
                <a:latin typeface="+mn-lt"/>
                <a:ea typeface="+mn-ea"/>
                <a:cs typeface="+mn-cs"/>
              </a:rPr>
              <a:t>subacute</a:t>
            </a:r>
            <a:r>
              <a:rPr lang="en-US" sz="1200" b="0" i="0" kern="1200" dirty="0" smtClean="0">
                <a:solidFill>
                  <a:schemeClr val="tx1"/>
                </a:solidFill>
                <a:effectLst/>
                <a:latin typeface="+mn-lt"/>
                <a:ea typeface="+mn-ea"/>
                <a:cs typeface="+mn-cs"/>
              </a:rPr>
              <a:t> or chronic anterior wall MI</a:t>
            </a:r>
          </a:p>
          <a:p>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16</a:t>
            </a:fld>
            <a:endParaRPr lang="en-US"/>
          </a:p>
        </p:txBody>
      </p:sp>
    </p:spTree>
    <p:extLst>
      <p:ext uri="{BB962C8B-B14F-4D97-AF65-F5344CB8AC3E}">
        <p14:creationId xmlns:p14="http://schemas.microsoft.com/office/powerpoint/2010/main" val="327334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Dermatitis </a:t>
            </a:r>
            <a:r>
              <a:rPr lang="en-US" sz="1200" b="0" i="0" kern="1200" dirty="0" err="1" smtClean="0">
                <a:solidFill>
                  <a:schemeClr val="tx1"/>
                </a:solidFill>
                <a:effectLst/>
                <a:latin typeface="+mn-lt"/>
                <a:ea typeface="+mn-ea"/>
                <a:cs typeface="+mn-cs"/>
              </a:rPr>
              <a:t>herpetiformis</a:t>
            </a:r>
            <a:r>
              <a:rPr lang="en-US" sz="1200" b="0" i="0" kern="1200" dirty="0" smtClean="0">
                <a:solidFill>
                  <a:schemeClr val="tx1"/>
                </a:solidFill>
                <a:effectLst/>
                <a:latin typeface="+mn-lt"/>
                <a:ea typeface="+mn-ea"/>
                <a:cs typeface="+mn-cs"/>
              </a:rPr>
              <a:t> is characterized by intensely itchy, chronic </a:t>
            </a:r>
            <a:r>
              <a:rPr lang="en-US" sz="1200" b="0" i="0" kern="1200" dirty="0" err="1" smtClean="0">
                <a:solidFill>
                  <a:schemeClr val="tx1"/>
                </a:solidFill>
                <a:effectLst/>
                <a:latin typeface="+mn-lt"/>
                <a:ea typeface="+mn-ea"/>
                <a:cs typeface="+mn-cs"/>
              </a:rPr>
              <a:t>papulovesicular</a:t>
            </a:r>
            <a:r>
              <a:rPr lang="en-US" sz="1200" b="0" i="0" kern="1200" dirty="0" smtClean="0">
                <a:solidFill>
                  <a:schemeClr val="tx1"/>
                </a:solidFill>
                <a:effectLst/>
                <a:latin typeface="+mn-lt"/>
                <a:ea typeface="+mn-ea"/>
                <a:cs typeface="+mn-cs"/>
              </a:rPr>
              <a:t> eruptions, usually distributed symmetrically on extensor surfaces (buttocks, back of neck, scalp, elbows, knees, back, hairline, groin, or face). The blisters vary in size from very small up to 1 cm across.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Celiac disease</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17</a:t>
            </a:fld>
            <a:endParaRPr lang="en-US"/>
          </a:p>
        </p:txBody>
      </p:sp>
    </p:spTree>
    <p:extLst>
      <p:ext uri="{BB962C8B-B14F-4D97-AF65-F5344CB8AC3E}">
        <p14:creationId xmlns:p14="http://schemas.microsoft.com/office/powerpoint/2010/main" val="263307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Osteolytic</a:t>
            </a:r>
            <a:r>
              <a:rPr lang="en-US" sz="1200" b="0" i="0" kern="1200" dirty="0" smtClean="0">
                <a:solidFill>
                  <a:schemeClr val="tx1"/>
                </a:solidFill>
                <a:effectLst/>
                <a:latin typeface="+mn-lt"/>
                <a:ea typeface="+mn-ea"/>
                <a:cs typeface="+mn-cs"/>
              </a:rPr>
              <a:t> and erosion lesions in </a:t>
            </a:r>
            <a:r>
              <a:rPr lang="en-US" sz="1200" b="0" i="0" kern="1200" dirty="0" err="1" smtClean="0">
                <a:solidFill>
                  <a:schemeClr val="tx1"/>
                </a:solidFill>
                <a:effectLst/>
                <a:latin typeface="+mn-lt"/>
                <a:ea typeface="+mn-ea"/>
                <a:cs typeface="+mn-cs"/>
              </a:rPr>
              <a:t>sella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tursica</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18</a:t>
            </a:fld>
            <a:endParaRPr lang="en-US"/>
          </a:p>
        </p:txBody>
      </p:sp>
    </p:spTree>
    <p:extLst>
      <p:ext uri="{BB962C8B-B14F-4D97-AF65-F5344CB8AC3E}">
        <p14:creationId xmlns:p14="http://schemas.microsoft.com/office/powerpoint/2010/main" val="112942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Increased soft tissue thickness and </a:t>
            </a:r>
            <a:r>
              <a:rPr lang="en-US" sz="1200" b="0" i="0" kern="1200" dirty="0" err="1" smtClean="0">
                <a:solidFill>
                  <a:schemeClr val="tx1"/>
                </a:solidFill>
                <a:effectLst/>
                <a:latin typeface="+mn-lt"/>
                <a:ea typeface="+mn-ea"/>
                <a:cs typeface="+mn-cs"/>
              </a:rPr>
              <a:t>heek</a:t>
            </a:r>
            <a:r>
              <a:rPr lang="en-US" sz="1200" b="0" i="0" kern="1200" dirty="0" smtClean="0">
                <a:solidFill>
                  <a:schemeClr val="tx1"/>
                </a:solidFill>
                <a:effectLst/>
                <a:latin typeface="+mn-lt"/>
                <a:ea typeface="+mn-ea"/>
                <a:cs typeface="+mn-cs"/>
              </a:rPr>
              <a:t> thickness</a:t>
            </a:r>
            <a:endParaRPr lang="en-US" dirty="0"/>
          </a:p>
        </p:txBody>
      </p:sp>
      <p:sp>
        <p:nvSpPr>
          <p:cNvPr id="4" name="Slide Number Placeholder 3"/>
          <p:cNvSpPr>
            <a:spLocks noGrp="1"/>
          </p:cNvSpPr>
          <p:nvPr>
            <p:ph type="sldNum" sz="quarter" idx="10"/>
          </p:nvPr>
        </p:nvSpPr>
        <p:spPr/>
        <p:txBody>
          <a:bodyPr/>
          <a:lstStyle/>
          <a:p>
            <a:fld id="{19CAD494-E423-47FB-9BA3-F0DB8CC77F86}" type="slidenum">
              <a:rPr lang="en-US" smtClean="0"/>
              <a:t>19</a:t>
            </a:fld>
            <a:endParaRPr lang="en-US"/>
          </a:p>
        </p:txBody>
      </p:sp>
    </p:spTree>
    <p:extLst>
      <p:ext uri="{BB962C8B-B14F-4D97-AF65-F5344CB8AC3E}">
        <p14:creationId xmlns:p14="http://schemas.microsoft.com/office/powerpoint/2010/main" val="217970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D370AC-BD7C-4D7A-9974-589DA1FFD6C3}"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354979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370AC-BD7C-4D7A-9974-589DA1FFD6C3}"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241846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370AC-BD7C-4D7A-9974-589DA1FFD6C3}"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17573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370AC-BD7C-4D7A-9974-589DA1FFD6C3}"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226320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370AC-BD7C-4D7A-9974-589DA1FFD6C3}"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172954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D370AC-BD7C-4D7A-9974-589DA1FFD6C3}"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1914315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D370AC-BD7C-4D7A-9974-589DA1FFD6C3}" type="datetimeFigureOut">
              <a:rPr lang="en-US" smtClean="0"/>
              <a:t>3/6/2021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40185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370AC-BD7C-4D7A-9974-589DA1FFD6C3}" type="datetimeFigureOut">
              <a:rPr lang="en-US" smtClean="0"/>
              <a:t>3/6/2021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339765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370AC-BD7C-4D7A-9974-589DA1FFD6C3}" type="datetimeFigureOut">
              <a:rPr lang="en-US" smtClean="0"/>
              <a:t>3/6/2021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151172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370AC-BD7C-4D7A-9974-589DA1FFD6C3}"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51589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370AC-BD7C-4D7A-9974-589DA1FFD6C3}"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7B412-2300-4636-BEA2-9D573C187736}" type="slidenum">
              <a:rPr lang="en-US" smtClean="0"/>
              <a:t>‹#›</a:t>
            </a:fld>
            <a:endParaRPr lang="en-US"/>
          </a:p>
        </p:txBody>
      </p:sp>
    </p:spTree>
    <p:extLst>
      <p:ext uri="{BB962C8B-B14F-4D97-AF65-F5344CB8AC3E}">
        <p14:creationId xmlns:p14="http://schemas.microsoft.com/office/powerpoint/2010/main" val="379578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370AC-BD7C-4D7A-9974-589DA1FFD6C3}" type="datetimeFigureOut">
              <a:rPr lang="en-US" smtClean="0"/>
              <a:t>3/6/2021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7B412-2300-4636-BEA2-9D573C187736}" type="slidenum">
              <a:rPr lang="en-US" smtClean="0"/>
              <a:t>‹#›</a:t>
            </a:fld>
            <a:endParaRPr lang="en-US"/>
          </a:p>
        </p:txBody>
      </p:sp>
    </p:spTree>
    <p:extLst>
      <p:ext uri="{BB962C8B-B14F-4D97-AF65-F5344CB8AC3E}">
        <p14:creationId xmlns:p14="http://schemas.microsoft.com/office/powerpoint/2010/main" val="907404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SA" dirty="0" smtClean="0"/>
              <a:t>بسم الله الرحمن الرحيم</a:t>
            </a:r>
            <a:endParaRPr lang="en-US" dirty="0"/>
          </a:p>
        </p:txBody>
      </p:sp>
      <p:sp>
        <p:nvSpPr>
          <p:cNvPr id="3" name="Subtitle 2"/>
          <p:cNvSpPr>
            <a:spLocks noGrp="1"/>
          </p:cNvSpPr>
          <p:nvPr>
            <p:ph type="subTitle" idx="1"/>
          </p:nvPr>
        </p:nvSpPr>
        <p:spPr/>
        <p:txBody>
          <a:bodyPr/>
          <a:lstStyle/>
          <a:p>
            <a:r>
              <a:rPr lang="ar-SA" dirty="0" smtClean="0"/>
              <a:t>تبيضات واسئلة الباطني 2021</a:t>
            </a:r>
            <a:endParaRPr lang="en-US" dirty="0"/>
          </a:p>
        </p:txBody>
      </p:sp>
    </p:spTree>
    <p:extLst>
      <p:ext uri="{BB962C8B-B14F-4D97-AF65-F5344CB8AC3E}">
        <p14:creationId xmlns:p14="http://schemas.microsoft.com/office/powerpoint/2010/main" val="3722097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304800"/>
            <a:ext cx="4745236" cy="6326982"/>
          </a:xfrm>
        </p:spPr>
      </p:pic>
    </p:spTree>
    <p:extLst>
      <p:ext uri="{BB962C8B-B14F-4D97-AF65-F5344CB8AC3E}">
        <p14:creationId xmlns:p14="http://schemas.microsoft.com/office/powerpoint/2010/main" val="689762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 y="0"/>
            <a:ext cx="6325659" cy="6553200"/>
          </a:xfrm>
          <a:prstGeom prst="rect">
            <a:avLst/>
          </a:prstGeom>
          <a:noFill/>
          <a:ln w="9525">
            <a:noFill/>
            <a:miter lim="800000"/>
            <a:headEnd/>
            <a:tailEnd/>
          </a:ln>
          <a:effectLst/>
        </p:spPr>
      </p:pic>
      <p:pic>
        <p:nvPicPr>
          <p:cNvPr id="9218" name="Picture 2"/>
          <p:cNvPicPr>
            <a:picLocks noChangeAspect="1" noChangeArrowheads="1"/>
          </p:cNvPicPr>
          <p:nvPr/>
        </p:nvPicPr>
        <p:blipFill>
          <a:blip r:embed="rId4"/>
          <a:srcRect r="11462"/>
          <a:stretch>
            <a:fillRect/>
          </a:stretch>
        </p:blipFill>
        <p:spPr bwMode="auto">
          <a:xfrm>
            <a:off x="4876800" y="5105400"/>
            <a:ext cx="4267200" cy="1752600"/>
          </a:xfrm>
          <a:prstGeom prst="rect">
            <a:avLst/>
          </a:prstGeom>
          <a:noFill/>
          <a:ln w="9525">
            <a:noFill/>
            <a:miter lim="800000"/>
            <a:headEnd/>
            <a:tailEnd/>
          </a:ln>
          <a:effectLst/>
        </p:spPr>
      </p:pic>
    </p:spTree>
    <p:extLst>
      <p:ext uri="{BB962C8B-B14F-4D97-AF65-F5344CB8AC3E}">
        <p14:creationId xmlns:p14="http://schemas.microsoft.com/office/powerpoint/2010/main" val="10143411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382000" cy="4247317"/>
          </a:xfrm>
          <a:prstGeom prst="rect">
            <a:avLst/>
          </a:prstGeom>
        </p:spPr>
        <p:txBody>
          <a:bodyPr wrap="square">
            <a:spAutoFit/>
          </a:bodyPr>
          <a:lstStyle/>
          <a:p>
            <a:pPr algn="just">
              <a:lnSpc>
                <a:spcPct val="150000"/>
              </a:lnSpc>
            </a:pPr>
            <a:r>
              <a:rPr lang="en-US" b="1" dirty="0" smtClean="0">
                <a:solidFill>
                  <a:srgbClr val="FF0000"/>
                </a:solidFill>
                <a:latin typeface="Bahnschrift SemiBold" pitchFamily="34" charset="0"/>
              </a:rPr>
              <a:t>History</a:t>
            </a:r>
          </a:p>
          <a:p>
            <a:pPr algn="just">
              <a:lnSpc>
                <a:spcPct val="150000"/>
              </a:lnSpc>
            </a:pPr>
            <a:r>
              <a:rPr lang="en-US" dirty="0" smtClean="0">
                <a:latin typeface="Bahnschrift SemiBold" pitchFamily="34" charset="0"/>
              </a:rPr>
              <a:t>A 68-year-old man with chronic obstructive pulmonary disease is referred to hospital by his doctor with a short history of increased breathlessness and reduced effort tolerance. He is treated with </a:t>
            </a:r>
            <a:r>
              <a:rPr lang="en-US" dirty="0" err="1" smtClean="0">
                <a:latin typeface="Bahnschrift SemiBold" pitchFamily="34" charset="0"/>
              </a:rPr>
              <a:t>nebulised</a:t>
            </a:r>
            <a:r>
              <a:rPr lang="en-US" dirty="0" smtClean="0">
                <a:latin typeface="Bahnschrift SemiBold" pitchFamily="34" charset="0"/>
              </a:rPr>
              <a:t> bronchodilators, oral </a:t>
            </a:r>
            <a:r>
              <a:rPr lang="en-US" dirty="0" err="1" smtClean="0">
                <a:latin typeface="Bahnschrift SemiBold" pitchFamily="34" charset="0"/>
              </a:rPr>
              <a:t>prednisolone</a:t>
            </a:r>
            <a:r>
              <a:rPr lang="en-US" dirty="0" smtClean="0">
                <a:latin typeface="Bahnschrift SemiBold" pitchFamily="34" charset="0"/>
              </a:rPr>
              <a:t> and 60% O2 by face mask. His oxygen saturations improve significantly, but when he is reviewed 1 h later, his condition has deteriorated and he is unable to provide a history.</a:t>
            </a:r>
          </a:p>
          <a:p>
            <a:pPr algn="just">
              <a:lnSpc>
                <a:spcPct val="150000"/>
              </a:lnSpc>
            </a:pPr>
            <a:endParaRPr lang="en-US" dirty="0" smtClean="0">
              <a:latin typeface="Bahnschrift SemiBold" pitchFamily="34" charset="0"/>
            </a:endParaRPr>
          </a:p>
          <a:p>
            <a:pPr algn="just">
              <a:lnSpc>
                <a:spcPct val="150000"/>
              </a:lnSpc>
            </a:pPr>
            <a:endParaRPr lang="en-US" dirty="0" smtClean="0">
              <a:latin typeface="Bahnschrift SemiBold" pitchFamily="34" charset="0"/>
            </a:endParaRPr>
          </a:p>
          <a:p>
            <a:pPr algn="just">
              <a:lnSpc>
                <a:spcPct val="150000"/>
              </a:lnSpc>
            </a:pPr>
            <a:endParaRPr lang="en-US" dirty="0">
              <a:latin typeface="Bahnschrift SemiBold" pitchFamily="34" charset="0"/>
            </a:endParaRPr>
          </a:p>
        </p:txBody>
      </p:sp>
      <p:pic>
        <p:nvPicPr>
          <p:cNvPr id="10242" name="Picture 2"/>
          <p:cNvPicPr>
            <a:picLocks noChangeAspect="1" noChangeArrowheads="1"/>
          </p:cNvPicPr>
          <p:nvPr/>
        </p:nvPicPr>
        <p:blipFill>
          <a:blip r:embed="rId3"/>
          <a:srcRect/>
          <a:stretch>
            <a:fillRect/>
          </a:stretch>
        </p:blipFill>
        <p:spPr bwMode="auto">
          <a:xfrm>
            <a:off x="228600" y="3571875"/>
            <a:ext cx="8458200" cy="3286125"/>
          </a:xfrm>
          <a:prstGeom prst="rect">
            <a:avLst/>
          </a:prstGeom>
          <a:noFill/>
          <a:ln w="9525">
            <a:noFill/>
            <a:miter lim="800000"/>
            <a:headEnd/>
            <a:tailEnd/>
          </a:ln>
          <a:effectLst/>
        </p:spPr>
      </p:pic>
      <p:sp>
        <p:nvSpPr>
          <p:cNvPr id="5" name="Line Callout 2 (Border and Accent Bar) 4"/>
          <p:cNvSpPr/>
          <p:nvPr/>
        </p:nvSpPr>
        <p:spPr>
          <a:xfrm>
            <a:off x="7848600" y="152400"/>
            <a:ext cx="990600" cy="6096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No.5</a:t>
            </a:r>
            <a:endParaRPr lang="en-US" sz="2800" b="1" dirty="0">
              <a:latin typeface="AR ESSENCE" pitchFamily="2" charset="0"/>
            </a:endParaRPr>
          </a:p>
        </p:txBody>
      </p:sp>
    </p:spTree>
    <p:extLst>
      <p:ext uri="{BB962C8B-B14F-4D97-AF65-F5344CB8AC3E}">
        <p14:creationId xmlns:p14="http://schemas.microsoft.com/office/powerpoint/2010/main" val="19963025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064" y="11807"/>
            <a:ext cx="7415163" cy="684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3538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srcRect/>
          <a:stretch>
            <a:fillRect/>
          </a:stretch>
        </p:blipFill>
        <p:spPr bwMode="auto">
          <a:xfrm>
            <a:off x="0" y="0"/>
            <a:ext cx="6096000" cy="6366213"/>
          </a:xfrm>
          <a:prstGeom prst="rect">
            <a:avLst/>
          </a:prstGeom>
          <a:noFill/>
          <a:ln w="9525">
            <a:noFill/>
            <a:miter lim="800000"/>
            <a:headEnd/>
            <a:tailEnd/>
          </a:ln>
          <a:effectLst/>
        </p:spPr>
      </p:pic>
      <p:pic>
        <p:nvPicPr>
          <p:cNvPr id="11266" name="Picture 2"/>
          <p:cNvPicPr>
            <a:picLocks noChangeAspect="1" noChangeArrowheads="1"/>
          </p:cNvPicPr>
          <p:nvPr/>
        </p:nvPicPr>
        <p:blipFill>
          <a:blip r:embed="rId4"/>
          <a:srcRect/>
          <a:stretch>
            <a:fillRect/>
          </a:stretch>
        </p:blipFill>
        <p:spPr bwMode="auto">
          <a:xfrm>
            <a:off x="4562475" y="5410200"/>
            <a:ext cx="4581525" cy="1266825"/>
          </a:xfrm>
          <a:prstGeom prst="rect">
            <a:avLst/>
          </a:prstGeom>
          <a:noFill/>
          <a:ln w="9525">
            <a:noFill/>
            <a:miter lim="800000"/>
            <a:headEnd/>
            <a:tailEnd/>
          </a:ln>
          <a:effectLst/>
        </p:spPr>
      </p:pic>
    </p:spTree>
    <p:extLst>
      <p:ext uri="{BB962C8B-B14F-4D97-AF65-F5344CB8AC3E}">
        <p14:creationId xmlns:p14="http://schemas.microsoft.com/office/powerpoint/2010/main" val="15507341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a:stretch>
            <a:fillRect/>
          </a:stretch>
        </p:blipFill>
        <p:spPr bwMode="auto">
          <a:xfrm>
            <a:off x="152400" y="152400"/>
            <a:ext cx="8001000" cy="6759054"/>
          </a:xfrm>
          <a:prstGeom prst="rect">
            <a:avLst/>
          </a:prstGeom>
          <a:noFill/>
          <a:ln w="9525">
            <a:noFill/>
            <a:miter lim="800000"/>
            <a:headEnd/>
            <a:tailEnd/>
          </a:ln>
          <a:effectLst/>
        </p:spPr>
      </p:pic>
      <p:sp>
        <p:nvSpPr>
          <p:cNvPr id="3" name="Line Callout 2 (Border and Accent Bar) 2"/>
          <p:cNvSpPr/>
          <p:nvPr/>
        </p:nvSpPr>
        <p:spPr>
          <a:xfrm>
            <a:off x="7848600" y="152400"/>
            <a:ext cx="990600" cy="6096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No.6</a:t>
            </a:r>
            <a:endParaRPr lang="en-US" sz="2800" b="1" dirty="0">
              <a:latin typeface="AR ESSENCE" pitchFamily="2" charset="0"/>
            </a:endParaRPr>
          </a:p>
        </p:txBody>
      </p:sp>
    </p:spTree>
    <p:extLst>
      <p:ext uri="{BB962C8B-B14F-4D97-AF65-F5344CB8AC3E}">
        <p14:creationId xmlns:p14="http://schemas.microsoft.com/office/powerpoint/2010/main" val="2064045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6717802" cy="68580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4943475" y="5105400"/>
            <a:ext cx="4200525" cy="1323975"/>
          </a:xfrm>
          <a:prstGeom prst="rect">
            <a:avLst/>
          </a:prstGeom>
          <a:noFill/>
          <a:ln w="9525">
            <a:noFill/>
            <a:miter lim="800000"/>
            <a:headEnd/>
            <a:tailEnd/>
          </a:ln>
          <a:effectLst/>
        </p:spPr>
      </p:pic>
    </p:spTree>
    <p:extLst>
      <p:ext uri="{BB962C8B-B14F-4D97-AF65-F5344CB8AC3E}">
        <p14:creationId xmlns:p14="http://schemas.microsoft.com/office/powerpoint/2010/main" val="8499641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131703" y="381000"/>
            <a:ext cx="8769585" cy="6019800"/>
          </a:xfrm>
          <a:prstGeom prst="rect">
            <a:avLst/>
          </a:prstGeom>
          <a:noFill/>
          <a:ln w="9525">
            <a:noFill/>
            <a:miter lim="800000"/>
            <a:headEnd/>
            <a:tailEnd/>
          </a:ln>
          <a:effectLst/>
        </p:spPr>
      </p:pic>
      <p:sp>
        <p:nvSpPr>
          <p:cNvPr id="3" name="Line Callout 2 (Border and Accent Bar) 2"/>
          <p:cNvSpPr/>
          <p:nvPr/>
        </p:nvSpPr>
        <p:spPr>
          <a:xfrm>
            <a:off x="7848600" y="152400"/>
            <a:ext cx="990600" cy="6096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No.7</a:t>
            </a:r>
            <a:endParaRPr lang="en-US" sz="2800" b="1" dirty="0">
              <a:latin typeface="AR ESSENCE" pitchFamily="2" charset="0"/>
            </a:endParaRPr>
          </a:p>
        </p:txBody>
      </p:sp>
    </p:spTree>
    <p:extLst>
      <p:ext uri="{BB962C8B-B14F-4D97-AF65-F5344CB8AC3E}">
        <p14:creationId xmlns:p14="http://schemas.microsoft.com/office/powerpoint/2010/main" val="16505872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r="5360" b="-514"/>
          <a:stretch>
            <a:fillRect/>
          </a:stretch>
        </p:blipFill>
        <p:spPr bwMode="auto">
          <a:xfrm>
            <a:off x="1600200" y="0"/>
            <a:ext cx="5867400" cy="6717994"/>
          </a:xfrm>
          <a:prstGeom prst="rect">
            <a:avLst/>
          </a:prstGeom>
          <a:noFill/>
          <a:ln w="9525">
            <a:noFill/>
            <a:miter lim="800000"/>
            <a:headEnd/>
            <a:tailEnd/>
          </a:ln>
          <a:effectLst/>
        </p:spPr>
      </p:pic>
    </p:spTree>
    <p:extLst>
      <p:ext uri="{BB962C8B-B14F-4D97-AF65-F5344CB8AC3E}">
        <p14:creationId xmlns:p14="http://schemas.microsoft.com/office/powerpoint/2010/main" val="3934300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t="-339" r="16867"/>
          <a:stretch>
            <a:fillRect/>
          </a:stretch>
        </p:blipFill>
        <p:spPr bwMode="auto">
          <a:xfrm>
            <a:off x="152400" y="0"/>
            <a:ext cx="4965700" cy="6477000"/>
          </a:xfrm>
          <a:prstGeom prst="rect">
            <a:avLst/>
          </a:prstGeom>
          <a:noFill/>
          <a:ln w="9525">
            <a:noFill/>
            <a:miter lim="800000"/>
            <a:headEnd/>
            <a:tailEnd/>
          </a:ln>
          <a:effectLst/>
        </p:spPr>
      </p:pic>
      <p:pic>
        <p:nvPicPr>
          <p:cNvPr id="16386" name="Picture 2"/>
          <p:cNvPicPr>
            <a:picLocks noChangeAspect="1" noChangeArrowheads="1"/>
          </p:cNvPicPr>
          <p:nvPr/>
        </p:nvPicPr>
        <p:blipFill>
          <a:blip r:embed="rId4"/>
          <a:srcRect t="4444" r="6173"/>
          <a:stretch>
            <a:fillRect/>
          </a:stretch>
        </p:blipFill>
        <p:spPr bwMode="auto">
          <a:xfrm>
            <a:off x="4800600" y="5219700"/>
            <a:ext cx="4343400" cy="1638300"/>
          </a:xfrm>
          <a:prstGeom prst="rect">
            <a:avLst/>
          </a:prstGeom>
          <a:noFill/>
          <a:ln w="9525">
            <a:noFill/>
            <a:miter lim="800000"/>
            <a:headEnd/>
            <a:tailEnd/>
          </a:ln>
          <a:effectLst/>
        </p:spPr>
      </p:pic>
      <p:sp>
        <p:nvSpPr>
          <p:cNvPr id="2" name="مستطيل 1"/>
          <p:cNvSpPr/>
          <p:nvPr/>
        </p:nvSpPr>
        <p:spPr>
          <a:xfrm>
            <a:off x="1676400" y="1905000"/>
            <a:ext cx="762000" cy="304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7.21</a:t>
            </a:r>
            <a:endParaRPr lang="en-US" sz="2000" b="1" dirty="0">
              <a:solidFill>
                <a:schemeClr val="tx1"/>
              </a:solidFill>
            </a:endParaRPr>
          </a:p>
        </p:txBody>
      </p:sp>
      <p:sp>
        <p:nvSpPr>
          <p:cNvPr id="5" name="مستطيل 4"/>
          <p:cNvSpPr/>
          <p:nvPr/>
        </p:nvSpPr>
        <p:spPr>
          <a:xfrm>
            <a:off x="1447800" y="4420673"/>
            <a:ext cx="5334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 JULIAN"/>
              </a:rPr>
              <a:t>2.6</a:t>
            </a:r>
            <a:endParaRPr lang="en-US" dirty="0">
              <a:solidFill>
                <a:schemeClr val="tx1"/>
              </a:solidFill>
              <a:latin typeface="AR JULIAN"/>
            </a:endParaRPr>
          </a:p>
        </p:txBody>
      </p:sp>
    </p:spTree>
    <p:extLst>
      <p:ext uri="{BB962C8B-B14F-4D97-AF65-F5344CB8AC3E}">
        <p14:creationId xmlns:p14="http://schemas.microsoft.com/office/powerpoint/2010/main" val="34805683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228600" y="228600"/>
            <a:ext cx="7848600" cy="6506077"/>
          </a:xfrm>
          <a:prstGeom prst="rect">
            <a:avLst/>
          </a:prstGeom>
          <a:noFill/>
          <a:ln w="9525">
            <a:noFill/>
            <a:miter lim="800000"/>
            <a:headEnd/>
            <a:tailEnd/>
          </a:ln>
          <a:effectLst/>
        </p:spPr>
      </p:pic>
      <p:sp>
        <p:nvSpPr>
          <p:cNvPr id="4" name="Line Callout 2 (Border and Accent Bar) 3"/>
          <p:cNvSpPr/>
          <p:nvPr/>
        </p:nvSpPr>
        <p:spPr>
          <a:xfrm>
            <a:off x="7848600" y="152400"/>
            <a:ext cx="990600" cy="6096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No.8</a:t>
            </a:r>
            <a:endParaRPr lang="en-US" sz="2800" b="1" dirty="0">
              <a:latin typeface="AR ESSENCE" pitchFamily="2" charset="0"/>
            </a:endParaRPr>
          </a:p>
        </p:txBody>
      </p:sp>
    </p:spTree>
    <p:extLst>
      <p:ext uri="{BB962C8B-B14F-4D97-AF65-F5344CB8AC3E}">
        <p14:creationId xmlns:p14="http://schemas.microsoft.com/office/powerpoint/2010/main" val="278268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3394472" cy="4525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905" y="2057400"/>
            <a:ext cx="4983518" cy="4191000"/>
          </a:xfrm>
          <a:prstGeom prst="rect">
            <a:avLst/>
          </a:prstGeom>
        </p:spPr>
      </p:pic>
    </p:spTree>
    <p:extLst>
      <p:ext uri="{BB962C8B-B14F-4D97-AF65-F5344CB8AC3E}">
        <p14:creationId xmlns:p14="http://schemas.microsoft.com/office/powerpoint/2010/main" val="12745270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6324600" cy="5345875"/>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r="5330" b="4286"/>
          <a:stretch>
            <a:fillRect/>
          </a:stretch>
        </p:blipFill>
        <p:spPr bwMode="auto">
          <a:xfrm>
            <a:off x="4053383" y="5334000"/>
            <a:ext cx="5090617" cy="1524000"/>
          </a:xfrm>
          <a:prstGeom prst="rect">
            <a:avLst/>
          </a:prstGeom>
          <a:noFill/>
          <a:ln w="9525">
            <a:noFill/>
            <a:miter lim="800000"/>
            <a:headEnd/>
            <a:tailEnd/>
          </a:ln>
          <a:effectLst/>
        </p:spPr>
      </p:pic>
    </p:spTree>
    <p:extLst>
      <p:ext uri="{BB962C8B-B14F-4D97-AF65-F5344CB8AC3E}">
        <p14:creationId xmlns:p14="http://schemas.microsoft.com/office/powerpoint/2010/main" val="1375874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21"/>
          <p:cNvSpPr txBox="1"/>
          <p:nvPr/>
        </p:nvSpPr>
        <p:spPr>
          <a:xfrm>
            <a:off x="1447800" y="1752600"/>
            <a:ext cx="6781800" cy="1708160"/>
          </a:xfrm>
          <a:prstGeom prst="rect">
            <a:avLst/>
          </a:prstGeom>
          <a:solidFill>
            <a:schemeClr val="accent6">
              <a:lumMod val="40000"/>
              <a:lumOff val="60000"/>
            </a:schemeClr>
          </a:solidFill>
          <a:ln w="76200">
            <a:solidFill>
              <a:schemeClr val="tx1"/>
            </a:solidFill>
          </a:ln>
          <a:effectLst>
            <a:outerShdw blurRad="152400" dist="317500" dir="5400000" sx="90000" sy="-19000" rotWithShape="0">
              <a:prstClr val="black">
                <a:alpha val="15000"/>
              </a:prstClr>
            </a:outerShdw>
          </a:effectLst>
        </p:spPr>
        <p:txBody>
          <a:bodyPr wrap="square" lIns="0" tIns="0" rIns="0" rtlCol="0">
            <a:spAutoFit/>
          </a:bodyPr>
          <a:lstStyle/>
          <a:p>
            <a:pPr algn="ctr"/>
            <a:r>
              <a:rPr lang="en-US" altLang="zh-CN" sz="5400" b="1" spc="37" dirty="0" err="1" smtClean="0">
                <a:solidFill>
                  <a:srgbClr val="0070C0"/>
                </a:solidFill>
                <a:latin typeface="Arial Black"/>
                <a:ea typeface="Arial Black"/>
                <a:cs typeface="Arial Black"/>
              </a:rPr>
              <a:t>Spirometric</a:t>
            </a:r>
            <a:r>
              <a:rPr lang="en-US" altLang="zh-CN" sz="5400" b="1" spc="37" dirty="0" smtClean="0">
                <a:solidFill>
                  <a:srgbClr val="0070C0"/>
                </a:solidFill>
                <a:latin typeface="Arial Black"/>
                <a:ea typeface="Arial Black"/>
                <a:cs typeface="Arial Black"/>
              </a:rPr>
              <a:t> reports</a:t>
            </a:r>
          </a:p>
        </p:txBody>
      </p:sp>
    </p:spTree>
    <p:extLst>
      <p:ext uri="{BB962C8B-B14F-4D97-AF65-F5344CB8AC3E}">
        <p14:creationId xmlns:p14="http://schemas.microsoft.com/office/powerpoint/2010/main" val="1213971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a:blip r:embed="rId3"/>
          <a:srcRect/>
          <a:stretch>
            <a:fillRect/>
          </a:stretch>
        </p:blipFill>
        <p:spPr bwMode="auto">
          <a:xfrm>
            <a:off x="17371" y="533399"/>
            <a:ext cx="9126629" cy="5867437"/>
          </a:xfrm>
          <a:prstGeom prst="rect">
            <a:avLst/>
          </a:prstGeom>
          <a:noFill/>
        </p:spPr>
      </p:pic>
    </p:spTree>
    <p:extLst>
      <p:ext uri="{BB962C8B-B14F-4D97-AF65-F5344CB8AC3E}">
        <p14:creationId xmlns:p14="http://schemas.microsoft.com/office/powerpoint/2010/main" val="27112411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3"/>
          <a:srcRect l="2164" t="1324" b="49669"/>
          <a:stretch>
            <a:fillRect/>
          </a:stretch>
        </p:blipFill>
        <p:spPr bwMode="auto">
          <a:xfrm>
            <a:off x="152401" y="1855099"/>
            <a:ext cx="8995718" cy="2945501"/>
          </a:xfrm>
          <a:prstGeom prst="rect">
            <a:avLst/>
          </a:prstGeom>
          <a:noFill/>
        </p:spPr>
      </p:pic>
    </p:spTree>
    <p:extLst>
      <p:ext uri="{BB962C8B-B14F-4D97-AF65-F5344CB8AC3E}">
        <p14:creationId xmlns:p14="http://schemas.microsoft.com/office/powerpoint/2010/main" val="37641475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ee the source image"/>
          <p:cNvPicPr>
            <a:picLocks noChangeAspect="1" noChangeArrowheads="1"/>
          </p:cNvPicPr>
          <p:nvPr/>
        </p:nvPicPr>
        <p:blipFill>
          <a:blip r:embed="rId3"/>
          <a:srcRect/>
          <a:stretch>
            <a:fillRect/>
          </a:stretch>
        </p:blipFill>
        <p:spPr bwMode="auto">
          <a:xfrm>
            <a:off x="1" y="466724"/>
            <a:ext cx="9144000" cy="5715003"/>
          </a:xfrm>
          <a:prstGeom prst="rect">
            <a:avLst/>
          </a:prstGeom>
          <a:noFill/>
        </p:spPr>
      </p:pic>
    </p:spTree>
    <p:extLst>
      <p:ext uri="{BB962C8B-B14F-4D97-AF65-F5344CB8AC3E}">
        <p14:creationId xmlns:p14="http://schemas.microsoft.com/office/powerpoint/2010/main" val="35542349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ee the source image"/>
          <p:cNvPicPr>
            <a:picLocks noChangeAspect="1" noChangeArrowheads="1"/>
          </p:cNvPicPr>
          <p:nvPr/>
        </p:nvPicPr>
        <p:blipFill>
          <a:blip r:embed="rId3"/>
          <a:srcRect r="5600"/>
          <a:stretch>
            <a:fillRect/>
          </a:stretch>
        </p:blipFill>
        <p:spPr bwMode="auto">
          <a:xfrm>
            <a:off x="0" y="990600"/>
            <a:ext cx="8991600" cy="4933950"/>
          </a:xfrm>
          <a:prstGeom prst="rect">
            <a:avLst/>
          </a:prstGeom>
          <a:noFill/>
        </p:spPr>
      </p:pic>
    </p:spTree>
    <p:extLst>
      <p:ext uri="{BB962C8B-B14F-4D97-AF65-F5344CB8AC3E}">
        <p14:creationId xmlns:p14="http://schemas.microsoft.com/office/powerpoint/2010/main" val="6104130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e the source image"/>
          <p:cNvPicPr>
            <a:picLocks noChangeAspect="1" noChangeArrowheads="1"/>
          </p:cNvPicPr>
          <p:nvPr/>
        </p:nvPicPr>
        <p:blipFill>
          <a:blip r:embed="rId3"/>
          <a:srcRect l="5233" t="51163" r="8430"/>
          <a:stretch>
            <a:fillRect/>
          </a:stretch>
        </p:blipFill>
        <p:spPr bwMode="auto">
          <a:xfrm>
            <a:off x="326571" y="1524000"/>
            <a:ext cx="8512629" cy="3611418"/>
          </a:xfrm>
          <a:prstGeom prst="rect">
            <a:avLst/>
          </a:prstGeom>
          <a:noFill/>
        </p:spPr>
      </p:pic>
    </p:spTree>
    <p:extLst>
      <p:ext uri="{BB962C8B-B14F-4D97-AF65-F5344CB8AC3E}">
        <p14:creationId xmlns:p14="http://schemas.microsoft.com/office/powerpoint/2010/main" val="552155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ee the source image"/>
          <p:cNvPicPr>
            <a:picLocks noChangeAspect="1" noChangeArrowheads="1"/>
          </p:cNvPicPr>
          <p:nvPr/>
        </p:nvPicPr>
        <p:blipFill>
          <a:blip r:embed="rId3"/>
          <a:srcRect/>
          <a:stretch>
            <a:fillRect/>
          </a:stretch>
        </p:blipFill>
        <p:spPr bwMode="auto">
          <a:xfrm>
            <a:off x="228600" y="190500"/>
            <a:ext cx="8534398" cy="6400800"/>
          </a:xfrm>
          <a:prstGeom prst="rect">
            <a:avLst/>
          </a:prstGeom>
          <a:noFill/>
        </p:spPr>
      </p:pic>
    </p:spTree>
    <p:extLst>
      <p:ext uri="{BB962C8B-B14F-4D97-AF65-F5344CB8AC3E}">
        <p14:creationId xmlns:p14="http://schemas.microsoft.com/office/powerpoint/2010/main" val="18648095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ee the source image"/>
          <p:cNvPicPr>
            <a:picLocks noChangeAspect="1" noChangeArrowheads="1"/>
          </p:cNvPicPr>
          <p:nvPr/>
        </p:nvPicPr>
        <p:blipFill>
          <a:blip r:embed="rId3"/>
          <a:srcRect/>
          <a:stretch>
            <a:fillRect/>
          </a:stretch>
        </p:blipFill>
        <p:spPr bwMode="auto">
          <a:xfrm>
            <a:off x="0" y="990600"/>
            <a:ext cx="9134916" cy="4597909"/>
          </a:xfrm>
          <a:prstGeom prst="rect">
            <a:avLst/>
          </a:prstGeom>
          <a:noFill/>
        </p:spPr>
      </p:pic>
    </p:spTree>
    <p:extLst>
      <p:ext uri="{BB962C8B-B14F-4D97-AF65-F5344CB8AC3E}">
        <p14:creationId xmlns:p14="http://schemas.microsoft.com/office/powerpoint/2010/main" val="34173840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ee the source image"/>
          <p:cNvPicPr>
            <a:picLocks noChangeAspect="1" noChangeArrowheads="1"/>
          </p:cNvPicPr>
          <p:nvPr/>
        </p:nvPicPr>
        <p:blipFill>
          <a:blip r:embed="rId3"/>
          <a:srcRect/>
          <a:stretch>
            <a:fillRect/>
          </a:stretch>
        </p:blipFill>
        <p:spPr bwMode="auto">
          <a:xfrm>
            <a:off x="1" y="1066800"/>
            <a:ext cx="9008062" cy="5287661"/>
          </a:xfrm>
          <a:prstGeom prst="rect">
            <a:avLst/>
          </a:prstGeom>
          <a:noFill/>
        </p:spPr>
      </p:pic>
    </p:spTree>
    <p:extLst>
      <p:ext uri="{BB962C8B-B14F-4D97-AF65-F5344CB8AC3E}">
        <p14:creationId xmlns:p14="http://schemas.microsoft.com/office/powerpoint/2010/main" val="186416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34636"/>
            <a:ext cx="3394472" cy="452596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838200"/>
            <a:ext cx="5093057" cy="6019800"/>
          </a:xfrm>
          <a:prstGeom prst="rect">
            <a:avLst/>
          </a:prstGeom>
        </p:spPr>
      </p:pic>
    </p:spTree>
    <p:extLst>
      <p:ext uri="{BB962C8B-B14F-4D97-AF65-F5344CB8AC3E}">
        <p14:creationId xmlns:p14="http://schemas.microsoft.com/office/powerpoint/2010/main" val="9891021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587" y="0"/>
            <a:ext cx="5118825" cy="6858000"/>
          </a:xfrm>
          <a:prstGeom prst="rect">
            <a:avLst/>
          </a:prstGeom>
        </p:spPr>
      </p:pic>
    </p:spTree>
    <p:extLst>
      <p:ext uri="{BB962C8B-B14F-4D97-AF65-F5344CB8AC3E}">
        <p14:creationId xmlns:p14="http://schemas.microsoft.com/office/powerpoint/2010/main" val="2574722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920" y="0"/>
            <a:ext cx="4992160" cy="6858000"/>
          </a:xfrm>
          <a:prstGeom prst="rect">
            <a:avLst/>
          </a:prstGeom>
        </p:spPr>
      </p:pic>
    </p:spTree>
    <p:extLst>
      <p:ext uri="{BB962C8B-B14F-4D97-AF65-F5344CB8AC3E}">
        <p14:creationId xmlns:p14="http://schemas.microsoft.com/office/powerpoint/2010/main" val="36315268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733" y="0"/>
            <a:ext cx="4868533" cy="6858000"/>
          </a:xfrm>
          <a:prstGeom prst="rect">
            <a:avLst/>
          </a:prstGeom>
        </p:spPr>
      </p:pic>
    </p:spTree>
    <p:extLst>
      <p:ext uri="{BB962C8B-B14F-4D97-AF65-F5344CB8AC3E}">
        <p14:creationId xmlns:p14="http://schemas.microsoft.com/office/powerpoint/2010/main" val="14730546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898" y="0"/>
            <a:ext cx="4998203" cy="6858000"/>
          </a:xfrm>
          <a:prstGeom prst="rect">
            <a:avLst/>
          </a:prstGeom>
        </p:spPr>
      </p:pic>
    </p:spTree>
    <p:extLst>
      <p:ext uri="{BB962C8B-B14F-4D97-AF65-F5344CB8AC3E}">
        <p14:creationId xmlns:p14="http://schemas.microsoft.com/office/powerpoint/2010/main" val="3444580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377" y="0"/>
            <a:ext cx="4517246" cy="6858000"/>
          </a:xfrm>
          <a:prstGeom prst="rect">
            <a:avLst/>
          </a:prstGeom>
        </p:spPr>
      </p:pic>
    </p:spTree>
    <p:extLst>
      <p:ext uri="{BB962C8B-B14F-4D97-AF65-F5344CB8AC3E}">
        <p14:creationId xmlns:p14="http://schemas.microsoft.com/office/powerpoint/2010/main" val="5071520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SA" dirty="0" smtClean="0"/>
              <a:t>مورنينج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77619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76200"/>
            <a:ext cx="4973836" cy="6631782"/>
          </a:xfrm>
        </p:spPr>
      </p:pic>
    </p:spTree>
    <p:extLst>
      <p:ext uri="{BB962C8B-B14F-4D97-AF65-F5344CB8AC3E}">
        <p14:creationId xmlns:p14="http://schemas.microsoft.com/office/powerpoint/2010/main" val="22620622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143000"/>
            <a:ext cx="6751108" cy="5063331"/>
          </a:xfrm>
        </p:spPr>
      </p:pic>
    </p:spTree>
    <p:extLst>
      <p:ext uri="{BB962C8B-B14F-4D97-AF65-F5344CB8AC3E}">
        <p14:creationId xmlns:p14="http://schemas.microsoft.com/office/powerpoint/2010/main" val="17290265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52400"/>
            <a:ext cx="4897636" cy="6530182"/>
          </a:xfrm>
        </p:spPr>
      </p:pic>
    </p:spTree>
    <p:extLst>
      <p:ext uri="{BB962C8B-B14F-4D97-AF65-F5344CB8AC3E}">
        <p14:creationId xmlns:p14="http://schemas.microsoft.com/office/powerpoint/2010/main" val="31781687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933711" y="100670"/>
            <a:ext cx="5069904" cy="6759873"/>
          </a:xfrm>
        </p:spPr>
      </p:pic>
    </p:spTree>
    <p:extLst>
      <p:ext uri="{BB962C8B-B14F-4D97-AF65-F5344CB8AC3E}">
        <p14:creationId xmlns:p14="http://schemas.microsoft.com/office/powerpoint/2010/main" val="1952622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609600"/>
            <a:ext cx="4308872" cy="5745163"/>
          </a:xfrm>
        </p:spPr>
      </p:pic>
    </p:spTree>
    <p:extLst>
      <p:ext uri="{BB962C8B-B14F-4D97-AF65-F5344CB8AC3E}">
        <p14:creationId xmlns:p14="http://schemas.microsoft.com/office/powerpoint/2010/main" val="30794844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609600"/>
            <a:ext cx="4191000" cy="5883017"/>
          </a:xfrm>
        </p:spPr>
      </p:pic>
    </p:spTree>
    <p:extLst>
      <p:ext uri="{BB962C8B-B14F-4D97-AF65-F5344CB8AC3E}">
        <p14:creationId xmlns:p14="http://schemas.microsoft.com/office/powerpoint/2010/main" val="14742647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40059"/>
            <a:ext cx="8229600" cy="4246245"/>
          </a:xfrm>
        </p:spPr>
      </p:pic>
    </p:spTree>
    <p:extLst>
      <p:ext uri="{BB962C8B-B14F-4D97-AF65-F5344CB8AC3E}">
        <p14:creationId xmlns:p14="http://schemas.microsoft.com/office/powerpoint/2010/main" val="31356785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402411"/>
            <a:ext cx="4813293" cy="6448662"/>
          </a:xfrm>
        </p:spPr>
      </p:pic>
    </p:spTree>
    <p:extLst>
      <p:ext uri="{BB962C8B-B14F-4D97-AF65-F5344CB8AC3E}">
        <p14:creationId xmlns:p14="http://schemas.microsoft.com/office/powerpoint/2010/main" val="24017029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533400"/>
            <a:ext cx="4356093" cy="5836123"/>
          </a:xfrm>
        </p:spPr>
      </p:pic>
    </p:spTree>
    <p:extLst>
      <p:ext uri="{BB962C8B-B14F-4D97-AF65-F5344CB8AC3E}">
        <p14:creationId xmlns:p14="http://schemas.microsoft.com/office/powerpoint/2010/main" val="13279890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457200"/>
            <a:ext cx="4356093" cy="5836123"/>
          </a:xfrm>
        </p:spPr>
      </p:pic>
    </p:spTree>
    <p:extLst>
      <p:ext uri="{BB962C8B-B14F-4D97-AF65-F5344CB8AC3E}">
        <p14:creationId xmlns:p14="http://schemas.microsoft.com/office/powerpoint/2010/main" val="4332847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381000"/>
            <a:ext cx="4508493" cy="6040303"/>
          </a:xfrm>
        </p:spPr>
      </p:pic>
    </p:spTree>
    <p:extLst>
      <p:ext uri="{BB962C8B-B14F-4D97-AF65-F5344CB8AC3E}">
        <p14:creationId xmlns:p14="http://schemas.microsoft.com/office/powerpoint/2010/main" val="9983243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304800"/>
            <a:ext cx="4407838" cy="6279661"/>
          </a:xfrm>
        </p:spPr>
      </p:pic>
    </p:spTree>
    <p:extLst>
      <p:ext uri="{BB962C8B-B14F-4D97-AF65-F5344CB8AC3E}">
        <p14:creationId xmlns:p14="http://schemas.microsoft.com/office/powerpoint/2010/main" val="5577173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55114"/>
            <a:ext cx="4875918" cy="6899259"/>
          </a:xfrm>
        </p:spPr>
      </p:pic>
    </p:spTree>
    <p:extLst>
      <p:ext uri="{BB962C8B-B14F-4D97-AF65-F5344CB8AC3E}">
        <p14:creationId xmlns:p14="http://schemas.microsoft.com/office/powerpoint/2010/main" val="19327445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ar-SA" dirty="0" smtClean="0"/>
              <a:t>بالتوفيق </a:t>
            </a:r>
          </a:p>
          <a:p>
            <a:pPr marL="0" indent="0" algn="ctr">
              <a:buNone/>
            </a:pPr>
            <a:r>
              <a:rPr lang="ar-SA" dirty="0" smtClean="0">
                <a:sym typeface="Wingdings" pitchFamily="2" charset="2"/>
              </a:rPr>
              <a:t></a:t>
            </a:r>
            <a:endParaRPr lang="en-US" dirty="0"/>
          </a:p>
        </p:txBody>
      </p:sp>
    </p:spTree>
    <p:extLst>
      <p:ext uri="{BB962C8B-B14F-4D97-AF65-F5344CB8AC3E}">
        <p14:creationId xmlns:p14="http://schemas.microsoft.com/office/powerpoint/2010/main" val="286756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205582"/>
            <a:ext cx="4440436" cy="5920582"/>
          </a:xfrm>
        </p:spPr>
      </p:pic>
    </p:spTree>
    <p:extLst>
      <p:ext uri="{BB962C8B-B14F-4D97-AF65-F5344CB8AC3E}">
        <p14:creationId xmlns:p14="http://schemas.microsoft.com/office/powerpoint/2010/main" val="205253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457200"/>
            <a:ext cx="4440436" cy="5920582"/>
          </a:xfrm>
        </p:spPr>
      </p:pic>
    </p:spTree>
    <p:extLst>
      <p:ext uri="{BB962C8B-B14F-4D97-AF65-F5344CB8AC3E}">
        <p14:creationId xmlns:p14="http://schemas.microsoft.com/office/powerpoint/2010/main" val="1706302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762000"/>
            <a:ext cx="4211836" cy="5615782"/>
          </a:xfrm>
        </p:spPr>
      </p:pic>
    </p:spTree>
    <p:extLst>
      <p:ext uri="{BB962C8B-B14F-4D97-AF65-F5344CB8AC3E}">
        <p14:creationId xmlns:p14="http://schemas.microsoft.com/office/powerpoint/2010/main" val="4209248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02872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Acromegaly features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3604" y="1600200"/>
            <a:ext cx="4176792" cy="4525963"/>
          </a:xfrm>
        </p:spPr>
      </p:pic>
    </p:spTree>
    <p:extLst>
      <p:ext uri="{BB962C8B-B14F-4D97-AF65-F5344CB8AC3E}">
        <p14:creationId xmlns:p14="http://schemas.microsoft.com/office/powerpoint/2010/main" val="633140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2505869"/>
            <a:ext cx="4876800" cy="2714625"/>
          </a:xfrm>
        </p:spPr>
      </p:pic>
    </p:spTree>
    <p:extLst>
      <p:ext uri="{BB962C8B-B14F-4D97-AF65-F5344CB8AC3E}">
        <p14:creationId xmlns:p14="http://schemas.microsoft.com/office/powerpoint/2010/main" val="2280225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781800"/>
          </a:xfrm>
        </p:spPr>
        <p:txBody>
          <a:bodyPr>
            <a:normAutofit lnSpcReduction="10000"/>
          </a:bodyPr>
          <a:lstStyle/>
          <a:p>
            <a:pPr marL="0" indent="0" algn="r">
              <a:buNone/>
            </a:pPr>
            <a:r>
              <a:rPr lang="ar-SA" dirty="0" smtClean="0"/>
              <a:t>الشكر والعرفان الجزيل لكل من ساهم في هذا العمل الطيب ونرجو ان يكون ذا فائدة للجميع </a:t>
            </a:r>
          </a:p>
          <a:p>
            <a:pPr marL="0" indent="0" algn="r">
              <a:buNone/>
            </a:pPr>
            <a:r>
              <a:rPr lang="ar-SA" dirty="0" smtClean="0"/>
              <a:t>والشكر الخاص لـ :</a:t>
            </a:r>
          </a:p>
          <a:p>
            <a:pPr marL="0" indent="0" algn="r">
              <a:buNone/>
            </a:pPr>
            <a:r>
              <a:rPr lang="ar-SA" dirty="0" smtClean="0"/>
              <a:t>د.آية اسماعيل </a:t>
            </a:r>
          </a:p>
          <a:p>
            <a:pPr marL="0" indent="0" algn="r">
              <a:buNone/>
            </a:pPr>
            <a:r>
              <a:rPr lang="ar-SA" dirty="0" smtClean="0"/>
              <a:t>د.بيان الحباشنة </a:t>
            </a:r>
          </a:p>
          <a:p>
            <a:pPr marL="0" indent="0" algn="r">
              <a:buNone/>
            </a:pPr>
            <a:r>
              <a:rPr lang="ar-SA" dirty="0" smtClean="0"/>
              <a:t>د.حنين الجعافرة</a:t>
            </a:r>
          </a:p>
          <a:p>
            <a:pPr marL="0" indent="0" algn="r">
              <a:buNone/>
            </a:pPr>
            <a:r>
              <a:rPr lang="ar-SA" dirty="0" smtClean="0"/>
              <a:t>د.دانا عبدالجابر</a:t>
            </a:r>
          </a:p>
          <a:p>
            <a:pPr marL="0" indent="0" algn="r">
              <a:buNone/>
            </a:pPr>
            <a:r>
              <a:rPr lang="ar-SA" dirty="0" smtClean="0"/>
              <a:t>د.ريم خلاف </a:t>
            </a:r>
          </a:p>
          <a:p>
            <a:pPr marL="0" indent="0" algn="r">
              <a:buNone/>
            </a:pPr>
            <a:r>
              <a:rPr lang="ar-SA" dirty="0" smtClean="0"/>
              <a:t>د.سارة زبن</a:t>
            </a:r>
          </a:p>
          <a:p>
            <a:pPr marL="0" indent="0" algn="r">
              <a:buNone/>
            </a:pPr>
            <a:r>
              <a:rPr lang="ar-SA" dirty="0" smtClean="0"/>
              <a:t>د.عبدالله مراد</a:t>
            </a:r>
          </a:p>
          <a:p>
            <a:pPr marL="0" indent="0" algn="r">
              <a:buNone/>
            </a:pPr>
            <a:r>
              <a:rPr lang="ar-SA" dirty="0" smtClean="0"/>
              <a:t>على جهدهم الطيب في خدمة باقي الزملاء والشكر ايضا لكل من ساهم </a:t>
            </a:r>
            <a:r>
              <a:rPr lang="en-US" dirty="0" err="1" smtClean="0"/>
              <a:t>xray</a:t>
            </a:r>
            <a:r>
              <a:rPr lang="en-US" dirty="0" smtClean="0"/>
              <a:t> </a:t>
            </a:r>
            <a:r>
              <a:rPr lang="ar-SA" dirty="0" smtClean="0"/>
              <a:t>من الزملاء الاخرين خاصة تبيض </a:t>
            </a:r>
            <a:endParaRPr lang="en-US" dirty="0"/>
          </a:p>
        </p:txBody>
      </p:sp>
    </p:spTree>
    <p:extLst>
      <p:ext uri="{BB962C8B-B14F-4D97-AF65-F5344CB8AC3E}">
        <p14:creationId xmlns:p14="http://schemas.microsoft.com/office/powerpoint/2010/main" val="3292596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pPr fontAlgn="ctr"/>
            <a:r>
              <a:rPr lang="en-US" dirty="0"/>
              <a:t>Hydrocephalus</a:t>
            </a:r>
            <a:br>
              <a:rPr lang="en-US" dirty="0"/>
            </a:br>
            <a:r>
              <a:rPr lang="en-US" b="1" dirty="0"/>
              <a:t/>
            </a:r>
            <a:br>
              <a:rPr lang="en-US" b="1" dirty="0"/>
            </a:b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Differentiate </a:t>
            </a:r>
            <a:r>
              <a:rPr lang="en-US" dirty="0"/>
              <a:t>it from hyperthyroidism eye </a:t>
            </a:r>
            <a:r>
              <a:rPr lang="en-US" dirty="0" smtClean="0"/>
              <a:t>manifestations</a:t>
            </a:r>
          </a:p>
          <a:p>
            <a:r>
              <a:rPr lang="en-US" dirty="0"/>
              <a:t>Increased the head diameter</a:t>
            </a:r>
          </a:p>
          <a:p>
            <a:r>
              <a:rPr lang="en-US" dirty="0" smtClean="0"/>
              <a:t>Plugging </a:t>
            </a:r>
            <a:r>
              <a:rPr lang="en-US" dirty="0"/>
              <a:t>eyes</a:t>
            </a:r>
          </a:p>
          <a:p>
            <a:r>
              <a:rPr lang="en-US" dirty="0"/>
              <a:t>Sun </a:t>
            </a:r>
            <a:r>
              <a:rPr lang="en-US" dirty="0" smtClean="0"/>
              <a:t>set </a:t>
            </a:r>
            <a:r>
              <a:rPr lang="en-US" dirty="0"/>
              <a:t>eyes</a:t>
            </a:r>
          </a:p>
          <a:p>
            <a:r>
              <a:rPr lang="en-US" dirty="0"/>
              <a:t>Papilledema</a:t>
            </a:r>
          </a:p>
          <a:p>
            <a:endParaRPr lang="en-US" dirty="0"/>
          </a:p>
        </p:txBody>
      </p:sp>
    </p:spTree>
    <p:extLst>
      <p:ext uri="{BB962C8B-B14F-4D97-AF65-F5344CB8AC3E}">
        <p14:creationId xmlns:p14="http://schemas.microsoft.com/office/powerpoint/2010/main" val="238732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53499" y="1600200"/>
            <a:ext cx="2037001" cy="4525963"/>
          </a:xfrm>
        </p:spPr>
      </p:pic>
    </p:spTree>
    <p:extLst>
      <p:ext uri="{BB962C8B-B14F-4D97-AF65-F5344CB8AC3E}">
        <p14:creationId xmlns:p14="http://schemas.microsoft.com/office/powerpoint/2010/main" val="333770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143000"/>
            <a:ext cx="3761700" cy="835803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863441"/>
            <a:ext cx="3543782" cy="7873841"/>
          </a:xfrm>
          <a:prstGeom prst="rect">
            <a:avLst/>
          </a:prstGeom>
        </p:spPr>
      </p:pic>
    </p:spTree>
    <p:extLst>
      <p:ext uri="{BB962C8B-B14F-4D97-AF65-F5344CB8AC3E}">
        <p14:creationId xmlns:p14="http://schemas.microsoft.com/office/powerpoint/2010/main" val="1584785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9400" y="-470333"/>
            <a:ext cx="3304500" cy="7342188"/>
          </a:xfrm>
        </p:spPr>
      </p:pic>
    </p:spTree>
    <p:extLst>
      <p:ext uri="{BB962C8B-B14F-4D97-AF65-F5344CB8AC3E}">
        <p14:creationId xmlns:p14="http://schemas.microsoft.com/office/powerpoint/2010/main" val="3448020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914400"/>
            <a:ext cx="3428999" cy="5562600"/>
          </a:xfrm>
        </p:spPr>
      </p:pic>
    </p:spTree>
    <p:extLst>
      <p:ext uri="{BB962C8B-B14F-4D97-AF65-F5344CB8AC3E}">
        <p14:creationId xmlns:p14="http://schemas.microsoft.com/office/powerpoint/2010/main" val="1036229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د.حسين العمرات </a:t>
            </a:r>
            <a:endParaRPr lang="en-US" dirty="0"/>
          </a:p>
        </p:txBody>
      </p:sp>
      <p:sp>
        <p:nvSpPr>
          <p:cNvPr id="3" name="Content Placeholder 2"/>
          <p:cNvSpPr>
            <a:spLocks noGrp="1"/>
          </p:cNvSpPr>
          <p:nvPr>
            <p:ph idx="1"/>
          </p:nvPr>
        </p:nvSpPr>
        <p:spPr/>
        <p:txBody>
          <a:bodyPr/>
          <a:lstStyle/>
          <a:p>
            <a:r>
              <a:rPr lang="it-IT" dirty="0"/>
              <a:t>Renal faliure + HF :</a:t>
            </a:r>
          </a:p>
          <a:p>
            <a:pPr marL="0" indent="0">
              <a:buNone/>
            </a:pPr>
            <a:r>
              <a:rPr lang="it-IT" dirty="0"/>
              <a:t>* isosorbide mononitrate</a:t>
            </a:r>
          </a:p>
          <a:p>
            <a:pPr marL="0" indent="0">
              <a:buNone/>
            </a:pPr>
            <a:r>
              <a:rPr lang="it-IT" dirty="0"/>
              <a:t>* hydralazine</a:t>
            </a:r>
          </a:p>
          <a:p>
            <a:pPr marL="0" indent="0">
              <a:buNone/>
            </a:pPr>
            <a:r>
              <a:rPr lang="it-IT" dirty="0"/>
              <a:t>No ACE ...</a:t>
            </a:r>
          </a:p>
          <a:p>
            <a:endParaRPr lang="en-US" dirty="0"/>
          </a:p>
        </p:txBody>
      </p:sp>
    </p:spTree>
    <p:extLst>
      <p:ext uri="{BB962C8B-B14F-4D97-AF65-F5344CB8AC3E}">
        <p14:creationId xmlns:p14="http://schemas.microsoft.com/office/powerpoint/2010/main" val="380779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457200"/>
            <a:ext cx="4016141" cy="6052748"/>
          </a:xfrm>
        </p:spPr>
      </p:pic>
    </p:spTree>
    <p:extLst>
      <p:ext uri="{BB962C8B-B14F-4D97-AF65-F5344CB8AC3E}">
        <p14:creationId xmlns:p14="http://schemas.microsoft.com/office/powerpoint/2010/main" val="363919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381000"/>
            <a:ext cx="3822188" cy="5924392"/>
          </a:xfrm>
        </p:spPr>
      </p:pic>
    </p:spTree>
    <p:extLst>
      <p:ext uri="{BB962C8B-B14F-4D97-AF65-F5344CB8AC3E}">
        <p14:creationId xmlns:p14="http://schemas.microsoft.com/office/powerpoint/2010/main" val="2484182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381000"/>
            <a:ext cx="4307801" cy="5941288"/>
          </a:xfrm>
        </p:spPr>
      </p:pic>
    </p:spTree>
    <p:extLst>
      <p:ext uri="{BB962C8B-B14F-4D97-AF65-F5344CB8AC3E}">
        <p14:creationId xmlns:p14="http://schemas.microsoft.com/office/powerpoint/2010/main" val="1548973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304800"/>
            <a:ext cx="4414156" cy="6263750"/>
          </a:xfrm>
        </p:spPr>
      </p:pic>
    </p:spTree>
    <p:extLst>
      <p:ext uri="{BB962C8B-B14F-4D97-AF65-F5344CB8AC3E}">
        <p14:creationId xmlns:p14="http://schemas.microsoft.com/office/powerpoint/2010/main" val="310087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المواضيع</a:t>
            </a:r>
            <a:endParaRPr lang="en-US" dirty="0"/>
          </a:p>
        </p:txBody>
      </p:sp>
      <p:sp>
        <p:nvSpPr>
          <p:cNvPr id="3" name="Content Placeholder 2"/>
          <p:cNvSpPr>
            <a:spLocks noGrp="1"/>
          </p:cNvSpPr>
          <p:nvPr>
            <p:ph idx="1"/>
          </p:nvPr>
        </p:nvSpPr>
        <p:spPr/>
        <p:txBody>
          <a:bodyPr/>
          <a:lstStyle/>
          <a:p>
            <a:pPr marL="0" indent="0" algn="r">
              <a:buNone/>
            </a:pPr>
            <a:r>
              <a:rPr lang="ar-SA" dirty="0" smtClean="0"/>
              <a:t>*الدكتور باسل ( 4 – 25 )</a:t>
            </a:r>
          </a:p>
          <a:p>
            <a:pPr marL="0" indent="0" algn="r">
              <a:buNone/>
            </a:pPr>
            <a:r>
              <a:rPr lang="ar-SA" dirty="0" smtClean="0"/>
              <a:t>*الدكتور حسين العمارات ( 26 – 30 ) </a:t>
            </a:r>
          </a:p>
          <a:p>
            <a:pPr marL="0" indent="0" algn="r">
              <a:buNone/>
            </a:pPr>
            <a:r>
              <a:rPr lang="ar-SA" dirty="0" smtClean="0"/>
              <a:t>*الدكتور محمد العاني ( 31 – 43 )</a:t>
            </a:r>
          </a:p>
          <a:p>
            <a:pPr marL="0" indent="0" algn="r">
              <a:buNone/>
            </a:pPr>
            <a:r>
              <a:rPr lang="ar-SA" dirty="0" smtClean="0"/>
              <a:t>*الدكتور وليد الوادي ( 44 – 50 ) </a:t>
            </a:r>
          </a:p>
          <a:p>
            <a:pPr marL="0" indent="0" algn="r">
              <a:buNone/>
            </a:pPr>
            <a:r>
              <a:rPr lang="ar-SA" dirty="0" smtClean="0"/>
              <a:t>*الدكتورة سماح (51 – 125 ) </a:t>
            </a:r>
          </a:p>
          <a:p>
            <a:pPr marL="0" indent="0" algn="r">
              <a:buNone/>
            </a:pPr>
            <a:r>
              <a:rPr lang="ar-SA" dirty="0" smtClean="0"/>
              <a:t>*تبيضات مورنينج </a:t>
            </a:r>
            <a:endParaRPr lang="en-US" dirty="0"/>
          </a:p>
        </p:txBody>
      </p:sp>
    </p:spTree>
    <p:extLst>
      <p:ext uri="{BB962C8B-B14F-4D97-AF65-F5344CB8AC3E}">
        <p14:creationId xmlns:p14="http://schemas.microsoft.com/office/powerpoint/2010/main" val="33895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د . محمد العاني </a:t>
            </a:r>
            <a:endParaRPr lang="en-US" dirty="0"/>
          </a:p>
        </p:txBody>
      </p:sp>
      <p:sp>
        <p:nvSpPr>
          <p:cNvPr id="3" name="Content Placeholder 2"/>
          <p:cNvSpPr>
            <a:spLocks noGrp="1"/>
          </p:cNvSpPr>
          <p:nvPr>
            <p:ph idx="1"/>
          </p:nvPr>
        </p:nvSpPr>
        <p:spPr/>
        <p:txBody>
          <a:bodyPr/>
          <a:lstStyle/>
          <a:p>
            <a:r>
              <a:rPr lang="en-US" dirty="0" smtClean="0"/>
              <a:t>Davidsons 100 cases book :</a:t>
            </a:r>
          </a:p>
          <a:p>
            <a:pPr marL="0" indent="0">
              <a:buNone/>
            </a:pPr>
            <a:r>
              <a:rPr lang="en-US" dirty="0" smtClean="0"/>
              <a:t>1- thrombocytopenia</a:t>
            </a:r>
          </a:p>
          <a:p>
            <a:pPr marL="0" indent="0">
              <a:buNone/>
            </a:pPr>
            <a:r>
              <a:rPr lang="en-US" dirty="0" smtClean="0"/>
              <a:t>2- unilateral swelling leg </a:t>
            </a:r>
          </a:p>
          <a:p>
            <a:pPr marL="0" indent="0">
              <a:buNone/>
            </a:pPr>
            <a:r>
              <a:rPr lang="en-US" dirty="0" smtClean="0"/>
              <a:t>3- weight loss</a:t>
            </a:r>
          </a:p>
          <a:p>
            <a:pPr marL="0" indent="0">
              <a:buNone/>
            </a:pPr>
            <a:r>
              <a:rPr lang="en-US" smtClean="0"/>
              <a:t>4-polycythmia rubra vera </a:t>
            </a:r>
            <a:endParaRPr lang="en-US" dirty="0"/>
          </a:p>
        </p:txBody>
      </p:sp>
    </p:spTree>
    <p:extLst>
      <p:ext uri="{BB962C8B-B14F-4D97-AF65-F5344CB8AC3E}">
        <p14:creationId xmlns:p14="http://schemas.microsoft.com/office/powerpoint/2010/main" val="398892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11232"/>
            <a:ext cx="8229600" cy="3703898"/>
          </a:xfrm>
        </p:spPr>
      </p:pic>
    </p:spTree>
    <p:extLst>
      <p:ext uri="{BB962C8B-B14F-4D97-AF65-F5344CB8AC3E}">
        <p14:creationId xmlns:p14="http://schemas.microsoft.com/office/powerpoint/2010/main" val="4270032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11232"/>
            <a:ext cx="8229600" cy="3703898"/>
          </a:xfrm>
        </p:spPr>
      </p:pic>
    </p:spTree>
    <p:extLst>
      <p:ext uri="{BB962C8B-B14F-4D97-AF65-F5344CB8AC3E}">
        <p14:creationId xmlns:p14="http://schemas.microsoft.com/office/powerpoint/2010/main" val="1518792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11232"/>
            <a:ext cx="8229600" cy="3703898"/>
          </a:xfrm>
        </p:spPr>
      </p:pic>
    </p:spTree>
    <p:extLst>
      <p:ext uri="{BB962C8B-B14F-4D97-AF65-F5344CB8AC3E}">
        <p14:creationId xmlns:p14="http://schemas.microsoft.com/office/powerpoint/2010/main" val="1496584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685800"/>
            <a:ext cx="3886200" cy="5440363"/>
          </a:xfrm>
        </p:spPr>
      </p:pic>
    </p:spTree>
    <p:extLst>
      <p:ext uri="{BB962C8B-B14F-4D97-AF65-F5344CB8AC3E}">
        <p14:creationId xmlns:p14="http://schemas.microsoft.com/office/powerpoint/2010/main" val="2738750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11232"/>
            <a:ext cx="8229600" cy="3703898"/>
          </a:xfrm>
        </p:spPr>
      </p:pic>
    </p:spTree>
    <p:extLst>
      <p:ext uri="{BB962C8B-B14F-4D97-AF65-F5344CB8AC3E}">
        <p14:creationId xmlns:p14="http://schemas.microsoft.com/office/powerpoint/2010/main" val="3496425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7841" y="1600200"/>
            <a:ext cx="6028318" cy="4525963"/>
          </a:xfrm>
        </p:spPr>
      </p:pic>
    </p:spTree>
    <p:extLst>
      <p:ext uri="{BB962C8B-B14F-4D97-AF65-F5344CB8AC3E}">
        <p14:creationId xmlns:p14="http://schemas.microsoft.com/office/powerpoint/2010/main" val="894841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76200"/>
            <a:ext cx="8229600" cy="370389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5" y="3276600"/>
            <a:ext cx="9144000" cy="3553691"/>
          </a:xfrm>
          <a:prstGeom prst="rect">
            <a:avLst/>
          </a:prstGeom>
        </p:spPr>
      </p:pic>
    </p:spTree>
    <p:extLst>
      <p:ext uri="{BB962C8B-B14F-4D97-AF65-F5344CB8AC3E}">
        <p14:creationId xmlns:p14="http://schemas.microsoft.com/office/powerpoint/2010/main" val="4182405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HF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11232"/>
            <a:ext cx="8229600" cy="3703898"/>
          </a:xfrm>
        </p:spPr>
      </p:pic>
    </p:spTree>
    <p:extLst>
      <p:ext uri="{BB962C8B-B14F-4D97-AF65-F5344CB8AC3E}">
        <p14:creationId xmlns:p14="http://schemas.microsoft.com/office/powerpoint/2010/main" val="1575266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905000"/>
            <a:ext cx="5886450" cy="3732009"/>
          </a:xfrm>
        </p:spPr>
      </p:pic>
    </p:spTree>
    <p:extLst>
      <p:ext uri="{BB962C8B-B14F-4D97-AF65-F5344CB8AC3E}">
        <p14:creationId xmlns:p14="http://schemas.microsoft.com/office/powerpoint/2010/main" val="296653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الدكتور باسل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19155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Rubra</a:t>
            </a:r>
            <a:r>
              <a:rPr lang="en-US" dirty="0" smtClean="0"/>
              <a:t> </a:t>
            </a:r>
            <a:r>
              <a:rPr lang="en-US" dirty="0" err="1" smtClean="0"/>
              <a:t>vera</a:t>
            </a:r>
            <a:r>
              <a:rPr lang="en-US" dirty="0" smtClean="0"/>
              <a:t>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1219200"/>
            <a:ext cx="3983236" cy="5310982"/>
          </a:xfrm>
        </p:spPr>
      </p:pic>
    </p:spTree>
    <p:extLst>
      <p:ext uri="{BB962C8B-B14F-4D97-AF65-F5344CB8AC3E}">
        <p14:creationId xmlns:p14="http://schemas.microsoft.com/office/powerpoint/2010/main" val="2925861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533400"/>
            <a:ext cx="5659636" cy="6172200"/>
          </a:xfrm>
        </p:spPr>
      </p:pic>
    </p:spTree>
    <p:extLst>
      <p:ext uri="{BB962C8B-B14F-4D97-AF65-F5344CB8AC3E}">
        <p14:creationId xmlns:p14="http://schemas.microsoft.com/office/powerpoint/2010/main" val="3276489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304800"/>
            <a:ext cx="4745236" cy="6326982"/>
          </a:xfrm>
        </p:spPr>
      </p:pic>
    </p:spTree>
    <p:extLst>
      <p:ext uri="{BB962C8B-B14F-4D97-AF65-F5344CB8AC3E}">
        <p14:creationId xmlns:p14="http://schemas.microsoft.com/office/powerpoint/2010/main" val="958840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د . وليد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6973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429418"/>
            <a:ext cx="4821436" cy="6428582"/>
          </a:xfrm>
        </p:spPr>
      </p:pic>
    </p:spTree>
    <p:extLst>
      <p:ext uri="{BB962C8B-B14F-4D97-AF65-F5344CB8AC3E}">
        <p14:creationId xmlns:p14="http://schemas.microsoft.com/office/powerpoint/2010/main" val="857895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609600"/>
            <a:ext cx="4440436" cy="5920582"/>
          </a:xfrm>
        </p:spPr>
      </p:pic>
    </p:spTree>
    <p:extLst>
      <p:ext uri="{BB962C8B-B14F-4D97-AF65-F5344CB8AC3E}">
        <p14:creationId xmlns:p14="http://schemas.microsoft.com/office/powerpoint/2010/main" val="2066242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381000"/>
            <a:ext cx="4516636" cy="6022182"/>
          </a:xfrm>
        </p:spPr>
      </p:pic>
    </p:spTree>
    <p:extLst>
      <p:ext uri="{BB962C8B-B14F-4D97-AF65-F5344CB8AC3E}">
        <p14:creationId xmlns:p14="http://schemas.microsoft.com/office/powerpoint/2010/main" val="238987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52400"/>
            <a:ext cx="4745236" cy="6326982"/>
          </a:xfrm>
        </p:spPr>
      </p:pic>
    </p:spTree>
    <p:extLst>
      <p:ext uri="{BB962C8B-B14F-4D97-AF65-F5344CB8AC3E}">
        <p14:creationId xmlns:p14="http://schemas.microsoft.com/office/powerpoint/2010/main" val="2708673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Erythema </a:t>
            </a:r>
            <a:r>
              <a:rPr lang="en-US" dirty="0" err="1" smtClean="0"/>
              <a:t>nodosum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9224" y="1600200"/>
            <a:ext cx="4445552" cy="4525963"/>
          </a:xfrm>
        </p:spPr>
      </p:pic>
    </p:spTree>
    <p:extLst>
      <p:ext uri="{BB962C8B-B14F-4D97-AF65-F5344CB8AC3E}">
        <p14:creationId xmlns:p14="http://schemas.microsoft.com/office/powerpoint/2010/main" val="3008520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609600"/>
            <a:ext cx="4288036" cy="5717382"/>
          </a:xfrm>
        </p:spPr>
      </p:pic>
    </p:spTree>
    <p:extLst>
      <p:ext uri="{BB962C8B-B14F-4D97-AF65-F5344CB8AC3E}">
        <p14:creationId xmlns:p14="http://schemas.microsoft.com/office/powerpoint/2010/main" val="162305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normAutofit fontScale="92500" lnSpcReduction="20000"/>
          </a:bodyPr>
          <a:lstStyle/>
          <a:p>
            <a:r>
              <a:rPr lang="en-US" dirty="0"/>
              <a:t>Simple retinopathy :</a:t>
            </a:r>
          </a:p>
          <a:p>
            <a:pPr marL="0" indent="0">
              <a:buNone/>
            </a:pPr>
            <a:r>
              <a:rPr lang="en-US" dirty="0"/>
              <a:t>*</a:t>
            </a:r>
            <a:r>
              <a:rPr lang="en-US" dirty="0" err="1"/>
              <a:t>microaneurysm</a:t>
            </a:r>
            <a:endParaRPr lang="en-US" dirty="0"/>
          </a:p>
          <a:p>
            <a:pPr marL="0" indent="0">
              <a:buNone/>
            </a:pPr>
            <a:r>
              <a:rPr lang="en-US" dirty="0"/>
              <a:t>* hemorrhage</a:t>
            </a:r>
          </a:p>
          <a:p>
            <a:pPr marL="0" indent="0">
              <a:buNone/>
            </a:pPr>
            <a:r>
              <a:rPr lang="en-US" dirty="0"/>
              <a:t>Dot &gt; clot</a:t>
            </a:r>
          </a:p>
          <a:p>
            <a:pPr marL="0" indent="0">
              <a:buNone/>
            </a:pPr>
            <a:r>
              <a:rPr lang="en-US" dirty="0"/>
              <a:t>*Exudate&gt; hard .. waxy</a:t>
            </a:r>
          </a:p>
          <a:p>
            <a:pPr marL="0" indent="0">
              <a:buNone/>
            </a:pPr>
            <a:r>
              <a:rPr lang="en-US" dirty="0"/>
              <a:t>Hemorrhages :</a:t>
            </a:r>
          </a:p>
          <a:p>
            <a:pPr marL="0" indent="0">
              <a:buNone/>
            </a:pPr>
            <a:r>
              <a:rPr lang="en-US" dirty="0"/>
              <a:t>HTN : flame like</a:t>
            </a:r>
          </a:p>
          <a:p>
            <a:pPr marL="0" indent="0">
              <a:buNone/>
            </a:pPr>
            <a:r>
              <a:rPr lang="en-US" dirty="0"/>
              <a:t>DM : spot</a:t>
            </a:r>
          </a:p>
          <a:p>
            <a:pPr marL="0" indent="0">
              <a:buNone/>
            </a:pPr>
            <a:r>
              <a:rPr lang="en-US" dirty="0"/>
              <a:t>Proliferative :</a:t>
            </a:r>
          </a:p>
          <a:p>
            <a:pPr marL="0" indent="0">
              <a:buNone/>
            </a:pPr>
            <a:r>
              <a:rPr lang="en-US" dirty="0"/>
              <a:t>* Neovascularization</a:t>
            </a:r>
          </a:p>
          <a:p>
            <a:pPr marL="0" indent="0">
              <a:buNone/>
            </a:pPr>
            <a:r>
              <a:rPr lang="en-US" dirty="0"/>
              <a:t>* Macular </a:t>
            </a:r>
            <a:r>
              <a:rPr lang="en-US" dirty="0" err="1"/>
              <a:t>eodema</a:t>
            </a:r>
            <a:endParaRPr lang="en-US" dirty="0"/>
          </a:p>
          <a:p>
            <a:pPr marL="0" indent="0">
              <a:buNone/>
            </a:pPr>
            <a:r>
              <a:rPr lang="en-US" dirty="0"/>
              <a:t>* </a:t>
            </a:r>
            <a:r>
              <a:rPr lang="en-US" dirty="0" err="1"/>
              <a:t>periretinal</a:t>
            </a:r>
            <a:r>
              <a:rPr lang="en-US" dirty="0"/>
              <a:t> hemorrhage</a:t>
            </a:r>
          </a:p>
          <a:p>
            <a:pPr marL="0" indent="0">
              <a:buNone/>
            </a:pPr>
            <a:r>
              <a:rPr lang="en-US" dirty="0"/>
              <a:t>* </a:t>
            </a:r>
            <a:r>
              <a:rPr lang="en-US" dirty="0" err="1"/>
              <a:t>Vitrous</a:t>
            </a:r>
            <a:r>
              <a:rPr lang="en-US" dirty="0"/>
              <a:t> hemorrhage</a:t>
            </a:r>
          </a:p>
          <a:p>
            <a:pPr marL="0" indent="0">
              <a:buNone/>
            </a:pPr>
            <a:r>
              <a:rPr lang="en-US" dirty="0"/>
              <a:t>* Retinal detachment</a:t>
            </a:r>
          </a:p>
          <a:p>
            <a:pPr marL="0" indent="0">
              <a:buNone/>
            </a:pPr>
            <a:endParaRPr lang="en-US" dirty="0"/>
          </a:p>
        </p:txBody>
      </p:sp>
    </p:spTree>
    <p:extLst>
      <p:ext uri="{BB962C8B-B14F-4D97-AF65-F5344CB8AC3E}">
        <p14:creationId xmlns:p14="http://schemas.microsoft.com/office/powerpoint/2010/main" val="2212964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د.سماح</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4408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to dyspnea</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69123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335846"/>
            <a:ext cx="8763000" cy="5386090"/>
          </a:xfrm>
          <a:prstGeom prst="rect">
            <a:avLst/>
          </a:prstGeom>
        </p:spPr>
        <p:txBody>
          <a:bodyPr wrap="square">
            <a:spAutoFit/>
          </a:bodyPr>
          <a:lstStyle/>
          <a:p>
            <a:pPr algn="ctr"/>
            <a:r>
              <a:rPr lang="en-US" sz="3200" b="1" dirty="0" smtClean="0">
                <a:solidFill>
                  <a:srgbClr val="FF0000"/>
                </a:solidFill>
                <a:latin typeface="Times New Roman" pitchFamily="18" charset="0"/>
                <a:cs typeface="Times New Roman" pitchFamily="18" charset="0"/>
              </a:rPr>
              <a:t>History</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A 45-year-old woman presents with </a:t>
            </a:r>
            <a:r>
              <a:rPr lang="en-US" sz="2400" b="1" u="sng" dirty="0" smtClean="0">
                <a:latin typeface="Times New Roman" pitchFamily="18" charset="0"/>
                <a:cs typeface="Times New Roman" pitchFamily="18" charset="0"/>
              </a:rPr>
              <a:t>a 6-month history of increasing shortness of breath. </a:t>
            </a:r>
            <a:r>
              <a:rPr lang="en-US" sz="2400" dirty="0" smtClean="0">
                <a:latin typeface="Times New Roman" pitchFamily="18" charset="0"/>
                <a:cs typeface="Times New Roman" pitchFamily="18" charset="0"/>
              </a:rPr>
              <a:t>This has progressed so that she is now short of breath on walking up one flight of stairs and walks  more slowly on the flat than other people her age. In addition she has developed </a:t>
            </a:r>
            <a:r>
              <a:rPr lang="en-US" sz="2400" b="1" u="sng" dirty="0" smtClean="0">
                <a:latin typeface="Times New Roman" pitchFamily="18" charset="0"/>
                <a:cs typeface="Times New Roman" pitchFamily="18" charset="0"/>
              </a:rPr>
              <a:t>a dry cough</a:t>
            </a:r>
            <a:r>
              <a:rPr lang="en-US" sz="2400" dirty="0" smtClean="0">
                <a:latin typeface="Times New Roman" pitchFamily="18" charset="0"/>
                <a:cs typeface="Times New Roman" pitchFamily="18" charset="0"/>
              </a:rPr>
              <a:t> over the last 3 months.</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In her previous medical history, she had mild asthma as a child. She thinks that her father died of a chest problem in his 40s. She takes occasional </a:t>
            </a:r>
            <a:r>
              <a:rPr lang="en-US" sz="2400" dirty="0" err="1" smtClean="0">
                <a:latin typeface="Times New Roman" pitchFamily="18" charset="0"/>
                <a:cs typeface="Times New Roman" pitchFamily="18" charset="0"/>
              </a:rPr>
              <a:t>paracetamol</a:t>
            </a:r>
            <a:r>
              <a:rPr lang="en-US" sz="2400" dirty="0" smtClean="0">
                <a:latin typeface="Times New Roman" pitchFamily="18" charset="0"/>
                <a:cs typeface="Times New Roman" pitchFamily="18" charset="0"/>
              </a:rPr>
              <a:t> and has taken ‘slimming pills’ in the past.</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She is a lifetime non-smoker. She is a teacher. She has two children, and they have a cat and a rabbit at home.</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60473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0"/>
            <a:ext cx="8534400" cy="5755422"/>
          </a:xfrm>
          <a:prstGeom prst="rect">
            <a:avLst/>
          </a:prstGeom>
        </p:spPr>
        <p:txBody>
          <a:bodyPr wrap="square">
            <a:spAutoFit/>
          </a:bodyPr>
          <a:lstStyle/>
          <a:p>
            <a:pPr algn="ctr"/>
            <a:r>
              <a:rPr lang="en-US" sz="3200" b="1" dirty="0" smtClean="0">
                <a:solidFill>
                  <a:srgbClr val="FF0000"/>
                </a:solidFill>
                <a:latin typeface="Times New Roman" pitchFamily="18" charset="0"/>
                <a:cs typeface="Times New Roman" pitchFamily="18" charset="0"/>
              </a:rPr>
              <a:t>Examination</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There is no clubbing, </a:t>
            </a:r>
            <a:r>
              <a:rPr lang="en-US" sz="2800" dirty="0" err="1" smtClean="0">
                <a:latin typeface="Times New Roman" pitchFamily="18" charset="0"/>
                <a:cs typeface="Times New Roman" pitchFamily="18" charset="0"/>
              </a:rPr>
              <a:t>anaemia</a:t>
            </a:r>
            <a:r>
              <a:rPr lang="en-US" sz="2800" dirty="0" smtClean="0">
                <a:latin typeface="Times New Roman" pitchFamily="18" charset="0"/>
                <a:cs typeface="Times New Roman" pitchFamily="18" charset="0"/>
              </a:rPr>
              <a:t> or cyanosis. </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Examination of the cardiovascular system is normal.</a:t>
            </a:r>
          </a:p>
          <a:p>
            <a:pPr algn="just"/>
            <a:endParaRPr lang="en-US" sz="2800" dirty="0" smtClean="0">
              <a:latin typeface="Times New Roman" pitchFamily="18" charset="0"/>
              <a:cs typeface="Times New Roman" pitchFamily="18" charset="0"/>
            </a:endParaRPr>
          </a:p>
          <a:p>
            <a:pPr algn="just"/>
            <a:r>
              <a:rPr lang="en-US" sz="2800" b="1" u="sng" dirty="0" smtClean="0">
                <a:latin typeface="Times New Roman" pitchFamily="18" charset="0"/>
                <a:cs typeface="Times New Roman" pitchFamily="18" charset="0"/>
              </a:rPr>
              <a:t>In the respiratory system</a:t>
            </a:r>
            <a:r>
              <a:rPr lang="en-US" sz="2800" dirty="0" smtClean="0">
                <a:latin typeface="Times New Roman" pitchFamily="18" charset="0"/>
                <a:cs typeface="Times New Roman" pitchFamily="18" charset="0"/>
              </a:rPr>
              <a:t>, expansion of the lungs seems to be reduced but symmetrical.</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The percussion note is normal, as is tactile vocal </a:t>
            </a:r>
            <a:r>
              <a:rPr lang="en-US" sz="2800" dirty="0" err="1" smtClean="0">
                <a:latin typeface="Times New Roman" pitchFamily="18" charset="0"/>
                <a:cs typeface="Times New Roman" pitchFamily="18" charset="0"/>
              </a:rPr>
              <a:t>fremitus</a:t>
            </a:r>
            <a:r>
              <a:rPr lang="en-US" sz="2800" dirty="0" smtClean="0">
                <a:latin typeface="Times New Roman" pitchFamily="18" charset="0"/>
                <a:cs typeface="Times New Roman" pitchFamily="18" charset="0"/>
              </a:rPr>
              <a:t>. </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On auscultation there are some fine late </a:t>
            </a:r>
            <a:r>
              <a:rPr lang="en-US" sz="2800" dirty="0" err="1" smtClean="0">
                <a:latin typeface="Times New Roman" pitchFamily="18" charset="0"/>
                <a:cs typeface="Times New Roman" pitchFamily="18" charset="0"/>
              </a:rPr>
              <a:t>inspiratory</a:t>
            </a:r>
            <a:r>
              <a:rPr lang="en-US" sz="2800" dirty="0" smtClean="0">
                <a:latin typeface="Times New Roman" pitchFamily="18" charset="0"/>
                <a:cs typeface="Times New Roman" pitchFamily="18" charset="0"/>
              </a:rPr>
              <a:t> crackles at both lung bases.</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75424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140568" y="1219200"/>
            <a:ext cx="8789619" cy="3810000"/>
          </a:xfrm>
          <a:prstGeom prst="rect">
            <a:avLst/>
          </a:prstGeom>
          <a:noFill/>
          <a:ln w="9525">
            <a:noFill/>
            <a:miter lim="800000"/>
            <a:headEnd/>
            <a:tailEnd/>
          </a:ln>
          <a:effectLst/>
        </p:spPr>
      </p:pic>
    </p:spTree>
    <p:extLst>
      <p:ext uri="{BB962C8B-B14F-4D97-AF65-F5344CB8AC3E}">
        <p14:creationId xmlns:p14="http://schemas.microsoft.com/office/powerpoint/2010/main" val="526606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r="2601" b="6195"/>
          <a:stretch>
            <a:fillRect/>
          </a:stretch>
        </p:blipFill>
        <p:spPr bwMode="auto">
          <a:xfrm>
            <a:off x="457200" y="105650"/>
            <a:ext cx="8382000" cy="6542358"/>
          </a:xfrm>
          <a:prstGeom prst="rect">
            <a:avLst/>
          </a:prstGeom>
          <a:noFill/>
          <a:ln w="9525">
            <a:noFill/>
            <a:miter lim="800000"/>
            <a:headEnd/>
            <a:tailEnd/>
          </a:ln>
          <a:effectLst/>
        </p:spPr>
      </p:pic>
    </p:spTree>
    <p:extLst>
      <p:ext uri="{BB962C8B-B14F-4D97-AF65-F5344CB8AC3E}">
        <p14:creationId xmlns:p14="http://schemas.microsoft.com/office/powerpoint/2010/main" val="1688500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676400" y="0"/>
            <a:ext cx="6705600" cy="6705600"/>
          </a:xfrm>
          <a:prstGeom prst="rect">
            <a:avLst/>
          </a:prstGeom>
          <a:noFill/>
          <a:ln w="9525">
            <a:noFill/>
            <a:miter lim="800000"/>
            <a:headEnd/>
            <a:tailEnd/>
          </a:ln>
          <a:effectLst/>
        </p:spPr>
      </p:pic>
      <p:sp>
        <p:nvSpPr>
          <p:cNvPr id="3" name="TextBox 2"/>
          <p:cNvSpPr txBox="1"/>
          <p:nvPr/>
        </p:nvSpPr>
        <p:spPr>
          <a:xfrm>
            <a:off x="381000" y="3124200"/>
            <a:ext cx="1095749" cy="1077218"/>
          </a:xfrm>
          <a:prstGeom prst="rect">
            <a:avLst/>
          </a:prstGeom>
          <a:noFill/>
        </p:spPr>
        <p:txBody>
          <a:bodyPr wrap="none" rtlCol="0">
            <a:spAutoFit/>
          </a:bodyPr>
          <a:lstStyle/>
          <a:p>
            <a:r>
              <a:rPr lang="en-US" sz="3200" b="1" dirty="0" smtClean="0">
                <a:solidFill>
                  <a:srgbClr val="FF0000"/>
                </a:solidFill>
              </a:rPr>
              <a:t>HRCT</a:t>
            </a:r>
          </a:p>
          <a:p>
            <a:r>
              <a:rPr lang="en-US" sz="3200" b="1" dirty="0" smtClean="0">
                <a:solidFill>
                  <a:srgbClr val="FF0000"/>
                </a:solidFill>
              </a:rPr>
              <a:t>chest</a:t>
            </a:r>
            <a:endParaRPr lang="en-US" sz="3200" b="1" dirty="0">
              <a:solidFill>
                <a:srgbClr val="FF0000"/>
              </a:solidFill>
            </a:endParaRPr>
          </a:p>
        </p:txBody>
      </p:sp>
    </p:spTree>
    <p:extLst>
      <p:ext uri="{BB962C8B-B14F-4D97-AF65-F5344CB8AC3E}">
        <p14:creationId xmlns:p14="http://schemas.microsoft.com/office/powerpoint/2010/main" val="2473826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8486" y="457200"/>
            <a:ext cx="9105514" cy="5943600"/>
          </a:xfrm>
          <a:prstGeom prst="rect">
            <a:avLst/>
          </a:prstGeom>
          <a:noFill/>
          <a:ln w="9525">
            <a:noFill/>
            <a:miter lim="800000"/>
            <a:headEnd/>
            <a:tailEnd/>
          </a:ln>
          <a:effectLst/>
        </p:spPr>
      </p:pic>
    </p:spTree>
    <p:extLst>
      <p:ext uri="{BB962C8B-B14F-4D97-AF65-F5344CB8AC3E}">
        <p14:creationId xmlns:p14="http://schemas.microsoft.com/office/powerpoint/2010/main" val="675248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t="-633" r="5700"/>
          <a:stretch>
            <a:fillRect/>
          </a:stretch>
        </p:blipFill>
        <p:spPr bwMode="auto">
          <a:xfrm>
            <a:off x="0" y="1295400"/>
            <a:ext cx="8915400" cy="4038600"/>
          </a:xfrm>
          <a:prstGeom prst="rect">
            <a:avLst/>
          </a:prstGeom>
          <a:noFill/>
          <a:ln w="9525">
            <a:noFill/>
            <a:miter lim="800000"/>
            <a:headEnd/>
            <a:tailEnd/>
          </a:ln>
          <a:effectLst/>
        </p:spPr>
      </p:pic>
    </p:spTree>
    <p:extLst>
      <p:ext uri="{BB962C8B-B14F-4D97-AF65-F5344CB8AC3E}">
        <p14:creationId xmlns:p14="http://schemas.microsoft.com/office/powerpoint/2010/main" val="2184944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609600" y="1828800"/>
            <a:ext cx="8083368" cy="1824038"/>
          </a:xfrm>
          <a:prstGeom prst="rect">
            <a:avLst/>
          </a:prstGeom>
          <a:noFill/>
          <a:ln w="9525">
            <a:noFill/>
            <a:miter lim="800000"/>
            <a:headEnd/>
            <a:tailEnd/>
          </a:ln>
          <a:effectLst/>
        </p:spPr>
      </p:pic>
    </p:spTree>
    <p:extLst>
      <p:ext uri="{BB962C8B-B14F-4D97-AF65-F5344CB8AC3E}">
        <p14:creationId xmlns:p14="http://schemas.microsoft.com/office/powerpoint/2010/main" val="392988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58000"/>
          </a:xfrm>
        </p:spPr>
        <p:txBody>
          <a:bodyPr>
            <a:normAutofit lnSpcReduction="10000"/>
          </a:bodyPr>
          <a:lstStyle/>
          <a:p>
            <a:r>
              <a:rPr lang="en-US" dirty="0" smtClean="0"/>
              <a:t>HTN grade :</a:t>
            </a:r>
          </a:p>
          <a:p>
            <a:pPr marL="0" indent="0">
              <a:buNone/>
            </a:pPr>
            <a:r>
              <a:rPr lang="en-US" dirty="0" smtClean="0"/>
              <a:t>* narrow retinal artery + increase light reflux &gt;&gt; due to atherosclerosis &gt; grade 1</a:t>
            </a:r>
          </a:p>
          <a:p>
            <a:pPr marL="0" indent="0">
              <a:buNone/>
            </a:pPr>
            <a:r>
              <a:rPr lang="en-US" dirty="0" smtClean="0"/>
              <a:t>* AV nipping &gt; grade 2</a:t>
            </a:r>
          </a:p>
          <a:p>
            <a:pPr marL="0" indent="0">
              <a:buNone/>
            </a:pPr>
            <a:r>
              <a:rPr lang="en-US" dirty="0" smtClean="0"/>
              <a:t>* retinal </a:t>
            </a:r>
            <a:r>
              <a:rPr lang="en-US" dirty="0" err="1" smtClean="0"/>
              <a:t>heamorrhge</a:t>
            </a:r>
            <a:r>
              <a:rPr lang="en-US" dirty="0" smtClean="0"/>
              <a:t> &gt; grade 3</a:t>
            </a:r>
          </a:p>
          <a:p>
            <a:pPr marL="0" indent="0">
              <a:buNone/>
            </a:pPr>
            <a:r>
              <a:rPr lang="en-US" dirty="0" smtClean="0"/>
              <a:t>* </a:t>
            </a:r>
            <a:r>
              <a:rPr lang="en-US" dirty="0" err="1" smtClean="0"/>
              <a:t>papillodema</a:t>
            </a:r>
            <a:r>
              <a:rPr lang="en-US" dirty="0" smtClean="0"/>
              <a:t> &gt; grade 4</a:t>
            </a:r>
          </a:p>
          <a:p>
            <a:r>
              <a:rPr lang="en-US" dirty="0" smtClean="0"/>
              <a:t>Retinal exudate </a:t>
            </a:r>
            <a:r>
              <a:rPr lang="en-US" dirty="0" err="1" smtClean="0"/>
              <a:t>DDx</a:t>
            </a:r>
            <a:r>
              <a:rPr lang="en-US" dirty="0" smtClean="0"/>
              <a:t> :</a:t>
            </a:r>
          </a:p>
          <a:p>
            <a:pPr marL="0" indent="0">
              <a:buNone/>
            </a:pPr>
            <a:r>
              <a:rPr lang="en-US" dirty="0" smtClean="0"/>
              <a:t>* HTN</a:t>
            </a:r>
          </a:p>
          <a:p>
            <a:pPr marL="0" indent="0">
              <a:buNone/>
            </a:pPr>
            <a:r>
              <a:rPr lang="en-US" dirty="0" smtClean="0"/>
              <a:t>* DM</a:t>
            </a:r>
          </a:p>
          <a:p>
            <a:pPr marL="0" indent="0">
              <a:buNone/>
            </a:pPr>
            <a:r>
              <a:rPr lang="en-US" dirty="0" smtClean="0"/>
              <a:t>* SLE</a:t>
            </a:r>
          </a:p>
          <a:p>
            <a:pPr marL="0" indent="0">
              <a:buNone/>
            </a:pPr>
            <a:r>
              <a:rPr lang="en-US" dirty="0" smtClean="0"/>
              <a:t>* severe anemia</a:t>
            </a:r>
          </a:p>
          <a:p>
            <a:pPr marL="0" indent="0">
              <a:buNone/>
            </a:pPr>
            <a:r>
              <a:rPr lang="en-US" dirty="0" smtClean="0"/>
              <a:t>* leukemia</a:t>
            </a:r>
          </a:p>
          <a:p>
            <a:pPr marL="0" indent="0">
              <a:buNone/>
            </a:pPr>
            <a:endParaRPr lang="en-US" dirty="0"/>
          </a:p>
        </p:txBody>
      </p:sp>
    </p:spTree>
    <p:extLst>
      <p:ext uri="{BB962C8B-B14F-4D97-AF65-F5344CB8AC3E}">
        <p14:creationId xmlns:p14="http://schemas.microsoft.com/office/powerpoint/2010/main" val="1895622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r="6552"/>
          <a:stretch>
            <a:fillRect/>
          </a:stretch>
        </p:blipFill>
        <p:spPr bwMode="auto">
          <a:xfrm>
            <a:off x="152400" y="612479"/>
            <a:ext cx="8991600" cy="5026321"/>
          </a:xfrm>
          <a:prstGeom prst="rect">
            <a:avLst/>
          </a:prstGeom>
          <a:noFill/>
          <a:ln w="9525">
            <a:noFill/>
            <a:miter lim="800000"/>
            <a:headEnd/>
            <a:tailEnd/>
          </a:ln>
          <a:effectLst/>
        </p:spPr>
      </p:pic>
    </p:spTree>
    <p:extLst>
      <p:ext uri="{BB962C8B-B14F-4D97-AF65-F5344CB8AC3E}">
        <p14:creationId xmlns:p14="http://schemas.microsoft.com/office/powerpoint/2010/main" val="1740059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66424" y="1447800"/>
            <a:ext cx="8811148" cy="2971800"/>
          </a:xfrm>
          <a:prstGeom prst="rect">
            <a:avLst/>
          </a:prstGeom>
          <a:noFill/>
          <a:ln w="9525">
            <a:noFill/>
            <a:miter lim="800000"/>
            <a:headEnd/>
            <a:tailEnd/>
          </a:ln>
          <a:effectLst/>
        </p:spPr>
      </p:pic>
    </p:spTree>
    <p:extLst>
      <p:ext uri="{BB962C8B-B14F-4D97-AF65-F5344CB8AC3E}">
        <p14:creationId xmlns:p14="http://schemas.microsoft.com/office/powerpoint/2010/main" val="2455235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2057401"/>
            <a:ext cx="9144000" cy="2057399"/>
          </a:xfrm>
          <a:prstGeom prst="rect">
            <a:avLst/>
          </a:prstGeom>
          <a:noFill/>
          <a:ln w="9525">
            <a:noFill/>
            <a:miter lim="800000"/>
            <a:headEnd/>
            <a:tailEnd/>
          </a:ln>
          <a:effectLst/>
        </p:spPr>
      </p:pic>
    </p:spTree>
    <p:extLst>
      <p:ext uri="{BB962C8B-B14F-4D97-AF65-F5344CB8AC3E}">
        <p14:creationId xmlns:p14="http://schemas.microsoft.com/office/powerpoint/2010/main" val="388064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85726" y="457200"/>
            <a:ext cx="9058274" cy="6000385"/>
          </a:xfrm>
          <a:prstGeom prst="rect">
            <a:avLst/>
          </a:prstGeom>
          <a:noFill/>
          <a:ln w="9525">
            <a:noFill/>
            <a:miter lim="800000"/>
            <a:headEnd/>
            <a:tailEnd/>
          </a:ln>
          <a:effectLst/>
        </p:spPr>
      </p:pic>
    </p:spTree>
    <p:extLst>
      <p:ext uri="{BB962C8B-B14F-4D97-AF65-F5344CB8AC3E}">
        <p14:creationId xmlns:p14="http://schemas.microsoft.com/office/powerpoint/2010/main" val="1979154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91" r="6193"/>
          <a:stretch/>
        </p:blipFill>
        <p:spPr bwMode="auto">
          <a:xfrm>
            <a:off x="151356" y="609600"/>
            <a:ext cx="8930593"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708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380066" y="1676400"/>
            <a:ext cx="8566124" cy="3581400"/>
          </a:xfrm>
          <a:prstGeom prst="rect">
            <a:avLst/>
          </a:prstGeom>
          <a:noFill/>
          <a:ln w="9525">
            <a:noFill/>
            <a:miter lim="800000"/>
            <a:headEnd/>
            <a:tailEnd/>
          </a:ln>
          <a:effectLst/>
        </p:spPr>
      </p:pic>
    </p:spTree>
    <p:extLst>
      <p:ext uri="{BB962C8B-B14F-4D97-AF65-F5344CB8AC3E}">
        <p14:creationId xmlns:p14="http://schemas.microsoft.com/office/powerpoint/2010/main" val="1692109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238536" y="2057400"/>
            <a:ext cx="8600663" cy="2422089"/>
          </a:xfrm>
          <a:prstGeom prst="rect">
            <a:avLst/>
          </a:prstGeom>
          <a:noFill/>
          <a:ln w="9525">
            <a:noFill/>
            <a:miter lim="800000"/>
            <a:headEnd/>
            <a:tailEnd/>
          </a:ln>
          <a:effectLst/>
        </p:spPr>
      </p:pic>
    </p:spTree>
    <p:extLst>
      <p:ext uri="{BB962C8B-B14F-4D97-AF65-F5344CB8AC3E}">
        <p14:creationId xmlns:p14="http://schemas.microsoft.com/office/powerpoint/2010/main" val="1377486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243114" y="1371600"/>
            <a:ext cx="8900886" cy="3352800"/>
          </a:xfrm>
          <a:prstGeom prst="rect">
            <a:avLst/>
          </a:prstGeom>
          <a:noFill/>
          <a:ln w="9525">
            <a:noFill/>
            <a:miter lim="800000"/>
            <a:headEnd/>
            <a:tailEnd/>
          </a:ln>
          <a:effectLst/>
        </p:spPr>
      </p:pic>
    </p:spTree>
    <p:extLst>
      <p:ext uri="{BB962C8B-B14F-4D97-AF65-F5344CB8AC3E}">
        <p14:creationId xmlns:p14="http://schemas.microsoft.com/office/powerpoint/2010/main" val="2182500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77979" y="1143000"/>
            <a:ext cx="9000256" cy="3509963"/>
          </a:xfrm>
          <a:prstGeom prst="rect">
            <a:avLst/>
          </a:prstGeom>
          <a:noFill/>
          <a:ln w="9525">
            <a:noFill/>
            <a:miter lim="800000"/>
            <a:headEnd/>
            <a:tailEnd/>
          </a:ln>
          <a:effectLst/>
        </p:spPr>
      </p:pic>
    </p:spTree>
    <p:extLst>
      <p:ext uri="{BB962C8B-B14F-4D97-AF65-F5344CB8AC3E}">
        <p14:creationId xmlns:p14="http://schemas.microsoft.com/office/powerpoint/2010/main" val="630428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380999" y="457200"/>
            <a:ext cx="8410691" cy="5867400"/>
          </a:xfrm>
          <a:prstGeom prst="rect">
            <a:avLst/>
          </a:prstGeom>
          <a:noFill/>
          <a:ln w="9525">
            <a:noFill/>
            <a:miter lim="800000"/>
            <a:headEnd/>
            <a:tailEnd/>
          </a:ln>
          <a:effectLst/>
        </p:spPr>
      </p:pic>
    </p:spTree>
    <p:extLst>
      <p:ext uri="{BB962C8B-B14F-4D97-AF65-F5344CB8AC3E}">
        <p14:creationId xmlns:p14="http://schemas.microsoft.com/office/powerpoint/2010/main" val="3852210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551" y="1600200"/>
            <a:ext cx="6724897" cy="4525963"/>
          </a:xfrm>
        </p:spPr>
      </p:pic>
    </p:spTree>
    <p:extLst>
      <p:ext uri="{BB962C8B-B14F-4D97-AF65-F5344CB8AC3E}">
        <p14:creationId xmlns:p14="http://schemas.microsoft.com/office/powerpoint/2010/main" val="980443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301640" y="1888910"/>
            <a:ext cx="8613760" cy="2459254"/>
          </a:xfrm>
          <a:prstGeom prst="rect">
            <a:avLst/>
          </a:prstGeom>
          <a:noFill/>
          <a:ln w="9525">
            <a:noFill/>
            <a:miter lim="800000"/>
            <a:headEnd/>
            <a:tailEnd/>
          </a:ln>
          <a:effectLst/>
        </p:spPr>
      </p:pic>
    </p:spTree>
    <p:extLst>
      <p:ext uri="{BB962C8B-B14F-4D97-AF65-F5344CB8AC3E}">
        <p14:creationId xmlns:p14="http://schemas.microsoft.com/office/powerpoint/2010/main" val="996449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16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353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439290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1042374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554347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102051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5161099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1060876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389266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52400"/>
            <a:ext cx="5562600" cy="6477000"/>
          </a:xfrm>
        </p:spPr>
      </p:pic>
    </p:spTree>
    <p:extLst>
      <p:ext uri="{BB962C8B-B14F-4D97-AF65-F5344CB8AC3E}">
        <p14:creationId xmlns:p14="http://schemas.microsoft.com/office/powerpoint/2010/main" val="2910867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13609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8472577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236498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60364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0727155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691893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1511109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
          <p:cNvPicPr>
            <a:picLocks noChangeAspect="1"/>
          </p:cNvPicPr>
          <p:nvPr/>
        </p:nvPicPr>
        <p:blipFill>
          <a:blip r:embed="rId2"/>
          <a:stretch>
            <a:fillRect/>
          </a:stretch>
        </p:blipFill>
        <p:spPr>
          <a:xfrm>
            <a:off x="0" y="0"/>
            <a:ext cx="9144000" cy="6845300"/>
          </a:xfrm>
          <a:prstGeom prst="rect">
            <a:avLst/>
          </a:prstGeom>
          <a:noFill/>
        </p:spPr>
      </p:pic>
      <p:sp>
        <p:nvSpPr>
          <p:cNvPr id="3" name="Path3"/>
          <p:cNvSpPr/>
          <p:nvPr/>
        </p:nvSpPr>
        <p:spPr>
          <a:xfrm>
            <a:off x="3010" y="3555"/>
            <a:ext cx="819949" cy="819404"/>
          </a:xfrm>
          <a:custGeom>
            <a:avLst/>
            <a:gdLst/>
            <a:ahLst/>
            <a:cxnLst/>
            <a:rect l="l" t="t" r="r" b="b"/>
            <a:pathLst>
              <a:path w="819949" h="819404">
                <a:moveTo>
                  <a:pt x="819950" y="0"/>
                </a:moveTo>
                <a:cubicBezTo>
                  <a:pt x="819950" y="452502"/>
                  <a:pt x="453072" y="819404"/>
                  <a:pt x="505" y="819404"/>
                </a:cubicBezTo>
                <a:cubicBezTo>
                  <a:pt x="337" y="819404"/>
                  <a:pt x="168" y="819404"/>
                  <a:pt x="0" y="819404"/>
                </a:cubicBezTo>
                <a:lnTo>
                  <a:pt x="0" y="819404"/>
                </a:lnTo>
                <a:lnTo>
                  <a:pt x="507" y="0"/>
                </a:lnTo>
                <a:close/>
              </a:path>
            </a:pathLst>
          </a:custGeom>
          <a:solidFill>
            <a:srgbClr val="FEFAF4">
              <a:alpha val="32941"/>
            </a:srgbClr>
          </a:solidFill>
          <a:ln w="0" cap="sq">
            <a:solidFill>
              <a:srgbClr val="FEFAF4">
                <a:alpha val="100000"/>
              </a:srgbClr>
            </a:solidFill>
            <a:prstDash val="solid"/>
            <a:miter lim="10"/>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4" name="Path4"/>
          <p:cNvSpPr/>
          <p:nvPr/>
        </p:nvSpPr>
        <p:spPr>
          <a:xfrm>
            <a:off x="-9689" y="-9144"/>
            <a:ext cx="845349" cy="844804"/>
          </a:xfrm>
          <a:custGeom>
            <a:avLst/>
            <a:gdLst/>
            <a:ahLst/>
            <a:cxnLst/>
            <a:rect l="l" t="t" r="r" b="b"/>
            <a:pathLst>
              <a:path w="845349" h="844804">
                <a:moveTo>
                  <a:pt x="832649" y="12699"/>
                </a:moveTo>
                <a:cubicBezTo>
                  <a:pt x="832649" y="465201"/>
                  <a:pt x="465771" y="832103"/>
                  <a:pt x="13204" y="832103"/>
                </a:cubicBezTo>
                <a:cubicBezTo>
                  <a:pt x="13036" y="832103"/>
                  <a:pt x="12867" y="832103"/>
                  <a:pt x="12699" y="832103"/>
                </a:cubicBezTo>
                <a:lnTo>
                  <a:pt x="12699" y="832103"/>
                </a:lnTo>
                <a:lnTo>
                  <a:pt x="13206" y="12699"/>
                </a:lnTo>
                <a:close/>
              </a:path>
            </a:pathLst>
          </a:custGeom>
          <a:solidFill>
            <a:srgbClr val="FEFAF4">
              <a:alpha val="0"/>
            </a:srgbClr>
          </a:solidFill>
          <a:ln w="12700" cap="rnd">
            <a:solidFill>
              <a:srgbClr val="D2C39E">
                <a:alpha val="100000"/>
              </a:srgbClr>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5" name="Image5"/>
          <p:cNvPicPr>
            <a:picLocks noChangeAspect="1"/>
          </p:cNvPicPr>
          <p:nvPr/>
        </p:nvPicPr>
        <p:blipFill>
          <a:blip r:embed="rId3"/>
          <a:stretch>
            <a:fillRect/>
          </a:stretch>
        </p:blipFill>
        <p:spPr>
          <a:xfrm>
            <a:off x="128016" y="6095"/>
            <a:ext cx="1784604" cy="1783080"/>
          </a:xfrm>
          <a:prstGeom prst="rect">
            <a:avLst/>
          </a:prstGeom>
          <a:noFill/>
        </p:spPr>
      </p:pic>
      <p:pic>
        <p:nvPicPr>
          <p:cNvPr id="6" name="Image6"/>
          <p:cNvPicPr>
            <a:picLocks noChangeAspect="1"/>
          </p:cNvPicPr>
          <p:nvPr/>
        </p:nvPicPr>
        <p:blipFill>
          <a:blip r:embed="rId4"/>
          <a:stretch>
            <a:fillRect/>
          </a:stretch>
        </p:blipFill>
        <p:spPr>
          <a:xfrm>
            <a:off x="992123" y="870203"/>
            <a:ext cx="54863" cy="54864"/>
          </a:xfrm>
          <a:prstGeom prst="rect">
            <a:avLst/>
          </a:prstGeom>
          <a:noFill/>
        </p:spPr>
      </p:pic>
      <p:sp>
        <p:nvSpPr>
          <p:cNvPr id="7" name="Path7"/>
          <p:cNvSpPr/>
          <p:nvPr/>
        </p:nvSpPr>
        <p:spPr>
          <a:xfrm>
            <a:off x="141516" y="21082"/>
            <a:ext cx="1756752" cy="1729485"/>
          </a:xfrm>
          <a:custGeom>
            <a:avLst/>
            <a:gdLst/>
            <a:ahLst/>
            <a:cxnLst/>
            <a:rect l="l" t="t" r="r" b="b"/>
            <a:pathLst>
              <a:path w="1756752" h="1729485">
                <a:moveTo>
                  <a:pt x="27305" y="851154"/>
                </a:moveTo>
                <a:cubicBezTo>
                  <a:pt x="27305" y="381127"/>
                  <a:pt x="408343" y="0"/>
                  <a:pt x="878395" y="0"/>
                </a:cubicBezTo>
                <a:cubicBezTo>
                  <a:pt x="878395" y="0"/>
                  <a:pt x="878395" y="0"/>
                  <a:pt x="878395" y="0"/>
                </a:cubicBezTo>
                <a:lnTo>
                  <a:pt x="878395" y="0"/>
                </a:lnTo>
                <a:cubicBezTo>
                  <a:pt x="1348448" y="0"/>
                  <a:pt x="1729448" y="381127"/>
                  <a:pt x="1729448" y="851154"/>
                </a:cubicBezTo>
                <a:cubicBezTo>
                  <a:pt x="1729448" y="851154"/>
                  <a:pt x="1729448" y="851154"/>
                  <a:pt x="1729448" y="851154"/>
                </a:cubicBezTo>
                <a:lnTo>
                  <a:pt x="1729448" y="851154"/>
                </a:lnTo>
                <a:cubicBezTo>
                  <a:pt x="1729448" y="1321181"/>
                  <a:pt x="1348448" y="1702181"/>
                  <a:pt x="878395" y="1702181"/>
                </a:cubicBezTo>
                <a:cubicBezTo>
                  <a:pt x="878395" y="1702181"/>
                  <a:pt x="878395" y="1702181"/>
                  <a:pt x="878395" y="1702181"/>
                </a:cubicBezTo>
                <a:lnTo>
                  <a:pt x="878395" y="1702181"/>
                </a:lnTo>
                <a:cubicBezTo>
                  <a:pt x="408343" y="1702181"/>
                  <a:pt x="27305" y="1321181"/>
                  <a:pt x="27305" y="851154"/>
                </a:cubicBezTo>
                <a:cubicBezTo>
                  <a:pt x="27305" y="851154"/>
                  <a:pt x="27305" y="851154"/>
                  <a:pt x="27305" y="851154"/>
                </a:cubicBezTo>
              </a:path>
            </a:pathLst>
          </a:custGeom>
          <a:solidFill>
            <a:srgbClr val="FEFAF4">
              <a:alpha val="0"/>
            </a:srgbClr>
          </a:solidFill>
          <a:ln w="27304" cap="rnd">
            <a:solidFill>
              <a:srgbClr val="FFF6DB">
                <a:alpha val="100000"/>
              </a:srgbClr>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8" name="Image8"/>
          <p:cNvPicPr>
            <a:picLocks noChangeAspect="1"/>
          </p:cNvPicPr>
          <p:nvPr/>
        </p:nvPicPr>
        <p:blipFill>
          <a:blip r:embed="rId5"/>
          <a:stretch>
            <a:fillRect/>
          </a:stretch>
        </p:blipFill>
        <p:spPr>
          <a:xfrm>
            <a:off x="169164" y="1043940"/>
            <a:ext cx="1159764" cy="1153668"/>
          </a:xfrm>
          <a:prstGeom prst="rect">
            <a:avLst/>
          </a:prstGeom>
          <a:noFill/>
        </p:spPr>
      </p:pic>
      <p:pic>
        <p:nvPicPr>
          <p:cNvPr id="9" name="Image9"/>
          <p:cNvPicPr>
            <a:picLocks noChangeAspect="1"/>
          </p:cNvPicPr>
          <p:nvPr/>
        </p:nvPicPr>
        <p:blipFill>
          <a:blip r:embed="rId6"/>
          <a:stretch>
            <a:fillRect/>
          </a:stretch>
        </p:blipFill>
        <p:spPr>
          <a:xfrm>
            <a:off x="734568" y="1606296"/>
            <a:ext cx="30480" cy="30479"/>
          </a:xfrm>
          <a:prstGeom prst="rect">
            <a:avLst/>
          </a:prstGeom>
          <a:noFill/>
        </p:spPr>
      </p:pic>
      <p:pic>
        <p:nvPicPr>
          <p:cNvPr id="10" name="Image10"/>
          <p:cNvPicPr>
            <a:picLocks noChangeAspect="1"/>
          </p:cNvPicPr>
          <p:nvPr/>
        </p:nvPicPr>
        <p:blipFill>
          <a:blip r:embed="rId7"/>
          <a:stretch>
            <a:fillRect/>
          </a:stretch>
        </p:blipFill>
        <p:spPr>
          <a:xfrm>
            <a:off x="187514" y="1050543"/>
            <a:ext cx="1116422" cy="1111707"/>
          </a:xfrm>
          <a:prstGeom prst="rect">
            <a:avLst/>
          </a:prstGeom>
          <a:noFill/>
        </p:spPr>
      </p:pic>
      <p:sp>
        <p:nvSpPr>
          <p:cNvPr id="11" name="Path11"/>
          <p:cNvSpPr/>
          <p:nvPr/>
        </p:nvSpPr>
        <p:spPr>
          <a:xfrm>
            <a:off x="115882" y="981582"/>
            <a:ext cx="1259654" cy="1249680"/>
          </a:xfrm>
          <a:custGeom>
            <a:avLst/>
            <a:gdLst/>
            <a:ahLst/>
            <a:cxnLst/>
            <a:rect l="l" t="t" r="r" b="b"/>
            <a:pathLst>
              <a:path w="1259654" h="1249680">
                <a:moveTo>
                  <a:pt x="189934" y="273686"/>
                </a:moveTo>
                <a:cubicBezTo>
                  <a:pt x="379875" y="35688"/>
                  <a:pt x="730814" y="0"/>
                  <a:pt x="973765" y="193930"/>
                </a:cubicBezTo>
                <a:cubicBezTo>
                  <a:pt x="973765" y="193930"/>
                  <a:pt x="973765" y="193930"/>
                  <a:pt x="973765" y="193930"/>
                </a:cubicBezTo>
                <a:lnTo>
                  <a:pt x="973765" y="193930"/>
                </a:lnTo>
                <a:cubicBezTo>
                  <a:pt x="1216729" y="387858"/>
                  <a:pt x="1259655" y="737997"/>
                  <a:pt x="1069777" y="975869"/>
                </a:cubicBezTo>
                <a:cubicBezTo>
                  <a:pt x="1069777" y="975869"/>
                  <a:pt x="1069777" y="975869"/>
                  <a:pt x="1069777" y="975869"/>
                </a:cubicBezTo>
                <a:lnTo>
                  <a:pt x="1069777" y="975869"/>
                </a:lnTo>
                <a:cubicBezTo>
                  <a:pt x="879836" y="1213867"/>
                  <a:pt x="528909" y="1249681"/>
                  <a:pt x="285946" y="1055752"/>
                </a:cubicBezTo>
                <a:cubicBezTo>
                  <a:pt x="285946" y="1055752"/>
                  <a:pt x="285946" y="1055752"/>
                  <a:pt x="285946" y="1055752"/>
                </a:cubicBezTo>
                <a:lnTo>
                  <a:pt x="285946" y="1055752"/>
                </a:lnTo>
                <a:cubicBezTo>
                  <a:pt x="42982" y="861823"/>
                  <a:pt x="0" y="511684"/>
                  <a:pt x="189934" y="273686"/>
                </a:cubicBezTo>
                <a:cubicBezTo>
                  <a:pt x="189934" y="273686"/>
                  <a:pt x="189934" y="273686"/>
                  <a:pt x="189934" y="273686"/>
                </a:cubicBezTo>
                <a:moveTo>
                  <a:pt x="291914" y="355093"/>
                </a:moveTo>
                <a:cubicBezTo>
                  <a:pt x="146931" y="536703"/>
                  <a:pt x="180701" y="804800"/>
                  <a:pt x="367340" y="953770"/>
                </a:cubicBezTo>
                <a:lnTo>
                  <a:pt x="367340" y="953770"/>
                </a:lnTo>
                <a:cubicBezTo>
                  <a:pt x="553979" y="1102742"/>
                  <a:pt x="822813" y="1076199"/>
                  <a:pt x="967796" y="894588"/>
                </a:cubicBezTo>
                <a:cubicBezTo>
                  <a:pt x="967796" y="894588"/>
                  <a:pt x="967796" y="894588"/>
                  <a:pt x="967796" y="894588"/>
                </a:cubicBezTo>
                <a:lnTo>
                  <a:pt x="967796" y="894588"/>
                </a:lnTo>
                <a:cubicBezTo>
                  <a:pt x="1112792" y="712852"/>
                  <a:pt x="1079023" y="444882"/>
                  <a:pt x="892383" y="295911"/>
                </a:cubicBezTo>
                <a:cubicBezTo>
                  <a:pt x="892383" y="295911"/>
                  <a:pt x="892383" y="295911"/>
                  <a:pt x="892383" y="295911"/>
                </a:cubicBezTo>
                <a:lnTo>
                  <a:pt x="892383" y="295911"/>
                </a:lnTo>
                <a:cubicBezTo>
                  <a:pt x="705731" y="146939"/>
                  <a:pt x="436898" y="173483"/>
                  <a:pt x="291914" y="355093"/>
                </a:cubicBezTo>
              </a:path>
            </a:pathLst>
          </a:custGeom>
          <a:solidFill>
            <a:srgbClr val="FEFAF4">
              <a:alpha val="0"/>
            </a:srgbClr>
          </a:solidFill>
          <a:ln w="12700" cap="rnd">
            <a:solidFill>
              <a:srgbClr val="C7B791">
                <a:alpha val="100000"/>
              </a:srgbClr>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2" name="Path12"/>
          <p:cNvSpPr/>
          <p:nvPr/>
        </p:nvSpPr>
        <p:spPr>
          <a:xfrm>
            <a:off x="1012875" y="0"/>
            <a:ext cx="8131124" cy="6845300"/>
          </a:xfrm>
          <a:custGeom>
            <a:avLst/>
            <a:gdLst/>
            <a:ahLst/>
            <a:cxnLst/>
            <a:rect l="l" t="t" r="r" b="b"/>
            <a:pathLst>
              <a:path w="8131124" h="6845300">
                <a:moveTo>
                  <a:pt x="0" y="6845300"/>
                </a:moveTo>
                <a:lnTo>
                  <a:pt x="0" y="0"/>
                </a:lnTo>
                <a:lnTo>
                  <a:pt x="8131125" y="0"/>
                </a:lnTo>
                <a:lnTo>
                  <a:pt x="8131125" y="6845300"/>
                </a:lnTo>
                <a:close/>
              </a:path>
            </a:pathLst>
          </a:custGeom>
          <a:solidFill>
            <a:srgbClr val="FFFFFF">
              <a:alpha val="100000"/>
            </a:srgbClr>
          </a:solidFill>
          <a:ln w="0" cap="rnd">
            <a:solidFill>
              <a:srgbClr val="FFFFFF">
                <a:alpha val="100000"/>
              </a:srgbClr>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3" name="Image13"/>
          <p:cNvPicPr>
            <a:picLocks noChangeAspect="1"/>
          </p:cNvPicPr>
          <p:nvPr/>
        </p:nvPicPr>
        <p:blipFill>
          <a:blip r:embed="rId8"/>
          <a:stretch>
            <a:fillRect/>
          </a:stretch>
        </p:blipFill>
        <p:spPr>
          <a:xfrm>
            <a:off x="935736" y="0"/>
            <a:ext cx="155447" cy="6858000"/>
          </a:xfrm>
          <a:prstGeom prst="rect">
            <a:avLst/>
          </a:prstGeom>
          <a:noFill/>
        </p:spPr>
      </p:pic>
      <p:pic>
        <p:nvPicPr>
          <p:cNvPr id="14" name="Image14"/>
          <p:cNvPicPr>
            <a:picLocks noChangeAspect="1"/>
          </p:cNvPicPr>
          <p:nvPr/>
        </p:nvPicPr>
        <p:blipFill>
          <a:blip r:embed="rId9"/>
          <a:stretch>
            <a:fillRect/>
          </a:stretch>
        </p:blipFill>
        <p:spPr>
          <a:xfrm>
            <a:off x="1027176" y="3387851"/>
            <a:ext cx="82296" cy="82296"/>
          </a:xfrm>
          <a:prstGeom prst="rect">
            <a:avLst/>
          </a:prstGeom>
          <a:noFill/>
        </p:spPr>
      </p:pic>
      <p:sp>
        <p:nvSpPr>
          <p:cNvPr id="15" name="Path15"/>
          <p:cNvSpPr/>
          <p:nvPr/>
        </p:nvSpPr>
        <p:spPr>
          <a:xfrm>
            <a:off x="1014984" y="0"/>
            <a:ext cx="73152" cy="6845300"/>
          </a:xfrm>
          <a:custGeom>
            <a:avLst/>
            <a:gdLst/>
            <a:ahLst/>
            <a:cxnLst/>
            <a:rect l="l" t="t" r="r" b="b"/>
            <a:pathLst>
              <a:path w="73152" h="6845300">
                <a:moveTo>
                  <a:pt x="0" y="6845300"/>
                </a:moveTo>
                <a:lnTo>
                  <a:pt x="0" y="0"/>
                </a:lnTo>
                <a:lnTo>
                  <a:pt x="73152" y="0"/>
                </a:lnTo>
                <a:lnTo>
                  <a:pt x="73152" y="6845300"/>
                </a:lnTo>
                <a:close/>
              </a:path>
            </a:pathLst>
          </a:custGeom>
          <a:solidFill>
            <a:srgbClr val="FFFFFF">
              <a:alpha val="100000"/>
            </a:srgbClr>
          </a:solidFill>
          <a:ln w="0" cap="rnd">
            <a:solidFill>
              <a:srgbClr val="FFFFFF">
                <a:alpha val="100000"/>
              </a:srgbClr>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sp>
        <p:nvSpPr>
          <p:cNvPr id="18" name="Path18"/>
          <p:cNvSpPr/>
          <p:nvPr/>
        </p:nvSpPr>
        <p:spPr>
          <a:xfrm>
            <a:off x="1144473" y="1345057"/>
            <a:ext cx="89408" cy="76708"/>
          </a:xfrm>
          <a:custGeom>
            <a:avLst/>
            <a:gdLst/>
            <a:ahLst/>
            <a:cxnLst/>
            <a:rect l="l" t="t" r="r" b="b"/>
            <a:pathLst>
              <a:path w="89408" h="76708">
                <a:moveTo>
                  <a:pt x="12700" y="32003"/>
                </a:moveTo>
                <a:cubicBezTo>
                  <a:pt x="12700" y="14224"/>
                  <a:pt x="27025" y="0"/>
                  <a:pt x="44704" y="0"/>
                </a:cubicBezTo>
                <a:cubicBezTo>
                  <a:pt x="44704" y="0"/>
                  <a:pt x="44704" y="0"/>
                  <a:pt x="44704" y="0"/>
                </a:cubicBezTo>
                <a:lnTo>
                  <a:pt x="44704" y="0"/>
                </a:lnTo>
                <a:cubicBezTo>
                  <a:pt x="62382" y="0"/>
                  <a:pt x="76708" y="14224"/>
                  <a:pt x="76708" y="32003"/>
                </a:cubicBezTo>
                <a:cubicBezTo>
                  <a:pt x="76708" y="32003"/>
                  <a:pt x="76708" y="32003"/>
                  <a:pt x="76708" y="32003"/>
                </a:cubicBezTo>
                <a:lnTo>
                  <a:pt x="76708" y="32003"/>
                </a:lnTo>
                <a:cubicBezTo>
                  <a:pt x="76708" y="49657"/>
                  <a:pt x="62382" y="64008"/>
                  <a:pt x="44704" y="64008"/>
                </a:cubicBezTo>
                <a:cubicBezTo>
                  <a:pt x="44704" y="64008"/>
                  <a:pt x="44704" y="64008"/>
                  <a:pt x="44704" y="64008"/>
                </a:cubicBezTo>
                <a:lnTo>
                  <a:pt x="44704" y="64008"/>
                </a:lnTo>
                <a:cubicBezTo>
                  <a:pt x="27025" y="64008"/>
                  <a:pt x="12700" y="49657"/>
                  <a:pt x="12700" y="32003"/>
                </a:cubicBezTo>
                <a:cubicBezTo>
                  <a:pt x="12700" y="32003"/>
                  <a:pt x="12700" y="32003"/>
                  <a:pt x="12700" y="32003"/>
                </a:cubicBezTo>
              </a:path>
            </a:pathLst>
          </a:custGeom>
          <a:solidFill>
            <a:srgbClr val="FEFAF4">
              <a:alpha val="0"/>
            </a:srgbClr>
          </a:solidFill>
          <a:ln w="12700" cap="rnd">
            <a:solidFill>
              <a:srgbClr val="307F93">
                <a:alpha val="60000"/>
              </a:srgbClr>
            </a:solidFill>
            <a:prstDash val="solid"/>
          </a:ln>
        </p:spPr>
        <p:style>
          <a:lnRef idx="2">
            <a:schemeClr val="accent1"/>
          </a:lnRef>
          <a:fillRef idx="1">
            <a:schemeClr val="accent1"/>
          </a:fillRef>
          <a:effectRef idx="0">
            <a:schemeClr val="accent1"/>
          </a:effectRef>
          <a:fontRef idx="major">
            <a:schemeClr val="accent1"/>
          </a:fontRef>
        </p:style>
        <p:txBody>
          <a:bodyPr rtlCol="0" anchor="ctr"/>
          <a:lstStyle/>
          <a:p>
            <a:pPr algn="ctr"/>
            <a:endParaRPr lang="en-US" altLang="zh-CN"/>
          </a:p>
        </p:txBody>
      </p:sp>
      <p:pic>
        <p:nvPicPr>
          <p:cNvPr id="19" name="Image19"/>
          <p:cNvPicPr>
            <a:picLocks noChangeAspect="1"/>
          </p:cNvPicPr>
          <p:nvPr/>
        </p:nvPicPr>
        <p:blipFill>
          <a:blip r:embed="rId10"/>
          <a:stretch>
            <a:fillRect/>
          </a:stretch>
        </p:blipFill>
        <p:spPr>
          <a:xfrm>
            <a:off x="1173480" y="1132332"/>
            <a:ext cx="7970519" cy="1115568"/>
          </a:xfrm>
          <a:prstGeom prst="rect">
            <a:avLst/>
          </a:prstGeom>
          <a:noFill/>
        </p:spPr>
      </p:pic>
      <p:sp>
        <p:nvSpPr>
          <p:cNvPr id="21" name="Text Box21"/>
          <p:cNvSpPr txBox="1"/>
          <p:nvPr/>
        </p:nvSpPr>
        <p:spPr>
          <a:xfrm>
            <a:off x="1628266" y="1243152"/>
            <a:ext cx="6991529" cy="2292935"/>
          </a:xfrm>
          <a:prstGeom prst="rect">
            <a:avLst/>
          </a:prstGeom>
          <a:noFill/>
        </p:spPr>
        <p:txBody>
          <a:bodyPr wrap="none" lIns="0" tIns="0" rIns="0" rtlCol="0">
            <a:spAutoFit/>
          </a:bodyPr>
          <a:lstStyle/>
          <a:p>
            <a:r>
              <a:rPr lang="en-US" altLang="zh-CN" sz="5400" b="1" spc="37" dirty="0" smtClean="0">
                <a:solidFill>
                  <a:srgbClr val="FF0000"/>
                </a:solidFill>
                <a:latin typeface="Arial Black"/>
                <a:ea typeface="Arial Black"/>
                <a:cs typeface="Arial Black"/>
              </a:rPr>
              <a:t>Arterial</a:t>
            </a:r>
            <a:r>
              <a:rPr lang="en-US" altLang="zh-CN" sz="5400" b="1" spc="-48" dirty="0" smtClean="0">
                <a:solidFill>
                  <a:srgbClr val="FF0000"/>
                </a:solidFill>
                <a:latin typeface="Arial Black"/>
                <a:ea typeface="Arial Black"/>
                <a:cs typeface="Arial Black"/>
              </a:rPr>
              <a:t> </a:t>
            </a:r>
            <a:r>
              <a:rPr lang="en-US" altLang="zh-CN" sz="5400" b="1" spc="7" dirty="0" smtClean="0">
                <a:solidFill>
                  <a:srgbClr val="FF0000"/>
                </a:solidFill>
                <a:latin typeface="Arial Black"/>
                <a:ea typeface="Arial Black"/>
                <a:cs typeface="Arial Black"/>
              </a:rPr>
              <a:t>Blood</a:t>
            </a:r>
            <a:r>
              <a:rPr lang="en-US" altLang="zh-CN" sz="5400" b="1" spc="-48" dirty="0" smtClean="0">
                <a:solidFill>
                  <a:srgbClr val="FF0000"/>
                </a:solidFill>
                <a:latin typeface="Arial Black"/>
                <a:ea typeface="Arial Black"/>
                <a:cs typeface="Arial Black"/>
              </a:rPr>
              <a:t> </a:t>
            </a:r>
            <a:r>
              <a:rPr lang="en-US" altLang="zh-CN" sz="5400" b="1" spc="5" dirty="0" smtClean="0">
                <a:solidFill>
                  <a:srgbClr val="FF0000"/>
                </a:solidFill>
                <a:latin typeface="Arial Black"/>
                <a:ea typeface="Arial Black"/>
                <a:cs typeface="Arial Black"/>
              </a:rPr>
              <a:t>Gas</a:t>
            </a:r>
          </a:p>
          <a:p>
            <a:pPr algn="ctr"/>
            <a:endParaRPr lang="en-US" altLang="zh-CN" sz="4400" b="1" spc="37" dirty="0" smtClean="0">
              <a:solidFill>
                <a:srgbClr val="0070C0"/>
              </a:solidFill>
              <a:latin typeface="Arial Black"/>
              <a:ea typeface="Arial Black"/>
              <a:cs typeface="Arial Black"/>
            </a:endParaRPr>
          </a:p>
          <a:p>
            <a:pPr algn="ctr"/>
            <a:r>
              <a:rPr lang="en-US" altLang="zh-CN" sz="4800" b="1" spc="37" dirty="0" err="1" smtClean="0">
                <a:solidFill>
                  <a:srgbClr val="0070C0"/>
                </a:solidFill>
                <a:latin typeface="Arial Black"/>
                <a:ea typeface="Arial Black"/>
                <a:cs typeface="Arial Black"/>
              </a:rPr>
              <a:t>Spirometric</a:t>
            </a:r>
            <a:r>
              <a:rPr lang="en-US" altLang="zh-CN" sz="4800" b="1" spc="37" dirty="0" smtClean="0">
                <a:solidFill>
                  <a:srgbClr val="0070C0"/>
                </a:solidFill>
                <a:latin typeface="Arial Black"/>
                <a:ea typeface="Arial Black"/>
                <a:cs typeface="Arial Black"/>
              </a:rPr>
              <a:t> reports</a:t>
            </a:r>
          </a:p>
        </p:txBody>
      </p:sp>
      <p:sp>
        <p:nvSpPr>
          <p:cNvPr id="23" name="TextBox 22"/>
          <p:cNvSpPr txBox="1"/>
          <p:nvPr/>
        </p:nvSpPr>
        <p:spPr>
          <a:xfrm>
            <a:off x="4114800" y="4648200"/>
            <a:ext cx="4419600" cy="1077218"/>
          </a:xfrm>
          <a:prstGeom prst="rect">
            <a:avLst/>
          </a:prstGeom>
          <a:solidFill>
            <a:srgbClr val="FFFF00"/>
          </a:solidFill>
        </p:spPr>
        <p:txBody>
          <a:bodyPr wrap="square" rtlCol="0">
            <a:spAutoFit/>
          </a:bodyPr>
          <a:lstStyle/>
          <a:p>
            <a:pPr algn="ctr"/>
            <a:r>
              <a:rPr lang="en-US" sz="3200" dirty="0" smtClean="0">
                <a:solidFill>
                  <a:srgbClr val="00B050"/>
                </a:solidFill>
                <a:latin typeface="AR JULIAN" pitchFamily="2" charset="0"/>
              </a:rPr>
              <a:t>Associate Professor</a:t>
            </a:r>
          </a:p>
          <a:p>
            <a:pPr algn="ctr"/>
            <a:r>
              <a:rPr lang="en-US" sz="3200" dirty="0" smtClean="0">
                <a:solidFill>
                  <a:srgbClr val="00B050"/>
                </a:solidFill>
                <a:latin typeface="AR JULIAN" pitchFamily="2" charset="0"/>
              </a:rPr>
              <a:t>Dr. </a:t>
            </a:r>
            <a:r>
              <a:rPr lang="en-US" sz="3200" dirty="0" err="1" smtClean="0">
                <a:solidFill>
                  <a:srgbClr val="00B050"/>
                </a:solidFill>
                <a:latin typeface="AR JULIAN" pitchFamily="2" charset="0"/>
              </a:rPr>
              <a:t>Samah</a:t>
            </a:r>
            <a:r>
              <a:rPr lang="en-US" sz="3200" dirty="0" smtClean="0">
                <a:solidFill>
                  <a:srgbClr val="00B050"/>
                </a:solidFill>
                <a:latin typeface="AR JULIAN" pitchFamily="2" charset="0"/>
              </a:rPr>
              <a:t> </a:t>
            </a:r>
            <a:r>
              <a:rPr lang="en-US" sz="3200" dirty="0" err="1" smtClean="0">
                <a:solidFill>
                  <a:srgbClr val="00B050"/>
                </a:solidFill>
                <a:latin typeface="AR JULIAN" pitchFamily="2" charset="0"/>
              </a:rPr>
              <a:t>Shehata</a:t>
            </a:r>
            <a:endParaRPr lang="en-US" sz="3200" dirty="0">
              <a:solidFill>
                <a:srgbClr val="00B050"/>
              </a:solidFill>
              <a:latin typeface="AR JULIAN" pitchFamily="2" charset="0"/>
            </a:endParaRPr>
          </a:p>
        </p:txBody>
      </p:sp>
    </p:spTree>
    <p:extLst>
      <p:ext uri="{BB962C8B-B14F-4D97-AF65-F5344CB8AC3E}">
        <p14:creationId xmlns:p14="http://schemas.microsoft.com/office/powerpoint/2010/main" val="25169066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الصورة خارجية لتسهيل الحساب</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8229600" cy="4572000"/>
          </a:xfrm>
        </p:spPr>
      </p:pic>
    </p:spTree>
    <p:extLst>
      <p:ext uri="{BB962C8B-B14F-4D97-AF65-F5344CB8AC3E}">
        <p14:creationId xmlns:p14="http://schemas.microsoft.com/office/powerpoint/2010/main" val="22967842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67425" y="76200"/>
            <a:ext cx="8686800" cy="6601437"/>
          </a:xfrm>
          <a:prstGeom prst="rect">
            <a:avLst/>
          </a:prstGeom>
          <a:noFill/>
          <a:ln w="9525">
            <a:noFill/>
            <a:miter lim="800000"/>
            <a:headEnd/>
            <a:tailEnd/>
          </a:ln>
          <a:effectLst/>
        </p:spPr>
      </p:pic>
      <p:sp>
        <p:nvSpPr>
          <p:cNvPr id="5" name="Line Callout 2 (Border and Accent Bar) 4"/>
          <p:cNvSpPr/>
          <p:nvPr/>
        </p:nvSpPr>
        <p:spPr>
          <a:xfrm>
            <a:off x="7848600" y="0"/>
            <a:ext cx="990600" cy="5334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No.1</a:t>
            </a:r>
            <a:endParaRPr lang="en-US" sz="2800" b="1" dirty="0">
              <a:latin typeface="AR ESSENCE" pitchFamily="2" charset="0"/>
            </a:endParaRPr>
          </a:p>
        </p:txBody>
      </p:sp>
      <p:sp>
        <p:nvSpPr>
          <p:cNvPr id="2" name="مستطيل 1"/>
          <p:cNvSpPr/>
          <p:nvPr/>
        </p:nvSpPr>
        <p:spPr>
          <a:xfrm>
            <a:off x="2438400" y="5219700"/>
            <a:ext cx="457200" cy="2667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32</a:t>
            </a:r>
            <a:endParaRPr lang="en-US" sz="2000" b="1" dirty="0">
              <a:solidFill>
                <a:schemeClr val="tx1"/>
              </a:solidFill>
            </a:endParaRPr>
          </a:p>
        </p:txBody>
      </p:sp>
      <p:sp>
        <p:nvSpPr>
          <p:cNvPr id="3" name="مربع نص 2"/>
          <p:cNvSpPr txBox="1"/>
          <p:nvPr/>
        </p:nvSpPr>
        <p:spPr>
          <a:xfrm>
            <a:off x="228600" y="6347229"/>
            <a:ext cx="4191000" cy="400110"/>
          </a:xfrm>
          <a:prstGeom prst="rect">
            <a:avLst/>
          </a:prstGeom>
          <a:solidFill>
            <a:schemeClr val="accent3">
              <a:lumMod val="40000"/>
              <a:lumOff val="60000"/>
            </a:schemeClr>
          </a:solidFill>
        </p:spPr>
        <p:txBody>
          <a:bodyPr wrap="square" rtlCol="0">
            <a:spAutoFit/>
          </a:bodyPr>
          <a:lstStyle/>
          <a:p>
            <a:r>
              <a:rPr lang="en-US" sz="2000" dirty="0" smtClean="0"/>
              <a:t>  Blood urea                  </a:t>
            </a:r>
            <a:r>
              <a:rPr lang="en-US" sz="2000" b="1" dirty="0" smtClean="0"/>
              <a:t>24 mg/dl</a:t>
            </a:r>
            <a:endParaRPr lang="en-US" sz="2000" b="1" dirty="0"/>
          </a:p>
        </p:txBody>
      </p:sp>
      <p:sp>
        <p:nvSpPr>
          <p:cNvPr id="4" name="مربع نص 3"/>
          <p:cNvSpPr txBox="1"/>
          <p:nvPr/>
        </p:nvSpPr>
        <p:spPr>
          <a:xfrm>
            <a:off x="6907838" y="2286000"/>
            <a:ext cx="1480131" cy="400110"/>
          </a:xfrm>
          <a:prstGeom prst="rect">
            <a:avLst/>
          </a:prstGeom>
          <a:solidFill>
            <a:schemeClr val="bg1"/>
          </a:solidFill>
        </p:spPr>
        <p:txBody>
          <a:bodyPr wrap="square" rtlCol="0">
            <a:spAutoFit/>
          </a:bodyPr>
          <a:lstStyle/>
          <a:p>
            <a:r>
              <a:rPr lang="en-US" sz="2000" dirty="0" smtClean="0">
                <a:latin typeface="Arial Rounded MT Bold" pitchFamily="34" charset="0"/>
              </a:rPr>
              <a:t>appears</a:t>
            </a:r>
            <a:endParaRPr lang="en-US" sz="2000" dirty="0">
              <a:latin typeface="Arial Rounded MT Bold" pitchFamily="34" charset="0"/>
            </a:endParaRPr>
          </a:p>
        </p:txBody>
      </p:sp>
      <p:sp>
        <p:nvSpPr>
          <p:cNvPr id="7" name="مربع نص 6"/>
          <p:cNvSpPr txBox="1"/>
          <p:nvPr/>
        </p:nvSpPr>
        <p:spPr>
          <a:xfrm>
            <a:off x="0" y="2668522"/>
            <a:ext cx="1066799" cy="400110"/>
          </a:xfrm>
          <a:prstGeom prst="rect">
            <a:avLst/>
          </a:prstGeom>
          <a:solidFill>
            <a:schemeClr val="bg1"/>
          </a:solidFill>
        </p:spPr>
        <p:txBody>
          <a:bodyPr wrap="square" rtlCol="0">
            <a:spAutoFit/>
          </a:bodyPr>
          <a:lstStyle/>
          <a:p>
            <a:endParaRPr lang="en-US" sz="2000" dirty="0">
              <a:latin typeface="Arial Rounded MT Bold"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177" y="2674372"/>
            <a:ext cx="50442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ربع نص 7"/>
          <p:cNvSpPr txBox="1"/>
          <p:nvPr/>
        </p:nvSpPr>
        <p:spPr>
          <a:xfrm>
            <a:off x="2326213" y="2662947"/>
            <a:ext cx="569387" cy="369332"/>
          </a:xfrm>
          <a:prstGeom prst="rect">
            <a:avLst/>
          </a:prstGeom>
          <a:noFill/>
        </p:spPr>
        <p:txBody>
          <a:bodyPr wrap="none" rtlCol="0">
            <a:spAutoFit/>
          </a:bodyPr>
          <a:lstStyle/>
          <a:p>
            <a:r>
              <a:rPr lang="en-US" dirty="0" smtClean="0">
                <a:latin typeface="Arial" pitchFamily="34" charset="0"/>
                <a:cs typeface="Arial" pitchFamily="34" charset="0"/>
              </a:rPr>
              <a:t>and</a:t>
            </a:r>
            <a:endParaRPr lang="en-US" dirty="0">
              <a:latin typeface="Arial" pitchFamily="34" charset="0"/>
              <a:cs typeface="Arial" pitchFamily="34" charset="0"/>
            </a:endParaRPr>
          </a:p>
        </p:txBody>
      </p:sp>
    </p:spTree>
    <p:extLst>
      <p:ext uri="{BB962C8B-B14F-4D97-AF65-F5344CB8AC3E}">
        <p14:creationId xmlns:p14="http://schemas.microsoft.com/office/powerpoint/2010/main" val="217121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0"/>
            <a:ext cx="5369200" cy="6599193"/>
          </a:xfrm>
        </p:spPr>
      </p:pic>
    </p:spTree>
    <p:extLst>
      <p:ext uri="{BB962C8B-B14F-4D97-AF65-F5344CB8AC3E}">
        <p14:creationId xmlns:p14="http://schemas.microsoft.com/office/powerpoint/2010/main" val="34071763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03" r="9935" b="8189"/>
          <a:stretch/>
        </p:blipFill>
        <p:spPr bwMode="auto">
          <a:xfrm>
            <a:off x="811369" y="23217"/>
            <a:ext cx="7250806" cy="683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796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371600" y="250559"/>
            <a:ext cx="6476999" cy="6432560"/>
          </a:xfrm>
          <a:prstGeom prst="rect">
            <a:avLst/>
          </a:prstGeom>
          <a:noFill/>
          <a:ln w="9525">
            <a:noFill/>
            <a:miter lim="800000"/>
            <a:headEnd/>
            <a:tailEnd/>
          </a:ln>
          <a:effectLst/>
        </p:spPr>
      </p:pic>
    </p:spTree>
    <p:extLst>
      <p:ext uri="{BB962C8B-B14F-4D97-AF65-F5344CB8AC3E}">
        <p14:creationId xmlns:p14="http://schemas.microsoft.com/office/powerpoint/2010/main" val="3164753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152401" y="1295400"/>
            <a:ext cx="8924668" cy="3302127"/>
          </a:xfrm>
          <a:prstGeom prst="rect">
            <a:avLst/>
          </a:prstGeom>
          <a:noFill/>
          <a:ln w="9525">
            <a:noFill/>
            <a:miter lim="800000"/>
            <a:headEnd/>
            <a:tailEnd/>
          </a:ln>
          <a:effectLst/>
        </p:spPr>
      </p:pic>
    </p:spTree>
    <p:extLst>
      <p:ext uri="{BB962C8B-B14F-4D97-AF65-F5344CB8AC3E}">
        <p14:creationId xmlns:p14="http://schemas.microsoft.com/office/powerpoint/2010/main" val="2299983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r="4214"/>
          <a:stretch>
            <a:fillRect/>
          </a:stretch>
        </p:blipFill>
        <p:spPr bwMode="auto">
          <a:xfrm>
            <a:off x="152400" y="838200"/>
            <a:ext cx="8794376" cy="5486400"/>
          </a:xfrm>
          <a:prstGeom prst="rect">
            <a:avLst/>
          </a:prstGeom>
          <a:noFill/>
          <a:ln w="9525">
            <a:noFill/>
            <a:miter lim="800000"/>
            <a:headEnd/>
            <a:tailEnd/>
          </a:ln>
          <a:effectLst/>
        </p:spPr>
      </p:pic>
      <p:sp>
        <p:nvSpPr>
          <p:cNvPr id="3" name="Line Callout 2 (Border and Accent Bar) 2"/>
          <p:cNvSpPr/>
          <p:nvPr/>
        </p:nvSpPr>
        <p:spPr>
          <a:xfrm>
            <a:off x="7848600" y="152400"/>
            <a:ext cx="990600" cy="6096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No.2</a:t>
            </a:r>
            <a:endParaRPr lang="en-US" sz="2800" b="1" dirty="0">
              <a:latin typeface="AR ESSENCE" pitchFamily="2" charset="0"/>
            </a:endParaRPr>
          </a:p>
        </p:txBody>
      </p:sp>
    </p:spTree>
    <p:extLst>
      <p:ext uri="{BB962C8B-B14F-4D97-AF65-F5344CB8AC3E}">
        <p14:creationId xmlns:p14="http://schemas.microsoft.com/office/powerpoint/2010/main" val="1930584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609599" y="0"/>
            <a:ext cx="8268617" cy="6858000"/>
          </a:xfrm>
          <a:prstGeom prst="rect">
            <a:avLst/>
          </a:prstGeom>
          <a:noFill/>
          <a:ln w="9525">
            <a:noFill/>
            <a:miter lim="800000"/>
            <a:headEnd/>
            <a:tailEnd/>
          </a:ln>
          <a:effectLst/>
        </p:spPr>
      </p:pic>
    </p:spTree>
    <p:extLst>
      <p:ext uri="{BB962C8B-B14F-4D97-AF65-F5344CB8AC3E}">
        <p14:creationId xmlns:p14="http://schemas.microsoft.com/office/powerpoint/2010/main" val="21413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srcRect/>
          <a:stretch>
            <a:fillRect/>
          </a:stretch>
        </p:blipFill>
        <p:spPr bwMode="auto">
          <a:xfrm>
            <a:off x="0" y="-1"/>
            <a:ext cx="7086600" cy="6726461"/>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5123735" y="5410200"/>
            <a:ext cx="4020265" cy="1295400"/>
          </a:xfrm>
          <a:prstGeom prst="rect">
            <a:avLst/>
          </a:prstGeom>
          <a:noFill/>
          <a:ln w="9525">
            <a:noFill/>
            <a:miter lim="800000"/>
            <a:headEnd/>
            <a:tailEnd/>
          </a:ln>
          <a:effectLst/>
        </p:spPr>
      </p:pic>
    </p:spTree>
    <p:extLst>
      <p:ext uri="{BB962C8B-B14F-4D97-AF65-F5344CB8AC3E}">
        <p14:creationId xmlns:p14="http://schemas.microsoft.com/office/powerpoint/2010/main" val="2075265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1"/>
            <a:ext cx="8382000" cy="3477875"/>
          </a:xfrm>
          <a:prstGeom prst="rect">
            <a:avLst/>
          </a:prstGeom>
          <a:solidFill>
            <a:schemeClr val="accent6">
              <a:lumMod val="20000"/>
              <a:lumOff val="80000"/>
            </a:schemeClr>
          </a:solidFill>
        </p:spPr>
        <p:txBody>
          <a:bodyPr wrap="square">
            <a:spAutoFit/>
          </a:bodyPr>
          <a:lstStyle/>
          <a:p>
            <a:r>
              <a:rPr lang="en-US" sz="2000" b="1" dirty="0" smtClean="0">
                <a:solidFill>
                  <a:srgbClr val="FF0000"/>
                </a:solidFill>
                <a:latin typeface="Bahnschrift SemiBold" pitchFamily="34" charset="0"/>
              </a:rPr>
              <a:t>History</a:t>
            </a:r>
          </a:p>
          <a:p>
            <a:endParaRPr lang="en-US" sz="2000" b="1" dirty="0" smtClean="0">
              <a:latin typeface="Bahnschrift SemiBold" pitchFamily="34" charset="0"/>
            </a:endParaRPr>
          </a:p>
          <a:p>
            <a:r>
              <a:rPr lang="en-US" sz="2000" dirty="0" smtClean="0">
                <a:latin typeface="Bahnschrift SemiBold" pitchFamily="34" charset="0"/>
              </a:rPr>
              <a:t>A 24-year-old female nursing student attends hospital complaining of sudden-onset breathlessness. She flew to the UK from Australia the previous day.</a:t>
            </a:r>
          </a:p>
          <a:p>
            <a:endParaRPr lang="en-US" sz="2000" dirty="0" smtClean="0">
              <a:latin typeface="Bahnschrift SemiBold" pitchFamily="34" charset="0"/>
            </a:endParaRPr>
          </a:p>
          <a:p>
            <a:r>
              <a:rPr lang="en-US" sz="2000" b="1" dirty="0" smtClean="0">
                <a:latin typeface="Bahnschrift SemiBold" pitchFamily="34" charset="0"/>
              </a:rPr>
              <a:t>She has no </a:t>
            </a:r>
            <a:r>
              <a:rPr lang="en-US" sz="2000" b="1" dirty="0" err="1" smtClean="0">
                <a:latin typeface="Bahnschrift SemiBold" pitchFamily="34" charset="0"/>
              </a:rPr>
              <a:t>pleuritic</a:t>
            </a:r>
            <a:r>
              <a:rPr lang="en-US" sz="2000" b="1" dirty="0" smtClean="0">
                <a:latin typeface="Bahnschrift SemiBold" pitchFamily="34" charset="0"/>
              </a:rPr>
              <a:t> pain, </a:t>
            </a:r>
            <a:r>
              <a:rPr lang="en-US" sz="2000" b="1" dirty="0" err="1" smtClean="0">
                <a:latin typeface="Bahnschrift SemiBold" pitchFamily="34" charset="0"/>
              </a:rPr>
              <a:t>haemoptysis</a:t>
            </a:r>
            <a:r>
              <a:rPr lang="en-US" sz="2000" b="1" dirty="0" smtClean="0">
                <a:latin typeface="Bahnschrift SemiBold" pitchFamily="34" charset="0"/>
              </a:rPr>
              <a:t> or leg </a:t>
            </a:r>
            <a:r>
              <a:rPr lang="en-US" sz="2000" b="1" dirty="0" err="1" smtClean="0">
                <a:latin typeface="Bahnschrift SemiBold" pitchFamily="34" charset="0"/>
              </a:rPr>
              <a:t>swelling,no</a:t>
            </a:r>
            <a:r>
              <a:rPr lang="en-US" sz="2000" b="1" dirty="0" smtClean="0">
                <a:latin typeface="Bahnschrift SemiBold" pitchFamily="34" charset="0"/>
              </a:rPr>
              <a:t> history of lung disease and is a non-smoker.</a:t>
            </a:r>
          </a:p>
          <a:p>
            <a:endParaRPr lang="en-US" sz="2000" dirty="0" smtClean="0">
              <a:latin typeface="Bahnschrift SemiBold" pitchFamily="34" charset="0"/>
            </a:endParaRPr>
          </a:p>
          <a:p>
            <a:endParaRPr lang="en-US" sz="2000" dirty="0" smtClean="0">
              <a:latin typeface="Bahnschrift SemiBold" pitchFamily="34" charset="0"/>
            </a:endParaRPr>
          </a:p>
          <a:p>
            <a:endParaRPr lang="en-US" sz="2000" dirty="0">
              <a:latin typeface="Bahnschrift SemiBold" pitchFamily="34" charset="0"/>
            </a:endParaRPr>
          </a:p>
        </p:txBody>
      </p:sp>
      <p:sp>
        <p:nvSpPr>
          <p:cNvPr id="3" name="Rectangle 2"/>
          <p:cNvSpPr/>
          <p:nvPr/>
        </p:nvSpPr>
        <p:spPr>
          <a:xfrm>
            <a:off x="381000" y="3124200"/>
            <a:ext cx="8382000" cy="1938992"/>
          </a:xfrm>
          <a:prstGeom prst="rect">
            <a:avLst/>
          </a:prstGeom>
          <a:solidFill>
            <a:schemeClr val="accent5">
              <a:lumMod val="20000"/>
              <a:lumOff val="80000"/>
            </a:schemeClr>
          </a:solidFill>
        </p:spPr>
        <p:txBody>
          <a:bodyPr wrap="square">
            <a:spAutoFit/>
          </a:bodyPr>
          <a:lstStyle/>
          <a:p>
            <a:endParaRPr lang="en-US" sz="2000" b="1" dirty="0" smtClean="0">
              <a:latin typeface="Bahnschrift SemiBold" pitchFamily="34" charset="0"/>
            </a:endParaRPr>
          </a:p>
          <a:p>
            <a:r>
              <a:rPr lang="en-US" sz="2000" b="1" dirty="0" smtClean="0">
                <a:solidFill>
                  <a:srgbClr val="FF0000"/>
                </a:solidFill>
                <a:latin typeface="Bahnschrift SemiBold" pitchFamily="34" charset="0"/>
              </a:rPr>
              <a:t>Examination</a:t>
            </a:r>
          </a:p>
          <a:p>
            <a:endParaRPr lang="en-US" sz="2000" b="1" dirty="0" smtClean="0">
              <a:latin typeface="Bahnschrift SemiBold" pitchFamily="34" charset="0"/>
            </a:endParaRPr>
          </a:p>
          <a:p>
            <a:r>
              <a:rPr lang="en-US" sz="2000" b="1" dirty="0" smtClean="0">
                <a:latin typeface="Bahnschrift SemiBold" pitchFamily="34" charset="0"/>
              </a:rPr>
              <a:t>She appears anxious and distressed. Her respiratory rate is elevated</a:t>
            </a:r>
          </a:p>
          <a:p>
            <a:r>
              <a:rPr lang="en-US" sz="2000" b="1" dirty="0" smtClean="0">
                <a:latin typeface="Bahnschrift SemiBold" pitchFamily="34" charset="0"/>
              </a:rPr>
              <a:t>but chest examination is unremarkable. </a:t>
            </a:r>
          </a:p>
          <a:p>
            <a:endParaRPr lang="en-US" sz="2000" b="1" dirty="0" smtClean="0">
              <a:latin typeface="Bahnschrift SemiBold" pitchFamily="34" charset="0"/>
            </a:endParaRPr>
          </a:p>
        </p:txBody>
      </p:sp>
      <p:sp>
        <p:nvSpPr>
          <p:cNvPr id="4" name="Line Callout 2 (Border and Accent Bar) 3"/>
          <p:cNvSpPr/>
          <p:nvPr/>
        </p:nvSpPr>
        <p:spPr>
          <a:xfrm>
            <a:off x="7848600" y="152400"/>
            <a:ext cx="990600" cy="6096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No.3</a:t>
            </a:r>
            <a:endParaRPr lang="en-US" sz="2800" b="1" dirty="0">
              <a:latin typeface="AR ESSENCE" pitchFamily="2" charset="0"/>
            </a:endParaRPr>
          </a:p>
        </p:txBody>
      </p:sp>
      <p:pic>
        <p:nvPicPr>
          <p:cNvPr id="6146" name="Picture 2"/>
          <p:cNvPicPr>
            <a:picLocks noChangeAspect="1" noChangeArrowheads="1"/>
          </p:cNvPicPr>
          <p:nvPr/>
        </p:nvPicPr>
        <p:blipFill>
          <a:blip r:embed="rId2"/>
          <a:srcRect/>
          <a:stretch>
            <a:fillRect/>
          </a:stretch>
        </p:blipFill>
        <p:spPr bwMode="auto">
          <a:xfrm>
            <a:off x="5144592" y="4876800"/>
            <a:ext cx="3956638" cy="1981200"/>
          </a:xfrm>
          <a:prstGeom prst="rect">
            <a:avLst/>
          </a:prstGeom>
          <a:noFill/>
          <a:ln w="9525">
            <a:noFill/>
            <a:miter lim="800000"/>
            <a:headEnd/>
            <a:tailEnd/>
          </a:ln>
          <a:effectLst/>
        </p:spPr>
      </p:pic>
    </p:spTree>
    <p:extLst>
      <p:ext uri="{BB962C8B-B14F-4D97-AF65-F5344CB8AC3E}">
        <p14:creationId xmlns:p14="http://schemas.microsoft.com/office/powerpoint/2010/main" val="38778269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26" t="2569" b="8591"/>
          <a:stretch/>
        </p:blipFill>
        <p:spPr bwMode="auto">
          <a:xfrm>
            <a:off x="1171905" y="412123"/>
            <a:ext cx="6438571" cy="621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9806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0" y="0"/>
            <a:ext cx="6344590" cy="6476999"/>
          </a:xfrm>
          <a:prstGeom prst="rect">
            <a:avLst/>
          </a:prstGeom>
          <a:noFill/>
          <a:ln w="9525">
            <a:noFill/>
            <a:miter lim="800000"/>
            <a:headEnd/>
            <a:tailEnd/>
          </a:ln>
          <a:effectLst/>
        </p:spPr>
      </p:pic>
      <p:pic>
        <p:nvPicPr>
          <p:cNvPr id="7170" name="Picture 2"/>
          <p:cNvPicPr>
            <a:picLocks noChangeAspect="1" noChangeArrowheads="1"/>
          </p:cNvPicPr>
          <p:nvPr/>
        </p:nvPicPr>
        <p:blipFill>
          <a:blip r:embed="rId4"/>
          <a:srcRect/>
          <a:stretch>
            <a:fillRect/>
          </a:stretch>
        </p:blipFill>
        <p:spPr bwMode="auto">
          <a:xfrm>
            <a:off x="5124734" y="5029200"/>
            <a:ext cx="4019266" cy="1447800"/>
          </a:xfrm>
          <a:prstGeom prst="rect">
            <a:avLst/>
          </a:prstGeom>
          <a:noFill/>
          <a:ln w="9525">
            <a:noFill/>
            <a:miter lim="800000"/>
            <a:headEnd/>
            <a:tailEnd/>
          </a:ln>
          <a:effectLst/>
        </p:spPr>
      </p:pic>
    </p:spTree>
    <p:extLst>
      <p:ext uri="{BB962C8B-B14F-4D97-AF65-F5344CB8AC3E}">
        <p14:creationId xmlns:p14="http://schemas.microsoft.com/office/powerpoint/2010/main" val="1783876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152400" y="152400"/>
            <a:ext cx="8763000" cy="2961014"/>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304800" y="3200400"/>
            <a:ext cx="8305800" cy="3468080"/>
          </a:xfrm>
          <a:prstGeom prst="rect">
            <a:avLst/>
          </a:prstGeom>
          <a:noFill/>
          <a:ln w="9525">
            <a:noFill/>
            <a:miter lim="800000"/>
            <a:headEnd/>
            <a:tailEnd/>
          </a:ln>
          <a:effectLst/>
        </p:spPr>
      </p:pic>
      <p:sp>
        <p:nvSpPr>
          <p:cNvPr id="4" name="Line Callout 2 (Border and Accent Bar) 3"/>
          <p:cNvSpPr/>
          <p:nvPr/>
        </p:nvSpPr>
        <p:spPr>
          <a:xfrm>
            <a:off x="8153400" y="0"/>
            <a:ext cx="990600" cy="609600"/>
          </a:xfrm>
          <a:prstGeom prst="accentBorderCallout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 ESSENCE" pitchFamily="2" charset="0"/>
              </a:rPr>
              <a:t>No.4</a:t>
            </a:r>
            <a:endParaRPr lang="en-US" sz="2800" b="1" dirty="0">
              <a:latin typeface="AR ESSENCE" pitchFamily="2" charset="0"/>
            </a:endParaRPr>
          </a:p>
        </p:txBody>
      </p:sp>
    </p:spTree>
    <p:extLst>
      <p:ext uri="{BB962C8B-B14F-4D97-AF65-F5344CB8AC3E}">
        <p14:creationId xmlns:p14="http://schemas.microsoft.com/office/powerpoint/2010/main" val="3491836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TotalTime>
  <Words>2132</Words>
  <Application>Microsoft Office PowerPoint</Application>
  <PresentationFormat>On-screen Show (4:3)</PresentationFormat>
  <Paragraphs>420</Paragraphs>
  <Slides>138</Slides>
  <Notes>53</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Office Theme</vt:lpstr>
      <vt:lpstr>بسم الله الرحمن الرحيم</vt:lpstr>
      <vt:lpstr>PowerPoint Presentation</vt:lpstr>
      <vt:lpstr>المواضيع</vt:lpstr>
      <vt:lpstr>الدكتور باسل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Acromegaly features </vt:lpstr>
      <vt:lpstr>PowerPoint Presentation</vt:lpstr>
      <vt:lpstr>Hydrocephalus   </vt:lpstr>
      <vt:lpstr>PowerPoint Presentation</vt:lpstr>
      <vt:lpstr>PowerPoint Presentation</vt:lpstr>
      <vt:lpstr>PowerPoint Presentation</vt:lpstr>
      <vt:lpstr>PowerPoint Presentation</vt:lpstr>
      <vt:lpstr>د.حسين العمرات </vt:lpstr>
      <vt:lpstr>PowerPoint Presentation</vt:lpstr>
      <vt:lpstr>PowerPoint Presentation</vt:lpstr>
      <vt:lpstr>PowerPoint Presentation</vt:lpstr>
      <vt:lpstr>PowerPoint Presentation</vt:lpstr>
      <vt:lpstr>د . محمد العاني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HF</vt:lpstr>
      <vt:lpstr>PowerPoint Presentation</vt:lpstr>
      <vt:lpstr>Rubra vera </vt:lpstr>
      <vt:lpstr>PowerPoint Presentation</vt:lpstr>
      <vt:lpstr>PowerPoint Presentation</vt:lpstr>
      <vt:lpstr>د . وليد </vt:lpstr>
      <vt:lpstr>PowerPoint Presentation</vt:lpstr>
      <vt:lpstr>PowerPoint Presentation</vt:lpstr>
      <vt:lpstr>PowerPoint Presentation</vt:lpstr>
      <vt:lpstr>PowerPoint Presentation</vt:lpstr>
      <vt:lpstr>Causes of Erythema nodosum</vt:lpstr>
      <vt:lpstr>PowerPoint Presentation</vt:lpstr>
      <vt:lpstr>د.سماح</vt:lpstr>
      <vt:lpstr>Approach to dyspnea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الصورة خارجية لتسهيل الحساب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مورنينج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10</cp:revision>
  <dcterms:created xsi:type="dcterms:W3CDTF">2021-03-06T15:08:59Z</dcterms:created>
  <dcterms:modified xsi:type="dcterms:W3CDTF">2021-03-07T03:46:43Z</dcterms:modified>
</cp:coreProperties>
</file>