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9" r:id="rId1"/>
  </p:sldMasterIdLst>
  <p:notesMasterIdLst>
    <p:notesMasterId r:id="rId38"/>
  </p:notesMasterIdLst>
  <p:sldIdLst>
    <p:sldId id="256" r:id="rId2"/>
    <p:sldId id="257" r:id="rId3"/>
    <p:sldId id="258" r:id="rId4"/>
    <p:sldId id="286" r:id="rId5"/>
    <p:sldId id="287" r:id="rId6"/>
    <p:sldId id="288" r:id="rId7"/>
    <p:sldId id="259" r:id="rId8"/>
    <p:sldId id="260" r:id="rId9"/>
    <p:sldId id="261" r:id="rId10"/>
    <p:sldId id="289" r:id="rId11"/>
    <p:sldId id="262" r:id="rId12"/>
    <p:sldId id="290" r:id="rId13"/>
    <p:sldId id="263" r:id="rId14"/>
    <p:sldId id="291" r:id="rId15"/>
    <p:sldId id="292" r:id="rId16"/>
    <p:sldId id="264" r:id="rId17"/>
    <p:sldId id="265" r:id="rId18"/>
    <p:sldId id="293" r:id="rId19"/>
    <p:sldId id="294" r:id="rId20"/>
    <p:sldId id="305" r:id="rId21"/>
    <p:sldId id="297" r:id="rId22"/>
    <p:sldId id="298" r:id="rId23"/>
    <p:sldId id="299" r:id="rId24"/>
    <p:sldId id="300" r:id="rId25"/>
    <p:sldId id="301" r:id="rId26"/>
    <p:sldId id="302" r:id="rId27"/>
    <p:sldId id="267" r:id="rId28"/>
    <p:sldId id="303" r:id="rId29"/>
    <p:sldId id="268" r:id="rId30"/>
    <p:sldId id="270" r:id="rId31"/>
    <p:sldId id="271" r:id="rId32"/>
    <p:sldId id="304" r:id="rId33"/>
    <p:sldId id="273" r:id="rId34"/>
    <p:sldId id="272" r:id="rId35"/>
    <p:sldId id="274" r:id="rId36"/>
    <p:sldId id="275"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utive" panose="020F05020202040A0204" pitchFamily="34" charset="0"/>
      <p:regular r:id="rId43"/>
      <p:italic r:id="rId44"/>
    </p:embeddedFont>
    <p:embeddedFont>
      <p:font typeface="Gill Sans MT" panose="020B0502020104020203" pitchFamily="34" charset="0"/>
      <p:regular r:id="rId45"/>
      <p:bold r:id="rId46"/>
      <p:italic r:id="rId47"/>
      <p:boldItalic r:id="rId48"/>
    </p:embeddedFont>
    <p:embeddedFont>
      <p:font typeface="Gill Sans MT Condensed" panose="020B0506020104020203" pitchFamily="34" charset="0"/>
      <p:regular r:id="rId49"/>
    </p:embeddedFont>
    <p:embeddedFont>
      <p:font typeface="Roboto" panose="02000000000000000000" pitchFamily="2" charset="0"/>
      <p:regular r:id="rId50"/>
      <p:bold r:id="rId51"/>
      <p:italic r:id="rId52"/>
      <p:boldItalic r:id="rId53"/>
    </p:embeddedFont>
    <p:embeddedFont>
      <p:font typeface="Verdana" panose="020B0604030504040204" pitchFamily="34" charset="0"/>
      <p:regular r:id="rId54"/>
      <p:bold r:id="rId55"/>
      <p:italic r:id="rId56"/>
      <p:boldItalic r:id="rId57"/>
    </p:embeddedFont>
    <p:embeddedFont>
      <p:font typeface="Wingdings 2" pitchFamily="2" charset="2"/>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h7pWRWes9KXfcUGueSRaypscQ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9474" autoAdjust="0"/>
  </p:normalViewPr>
  <p:slideViewPr>
    <p:cSldViewPr snapToGrid="0">
      <p:cViewPr>
        <p:scale>
          <a:sx n="72" d="100"/>
          <a:sy n="72" d="100"/>
        </p:scale>
        <p:origin x="-636" y="180"/>
      </p:cViewPr>
      <p:guideLst>
        <p:guide orient="horz" pos="2160"/>
        <p:guide pos="384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font" Target="fonts/font1.fntdata"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font" Target="fonts/font4.fntdata" /><Relationship Id="rId47" Type="http://schemas.openxmlformats.org/officeDocument/2006/relationships/font" Target="fonts/font9.fntdata" /><Relationship Id="rId50" Type="http://schemas.openxmlformats.org/officeDocument/2006/relationships/font" Target="fonts/font12.fntdata" /><Relationship Id="rId55" Type="http://schemas.openxmlformats.org/officeDocument/2006/relationships/font" Target="fonts/font17.fntdata" /><Relationship Id="rId63" Type="http://schemas.openxmlformats.org/officeDocument/2006/relationships/tableStyles" Target="tableStyle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font" Target="fonts/font3.fntdata" /><Relationship Id="rId54" Type="http://schemas.openxmlformats.org/officeDocument/2006/relationships/font" Target="fonts/font16.fntdata" /><Relationship Id="rId62"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font" Target="fonts/font2.fntdata" /><Relationship Id="rId45" Type="http://schemas.openxmlformats.org/officeDocument/2006/relationships/font" Target="fonts/font7.fntdata" /><Relationship Id="rId53" Type="http://schemas.openxmlformats.org/officeDocument/2006/relationships/font" Target="fonts/font15.fntdata" /><Relationship Id="rId58" Type="http://schemas.openxmlformats.org/officeDocument/2006/relationships/font" Target="fonts/font20.fntdata"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font" Target="fonts/font11.fntdata" /><Relationship Id="rId57" Type="http://schemas.openxmlformats.org/officeDocument/2006/relationships/font" Target="fonts/font19.fntdata" /><Relationship Id="rId61"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font" Target="fonts/font6.fntdata" /><Relationship Id="rId52" Type="http://schemas.openxmlformats.org/officeDocument/2006/relationships/font" Target="fonts/font14.fntdata" /><Relationship Id="rId6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font" Target="fonts/font5.fntdata" /><Relationship Id="rId48" Type="http://schemas.openxmlformats.org/officeDocument/2006/relationships/font" Target="fonts/font10.fntdata" /><Relationship Id="rId56" Type="http://schemas.openxmlformats.org/officeDocument/2006/relationships/font" Target="fonts/font18.fntdata" /><Relationship Id="rId8" Type="http://schemas.openxmlformats.org/officeDocument/2006/relationships/slide" Target="slides/slide7.xml" /><Relationship Id="rId51" Type="http://schemas.openxmlformats.org/officeDocument/2006/relationships/font" Target="fonts/font13.fntdata"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notesMaster" Target="notesMasters/notesMaster1.xml" /><Relationship Id="rId46" Type="http://schemas.openxmlformats.org/officeDocument/2006/relationships/font" Target="fonts/font8.fntdata" /><Relationship Id="rId59" Type="http://customschemas.google.com/relationships/presentationmetadata" Target="metadata"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02:16.215"/>
    </inkml:context>
    <inkml:brush xml:id="br0">
      <inkml:brushProperty name="width" value="0.05" units="cm"/>
      <inkml:brushProperty name="height" value="0.05" units="cm"/>
      <inkml:brushProperty name="color" value="#FFFFFF"/>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02:42.963"/>
    </inkml:context>
    <inkml:brush xml:id="br0">
      <inkml:brushProperty name="width" value="0.35" units="cm"/>
      <inkml:brushProperty name="height" value="0.35" units="cm"/>
      <inkml:brushProperty name="color" value="#FFFFFF"/>
    </inkml:brush>
  </inkml:definitions>
  <inkml:trace contextRef="#ctx0" brushRef="#br0">2498 100 24575,'-7'-1'0,"0"2"0,-1-1 0,1 1 0,0 0 0,0 0 0,0 1 0,0 0 0,-11 5 0,14-5 0,-1 1 0,1 0 0,-1 1 0,1-1 0,0 1 0,0-1 0,0 1 0,1 0 0,-1 1 0,1-1 0,0 0 0,-3 7 0,-3 5 0,-1 1 0,-1-1 0,-25 27 0,30-37 0,-1 1 0,1-2 0,-1 1 0,0-1 0,-1 0 0,1 0 0,-1-1 0,0 0 0,0-1 0,-16 6 0,-1-3 0,-11 3 0,0-1 0,-1-1 0,-53 2 0,-568-9 0,286-1 0,345 2 0,0 2 0,-42 9 0,37-6 0,-38 4 0,-78-9 0,99-3 0,0 3 0,-88 12 0,105-7 0,0 0 0,-1-2 0,1-2 0,-35-1 0,63-2 0,1 1 0,0-1 0,-1 1 0,1-1 0,0 0 0,0 0 0,0-1 0,0 1 0,0-1 0,-6-3 0,9 4 0,-1 1 0,0-1 0,0 0 0,1 1 0,-1-1 0,1 0 0,-1 0 0,1 1 0,-1-1 0,1 0 0,-1 0 0,1 0 0,0 0 0,0 0 0,-1 0 0,1 1 0,0-1 0,0 0 0,0 0 0,0 0 0,0 0 0,0 0 0,0 0 0,0 0 0,0 0 0,0 0 0,1 0 0,-1 0 0,0 1 0,1-1 0,-1 0 0,1 0 0,-1 0 0,1 0 0,-1 1 0,1-1 0,-1 0 0,1 0 0,0 1 0,-1-1 0,1 1 0,1-2 0,7-6 0,0 1 0,1 0 0,-1 0 0,1 1 0,20-9 0,62-21 0,-50 20 0,-14 6 0,2 2 0,-1 0 0,1 2 0,0 2 0,1 0 0,-1 2 0,46 2 0,-47 1 0,257-3 0,-248-2 0,1-1 0,-2-1 0,1-3 0,-1 0 0,52-22 0,-38 8 0,-22 9 0,1 1 0,0 1 0,1 2 0,60-12 0,-20 17 0,119 7 0,-67 1 0,160-3 0,-1286 0 0,959 2 0,-67 12 0,8-1 0,60-7 0,1 2 0,-41 12 0,48-10 0,-1-1 0,0-3 0,-54 4 0,-162-10 0,88-2 0,156 2 0,0 0 0,0-1 0,0 0 0,0 0 0,-14-5 0,21 5 0,0 1 0,0 0 0,0-1 0,-1 1 0,1-1 0,0 1 0,0-1 0,0 0 0,0 1 0,0-1 0,0 0 0,0 0 0,0 1 0,0-1 0,1 0 0,-1 0 0,0 0 0,0 0 0,1 0 0,-1-1 0,1 1 0,-1 0 0,1 0 0,-1 0 0,1 0 0,0-1 0,-1 1 0,1 0 0,0 0 0,0-1 0,0 1 0,0 0 0,0 0 0,0-1 0,0 1 0,1 0 0,-1 0 0,0 0 0,1-1 0,-1 1 0,1 0 0,-1 0 0,1 0 0,0 0 0,-1 0 0,2-2 0,3-3 0,0 0 0,1 0 0,-1 0 0,1 0 0,0 1 0,1 0 0,-1 0 0,12-6 0,-4 3 0,0 1 0,1 0 0,21-6 0,-19 9-341,0 0 0,1 1-1,26 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04:12.250"/>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04:13.341"/>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24T16:04:16.854"/>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47284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ext.amboss.com/us/article/oh00Uf#Z9d39e45472c1236c6a3d15cc9560bec1" TargetMode="External" /><Relationship Id="rId2" Type="http://schemas.openxmlformats.org/officeDocument/2006/relationships/slide" Target="../slides/slide23.xml" /><Relationship Id="rId1" Type="http://schemas.openxmlformats.org/officeDocument/2006/relationships/notesMaster" Target="../notesMasters/notesMaster1.xml" /><Relationship Id="rId4" Type="http://schemas.openxmlformats.org/officeDocument/2006/relationships/hyperlink" Target="https://next.amboss.com/us/article/nn07Fg#Zf8e1eb9b3294c2c0f0f0eda10f6cadb5" TargetMode="Externa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9989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1" name="Google Shape;1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x-none" dirty="0"/>
              <a:t>-2 to 9 total points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348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Pts with CKD “low GFR” : use unfractionated heparin and warfarin ,or apixaban</a:t>
            </a:r>
            <a:endParaRPr dirty="0"/>
          </a:p>
        </p:txBody>
      </p:sp>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93663" indent="-93663">
              <a:buFont typeface="Wingdings" panose="05000000000000000000" pitchFamily="2" charset="2"/>
              <a:buChar char="q"/>
            </a:pPr>
            <a:r>
              <a:rPr lang="en-GB" sz="1200" dirty="0">
                <a:ea typeface="American Typewriter" charset="0"/>
                <a:cs typeface="American Typewriter" charset="0"/>
              </a:rPr>
              <a:t>occurs when a thrombus in another region of the body embolizes to the pulmonary vascular tree via the RV and pulmonary artery.</a:t>
            </a:r>
          </a:p>
          <a:p>
            <a:pPr marL="0" indent="0">
              <a:buFont typeface="Wingdings" panose="05000000000000000000" pitchFamily="2" charset="2"/>
              <a:buNone/>
            </a:pPr>
            <a:endParaRPr lang="en-GB" sz="1200" dirty="0">
              <a:ea typeface="American Typewriter" charset="0"/>
              <a:cs typeface="American Typewriter" charset="0"/>
            </a:endParaRPr>
          </a:p>
          <a:p>
            <a:endParaRPr lang="en-GB" sz="1200" dirty="0">
              <a:ea typeface="American Typewriter" charset="0"/>
              <a:cs typeface="American Typewriter" charset="0"/>
            </a:endParaRPr>
          </a:p>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18</a:t>
            </a:fld>
            <a:endParaRPr lang="en-US"/>
          </a:p>
        </p:txBody>
      </p:sp>
    </p:spTree>
    <p:extLst>
      <p:ext uri="{BB962C8B-B14F-4D97-AF65-F5344CB8AC3E}">
        <p14:creationId xmlns:p14="http://schemas.microsoft.com/office/powerpoint/2010/main" val="2844633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 PE is not a disease it self rather than a complication of DVT</a:t>
            </a:r>
          </a:p>
          <a:p>
            <a:r>
              <a:rPr lang="en-GB" sz="1200" b="1" dirty="0">
                <a:solidFill>
                  <a:schemeClr val="bg1"/>
                </a:solidFill>
              </a:rPr>
              <a:t>-Upper extremity DVT is a rare source of emboli ( </a:t>
            </a:r>
            <a:r>
              <a:rPr lang="en-GB" sz="1200" b="0" dirty="0">
                <a:solidFill>
                  <a:schemeClr val="bg1"/>
                </a:solidFill>
              </a:rPr>
              <a:t>but pts may complain of arm tightness ) </a:t>
            </a:r>
          </a:p>
          <a:p>
            <a:r>
              <a:rPr lang="en-GB" sz="1200" b="0" dirty="0">
                <a:solidFill>
                  <a:schemeClr val="bg1"/>
                </a:solidFill>
              </a:rPr>
              <a:t>- Fat embolism as in case of closed long bone fracture </a:t>
            </a:r>
          </a:p>
          <a:p>
            <a:r>
              <a:rPr lang="en-GB" sz="1200" b="0" dirty="0">
                <a:solidFill>
                  <a:schemeClr val="bg1"/>
                </a:solidFill>
              </a:rPr>
              <a:t>-Air embolism as in : surgical procedure that involves the head ,neck or thorax , Iv injection ..</a:t>
            </a:r>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19</a:t>
            </a:fld>
            <a:endParaRPr lang="en-US"/>
          </a:p>
        </p:txBody>
      </p:sp>
    </p:spTree>
    <p:extLst>
      <p:ext uri="{BB962C8B-B14F-4D97-AF65-F5344CB8AC3E}">
        <p14:creationId xmlns:p14="http://schemas.microsoft.com/office/powerpoint/2010/main" val="3667982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 PE occurs when clots break off and embolize into pulmonary circulation .</a:t>
            </a:r>
          </a:p>
          <a:p>
            <a:r>
              <a:rPr lang="en-US" b="0" i="0" dirty="0">
                <a:solidFill>
                  <a:srgbClr val="FFFFFF"/>
                </a:solidFill>
                <a:effectLst/>
                <a:latin typeface="Roboto" panose="02000000000000000000" pitchFamily="2" charset="0"/>
              </a:rPr>
              <a:t>-Pulmonary emboli are typically multiple, with the lower lobes being involved more frequently than the upper, and bilateral lung involvement being more common.</a:t>
            </a:r>
          </a:p>
          <a:p>
            <a:r>
              <a:rPr lang="en-US" b="0" i="0" dirty="0">
                <a:solidFill>
                  <a:srgbClr val="FFFFFF"/>
                </a:solidFill>
                <a:effectLst/>
                <a:latin typeface="Roboto" panose="02000000000000000000" pitchFamily="2" charset="0"/>
              </a:rPr>
              <a:t>-Large emboli tend to obstruct the main pulmonary artery, causing saddle embolus with deleterious cardiovascular consequences. In contrast, smaller sized emboli block the peripheral arteries and can lead to pulmonary infarction, manifested by intra-alveolar hemorrhage. </a:t>
            </a:r>
          </a:p>
          <a:p>
            <a:pPr rtl="0" fontAlgn="ctr"/>
            <a:r>
              <a:rPr lang="en-US" dirty="0"/>
              <a:t>-</a:t>
            </a:r>
            <a:r>
              <a:rPr lang="en-US" dirty="0">
                <a:effectLst/>
              </a:rPr>
              <a:t>PE, pulmonary vascular resistance (PVR) increases due to the mechanical obstruction of the vascular bed with thrombus and hypoxic vasoconstriction. Pulmonary artery pressure (PAP) increases if </a:t>
            </a:r>
            <a:r>
              <a:rPr lang="en-US" dirty="0" err="1">
                <a:effectLst/>
              </a:rPr>
              <a:t>thromboemboli</a:t>
            </a:r>
            <a:r>
              <a:rPr lang="en-US" dirty="0">
                <a:effectLst/>
              </a:rPr>
              <a:t> occludes greater than 30% to 50% of the total cross-sectional area of the pulmonary arterial bed. Increased PVR increases the right ventricular afterload, which impedes right ventricular outflow, which, in turn, causes right ventricular dilation </a:t>
            </a:r>
          </a:p>
          <a:p>
            <a:pPr marL="457200" marR="0" lvl="0" indent="-228600" algn="l" defTabSz="914400" rtl="0" eaLnBrk="1" fontAlgn="ctr" latinLnBrk="0" hangingPunct="1">
              <a:lnSpc>
                <a:spcPct val="100000"/>
              </a:lnSpc>
              <a:spcBef>
                <a:spcPts val="0"/>
              </a:spcBef>
              <a:spcAft>
                <a:spcPts val="0"/>
              </a:spcAft>
              <a:buClr>
                <a:srgbClr val="000000"/>
              </a:buClr>
              <a:buSzPts val="1400"/>
              <a:buFont typeface="Arial"/>
              <a:buNone/>
              <a:tabLst/>
              <a:defRPr/>
            </a:pPr>
            <a:r>
              <a:rPr lang="en-US" b="0" i="0" dirty="0">
                <a:solidFill>
                  <a:srgbClr val="FFFFFF"/>
                </a:solidFill>
                <a:effectLst/>
                <a:latin typeface="Roboto" panose="02000000000000000000" pitchFamily="2" charset="0"/>
              </a:rPr>
              <a:t>-PE leads to impaired gas exchange due to obstruction of the pulmonary vascular bed leading to a mismatch in the ventilation to perfusion ratio because alveolar ventilation remains the same, but pulmonary capillary blood flow decreases, effectively leading to dead space ventilation and hypoxemia.</a:t>
            </a:r>
          </a:p>
          <a:p>
            <a:r>
              <a:rPr lang="en-US" dirty="0">
                <a:effectLst/>
              </a:rPr>
              <a:t>-</a:t>
            </a:r>
            <a:r>
              <a:rPr lang="en-GB" sz="1200" b="1" dirty="0">
                <a:solidFill>
                  <a:schemeClr val="bg1"/>
                </a:solidFill>
              </a:rPr>
              <a:t>If it is severe (large blockage), </a:t>
            </a:r>
          </a:p>
          <a:p>
            <a:r>
              <a:rPr lang="en-GB" sz="1200" b="1" dirty="0">
                <a:solidFill>
                  <a:schemeClr val="bg1"/>
                </a:solidFill>
              </a:rPr>
              <a:t>acute </a:t>
            </a:r>
            <a:r>
              <a:rPr lang="en-GB" sz="1200" b="1" dirty="0" err="1">
                <a:solidFill>
                  <a:schemeClr val="bg1"/>
                </a:solidFill>
              </a:rPr>
              <a:t>corpulmonale</a:t>
            </a:r>
            <a:r>
              <a:rPr lang="en-GB" sz="1200" b="1" dirty="0">
                <a:solidFill>
                  <a:schemeClr val="bg1"/>
                </a:solidFill>
              </a:rPr>
              <a:t> may result.</a:t>
            </a:r>
          </a:p>
          <a:p>
            <a:pPr rtl="0" fontAlgn="ctr"/>
            <a:endParaRPr lang="en-US"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072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t>
            </a:r>
            <a:r>
              <a:rPr lang="en-US" b="0" i="0" dirty="0">
                <a:solidFill>
                  <a:srgbClr val="FFFFFF"/>
                </a:solidFill>
                <a:effectLst/>
                <a:latin typeface="Roboto" panose="02000000000000000000" pitchFamily="2" charset="0"/>
              </a:rPr>
              <a:t>PE has a wide variety of presenting features, ranging from no symptoms to shock or sudden death , The most common presenting symptom is dyspnea followed by chest pain (classically pleuritic but often dull) and cough</a:t>
            </a:r>
          </a:p>
          <a:p>
            <a:r>
              <a:rPr lang="en-US" b="0" i="0" dirty="0">
                <a:solidFill>
                  <a:srgbClr val="FFFFFF"/>
                </a:solidFill>
                <a:effectLst/>
                <a:latin typeface="Roboto" panose="02000000000000000000" pitchFamily="2" charset="0"/>
              </a:rPr>
              <a:t>-symptoms of DVT .</a:t>
            </a:r>
            <a:endParaRPr lang="en-US" sz="1200" dirty="0">
              <a:latin typeface="Gill Sans MT Condensed" panose="020B0506020104020203" pitchFamily="34" charset="0"/>
            </a:endParaRPr>
          </a:p>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22</a:t>
            </a:fld>
            <a:endParaRPr lang="en-US"/>
          </a:p>
        </p:txBody>
      </p:sp>
    </p:spTree>
    <p:extLst>
      <p:ext uri="{BB962C8B-B14F-4D97-AF65-F5344CB8AC3E}">
        <p14:creationId xmlns:p14="http://schemas.microsoft.com/office/powerpoint/2010/main" val="1329189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rtl="0"/>
            <a:r>
              <a:rPr lang="en-US" b="0" i="0" dirty="0">
                <a:solidFill>
                  <a:srgbClr val="FFFFFF"/>
                </a:solidFill>
                <a:effectLst/>
                <a:latin typeface="Roboto" panose="02000000000000000000" pitchFamily="2" charset="0"/>
              </a:rPr>
              <a:t>The </a:t>
            </a:r>
            <a:r>
              <a:rPr lang="en-US" b="0" i="0" u="sng" dirty="0">
                <a:effectLst/>
                <a:latin typeface="Roboto" panose="02000000000000000000" pitchFamily="2" charset="0"/>
                <a:hlinkClick r:id="rId3"/>
              </a:rPr>
              <a:t>Wells score</a:t>
            </a:r>
            <a:r>
              <a:rPr lang="en-US" b="0" i="0" dirty="0">
                <a:solidFill>
                  <a:srgbClr val="FFFFFF"/>
                </a:solidFill>
                <a:effectLst/>
                <a:latin typeface="Roboto" panose="02000000000000000000" pitchFamily="2" charset="0"/>
              </a:rPr>
              <a:t> is a diagnostic algorithm for assessing the </a:t>
            </a:r>
            <a:r>
              <a:rPr lang="en-US" b="0" i="0" u="sng" dirty="0">
                <a:effectLst/>
                <a:latin typeface="Roboto" panose="02000000000000000000" pitchFamily="2" charset="0"/>
                <a:hlinkClick r:id="rId4"/>
              </a:rPr>
              <a:t>probability</a:t>
            </a:r>
            <a:r>
              <a:rPr lang="en-US" b="0" i="0" dirty="0">
                <a:solidFill>
                  <a:srgbClr val="FFFFFF"/>
                </a:solidFill>
                <a:effectLst/>
                <a:latin typeface="Roboto" panose="02000000000000000000" pitchFamily="2" charset="0"/>
              </a:rPr>
              <a:t> of PE .</a:t>
            </a:r>
            <a:endParaRPr lang="en-US" sz="1200" dirty="0"/>
          </a:p>
          <a:p>
            <a:r>
              <a:rPr lang="en-US" sz="1200" dirty="0"/>
              <a:t>-Low risk &lt;2 points</a:t>
            </a:r>
          </a:p>
          <a:p>
            <a:r>
              <a:rPr lang="en-US" sz="1200" dirty="0"/>
              <a:t>-Intermediate risk 2-6 points</a:t>
            </a:r>
          </a:p>
          <a:p>
            <a:r>
              <a:rPr lang="en-US" sz="1200" dirty="0"/>
              <a:t>-High risk &gt;6 points</a:t>
            </a:r>
          </a:p>
          <a:p>
            <a:endParaRPr lang="en-US" sz="1200" dirty="0"/>
          </a:p>
          <a:p>
            <a:r>
              <a:rPr lang="en-US" sz="1200" dirty="0"/>
              <a:t>*PE unlikely : 0-4 points </a:t>
            </a:r>
          </a:p>
          <a:p>
            <a:r>
              <a:rPr lang="en-US" sz="1200" dirty="0"/>
              <a:t>*PE likely : &gt;4 points</a:t>
            </a:r>
          </a:p>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23</a:t>
            </a:fld>
            <a:endParaRPr lang="en-US"/>
          </a:p>
        </p:txBody>
      </p:sp>
    </p:spTree>
    <p:extLst>
      <p:ext uri="{BB962C8B-B14F-4D97-AF65-F5344CB8AC3E}">
        <p14:creationId xmlns:p14="http://schemas.microsoft.com/office/powerpoint/2010/main" val="166787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Wingdings" pitchFamily="2" charset="2"/>
              <a:buChar char="Ø"/>
            </a:pPr>
            <a:r>
              <a:rPr lang="en-GB" b="0" i="0" u="none" dirty="0"/>
              <a:t>Virchow’s triad (increase risk of thrombus formation )</a:t>
            </a:r>
          </a:p>
          <a:p>
            <a:pPr marL="171450" lvl="0" indent="-171450" algn="l" rtl="0">
              <a:spcBef>
                <a:spcPts val="0"/>
              </a:spcBef>
              <a:spcAft>
                <a:spcPts val="0"/>
              </a:spcAft>
              <a:buFont typeface="Wingdings" pitchFamily="2" charset="2"/>
              <a:buChar char="Ø"/>
            </a:pPr>
            <a:endParaRPr lang="en-GB" b="0" i="0" u="none" dirty="0"/>
          </a:p>
          <a:p>
            <a:pPr marL="628650" lvl="1" indent="-171450" algn="l" rtl="0">
              <a:spcBef>
                <a:spcPts val="0"/>
              </a:spcBef>
              <a:spcAft>
                <a:spcPts val="0"/>
              </a:spcAft>
              <a:buFont typeface="Wingdings" pitchFamily="2" charset="2"/>
              <a:buChar char="ü"/>
            </a:pPr>
            <a:r>
              <a:rPr lang="en-GB" b="1" i="1" u="sng" dirty="0"/>
              <a:t>Hypercoagulability:</a:t>
            </a:r>
          </a:p>
          <a:p>
            <a:pPr marL="1085850" lvl="2" indent="-171450" algn="l" rtl="0">
              <a:spcBef>
                <a:spcPts val="0"/>
              </a:spcBef>
              <a:spcAft>
                <a:spcPts val="0"/>
              </a:spcAft>
              <a:buFont typeface="Courier New" panose="02070309020205020404" pitchFamily="49" charset="0"/>
              <a:buChar char="o"/>
            </a:pPr>
            <a:r>
              <a:rPr lang="en-GB" dirty="0"/>
              <a:t>Major surgery </a:t>
            </a:r>
          </a:p>
          <a:p>
            <a:pPr marL="1085850" lvl="2" indent="-171450" algn="l" rtl="0">
              <a:spcBef>
                <a:spcPts val="0"/>
              </a:spcBef>
              <a:spcAft>
                <a:spcPts val="0"/>
              </a:spcAft>
              <a:buFont typeface="Courier New" panose="02070309020205020404" pitchFamily="49" charset="0"/>
              <a:buChar char="o"/>
            </a:pPr>
            <a:r>
              <a:rPr lang="en-GB" dirty="0"/>
              <a:t>Trauma</a:t>
            </a:r>
          </a:p>
          <a:p>
            <a:pPr marL="1085850" lvl="2" indent="-171450" algn="l" rtl="0">
              <a:spcBef>
                <a:spcPts val="0"/>
              </a:spcBef>
              <a:spcAft>
                <a:spcPts val="0"/>
              </a:spcAft>
              <a:buFont typeface="Courier New" panose="02070309020205020404" pitchFamily="49" charset="0"/>
              <a:buChar char="o"/>
            </a:pPr>
            <a:r>
              <a:rPr lang="en-GB" dirty="0"/>
              <a:t>Malignancy</a:t>
            </a:r>
          </a:p>
          <a:p>
            <a:pPr marL="1085850" lvl="2" indent="-171450" algn="l" rtl="0">
              <a:spcBef>
                <a:spcPts val="0"/>
              </a:spcBef>
              <a:spcAft>
                <a:spcPts val="0"/>
              </a:spcAft>
              <a:buFont typeface="Courier New" panose="02070309020205020404" pitchFamily="49" charset="0"/>
              <a:buChar char="o"/>
            </a:pPr>
            <a:r>
              <a:rPr lang="en-GB" dirty="0"/>
              <a:t>Pregnancy </a:t>
            </a:r>
          </a:p>
          <a:p>
            <a:pPr marL="1085850" lvl="2" indent="-171450" algn="l" rtl="0">
              <a:spcBef>
                <a:spcPts val="0"/>
              </a:spcBef>
              <a:spcAft>
                <a:spcPts val="0"/>
              </a:spcAft>
              <a:buFont typeface="Courier New" panose="02070309020205020404" pitchFamily="49" charset="0"/>
              <a:buChar char="o"/>
            </a:pPr>
            <a:r>
              <a:rPr lang="en-GB" dirty="0"/>
              <a:t>Oestrogen containing contraceptives and HRT</a:t>
            </a:r>
          </a:p>
          <a:p>
            <a:pPr marL="1085850" lvl="2" indent="-171450" algn="l" rtl="0">
              <a:spcBef>
                <a:spcPts val="0"/>
              </a:spcBef>
              <a:spcAft>
                <a:spcPts val="0"/>
              </a:spcAft>
              <a:buFont typeface="Courier New" panose="02070309020205020404" pitchFamily="49" charset="0"/>
              <a:buChar char="o"/>
            </a:pPr>
            <a:r>
              <a:rPr lang="en-GB" dirty="0"/>
              <a:t>Inherited thrombophilia :</a:t>
            </a:r>
          </a:p>
          <a:p>
            <a:pPr marL="1543050" lvl="3" indent="-171450" algn="l" rtl="0">
              <a:spcBef>
                <a:spcPts val="0"/>
              </a:spcBef>
              <a:spcAft>
                <a:spcPts val="0"/>
              </a:spcAft>
              <a:buFont typeface="Arial" panose="020B0604020202020204" pitchFamily="34" charset="0"/>
              <a:buChar char="•"/>
            </a:pPr>
            <a:r>
              <a:rPr lang="en-GB" dirty="0"/>
              <a:t>Factor V </a:t>
            </a:r>
            <a:r>
              <a:rPr lang="en-GB" dirty="0" err="1"/>
              <a:t>leiden</a:t>
            </a:r>
            <a:r>
              <a:rPr lang="en-GB" dirty="0"/>
              <a:t> mutation</a:t>
            </a:r>
          </a:p>
          <a:p>
            <a:pPr marL="1543050" lvl="3" indent="-171450" algn="l" rtl="0">
              <a:spcBef>
                <a:spcPts val="0"/>
              </a:spcBef>
              <a:spcAft>
                <a:spcPts val="0"/>
              </a:spcAft>
              <a:buFont typeface="Arial" panose="020B0604020202020204" pitchFamily="34" charset="0"/>
              <a:buChar char="•"/>
            </a:pPr>
            <a:r>
              <a:rPr lang="en-GB" dirty="0"/>
              <a:t>Prothrombin gene mutation </a:t>
            </a:r>
          </a:p>
          <a:p>
            <a:pPr marL="1543050" lvl="3" indent="-171450" algn="l" rtl="0">
              <a:spcBef>
                <a:spcPts val="0"/>
              </a:spcBef>
              <a:spcAft>
                <a:spcPts val="0"/>
              </a:spcAft>
              <a:buFont typeface="Arial" panose="020B0604020202020204" pitchFamily="34" charset="0"/>
              <a:buChar char="•"/>
            </a:pPr>
            <a:r>
              <a:rPr lang="en-GB" dirty="0"/>
              <a:t>Antithrombin deficiency</a:t>
            </a:r>
          </a:p>
          <a:p>
            <a:pPr marL="1543050" lvl="3" indent="-171450" algn="l" rtl="0">
              <a:spcBef>
                <a:spcPts val="0"/>
              </a:spcBef>
              <a:spcAft>
                <a:spcPts val="0"/>
              </a:spcAft>
              <a:buFont typeface="Arial" panose="020B0604020202020204" pitchFamily="34" charset="0"/>
              <a:buChar char="•"/>
            </a:pPr>
            <a:r>
              <a:rPr lang="en-GB" dirty="0"/>
              <a:t>Protein C / S deficiency</a:t>
            </a:r>
          </a:p>
          <a:p>
            <a:pPr marL="0" lvl="0" indent="0" algn="l" rtl="0">
              <a:spcBef>
                <a:spcPts val="0"/>
              </a:spcBef>
              <a:spcAft>
                <a:spcPts val="0"/>
              </a:spcAft>
              <a:buNone/>
            </a:pPr>
            <a:endParaRPr dirty="0"/>
          </a:p>
          <a:p>
            <a:pPr marL="0" lvl="0" indent="0" algn="l" rtl="0">
              <a:spcBef>
                <a:spcPts val="0"/>
              </a:spcBef>
              <a:spcAft>
                <a:spcPts val="0"/>
              </a:spcAft>
              <a:buNone/>
            </a:pPr>
            <a:endParaRPr b="0" u="none" dirty="0"/>
          </a:p>
          <a:p>
            <a:pPr marL="628650" lvl="1" indent="-171450" algn="l" rtl="0">
              <a:spcBef>
                <a:spcPts val="0"/>
              </a:spcBef>
              <a:spcAft>
                <a:spcPts val="0"/>
              </a:spcAft>
              <a:buFont typeface="Wingdings" pitchFamily="2" charset="2"/>
              <a:buChar char="ü"/>
            </a:pPr>
            <a:r>
              <a:rPr lang="en-GB" b="1" i="1" u="sng" dirty="0"/>
              <a:t>Vessel wall injury:</a:t>
            </a:r>
            <a:endParaRPr lang="en-GB" b="0" i="1" u="sng" dirty="0"/>
          </a:p>
          <a:p>
            <a:pPr marL="1085850" lvl="2" indent="-171450" algn="l" rtl="0">
              <a:spcBef>
                <a:spcPts val="0"/>
              </a:spcBef>
              <a:spcAft>
                <a:spcPts val="0"/>
              </a:spcAft>
              <a:buFont typeface="Courier New" panose="02070309020205020404" pitchFamily="49" charset="0"/>
              <a:buChar char="o"/>
            </a:pPr>
            <a:r>
              <a:rPr lang="en-GB" b="0" u="none" dirty="0"/>
              <a:t>Thrombophlebitis</a:t>
            </a:r>
          </a:p>
          <a:p>
            <a:pPr marL="1085850" lvl="2" indent="-171450" algn="l" rtl="0">
              <a:spcBef>
                <a:spcPts val="0"/>
              </a:spcBef>
              <a:spcAft>
                <a:spcPts val="0"/>
              </a:spcAft>
              <a:buFont typeface="Courier New" panose="02070309020205020404" pitchFamily="49" charset="0"/>
              <a:buChar char="o"/>
            </a:pPr>
            <a:r>
              <a:rPr lang="en-GB" b="0" u="none" dirty="0"/>
              <a:t>Cellulitis</a:t>
            </a:r>
          </a:p>
          <a:p>
            <a:pPr marL="1085850" lvl="2" indent="-171450" algn="l" rtl="0">
              <a:spcBef>
                <a:spcPts val="0"/>
              </a:spcBef>
              <a:spcAft>
                <a:spcPts val="0"/>
              </a:spcAft>
              <a:buFont typeface="Courier New" panose="02070309020205020404" pitchFamily="49" charset="0"/>
              <a:buChar char="o"/>
            </a:pPr>
            <a:r>
              <a:rPr lang="en-GB" b="0" u="none" dirty="0"/>
              <a:t>Atherosclerosis</a:t>
            </a:r>
          </a:p>
          <a:p>
            <a:pPr marL="1085850" lvl="2" indent="-171450" algn="l" rtl="0">
              <a:spcBef>
                <a:spcPts val="0"/>
              </a:spcBef>
              <a:spcAft>
                <a:spcPts val="0"/>
              </a:spcAft>
              <a:buFont typeface="Courier New" panose="02070309020205020404" pitchFamily="49" charset="0"/>
              <a:buChar char="o"/>
            </a:pPr>
            <a:r>
              <a:rPr lang="en-GB" b="0" u="none" dirty="0"/>
              <a:t>Indwelling catheter / heart valve</a:t>
            </a:r>
          </a:p>
          <a:p>
            <a:pPr marL="1085850" lvl="2" indent="-171450" algn="l" rtl="0">
              <a:spcBef>
                <a:spcPts val="0"/>
              </a:spcBef>
              <a:spcAft>
                <a:spcPts val="0"/>
              </a:spcAft>
              <a:buFont typeface="Courier New" panose="02070309020205020404" pitchFamily="49" charset="0"/>
              <a:buChar char="o"/>
            </a:pPr>
            <a:r>
              <a:rPr lang="en-GB" b="0" u="none" dirty="0"/>
              <a:t>Venepuncture</a:t>
            </a:r>
          </a:p>
          <a:p>
            <a:pPr marL="1085850" lvl="2" indent="-171450" algn="l" rtl="0">
              <a:spcBef>
                <a:spcPts val="0"/>
              </a:spcBef>
              <a:spcAft>
                <a:spcPts val="0"/>
              </a:spcAft>
              <a:buFont typeface="Courier New" panose="02070309020205020404" pitchFamily="49" charset="0"/>
              <a:buChar char="o"/>
            </a:pPr>
            <a:r>
              <a:rPr lang="en-GB" b="0" u="none" dirty="0"/>
              <a:t>Physical trauma / strain or injury</a:t>
            </a:r>
          </a:p>
          <a:p>
            <a:pPr marL="1085850" lvl="2" indent="-171450" algn="l" rtl="0">
              <a:spcBef>
                <a:spcPts val="0"/>
              </a:spcBef>
              <a:spcAft>
                <a:spcPts val="0"/>
              </a:spcAft>
              <a:buFont typeface="Courier New" panose="02070309020205020404" pitchFamily="49" charset="0"/>
              <a:buChar char="o"/>
            </a:pPr>
            <a:r>
              <a:rPr lang="en-GB" b="0" u="none" dirty="0"/>
              <a:t>Micro trauma to vessel wall</a:t>
            </a:r>
          </a:p>
          <a:p>
            <a:pPr marL="1085850" lvl="2" indent="-171450" algn="l" rtl="0">
              <a:spcBef>
                <a:spcPts val="0"/>
              </a:spcBef>
              <a:spcAft>
                <a:spcPts val="0"/>
              </a:spcAft>
              <a:buFont typeface="Courier New" panose="02070309020205020404" pitchFamily="49" charset="0"/>
              <a:buChar char="o"/>
            </a:pPr>
            <a:endParaRPr lang="en-GB" dirty="0"/>
          </a:p>
          <a:p>
            <a:pPr marL="628650" lvl="1" indent="-171450" algn="l" rtl="0">
              <a:spcBef>
                <a:spcPts val="0"/>
              </a:spcBef>
              <a:spcAft>
                <a:spcPts val="0"/>
              </a:spcAft>
              <a:buFont typeface="Wingdings" pitchFamily="2" charset="2"/>
              <a:buChar char="ü"/>
            </a:pPr>
            <a:r>
              <a:rPr lang="en-GB" b="1" i="1" u="sng" dirty="0"/>
              <a:t>Stasis:</a:t>
            </a:r>
            <a:endParaRPr lang="en-GB" b="0" i="1" u="sng" dirty="0"/>
          </a:p>
          <a:p>
            <a:pPr marL="1085850" lvl="2" indent="-171450" algn="l" rtl="0">
              <a:spcBef>
                <a:spcPts val="0"/>
              </a:spcBef>
              <a:spcAft>
                <a:spcPts val="0"/>
              </a:spcAft>
              <a:buFont typeface="Courier New" panose="02070309020205020404" pitchFamily="49" charset="0"/>
              <a:buChar char="o"/>
            </a:pPr>
            <a:r>
              <a:rPr lang="en-GB" b="0" u="none" dirty="0"/>
              <a:t>Immobility</a:t>
            </a:r>
          </a:p>
          <a:p>
            <a:pPr marL="1085850" lvl="2" indent="-171450" algn="l" rtl="0">
              <a:spcBef>
                <a:spcPts val="0"/>
              </a:spcBef>
              <a:spcAft>
                <a:spcPts val="0"/>
              </a:spcAft>
              <a:buFont typeface="Courier New" panose="02070309020205020404" pitchFamily="49" charset="0"/>
              <a:buChar char="o"/>
            </a:pPr>
            <a:r>
              <a:rPr lang="en-GB" b="0" u="none" dirty="0"/>
              <a:t>Venous obstruction ( pregnancy , obesity , tumour )</a:t>
            </a:r>
          </a:p>
          <a:p>
            <a:pPr marL="1085850" lvl="2" indent="-171450" algn="l" rtl="0">
              <a:spcBef>
                <a:spcPts val="0"/>
              </a:spcBef>
              <a:spcAft>
                <a:spcPts val="0"/>
              </a:spcAft>
              <a:buFont typeface="Courier New" panose="02070309020205020404" pitchFamily="49" charset="0"/>
              <a:buChar char="o"/>
            </a:pPr>
            <a:r>
              <a:rPr lang="en-GB" b="0" u="none" dirty="0"/>
              <a:t>Varicose veins </a:t>
            </a:r>
          </a:p>
          <a:p>
            <a:pPr marL="1085850" lvl="2" indent="-171450" algn="l" rtl="0">
              <a:spcBef>
                <a:spcPts val="0"/>
              </a:spcBef>
              <a:spcAft>
                <a:spcPts val="0"/>
              </a:spcAft>
              <a:buFont typeface="Courier New" panose="02070309020205020404" pitchFamily="49" charset="0"/>
              <a:buChar char="o"/>
            </a:pPr>
            <a:r>
              <a:rPr lang="en-GB" b="0" u="none" dirty="0"/>
              <a:t>Atrial fibrillation or LV dysfunction</a:t>
            </a:r>
          </a:p>
          <a:p>
            <a:pPr marL="1085850" lvl="2" indent="-171450" algn="l" rtl="0">
              <a:spcBef>
                <a:spcPts val="0"/>
              </a:spcBef>
              <a:spcAft>
                <a:spcPts val="0"/>
              </a:spcAft>
              <a:buFont typeface="Courier New" panose="02070309020205020404" pitchFamily="49" charset="0"/>
              <a:buChar char="o"/>
            </a:pPr>
            <a:r>
              <a:rPr lang="en-GB" b="0" u="none" dirty="0"/>
              <a:t>Congenital abnormalities affecting venous anatomy :</a:t>
            </a:r>
          </a:p>
          <a:p>
            <a:pPr marL="1085850" lvl="2" indent="-171450" algn="l" rtl="0">
              <a:spcBef>
                <a:spcPts val="0"/>
              </a:spcBef>
              <a:spcAft>
                <a:spcPts val="0"/>
              </a:spcAft>
              <a:buFont typeface="Courier New" panose="02070309020205020404" pitchFamily="49" charset="0"/>
              <a:buChar char="o"/>
            </a:pPr>
            <a:endParaRPr lang="en-GB" b="0" u="none" dirty="0"/>
          </a:p>
          <a:p>
            <a:pPr marL="1543050" lvl="3" indent="-171450" algn="l" rtl="0">
              <a:spcBef>
                <a:spcPts val="0"/>
              </a:spcBef>
              <a:spcAft>
                <a:spcPts val="0"/>
              </a:spcAft>
              <a:buFont typeface="Arial" panose="020B0604020202020204" pitchFamily="34" charset="0"/>
              <a:buChar char="•"/>
            </a:pPr>
            <a:r>
              <a:rPr lang="en-GB" b="0" u="none" dirty="0"/>
              <a:t>May </a:t>
            </a:r>
            <a:r>
              <a:rPr lang="en-GB" b="0" u="none" dirty="0" err="1"/>
              <a:t>Thurner</a:t>
            </a:r>
            <a:r>
              <a:rPr lang="en-GB" b="0" u="none" dirty="0"/>
              <a:t> syndrome : the</a:t>
            </a:r>
            <a:r>
              <a:rPr lang="en-US" b="0" i="0" u="none" strike="noStrike" dirty="0">
                <a:solidFill>
                  <a:srgbClr val="E8EAED"/>
                </a:solidFill>
                <a:effectLst/>
                <a:latin typeface="Google Sans"/>
              </a:rPr>
              <a:t> right common iliac artery overlies and compresses the left common iliac vein against the lumbar spine</a:t>
            </a:r>
          </a:p>
          <a:p>
            <a:pPr marL="1543050" lvl="3" indent="-171450" algn="l" rtl="0">
              <a:spcBef>
                <a:spcPts val="0"/>
              </a:spcBef>
              <a:spcAft>
                <a:spcPts val="0"/>
              </a:spcAft>
              <a:buFont typeface="Arial" panose="020B0604020202020204" pitchFamily="34" charset="0"/>
              <a:buChar char="•"/>
            </a:pPr>
            <a:endParaRPr lang="en-GB" b="0" u="none" dirty="0"/>
          </a:p>
          <a:p>
            <a:pPr marL="1543050" lvl="3" indent="-171450" algn="l" rtl="0">
              <a:spcBef>
                <a:spcPts val="0"/>
              </a:spcBef>
              <a:spcAft>
                <a:spcPts val="0"/>
              </a:spcAft>
              <a:buFont typeface="Arial" panose="020B0604020202020204" pitchFamily="34" charset="0"/>
              <a:buChar char="•"/>
            </a:pPr>
            <a:r>
              <a:rPr lang="en-GB" b="0" u="none" dirty="0"/>
              <a:t>Paget </a:t>
            </a:r>
            <a:r>
              <a:rPr lang="en-GB" b="0" u="none" dirty="0" err="1"/>
              <a:t>Schroetter</a:t>
            </a:r>
            <a:r>
              <a:rPr lang="en-GB" b="0" u="none" dirty="0"/>
              <a:t> syndrome : </a:t>
            </a:r>
            <a:r>
              <a:rPr lang="en-US" b="0" i="0" u="none" strike="noStrike" dirty="0">
                <a:solidFill>
                  <a:srgbClr val="E2EEFF"/>
                </a:solidFill>
                <a:effectLst/>
                <a:latin typeface="Google Sans"/>
              </a:rPr>
              <a:t>effort-induced thrombosis of the axillary and subclavian veins associated with compression of the subclavian vein at the thoracic outlet.</a:t>
            </a:r>
          </a:p>
          <a:p>
            <a:pPr marL="1543050" lvl="3" indent="-171450" algn="l" rtl="0">
              <a:spcBef>
                <a:spcPts val="0"/>
              </a:spcBef>
              <a:spcAft>
                <a:spcPts val="0"/>
              </a:spcAft>
              <a:buFont typeface="Arial" panose="020B0604020202020204" pitchFamily="34" charset="0"/>
              <a:buChar char="•"/>
            </a:pPr>
            <a:endParaRPr lang="en-GB" b="0" u="none" dirty="0"/>
          </a:p>
          <a:p>
            <a:pPr marL="1085850" lvl="2" indent="-171450" algn="l" rtl="0">
              <a:spcBef>
                <a:spcPts val="0"/>
              </a:spcBef>
              <a:spcAft>
                <a:spcPts val="0"/>
              </a:spcAft>
              <a:buFont typeface="Courier New" panose="02070309020205020404" pitchFamily="49" charset="0"/>
              <a:buChar char="o"/>
            </a:pPr>
            <a:r>
              <a:rPr lang="en-GB" b="0" u="none" dirty="0"/>
              <a:t>Low heart rate and low blood pressure</a:t>
            </a:r>
            <a:endParaRPr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1" u="sng" strike="noStrike" kern="1200" dirty="0">
                <a:solidFill>
                  <a:schemeClr val="tx1"/>
                </a:solidFill>
                <a:effectLst/>
                <a:latin typeface="+mn-lt"/>
                <a:ea typeface="+mn-ea"/>
                <a:cs typeface="+mn-cs"/>
              </a:rPr>
              <a:t>-h</a:t>
            </a:r>
            <a:r>
              <a:rPr lang="en-US" b="0" i="0" dirty="0">
                <a:solidFill>
                  <a:srgbClr val="FFFFFF"/>
                </a:solidFill>
                <a:effectLst/>
                <a:latin typeface="Roboto" panose="02000000000000000000" pitchFamily="2" charset="0"/>
              </a:rPr>
              <a:t>ypoxemia with a normal chest radiograph should raise the clinical suspicion for pulmonary embolism (PE). Widened alveolar-arterial gradient” A–a gradient could indicate a patient breathing hard to achieve normal oxygenation, a patient breathing normally and attaining low oxygenation, or a patient breathing hard and still failing to achieve normal </a:t>
            </a:r>
            <a:r>
              <a:rPr lang="en-US" b="0" i="0" dirty="0" err="1">
                <a:solidFill>
                  <a:srgbClr val="FFFFFF"/>
                </a:solidFill>
                <a:effectLst/>
                <a:latin typeface="Roboto" panose="02000000000000000000" pitchFamily="2" charset="0"/>
              </a:rPr>
              <a:t>oxygenation”.and</a:t>
            </a:r>
            <a:r>
              <a:rPr lang="en-US" b="0" i="0" dirty="0">
                <a:solidFill>
                  <a:srgbClr val="FFFFFF"/>
                </a:solidFill>
                <a:effectLst/>
                <a:latin typeface="Roboto" panose="02000000000000000000" pitchFamily="2" charset="0"/>
              </a:rPr>
              <a:t> it is difference between o conc in alveoli and arterial system </a:t>
            </a:r>
            <a:endParaRPr lang="en-US" sz="1200" b="0" i="1" u="sng" strike="noStrike" kern="1200" dirty="0">
              <a:solidFill>
                <a:schemeClr val="tx1"/>
              </a:solidFill>
              <a:effectLst/>
              <a:latin typeface="+mn-lt"/>
              <a:ea typeface="+mn-ea"/>
              <a:cs typeface="+mn-cs"/>
            </a:endParaRPr>
          </a:p>
          <a:p>
            <a:r>
              <a:rPr lang="en-US" sz="1200" b="0" i="1" u="sng" strike="noStrike" kern="1200" dirty="0">
                <a:solidFill>
                  <a:schemeClr val="tx1"/>
                </a:solidFill>
                <a:effectLst/>
                <a:latin typeface="+mn-lt"/>
                <a:ea typeface="+mn-ea"/>
                <a:cs typeface="+mn-cs"/>
              </a:rPr>
              <a:t>*</a:t>
            </a:r>
            <a:r>
              <a:rPr lang="en-US" sz="1200" b="0" i="1" u="sng" strike="noStrike" kern="1200" dirty="0" err="1">
                <a:solidFill>
                  <a:schemeClr val="tx1"/>
                </a:solidFill>
                <a:effectLst/>
                <a:latin typeface="+mn-lt"/>
                <a:ea typeface="+mn-ea"/>
                <a:cs typeface="+mn-cs"/>
              </a:rPr>
              <a:t>Westermark</a:t>
            </a:r>
            <a:r>
              <a:rPr lang="en-US" sz="1200" b="0" i="1" u="sng" strike="noStrike" kern="1200" dirty="0">
                <a:solidFill>
                  <a:schemeClr val="tx1"/>
                </a:solidFill>
                <a:effectLst/>
                <a:latin typeface="+mn-lt"/>
                <a:ea typeface="+mn-ea"/>
                <a:cs typeface="+mn-cs"/>
              </a:rPr>
              <a:t> sign </a:t>
            </a:r>
          </a:p>
          <a:p>
            <a:r>
              <a:rPr lang="en-US" sz="1200" b="0" i="0" u="none" strike="noStrike" kern="1200" dirty="0">
                <a:solidFill>
                  <a:schemeClr val="tx1"/>
                </a:solidFill>
                <a:effectLst/>
                <a:latin typeface="+mn-lt"/>
                <a:ea typeface="+mn-ea"/>
                <a:cs typeface="+mn-cs"/>
              </a:rPr>
              <a:t>is </a:t>
            </a:r>
            <a:r>
              <a:rPr lang="en-US" sz="1200" b="1" i="0" u="none" strike="noStrike" kern="1200" dirty="0">
                <a:solidFill>
                  <a:schemeClr val="tx1"/>
                </a:solidFill>
                <a:effectLst/>
                <a:latin typeface="+mn-lt"/>
                <a:ea typeface="+mn-ea"/>
                <a:cs typeface="+mn-cs"/>
              </a:rPr>
              <a:t>a chest x-ray finding of </a:t>
            </a:r>
            <a:r>
              <a:rPr lang="en-US" sz="1200" b="1" i="0" u="none" strike="noStrike" kern="1200" dirty="0" err="1">
                <a:solidFill>
                  <a:schemeClr val="tx1"/>
                </a:solidFill>
                <a:effectLst/>
                <a:latin typeface="+mn-lt"/>
                <a:ea typeface="+mn-ea"/>
                <a:cs typeface="+mn-cs"/>
              </a:rPr>
              <a:t>oligaemia</a:t>
            </a:r>
            <a:r>
              <a:rPr lang="en-US" sz="1200" b="1" i="0" u="none" strike="noStrike" kern="1200" dirty="0">
                <a:solidFill>
                  <a:schemeClr val="tx1"/>
                </a:solidFill>
                <a:effectLst/>
                <a:latin typeface="+mn-lt"/>
                <a:ea typeface="+mn-ea"/>
                <a:cs typeface="+mn-cs"/>
              </a:rPr>
              <a:t> (clarified area) distal to a large vessel that is occluded by a pulmonary embolus</a:t>
            </a:r>
            <a:r>
              <a:rPr lang="en-US" sz="1200" b="0" i="0" u="none" strike="noStrike" kern="1200" dirty="0">
                <a:solidFill>
                  <a:schemeClr val="tx1"/>
                </a:solidFill>
                <a:effectLst/>
                <a:latin typeface="+mn-lt"/>
                <a:ea typeface="+mn-ea"/>
                <a:cs typeface="+mn-cs"/>
              </a:rPr>
              <a:t>. The focal area of increased translucency due to </a:t>
            </a:r>
            <a:r>
              <a:rPr lang="en-US" sz="1200" b="0" i="0" u="none" strike="noStrike" kern="1200" dirty="0" err="1">
                <a:solidFill>
                  <a:schemeClr val="tx1"/>
                </a:solidFill>
                <a:effectLst/>
                <a:latin typeface="+mn-lt"/>
                <a:ea typeface="+mn-ea"/>
                <a:cs typeface="+mn-cs"/>
              </a:rPr>
              <a:t>oligaemia</a:t>
            </a:r>
            <a:r>
              <a:rPr lang="en-US" sz="1200" b="0" i="0" u="none" strike="noStrike" kern="1200" dirty="0">
                <a:solidFill>
                  <a:schemeClr val="tx1"/>
                </a:solidFill>
                <a:effectLst/>
                <a:latin typeface="+mn-lt"/>
                <a:ea typeface="+mn-ea"/>
                <a:cs typeface="+mn-cs"/>
              </a:rPr>
              <a:t> is caused by impaired </a:t>
            </a:r>
            <a:r>
              <a:rPr lang="en-US" sz="1200" b="0" i="0" u="none" strike="noStrike" kern="1200" dirty="0" err="1">
                <a:solidFill>
                  <a:schemeClr val="tx1"/>
                </a:solidFill>
                <a:effectLst/>
                <a:latin typeface="+mn-lt"/>
                <a:ea typeface="+mn-ea"/>
                <a:cs typeface="+mn-cs"/>
              </a:rPr>
              <a:t>vascularisation</a:t>
            </a:r>
            <a:r>
              <a:rPr lang="en-US" sz="1200" b="0" i="0" u="none" strike="noStrike" kern="1200" dirty="0">
                <a:solidFill>
                  <a:schemeClr val="tx1"/>
                </a:solidFill>
                <a:effectLst/>
                <a:latin typeface="+mn-lt"/>
                <a:ea typeface="+mn-ea"/>
                <a:cs typeface="+mn-cs"/>
              </a:rPr>
              <a:t> of the lung due to primary mechanical obstruction or reflex vasoconstriction.</a:t>
            </a:r>
          </a:p>
          <a:p>
            <a:endParaRPr lang="en-US" sz="1200" b="0" i="0" u="none" strike="noStrike" kern="1200" dirty="0">
              <a:solidFill>
                <a:schemeClr val="tx1"/>
              </a:solidFill>
              <a:effectLst/>
              <a:latin typeface="+mn-lt"/>
              <a:ea typeface="+mn-ea"/>
              <a:cs typeface="+mn-cs"/>
            </a:endParaRPr>
          </a:p>
          <a:p>
            <a:br>
              <a:rPr lang="en-US" dirty="0"/>
            </a:br>
            <a:r>
              <a:rPr lang="en-US" dirty="0"/>
              <a:t>*</a:t>
            </a:r>
            <a:r>
              <a:rPr lang="en-US" sz="1200" b="0" i="1" u="sng" strike="noStrike" kern="1200" dirty="0">
                <a:solidFill>
                  <a:schemeClr val="tx1"/>
                </a:solidFill>
                <a:effectLst/>
                <a:latin typeface="+mn-lt"/>
                <a:ea typeface="+mn-ea"/>
                <a:cs typeface="+mn-cs"/>
              </a:rPr>
              <a:t>Hampton's hump </a:t>
            </a:r>
          </a:p>
          <a:p>
            <a:r>
              <a:rPr lang="en-US" sz="1200" b="0" i="0" u="none" strike="noStrike" kern="1200" dirty="0">
                <a:solidFill>
                  <a:schemeClr val="tx1"/>
                </a:solidFill>
                <a:effectLst/>
                <a:latin typeface="+mn-lt"/>
                <a:ea typeface="+mn-ea"/>
                <a:cs typeface="+mn-cs"/>
              </a:rPr>
              <a:t>is </a:t>
            </a:r>
            <a:r>
              <a:rPr lang="en-US" sz="1200" b="1" i="0" u="none" strike="noStrike" kern="1200" dirty="0">
                <a:solidFill>
                  <a:schemeClr val="tx1"/>
                </a:solidFill>
                <a:effectLst/>
                <a:latin typeface="+mn-lt"/>
                <a:ea typeface="+mn-ea"/>
                <a:cs typeface="+mn-cs"/>
              </a:rPr>
              <a:t>a radiological sign consisting of a peripheral, wedge-shaped opacification adjacent to the pleural surface</a:t>
            </a:r>
            <a:r>
              <a:rPr lang="en-US" sz="1200" b="0" i="0" u="none" strike="noStrike" kern="1200" dirty="0">
                <a:solidFill>
                  <a:schemeClr val="tx1"/>
                </a:solidFill>
                <a:effectLst/>
                <a:latin typeface="+mn-lt"/>
                <a:ea typeface="+mn-ea"/>
                <a:cs typeface="+mn-cs"/>
              </a:rPr>
              <a:t>, which represents pulmonary infarction distal to a pulmonary embolus</a:t>
            </a:r>
            <a:endParaRPr lang="en-US" dirty="0"/>
          </a:p>
        </p:txBody>
      </p:sp>
      <p:sp>
        <p:nvSpPr>
          <p:cNvPr id="4" name="Slide Number Placeholder 3"/>
          <p:cNvSpPr>
            <a:spLocks noGrp="1"/>
          </p:cNvSpPr>
          <p:nvPr>
            <p:ph type="sldNum" sz="quarter" idx="10"/>
          </p:nvPr>
        </p:nvSpPr>
        <p:spPr/>
        <p:txBody>
          <a:bodyPr/>
          <a:lstStyle/>
          <a:p>
            <a:fld id="{161D8C07-F60A-954E-A587-59641159266F}" type="slidenum">
              <a:rPr lang="en-US" smtClean="0"/>
              <a:t>25</a:t>
            </a:fld>
            <a:endParaRPr lang="en-US"/>
          </a:p>
        </p:txBody>
      </p:sp>
    </p:spTree>
    <p:extLst>
      <p:ext uri="{BB962C8B-B14F-4D97-AF65-F5344CB8AC3E}">
        <p14:creationId xmlns:p14="http://schemas.microsoft.com/office/powerpoint/2010/main" val="966185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i="1" u="sng" dirty="0"/>
              <a:t>D-dimer</a:t>
            </a:r>
            <a:r>
              <a:rPr lang="en-GB" sz="1200" dirty="0"/>
              <a:t> is a specific fibrin degradation product; levels can be elevated in</a:t>
            </a:r>
          </a:p>
          <a:p>
            <a:r>
              <a:rPr lang="en-GB" sz="1200" dirty="0"/>
              <a:t>patients with PE and DVT.</a:t>
            </a:r>
            <a:endParaRPr lang="en-GB" sz="1200" b="1" u="sng" dirty="0">
              <a:solidFill>
                <a:srgbClr val="FF0000"/>
              </a:solidFill>
            </a:endParaRPr>
          </a:p>
          <a:p>
            <a:r>
              <a:rPr lang="en-US" dirty="0"/>
              <a:t>- V-Q mismatch may used if there is CI of CTAG(</a:t>
            </a:r>
            <a:r>
              <a:rPr lang="en-US" dirty="0" err="1"/>
              <a:t>CKD,low</a:t>
            </a:r>
            <a:r>
              <a:rPr lang="en-US" dirty="0"/>
              <a:t> </a:t>
            </a:r>
            <a:r>
              <a:rPr lang="en-US" dirty="0" err="1"/>
              <a:t>eGFR,pregnancy</a:t>
            </a:r>
            <a:r>
              <a:rPr lang="en-US" dirty="0"/>
              <a:t> )</a:t>
            </a:r>
          </a:p>
        </p:txBody>
      </p:sp>
      <p:sp>
        <p:nvSpPr>
          <p:cNvPr id="4" name="Slide Number Placeholder 3"/>
          <p:cNvSpPr>
            <a:spLocks noGrp="1"/>
          </p:cNvSpPr>
          <p:nvPr>
            <p:ph type="sldNum" sz="quarter" idx="10"/>
          </p:nvPr>
        </p:nvSpPr>
        <p:spPr/>
        <p:txBody>
          <a:bodyPr/>
          <a:lstStyle/>
          <a:p>
            <a:fld id="{161D8C07-F60A-954E-A587-59641159266F}" type="slidenum">
              <a:rPr lang="en-US" smtClean="0"/>
              <a:t>26</a:t>
            </a:fld>
            <a:endParaRPr lang="en-US"/>
          </a:p>
        </p:txBody>
      </p:sp>
    </p:spTree>
    <p:extLst>
      <p:ext uri="{BB962C8B-B14F-4D97-AF65-F5344CB8AC3E}">
        <p14:creationId xmlns:p14="http://schemas.microsoft.com/office/powerpoint/2010/main" val="1303907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sng" strike="noStrike" kern="1200" dirty="0">
                <a:solidFill>
                  <a:schemeClr val="tx1"/>
                </a:solidFill>
                <a:effectLst/>
                <a:latin typeface="+mn-lt"/>
                <a:ea typeface="+mn-ea"/>
                <a:cs typeface="+mn-cs"/>
              </a:rPr>
              <a:t>Picture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Pulmonary angiogram (digital subtraction angiography) revealing large pulmonary embolus (indicated by arrow) in right lower lobe main pulmonary artery. </a:t>
            </a:r>
          </a:p>
          <a:p>
            <a:endParaRPr lang="en-US" dirty="0"/>
          </a:p>
        </p:txBody>
      </p:sp>
      <p:sp>
        <p:nvSpPr>
          <p:cNvPr id="4" name="Slide Number Placeholder 3"/>
          <p:cNvSpPr>
            <a:spLocks noGrp="1"/>
          </p:cNvSpPr>
          <p:nvPr>
            <p:ph type="sldNum" sz="quarter" idx="10"/>
          </p:nvPr>
        </p:nvSpPr>
        <p:spPr/>
        <p:txBody>
          <a:bodyPr/>
          <a:lstStyle/>
          <a:p>
            <a:fld id="{161D8C07-F60A-954E-A587-59641159266F}" type="slidenum">
              <a:rPr lang="en-US" smtClean="0"/>
              <a:t>27</a:t>
            </a:fld>
            <a:endParaRPr lang="en-US"/>
          </a:p>
        </p:txBody>
      </p:sp>
    </p:spTree>
    <p:extLst>
      <p:ext uri="{BB962C8B-B14F-4D97-AF65-F5344CB8AC3E}">
        <p14:creationId xmlns:p14="http://schemas.microsoft.com/office/powerpoint/2010/main" val="1235136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dirty="0">
                <a:latin typeface="Arial" charset="0"/>
                <a:ea typeface="msgothic" charset="-128"/>
                <a:cs typeface="msgothic" charset="-128"/>
              </a:rPr>
              <a:t>ECG showing an S wave in lead I, Q wave and an inverted T wave in lead III.</a:t>
            </a:r>
          </a:p>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dirty="0">
                <a:latin typeface="Arial" charset="0"/>
                <a:ea typeface="msgothic" charset="-128"/>
                <a:cs typeface="msgothic" charset="-128"/>
              </a:rPr>
              <a:t>(have poor prognosis)</a:t>
            </a:r>
          </a:p>
        </p:txBody>
      </p:sp>
    </p:spTree>
    <p:extLst>
      <p:ext uri="{BB962C8B-B14F-4D97-AF65-F5344CB8AC3E}">
        <p14:creationId xmlns:p14="http://schemas.microsoft.com/office/powerpoint/2010/main" val="352619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Roboto" panose="02000000000000000000" pitchFamily="2" charset="0"/>
              </a:rPr>
              <a:t>- </a:t>
            </a:r>
            <a:r>
              <a:rPr lang="en-GB" sz="1200" b="1" u="sng" dirty="0">
                <a:solidFill>
                  <a:schemeClr val="bg1"/>
                </a:solidFill>
              </a:rPr>
              <a:t>Surgical thrombectomy</a:t>
            </a:r>
          </a:p>
          <a:p>
            <a:r>
              <a:rPr lang="en-US" b="0" i="0" dirty="0">
                <a:solidFill>
                  <a:srgbClr val="FFFFFF"/>
                </a:solidFill>
                <a:effectLst/>
                <a:latin typeface="Roboto" panose="02000000000000000000" pitchFamily="2" charset="0"/>
              </a:rPr>
              <a:t>It is usually indicated in a patient with hemodynamically unstable PE  in whom thrombolysis (systemic or catheter-directed) is contraindicated, or in patients who have failed thrombolysis</a:t>
            </a:r>
          </a:p>
          <a:p>
            <a:r>
              <a:rPr lang="en-US" dirty="0"/>
              <a:t>- filters used in DVT in absolute CI to anti-coagulant used , also for prevention of Recurrent PE</a:t>
            </a:r>
          </a:p>
          <a:p>
            <a:r>
              <a:rPr lang="en-US" dirty="0"/>
              <a:t>-optimum duration of Anti-coagulant is uncertain but usually for 3 month use</a:t>
            </a:r>
          </a:p>
          <a:p>
            <a:endParaRPr lang="en-US" dirty="0"/>
          </a:p>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29</a:t>
            </a:fld>
            <a:endParaRPr lang="en-US"/>
          </a:p>
        </p:txBody>
      </p:sp>
    </p:spTree>
    <p:extLst>
      <p:ext uri="{BB962C8B-B14F-4D97-AF65-F5344CB8AC3E}">
        <p14:creationId xmlns:p14="http://schemas.microsoft.com/office/powerpoint/2010/main" val="1064640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gn="l">
              <a:buNone/>
            </a:pPr>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30</a:t>
            </a:fld>
            <a:endParaRPr lang="en-US"/>
          </a:p>
        </p:txBody>
      </p:sp>
    </p:spTree>
    <p:extLst>
      <p:ext uri="{BB962C8B-B14F-4D97-AF65-F5344CB8AC3E}">
        <p14:creationId xmlns:p14="http://schemas.microsoft.com/office/powerpoint/2010/main" val="33618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31</a:t>
            </a:fld>
            <a:endParaRPr lang="en-US"/>
          </a:p>
        </p:txBody>
      </p:sp>
    </p:spTree>
    <p:extLst>
      <p:ext uri="{BB962C8B-B14F-4D97-AF65-F5344CB8AC3E}">
        <p14:creationId xmlns:p14="http://schemas.microsoft.com/office/powerpoint/2010/main" val="289574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-PFO in paradoxical emboli.</a:t>
            </a:r>
          </a:p>
        </p:txBody>
      </p:sp>
      <p:sp>
        <p:nvSpPr>
          <p:cNvPr id="4" name="Slide Number Placeholder 3"/>
          <p:cNvSpPr>
            <a:spLocks noGrp="1"/>
          </p:cNvSpPr>
          <p:nvPr>
            <p:ph type="sldNum" sz="quarter" idx="5"/>
          </p:nvPr>
        </p:nvSpPr>
        <p:spPr/>
        <p:txBody>
          <a:bodyPr/>
          <a:lstStyle/>
          <a:p>
            <a:fld id="{161D8C07-F60A-954E-A587-59641159266F}" type="slidenum">
              <a:rPr lang="en-US" smtClean="0"/>
              <a:t>32</a:t>
            </a:fld>
            <a:endParaRPr lang="en-US"/>
          </a:p>
        </p:txBody>
      </p:sp>
    </p:spTree>
    <p:extLst>
      <p:ext uri="{BB962C8B-B14F-4D97-AF65-F5344CB8AC3E}">
        <p14:creationId xmlns:p14="http://schemas.microsoft.com/office/powerpoint/2010/main" val="3313280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600" b="1" i="1" dirty="0">
                <a:solidFill>
                  <a:srgbClr val="E90004"/>
                </a:solidFill>
              </a:rPr>
              <a:t>Systemic thromboembolism outcome Depend on </a:t>
            </a:r>
          </a:p>
          <a:p>
            <a:pPr marL="514350" indent="-514350">
              <a:buFont typeface="+mj-lt"/>
              <a:buAutoNum type="arabicPeriod"/>
            </a:pPr>
            <a:r>
              <a:rPr lang="en-GB" dirty="0"/>
              <a:t>Vulnerability of the affected tissue </a:t>
            </a:r>
          </a:p>
          <a:p>
            <a:pPr marL="514350" indent="-514350">
              <a:buFont typeface="+mj-lt"/>
              <a:buAutoNum type="arabicPeriod"/>
            </a:pPr>
            <a:r>
              <a:rPr lang="en-GB" dirty="0"/>
              <a:t>Calibre of the occluded vessels</a:t>
            </a:r>
          </a:p>
          <a:p>
            <a:pPr marL="514350" indent="-514350">
              <a:buFont typeface="+mj-lt"/>
              <a:buAutoNum type="arabicPeriod"/>
            </a:pPr>
            <a:r>
              <a:rPr lang="en-GB" dirty="0"/>
              <a:t>Collateral circulation</a:t>
            </a:r>
          </a:p>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33</a:t>
            </a:fld>
            <a:endParaRPr lang="en-US"/>
          </a:p>
        </p:txBody>
      </p:sp>
    </p:spTree>
    <p:extLst>
      <p:ext uri="{BB962C8B-B14F-4D97-AF65-F5344CB8AC3E}">
        <p14:creationId xmlns:p14="http://schemas.microsoft.com/office/powerpoint/2010/main" val="393922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35</a:t>
            </a:fld>
            <a:endParaRPr lang="en-US"/>
          </a:p>
        </p:txBody>
      </p:sp>
    </p:spTree>
    <p:extLst>
      <p:ext uri="{BB962C8B-B14F-4D97-AF65-F5344CB8AC3E}">
        <p14:creationId xmlns:p14="http://schemas.microsoft.com/office/powerpoint/2010/main" val="234827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D8C07-F60A-954E-A587-59641159266F}" type="slidenum">
              <a:rPr lang="en-US" smtClean="0"/>
              <a:t>36</a:t>
            </a:fld>
            <a:endParaRPr lang="en-US"/>
          </a:p>
        </p:txBody>
      </p:sp>
    </p:spTree>
    <p:extLst>
      <p:ext uri="{BB962C8B-B14F-4D97-AF65-F5344CB8AC3E}">
        <p14:creationId xmlns:p14="http://schemas.microsoft.com/office/powerpoint/2010/main" val="226011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buFont typeface="Wingdings" pitchFamily="2" charset="2"/>
              <a:buChar char="Ø"/>
            </a:pPr>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930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 Lower limb pain occur in 50 % of Pts</a:t>
            </a:r>
          </a:p>
          <a:p>
            <a:pPr marL="0" lvl="0" indent="0" algn="l" rtl="0">
              <a:spcBef>
                <a:spcPts val="0"/>
              </a:spcBef>
              <a:spcAft>
                <a:spcPts val="0"/>
              </a:spcAft>
              <a:buNone/>
            </a:pPr>
            <a:endParaRPr lang="en-GB" dirty="0"/>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Neither sensitive nor specific ,it presents with less than 1/3 of pts with confirmed DVT </a:t>
            </a:r>
            <a:endParaRPr dirty="0"/>
          </a:p>
        </p:txBody>
      </p:sp>
      <p:sp>
        <p:nvSpPr>
          <p:cNvPr id="135" name="Google Shape;13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b="0" i="0" u="none" strike="noStrike" dirty="0">
                <a:solidFill>
                  <a:srgbClr val="E8EAED"/>
                </a:solidFill>
                <a:effectLst/>
                <a:latin typeface="Google Sans"/>
              </a:rPr>
              <a:t>In rare cases, a Baker's cyst rupture may develop a crescent shaped hemorrhagic sign at the malleolar region. </a:t>
            </a:r>
            <a:endParaRPr lang="x-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2964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910080" y="359898"/>
            <a:ext cx="9875520" cy="1472184"/>
          </a:xfrm>
        </p:spPr>
        <p:txBody>
          <a:bodyPr anchor="b"/>
          <a:lstStyle>
            <a:lvl1pPr algn="l">
              <a:defRPr/>
            </a:lvl1pPr>
            <a:extLst/>
          </a:lstStyle>
          <a:p>
            <a:r>
              <a:rPr kumimoji="0" lang="ar-SA"/>
              <a:t>انقر لتحرير نمط العنوان الرئيسي</a:t>
            </a:r>
            <a:endParaRPr kumimoji="0" lang="en-US"/>
          </a:p>
        </p:txBody>
      </p:sp>
      <p:sp>
        <p:nvSpPr>
          <p:cNvPr id="22" name="عنوان فرعي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endParaRPr lang="en-US"/>
          </a:p>
        </p:txBody>
      </p:sp>
      <p:sp>
        <p:nvSpPr>
          <p:cNvPr id="20" name="عنصر نائب للتذييل 19"/>
          <p:cNvSpPr>
            <a:spLocks noGrp="1"/>
          </p:cNvSpPr>
          <p:nvPr>
            <p:ph type="ftr" sz="quarter" idx="11"/>
          </p:nvPr>
        </p:nvSpPr>
        <p:spPr/>
        <p:txBody>
          <a:bodyPr/>
          <a:lstStyle/>
          <a:p>
            <a:endParaRPr lang="en-US"/>
          </a:p>
        </p:txBody>
      </p:sp>
      <p:sp>
        <p:nvSpPr>
          <p:cNvPr id="10" name="عنصر نائب لرقم الشريحة 9"/>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8" name="شكل بيضاوي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144000" y="274640"/>
            <a:ext cx="24384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524000" y="274641"/>
            <a:ext cx="7416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10" name="مستطيل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914144" y="274320"/>
            <a:ext cx="999744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914144" y="274320"/>
            <a:ext cx="9997440" cy="1143000"/>
          </a:xfrm>
        </p:spPr>
        <p:txBody>
          <a:bodyPr anchor="ct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p>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6" name="مستطيل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
        <p:nvSpPr>
          <p:cNvPr id="8" name="مستطيل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a:t>انقر فوق الأيقونة لإضافة صورة</a:t>
            </a:r>
            <a:endParaRPr kumimoji="0" lang="en-US" dirty="0"/>
          </a:p>
        </p:txBody>
      </p:sp>
      <p:sp>
        <p:nvSpPr>
          <p:cNvPr id="9" name="مخطط انسيابي: معالجة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خطط انسيابي: معالجة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عنصر نائب للنص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دائرة مجوفة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عنصر نائب للعنوان 4"/>
          <p:cNvSpPr>
            <a:spLocks noGrp="1"/>
          </p:cNvSpPr>
          <p:nvPr>
            <p:ph type="title"/>
          </p:nvPr>
        </p:nvSpPr>
        <p:spPr>
          <a:xfrm>
            <a:off x="1914144" y="274638"/>
            <a:ext cx="9997440" cy="1143000"/>
          </a:xfrm>
          <a:prstGeom prst="rect">
            <a:avLst/>
          </a:prstGeom>
        </p:spPr>
        <p:txBody>
          <a:bodyPr anchor="ctr">
            <a:normAutofit/>
          </a:bodyPr>
          <a:lstStyle/>
          <a:p>
            <a:r>
              <a:rPr kumimoji="0" lang="ar-SA"/>
              <a:t>انقر لتحرير نمط العنوان الرئيسي</a:t>
            </a:r>
            <a:endParaRPr kumimoji="0" lang="en-US"/>
          </a:p>
        </p:txBody>
      </p:sp>
      <p:sp>
        <p:nvSpPr>
          <p:cNvPr id="9" name="عنصر نائب للنص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عنصر نائب للتذييل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عنصر نائب لرقم الشريحة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lvl="0" indent="0" algn="r" rtl="0">
              <a:spcBef>
                <a:spcPts val="0"/>
              </a:spcBef>
              <a:spcAft>
                <a:spcPts val="0"/>
              </a:spcAft>
              <a:buNone/>
            </a:pPr>
            <a:fld id="{00000000-1234-1234-1234-123412341234}" type="slidenum">
              <a:rPr lang="en-GB" smtClean="0"/>
              <a:t>‹#›</a:t>
            </a:fld>
            <a:endParaRPr lang="en-GB"/>
          </a:p>
        </p:txBody>
      </p:sp>
      <p:sp>
        <p:nvSpPr>
          <p:cNvPr id="15" name="مستطيل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image" Target="../media/image7.jpg"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4.xml" /><Relationship Id="rId1" Type="http://schemas.openxmlformats.org/officeDocument/2006/relationships/slideLayout" Target="../slideLayouts/slideLayout2.xml" /><Relationship Id="rId4" Type="http://schemas.openxmlformats.org/officeDocument/2006/relationships/image" Target="../media/image11.png" /></Relationships>
</file>

<file path=ppt/slides/_rels/slide18.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8" Type="http://schemas.openxmlformats.org/officeDocument/2006/relationships/image" Target="../media/image15.png" /><Relationship Id="rId3" Type="http://schemas.openxmlformats.org/officeDocument/2006/relationships/image" Target="../media/image13.png" /><Relationship Id="rId7" Type="http://schemas.openxmlformats.org/officeDocument/2006/relationships/image" Target="../media/image14.png" /><Relationship Id="rId2" Type="http://schemas.openxmlformats.org/officeDocument/2006/relationships/notesSlide" Target="../notesSlides/notesSlide17.xml" /><Relationship Id="rId1" Type="http://schemas.openxmlformats.org/officeDocument/2006/relationships/slideLayout" Target="../slideLayouts/slideLayout2.xml" /><Relationship Id="rId6" Type="http://schemas.openxmlformats.org/officeDocument/2006/relationships/customXml" Target="../ink/ink2.xml" /><Relationship Id="rId5" Type="http://schemas.openxmlformats.org/officeDocument/2006/relationships/image" Target="../media/image130.png" /><Relationship Id="rId4" Type="http://schemas.openxmlformats.org/officeDocument/2006/relationships/customXml" Target="../ink/ink1.xml" /></Relationships>
</file>

<file path=ppt/slides/_rels/slide21.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8.jp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19.jpg" /><Relationship Id="rId2" Type="http://schemas.openxmlformats.org/officeDocument/2006/relationships/notesSlide" Target="../notesSlides/notesSlide20.xml" /><Relationship Id="rId1" Type="http://schemas.openxmlformats.org/officeDocument/2006/relationships/slideLayout" Target="../slideLayouts/slideLayout2.xml" /><Relationship Id="rId4" Type="http://schemas.openxmlformats.org/officeDocument/2006/relationships/image" Target="../media/image20.jpg"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23.xml" /><Relationship Id="rId1" Type="http://schemas.openxmlformats.org/officeDocument/2006/relationships/slideLayout" Target="../slideLayouts/slideLayout7.xml" /><Relationship Id="rId4" Type="http://schemas.openxmlformats.org/officeDocument/2006/relationships/image" Target="../media/image23.jpeg" /></Relationships>
</file>

<file path=ppt/slides/_rels/slide29.xml.rels><?xml version="1.0" encoding="UTF-8" standalone="yes"?>
<Relationships xmlns="http://schemas.openxmlformats.org/package/2006/relationships"><Relationship Id="rId3" Type="http://schemas.openxmlformats.org/officeDocument/2006/relationships/customXml" Target="../ink/ink3.xml" /><Relationship Id="rId2" Type="http://schemas.openxmlformats.org/officeDocument/2006/relationships/notesSlide" Target="../notesSlides/notesSlide24.xml" /><Relationship Id="rId1" Type="http://schemas.openxmlformats.org/officeDocument/2006/relationships/slideLayout" Target="../slideLayouts/slideLayout2.xml" /><Relationship Id="rId6" Type="http://schemas.openxmlformats.org/officeDocument/2006/relationships/customXml" Target="../ink/ink5.xml" /><Relationship Id="rId5" Type="http://schemas.openxmlformats.org/officeDocument/2006/relationships/customXml" Target="../ink/ink4.xml" /><Relationship Id="rId4" Type="http://schemas.openxmlformats.org/officeDocument/2006/relationships/image" Target="../media/image24.png"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193734" y="38883"/>
            <a:ext cx="9804535" cy="21852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utive"/>
              <a:buNone/>
            </a:pPr>
            <a:r>
              <a:rPr lang="en-GB" sz="8000" dirty="0">
                <a:latin typeface="Cutive"/>
                <a:ea typeface="Cutive"/>
                <a:cs typeface="Cutive"/>
                <a:sym typeface="Cutive"/>
              </a:rPr>
              <a:t>Thromboembolism </a:t>
            </a:r>
            <a:endParaRPr sz="8000" dirty="0">
              <a:latin typeface="Cutive"/>
              <a:ea typeface="Cutive"/>
              <a:cs typeface="Cutive"/>
              <a:sym typeface="Cutive"/>
            </a:endParaRPr>
          </a:p>
        </p:txBody>
      </p:sp>
      <p:pic>
        <p:nvPicPr>
          <p:cNvPr id="89" name="Google Shape;89;p1"/>
          <p:cNvPicPr preferRelativeResize="0"/>
          <p:nvPr/>
        </p:nvPicPr>
        <p:blipFill rotWithShape="1">
          <a:blip r:embed="rId3">
            <a:alphaModFix/>
          </a:blip>
          <a:srcRect/>
          <a:stretch/>
        </p:blipFill>
        <p:spPr>
          <a:xfrm>
            <a:off x="8004747" y="2849730"/>
            <a:ext cx="3454575" cy="3413631"/>
          </a:xfrm>
          <a:prstGeom prst="rect">
            <a:avLst/>
          </a:prstGeom>
          <a:noFill/>
          <a:ln>
            <a:noFill/>
          </a:ln>
        </p:spPr>
      </p:pic>
      <p:sp>
        <p:nvSpPr>
          <p:cNvPr id="91" name="Google Shape;91;p1"/>
          <p:cNvSpPr/>
          <p:nvPr/>
        </p:nvSpPr>
        <p:spPr>
          <a:xfrm>
            <a:off x="218364" y="3616658"/>
            <a:ext cx="9513669" cy="2554505"/>
          </a:xfrm>
          <a:prstGeom prst="rect">
            <a:avLst/>
          </a:prstGeom>
          <a:noFill/>
          <a:ln>
            <a:noFill/>
          </a:ln>
        </p:spPr>
        <p:txBody>
          <a:bodyPr spcFirstLastPara="1" wrap="square" lIns="91425" tIns="45700" rIns="91425" bIns="45700" anchor="t" anchorCtr="0">
            <a:spAutoFit/>
          </a:bodyPr>
          <a:lstStyle/>
          <a:p>
            <a:r>
              <a:rPr lang="en-GB" sz="3200" b="0" i="0" u="none" strike="noStrike" cap="none" dirty="0">
                <a:solidFill>
                  <a:schemeClr val="dk1"/>
                </a:solidFill>
                <a:latin typeface="Calibri"/>
                <a:ea typeface="Calibri"/>
                <a:cs typeface="Calibri"/>
                <a:sym typeface="Calibri"/>
              </a:rPr>
              <a:t>Supervised by : Dr</a:t>
            </a:r>
            <a:r>
              <a:rPr lang="ar-JO" sz="3200" dirty="0">
                <a:solidFill>
                  <a:schemeClr val="dk1"/>
                </a:solidFill>
                <a:latin typeface="Calibri"/>
                <a:ea typeface="Calibri"/>
                <a:cs typeface="Calibri"/>
                <a:sym typeface="Calibri"/>
              </a:rPr>
              <a:t>.</a:t>
            </a:r>
            <a:r>
              <a:rPr lang="en-US" sz="3200" dirty="0">
                <a:solidFill>
                  <a:schemeClr val="dk1"/>
                </a:solidFill>
                <a:latin typeface="Calibri"/>
                <a:ea typeface="Calibri"/>
                <a:cs typeface="Calibri"/>
                <a:sym typeface="Calibri"/>
              </a:rPr>
              <a:t>Ahmad </a:t>
            </a:r>
            <a:r>
              <a:rPr lang="en-US" sz="3200" dirty="0" err="1">
                <a:solidFill>
                  <a:schemeClr val="dk1"/>
                </a:solidFill>
                <a:latin typeface="Calibri"/>
                <a:ea typeface="Calibri"/>
                <a:cs typeface="Calibri"/>
                <a:sym typeface="Calibri"/>
              </a:rPr>
              <a:t>Tarawneh</a:t>
            </a:r>
            <a:endParaRPr lang="en-US" sz="3200" dirty="0">
              <a:effectLst/>
            </a:endParaRPr>
          </a:p>
          <a:p>
            <a:pPr marL="0" marR="0" lvl="0" indent="0" rtl="0">
              <a:spcBef>
                <a:spcPts val="0"/>
              </a:spcBef>
              <a:spcAft>
                <a:spcPts val="0"/>
              </a:spcAft>
              <a:buNone/>
            </a:pPr>
            <a:endParaRPr lang="en-GB" sz="3200" b="0" i="0" u="none" strike="noStrike" cap="none" dirty="0">
              <a:solidFill>
                <a:schemeClr val="dk1"/>
              </a:solidFill>
              <a:latin typeface="Calibri"/>
              <a:ea typeface="Calibri"/>
              <a:cs typeface="Calibri"/>
              <a:sym typeface="Calibri"/>
            </a:endParaRPr>
          </a:p>
          <a:p>
            <a:pPr marL="0" marR="0" lvl="0" indent="0" rtl="0">
              <a:spcBef>
                <a:spcPts val="0"/>
              </a:spcBef>
              <a:spcAft>
                <a:spcPts val="0"/>
              </a:spcAft>
              <a:buNone/>
            </a:pPr>
            <a:r>
              <a:rPr lang="en-GB" sz="3200" b="0" i="0" u="none" strike="noStrike" cap="none" dirty="0">
                <a:solidFill>
                  <a:schemeClr val="dk1"/>
                </a:solidFill>
                <a:latin typeface="Calibri"/>
                <a:ea typeface="Calibri"/>
                <a:cs typeface="Calibri"/>
                <a:sym typeface="Calibri"/>
              </a:rPr>
              <a:t>Done by :</a:t>
            </a:r>
            <a:r>
              <a:rPr lang="en-GB" sz="3200" b="0" i="0" u="none" strike="noStrike" cap="none" dirty="0">
                <a:ea typeface="Calibri"/>
              </a:rPr>
              <a:t>         </a:t>
            </a:r>
            <a:r>
              <a:rPr lang="en-US" sz="3200" dirty="0">
                <a:solidFill>
                  <a:schemeClr val="dk1"/>
                </a:solidFill>
                <a:latin typeface="Calibri"/>
                <a:ea typeface="Calibri"/>
                <a:cs typeface="Calibri"/>
                <a:sym typeface="Calibri"/>
              </a:rPr>
              <a:t>IBRAHIM ABU DAMES</a:t>
            </a:r>
            <a:endParaRPr sz="3200" b="0" i="0" u="none" strike="noStrike" cap="none" dirty="0">
              <a:solidFill>
                <a:schemeClr val="dk1"/>
              </a:solidFill>
              <a:latin typeface="Calibri"/>
              <a:ea typeface="Calibri"/>
              <a:cs typeface="Calibri"/>
              <a:sym typeface="Calibri"/>
            </a:endParaRPr>
          </a:p>
          <a:p>
            <a:pPr marL="0" marR="0" lvl="0" indent="0" rtl="0">
              <a:spcBef>
                <a:spcPts val="0"/>
              </a:spcBef>
              <a:spcAft>
                <a:spcPts val="0"/>
              </a:spcAft>
              <a:buNone/>
            </a:pPr>
            <a:r>
              <a:rPr lang="en-US" sz="3200" b="0" i="0" u="none" strike="noStrike" cap="none" dirty="0">
                <a:solidFill>
                  <a:schemeClr val="dk1"/>
                </a:solidFill>
                <a:latin typeface="Calibri"/>
                <a:ea typeface="Calibri"/>
                <a:cs typeface="Calibri"/>
                <a:sym typeface="Calibri"/>
              </a:rPr>
              <a:t>                          </a:t>
            </a:r>
            <a:r>
              <a:rPr lang="en-US" sz="3200" dirty="0">
                <a:solidFill>
                  <a:schemeClr val="dk1"/>
                </a:solidFill>
                <a:latin typeface="Calibri"/>
                <a:ea typeface="Calibri"/>
                <a:cs typeface="Calibri"/>
                <a:sym typeface="Calibri"/>
              </a:rPr>
              <a:t>  MOHAMMAD FATEH </a:t>
            </a:r>
          </a:p>
          <a:p>
            <a:pPr marL="0" marR="0" lvl="0" indent="0" rtl="0">
              <a:spcBef>
                <a:spcPts val="0"/>
              </a:spcBef>
              <a:spcAft>
                <a:spcPts val="0"/>
              </a:spcAft>
              <a:buNone/>
            </a:pPr>
            <a:r>
              <a:rPr lang="en-US" sz="3200" b="0" i="0" u="none" strike="noStrike" cap="none" dirty="0">
                <a:solidFill>
                  <a:schemeClr val="dk1"/>
                </a:solidFill>
                <a:latin typeface="Calibri"/>
                <a:ea typeface="Calibri"/>
                <a:cs typeface="Calibri"/>
                <a:sym typeface="Calibri"/>
              </a:rPr>
              <a:t>                            HAMZA  ADEEB AL_SARAIRAH</a:t>
            </a: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46F7-87D6-D317-8C7A-A593A722ADB2}"/>
              </a:ext>
            </a:extLst>
          </p:cNvPr>
          <p:cNvSpPr>
            <a:spLocks noGrp="1"/>
          </p:cNvSpPr>
          <p:nvPr>
            <p:ph type="title"/>
          </p:nvPr>
        </p:nvSpPr>
        <p:spPr/>
        <p:txBody>
          <a:bodyPr/>
          <a:lstStyle/>
          <a:p>
            <a:r>
              <a:rPr lang="x-none" dirty="0"/>
              <a:t>DDX of unilateral leg swelling</a:t>
            </a:r>
          </a:p>
        </p:txBody>
      </p:sp>
      <p:sp>
        <p:nvSpPr>
          <p:cNvPr id="3" name="Text Placeholder 2">
            <a:extLst>
              <a:ext uri="{FF2B5EF4-FFF2-40B4-BE49-F238E27FC236}">
                <a16:creationId xmlns:a16="http://schemas.microsoft.com/office/drawing/2014/main" id="{11A45396-AA2A-A257-4CA2-4749CE626155}"/>
              </a:ext>
            </a:extLst>
          </p:cNvPr>
          <p:cNvSpPr>
            <a:spLocks noGrp="1"/>
          </p:cNvSpPr>
          <p:nvPr>
            <p:ph idx="1"/>
          </p:nvPr>
        </p:nvSpPr>
        <p:spPr/>
        <p:txBody>
          <a:bodyPr/>
          <a:lstStyle/>
          <a:p>
            <a:pPr marL="628650" indent="-514350">
              <a:buFont typeface="+mj-lt"/>
              <a:buAutoNum type="arabicPeriod"/>
            </a:pPr>
            <a:r>
              <a:rPr lang="en-US" sz="2800" dirty="0">
                <a:solidFill>
                  <a:srgbClr val="1A1C1C"/>
                </a:solidFill>
                <a:latin typeface="Calibri" panose="020F0502020204030204" pitchFamily="34" charset="0"/>
                <a:cs typeface="Calibri" panose="020F0502020204030204" pitchFamily="34" charset="0"/>
              </a:rPr>
              <a:t>Cellulitis</a:t>
            </a:r>
          </a:p>
          <a:p>
            <a:pPr marL="628650" indent="-514350">
              <a:buFont typeface="+mj-lt"/>
              <a:buAutoNum type="arabicPeriod"/>
            </a:pPr>
            <a:r>
              <a:rPr lang="en-US" sz="2800" dirty="0">
                <a:solidFill>
                  <a:srgbClr val="1A1C1C"/>
                </a:solidFill>
                <a:latin typeface="Calibri" panose="020F0502020204030204" pitchFamily="34" charset="0"/>
                <a:cs typeface="Calibri" panose="020F0502020204030204" pitchFamily="34" charset="0"/>
              </a:rPr>
              <a:t>Ruptured backer cyst</a:t>
            </a:r>
          </a:p>
          <a:p>
            <a:pPr marL="628650" indent="-514350">
              <a:buFont typeface="+mj-lt"/>
              <a:buAutoNum type="arabicPeriod"/>
            </a:pPr>
            <a:r>
              <a:rPr lang="en-US" sz="2800" dirty="0">
                <a:solidFill>
                  <a:srgbClr val="1A1C1C"/>
                </a:solidFill>
                <a:latin typeface="Calibri" panose="020F0502020204030204" pitchFamily="34" charset="0"/>
                <a:cs typeface="Calibri" panose="020F0502020204030204" pitchFamily="34" charset="0"/>
              </a:rPr>
              <a:t>Lymphatic obstruction</a:t>
            </a:r>
            <a:r>
              <a:rPr lang="en-US" sz="2400" dirty="0">
                <a:solidFill>
                  <a:srgbClr val="1A1C1C"/>
                </a:solidFill>
                <a:latin typeface="Calibri" panose="020F0502020204030204" pitchFamily="34" charset="0"/>
                <a:cs typeface="Calibri" panose="020F0502020204030204" pitchFamily="34" charset="0"/>
              </a:rPr>
              <a:t>: due to radiation, malignancy or elephantiasis.</a:t>
            </a:r>
          </a:p>
          <a:p>
            <a:pPr marL="628650" indent="-514350">
              <a:buFont typeface="+mj-lt"/>
              <a:buAutoNum type="arabicPeriod"/>
            </a:pPr>
            <a:r>
              <a:rPr lang="en-US" sz="2800" dirty="0">
                <a:solidFill>
                  <a:srgbClr val="1A1C1C"/>
                </a:solidFill>
                <a:latin typeface="Calibri" panose="020F0502020204030204" pitchFamily="34" charset="0"/>
                <a:cs typeface="Calibri" panose="020F0502020204030204" pitchFamily="34" charset="0"/>
              </a:rPr>
              <a:t>Hematoma </a:t>
            </a:r>
          </a:p>
          <a:p>
            <a:pPr marL="628650" indent="-514350">
              <a:buFont typeface="+mj-lt"/>
              <a:buAutoNum type="arabicPeriod"/>
            </a:pPr>
            <a:r>
              <a:rPr lang="en-US" sz="2800" dirty="0">
                <a:solidFill>
                  <a:srgbClr val="1A1C1C"/>
                </a:solidFill>
                <a:latin typeface="Calibri" panose="020F0502020204030204" pitchFamily="34" charset="0"/>
                <a:cs typeface="Calibri" panose="020F0502020204030204" pitchFamily="34" charset="0"/>
              </a:rPr>
              <a:t>Snake bite: fang marks</a:t>
            </a:r>
          </a:p>
          <a:p>
            <a:pPr marL="628650" indent="-514350">
              <a:buFont typeface="+mj-lt"/>
              <a:buAutoNum type="arabicPeriod"/>
            </a:pPr>
            <a:r>
              <a:rPr lang="en-US" sz="2800" dirty="0">
                <a:solidFill>
                  <a:srgbClr val="1A1C1C"/>
                </a:solidFill>
                <a:latin typeface="Calibri" panose="020F0502020204030204" pitchFamily="34" charset="0"/>
                <a:cs typeface="Calibri" panose="020F0502020204030204" pitchFamily="34" charset="0"/>
              </a:rPr>
              <a:t>Compartment syndrome</a:t>
            </a:r>
          </a:p>
          <a:p>
            <a:endParaRPr lang="x-none"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0F481EA-17EB-E276-1E58-BA0DCEBD31F6}"/>
              </a:ext>
            </a:extLst>
          </p:cNvPr>
          <p:cNvPicPr>
            <a:picLocks noChangeAspect="1"/>
          </p:cNvPicPr>
          <p:nvPr/>
        </p:nvPicPr>
        <p:blipFill>
          <a:blip r:embed="rId3"/>
          <a:stretch>
            <a:fillRect/>
          </a:stretch>
        </p:blipFill>
        <p:spPr>
          <a:xfrm>
            <a:off x="9383750" y="1175701"/>
            <a:ext cx="2255477" cy="1667647"/>
          </a:xfrm>
          <a:prstGeom prst="rect">
            <a:avLst/>
          </a:prstGeom>
        </p:spPr>
      </p:pic>
      <p:pic>
        <p:nvPicPr>
          <p:cNvPr id="6" name="Picture 5">
            <a:extLst>
              <a:ext uri="{FF2B5EF4-FFF2-40B4-BE49-F238E27FC236}">
                <a16:creationId xmlns:a16="http://schemas.microsoft.com/office/drawing/2014/main" id="{24093F29-D18A-545F-8E56-B42CC7C9C077}"/>
              </a:ext>
            </a:extLst>
          </p:cNvPr>
          <p:cNvPicPr>
            <a:picLocks noChangeAspect="1"/>
          </p:cNvPicPr>
          <p:nvPr/>
        </p:nvPicPr>
        <p:blipFill>
          <a:blip r:embed="rId4"/>
          <a:stretch>
            <a:fillRect/>
          </a:stretch>
        </p:blipFill>
        <p:spPr>
          <a:xfrm>
            <a:off x="8400727" y="3650301"/>
            <a:ext cx="3238500" cy="2032000"/>
          </a:xfrm>
          <a:prstGeom prst="rect">
            <a:avLst/>
          </a:prstGeom>
        </p:spPr>
      </p:pic>
    </p:spTree>
    <p:extLst>
      <p:ext uri="{BB962C8B-B14F-4D97-AF65-F5344CB8AC3E}">
        <p14:creationId xmlns:p14="http://schemas.microsoft.com/office/powerpoint/2010/main" val="121612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p:nvPr/>
        </p:nvSpPr>
        <p:spPr>
          <a:xfrm>
            <a:off x="164769" y="1443862"/>
            <a:ext cx="10726059" cy="397027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GB" sz="2800" b="1" dirty="0">
                <a:solidFill>
                  <a:srgbClr val="C00000"/>
                </a:solidFill>
                <a:latin typeface="Calibri" panose="020F0502020204030204" pitchFamily="34" charset="0"/>
                <a:cs typeface="Calibri" panose="020F0502020204030204" pitchFamily="34" charset="0"/>
                <a:sym typeface="Arial"/>
              </a:rPr>
              <a:t>Pulmonary embolism </a:t>
            </a:r>
            <a:r>
              <a:rPr lang="en-GB" sz="2800" dirty="0">
                <a:solidFill>
                  <a:schemeClr val="dk1"/>
                </a:solidFill>
                <a:latin typeface="Calibri" panose="020F0502020204030204" pitchFamily="34" charset="0"/>
                <a:cs typeface="Calibri" panose="020F0502020204030204" pitchFamily="34" charset="0"/>
                <a:sym typeface="Arial"/>
              </a:rPr>
              <a:t>: occur in 10% of patient with confirmed DVT</a:t>
            </a:r>
          </a:p>
          <a:p>
            <a:pPr marL="342900" marR="0" lvl="0" indent="-342900" algn="l" rtl="0">
              <a:spcBef>
                <a:spcPts val="0"/>
              </a:spcBef>
              <a:spcAft>
                <a:spcPts val="0"/>
              </a:spcAft>
              <a:buClr>
                <a:schemeClr val="dk1"/>
              </a:buClr>
              <a:buSzPts val="2400"/>
              <a:buFont typeface="Arial"/>
              <a:buChar char="•"/>
            </a:pPr>
            <a:endParaRPr lang="en-GB" sz="2800" b="1" dirty="0">
              <a:solidFill>
                <a:srgbClr val="C00000"/>
              </a:solidFill>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2400"/>
              <a:buFont typeface="Arial"/>
              <a:buChar char="•"/>
            </a:pPr>
            <a:r>
              <a:rPr lang="en-GB" sz="2800" b="1" dirty="0">
                <a:solidFill>
                  <a:srgbClr val="C00000"/>
                </a:solidFill>
                <a:latin typeface="Calibri" panose="020F0502020204030204" pitchFamily="34" charset="0"/>
                <a:cs typeface="Calibri" panose="020F0502020204030204" pitchFamily="34" charset="0"/>
                <a:sym typeface="Arial"/>
              </a:rPr>
              <a:t>Post thrombotic syndrome </a:t>
            </a:r>
            <a:r>
              <a:rPr lang="en-GB" sz="2800" dirty="0">
                <a:solidFill>
                  <a:schemeClr val="dk1"/>
                </a:solidFill>
                <a:latin typeface="Calibri" panose="020F0502020204030204" pitchFamily="34" charset="0"/>
                <a:cs typeface="Calibri" panose="020F0502020204030204" pitchFamily="34" charset="0"/>
                <a:sym typeface="Arial"/>
              </a:rPr>
              <a:t>: chronic complication of DVT ,occur in approximately half of patient ,the symptoms range from mild erythema to severe swelling and ulceration.</a:t>
            </a:r>
          </a:p>
          <a:p>
            <a:pPr marL="342900" marR="0" lvl="0" indent="-342900" algn="l" rtl="0">
              <a:spcBef>
                <a:spcPts val="0"/>
              </a:spcBef>
              <a:spcAft>
                <a:spcPts val="0"/>
              </a:spcAft>
              <a:buClr>
                <a:schemeClr val="dk1"/>
              </a:buClr>
              <a:buSzPts val="2400"/>
              <a:buFont typeface="Arial"/>
              <a:buChar char="•"/>
            </a:pPr>
            <a:endParaRPr lang="en-GB" sz="2800" dirty="0">
              <a:solidFill>
                <a:schemeClr val="dk1"/>
              </a:solidFill>
              <a:latin typeface="Calibri" panose="020F0502020204030204" pitchFamily="34" charset="0"/>
              <a:cs typeface="Calibri" panose="020F0502020204030204" pitchFamily="34" charset="0"/>
              <a:sym typeface="Arial"/>
            </a:endParaRPr>
          </a:p>
          <a:p>
            <a:pPr marL="342900" marR="0" lvl="0" indent="-342900" algn="l" rtl="0">
              <a:spcBef>
                <a:spcPts val="0"/>
              </a:spcBef>
              <a:spcAft>
                <a:spcPts val="0"/>
              </a:spcAft>
              <a:buClr>
                <a:schemeClr val="dk1"/>
              </a:buClr>
              <a:buSzPts val="2400"/>
              <a:buFont typeface="Arial"/>
              <a:buChar char="•"/>
            </a:pPr>
            <a:r>
              <a:rPr lang="en-GB" sz="2800" b="1" dirty="0">
                <a:solidFill>
                  <a:srgbClr val="C00000"/>
                </a:solidFill>
                <a:latin typeface="Calibri" panose="020F0502020204030204" pitchFamily="34" charset="0"/>
                <a:cs typeface="Calibri" panose="020F0502020204030204" pitchFamily="34" charset="0"/>
              </a:rPr>
              <a:t>Valvular destruction </a:t>
            </a:r>
            <a:r>
              <a:rPr lang="en-GB" sz="2800" dirty="0">
                <a:solidFill>
                  <a:schemeClr val="dk1"/>
                </a:solidFill>
                <a:latin typeface="Calibri" panose="020F0502020204030204" pitchFamily="34" charset="0"/>
                <a:cs typeface="Calibri" panose="020F0502020204030204" pitchFamily="34" charset="0"/>
              </a:rPr>
              <a:t>: </a:t>
            </a:r>
          </a:p>
          <a:p>
            <a:pPr marR="0" lvl="0" algn="l" rtl="0">
              <a:spcBef>
                <a:spcPts val="0"/>
              </a:spcBef>
              <a:spcAft>
                <a:spcPts val="0"/>
              </a:spcAft>
              <a:buClr>
                <a:schemeClr val="dk1"/>
              </a:buClr>
              <a:buSzPts val="2400"/>
            </a:pPr>
            <a:endParaRPr lang="en-GB" sz="2800" dirty="0">
              <a:solidFill>
                <a:schemeClr val="dk1"/>
              </a:solidFill>
              <a:latin typeface="Calibri" panose="020F0502020204030204" pitchFamily="34" charset="0"/>
              <a:cs typeface="Calibri" panose="020F0502020204030204" pitchFamily="34" charset="0"/>
              <a:sym typeface="Arial"/>
            </a:endParaRPr>
          </a:p>
          <a:p>
            <a:pPr marR="0" lvl="0" algn="l" rtl="0">
              <a:spcBef>
                <a:spcPts val="0"/>
              </a:spcBef>
              <a:spcAft>
                <a:spcPts val="0"/>
              </a:spcAft>
              <a:buClr>
                <a:schemeClr val="dk1"/>
              </a:buClr>
              <a:buSzPts val="2400"/>
            </a:pPr>
            <a:r>
              <a:rPr lang="en-GB" sz="2800" dirty="0">
                <a:solidFill>
                  <a:schemeClr val="dk1"/>
                </a:solidFill>
                <a:latin typeface="Calibri" panose="020F0502020204030204" pitchFamily="34" charset="0"/>
                <a:cs typeface="Calibri" panose="020F0502020204030204" pitchFamily="34" charset="0"/>
                <a:sym typeface="Arial"/>
              </a:rPr>
              <a:t> </a:t>
            </a:r>
            <a:endParaRPr lang="en-GB" sz="2800" dirty="0">
              <a:latin typeface="Calibri" panose="020F0502020204030204" pitchFamily="34" charset="0"/>
              <a:cs typeface="Calibri" panose="020F0502020204030204" pitchFamily="34" charset="0"/>
            </a:endParaRPr>
          </a:p>
        </p:txBody>
      </p:sp>
      <p:sp>
        <p:nvSpPr>
          <p:cNvPr id="147" name="Google Shape;147;p7"/>
          <p:cNvSpPr/>
          <p:nvPr/>
        </p:nvSpPr>
        <p:spPr>
          <a:xfrm>
            <a:off x="164769" y="150125"/>
            <a:ext cx="3257627" cy="1078354"/>
          </a:xfrm>
          <a:prstGeom prst="roundRect">
            <a:avLst>
              <a:gd name="adj" fmla="val 16667"/>
            </a:avLst>
          </a:prstGeom>
          <a:gradFill>
            <a:gsLst>
              <a:gs pos="0">
                <a:srgbClr val="6B0007"/>
              </a:gs>
              <a:gs pos="50000">
                <a:srgbClr val="9B000A"/>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200" b="1" dirty="0">
                <a:solidFill>
                  <a:schemeClr val="lt1"/>
                </a:solidFill>
                <a:latin typeface="Calibri"/>
                <a:ea typeface="Calibri"/>
                <a:cs typeface="Calibri"/>
                <a:sym typeface="Calibri"/>
              </a:rPr>
              <a:t>Complications </a:t>
            </a:r>
            <a:endParaRPr sz="2800"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1600" dirty="0">
                <a:solidFill>
                  <a:schemeClr val="lt1"/>
                </a:solidFill>
                <a:latin typeface="Calibri"/>
                <a:ea typeface="Calibri"/>
                <a:cs typeface="Calibri"/>
                <a:sym typeface="Calibri"/>
              </a:rPr>
              <a:t>     </a:t>
            </a:r>
            <a:endParaRPr sz="1600" b="1" dirty="0">
              <a:solidFill>
                <a:schemeClr val="lt1"/>
              </a:solidFill>
              <a:latin typeface="Calibri"/>
              <a:ea typeface="Calibri"/>
              <a:cs typeface="Calibri"/>
              <a:sym typeface="Calibri"/>
            </a:endParaRPr>
          </a:p>
        </p:txBody>
      </p:sp>
      <p:sp>
        <p:nvSpPr>
          <p:cNvPr id="4" name="TextBox 3">
            <a:extLst>
              <a:ext uri="{FF2B5EF4-FFF2-40B4-BE49-F238E27FC236}">
                <a16:creationId xmlns:a16="http://schemas.microsoft.com/office/drawing/2014/main" id="{C8361976-A2D4-8FF7-7ABD-0E71DB8EC46B}"/>
              </a:ext>
            </a:extLst>
          </p:cNvPr>
          <p:cNvSpPr txBox="1"/>
          <p:nvPr/>
        </p:nvSpPr>
        <p:spPr>
          <a:xfrm>
            <a:off x="545911" y="4506137"/>
            <a:ext cx="5964072" cy="2246769"/>
          </a:xfrm>
          <a:prstGeom prst="rect">
            <a:avLst/>
          </a:prstGeom>
          <a:noFill/>
        </p:spPr>
        <p:txBody>
          <a:bodyPr wrap="square" rtlCol="0">
            <a:spAutoFit/>
          </a:bodyPr>
          <a:lstStyle/>
          <a:p>
            <a:pPr marL="457200" indent="-457200">
              <a:buFont typeface="Courier New" panose="02070309020205020404" pitchFamily="49" charset="0"/>
              <a:buChar char="o"/>
            </a:pPr>
            <a:r>
              <a:rPr lang="en-GB" sz="2800" dirty="0">
                <a:solidFill>
                  <a:schemeClr val="dk1"/>
                </a:solidFill>
                <a:latin typeface="Calibri" panose="020F0502020204030204" pitchFamily="34" charset="0"/>
                <a:cs typeface="Calibri" panose="020F0502020204030204" pitchFamily="34" charset="0"/>
              </a:rPr>
              <a:t>Chronic venous insufficiency</a:t>
            </a:r>
          </a:p>
          <a:p>
            <a:pPr marL="457200" indent="-457200">
              <a:buFont typeface="Courier New" panose="02070309020205020404" pitchFamily="49" charset="0"/>
              <a:buChar char="o"/>
            </a:pPr>
            <a:r>
              <a:rPr lang="en-GB" sz="2800" dirty="0">
                <a:solidFill>
                  <a:schemeClr val="dk1"/>
                </a:solidFill>
                <a:latin typeface="Calibri" panose="020F0502020204030204" pitchFamily="34" charset="0"/>
                <a:cs typeface="Calibri" panose="020F0502020204030204" pitchFamily="34" charset="0"/>
              </a:rPr>
              <a:t>Increased venous pressure</a:t>
            </a:r>
          </a:p>
          <a:p>
            <a:pPr marL="457200" indent="-457200">
              <a:buFont typeface="Courier New" panose="02070309020205020404" pitchFamily="49" charset="0"/>
              <a:buChar char="o"/>
            </a:pPr>
            <a:r>
              <a:rPr lang="en-GB" sz="2800" dirty="0">
                <a:solidFill>
                  <a:schemeClr val="dk1"/>
                </a:solidFill>
                <a:latin typeface="Calibri" panose="020F0502020204030204" pitchFamily="34" charset="0"/>
                <a:cs typeface="Calibri" panose="020F0502020204030204" pitchFamily="34" charset="0"/>
              </a:rPr>
              <a:t>Varicosities</a:t>
            </a:r>
          </a:p>
          <a:p>
            <a:pPr marL="457200" indent="-457200">
              <a:buFont typeface="Courier New" panose="02070309020205020404" pitchFamily="49" charset="0"/>
              <a:buChar char="o"/>
            </a:pPr>
            <a:r>
              <a:rPr lang="en-GB" sz="2800" dirty="0">
                <a:solidFill>
                  <a:schemeClr val="dk1"/>
                </a:solidFill>
                <a:latin typeface="Calibri" panose="020F0502020204030204" pitchFamily="34" charset="0"/>
                <a:cs typeface="Calibri" panose="020F0502020204030204" pitchFamily="34" charset="0"/>
              </a:rPr>
              <a:t>Venous ulcers</a:t>
            </a:r>
          </a:p>
          <a:p>
            <a:endParaRPr lang="x-none"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F91DA8-6F4B-5A80-DD96-6A6426278FA1}"/>
              </a:ext>
            </a:extLst>
          </p:cNvPr>
          <p:cNvSpPr>
            <a:spLocks noGrp="1"/>
          </p:cNvSpPr>
          <p:nvPr>
            <p:ph idx="1"/>
          </p:nvPr>
        </p:nvSpPr>
        <p:spPr>
          <a:xfrm>
            <a:off x="565244" y="1253331"/>
            <a:ext cx="10515600" cy="4351338"/>
          </a:xfrm>
        </p:spPr>
        <p:txBody>
          <a:bodyPr/>
          <a:lstStyle/>
          <a:p>
            <a:pPr marL="0" marR="0" lvl="0" indent="0" algn="l" rtl="0">
              <a:spcBef>
                <a:spcPts val="0"/>
              </a:spcBef>
              <a:spcAft>
                <a:spcPts val="0"/>
              </a:spcAft>
              <a:buClr>
                <a:schemeClr val="dk1"/>
              </a:buClr>
              <a:buSzPts val="2400"/>
              <a:buNone/>
            </a:pPr>
            <a:endParaRPr lang="en-GB" sz="2800" b="1" dirty="0">
              <a:solidFill>
                <a:srgbClr val="C00000"/>
              </a:solidFill>
              <a:latin typeface="Calibri" panose="020F0502020204030204" pitchFamily="34" charset="0"/>
              <a:cs typeface="Calibri" panose="020F0502020204030204" pitchFamily="34" charset="0"/>
              <a:sym typeface="Arial"/>
            </a:endParaRPr>
          </a:p>
          <a:p>
            <a:pPr marL="342900" marR="0" lvl="0" indent="-342900" algn="l" rtl="0">
              <a:spcBef>
                <a:spcPts val="0"/>
              </a:spcBef>
              <a:spcAft>
                <a:spcPts val="0"/>
              </a:spcAft>
              <a:buClr>
                <a:schemeClr val="dk1"/>
              </a:buClr>
              <a:buSzPts val="2400"/>
              <a:buFont typeface="Arial"/>
              <a:buChar char="•"/>
            </a:pPr>
            <a:r>
              <a:rPr lang="en-US" b="1" i="0" u="none" strike="noStrike" dirty="0">
                <a:solidFill>
                  <a:srgbClr val="C00000"/>
                </a:solidFill>
                <a:effectLst/>
                <a:latin typeface="Calibri" panose="020F0502020204030204" pitchFamily="34" charset="0"/>
                <a:cs typeface="Calibri" panose="020F0502020204030204" pitchFamily="34" charset="0"/>
              </a:rPr>
              <a:t>Phlegmasia cerulea </a:t>
            </a:r>
            <a:r>
              <a:rPr lang="en-US" b="1" i="0" u="none" strike="noStrike" dirty="0" err="1">
                <a:solidFill>
                  <a:srgbClr val="C00000"/>
                </a:solidFill>
                <a:effectLst/>
                <a:latin typeface="Calibri" panose="020F0502020204030204" pitchFamily="34" charset="0"/>
                <a:cs typeface="Calibri" panose="020F0502020204030204" pitchFamily="34" charset="0"/>
              </a:rPr>
              <a:t>dolens</a:t>
            </a:r>
            <a:r>
              <a:rPr lang="en-US" b="1" i="0" u="none" strike="noStrike" dirty="0">
                <a:solidFill>
                  <a:srgbClr val="C00000"/>
                </a:solidFill>
                <a:effectLst/>
                <a:latin typeface="Calibri" panose="020F0502020204030204" pitchFamily="34" charset="0"/>
                <a:cs typeface="Calibri" panose="020F0502020204030204" pitchFamily="34" charset="0"/>
              </a:rPr>
              <a:t> (PCD) </a:t>
            </a:r>
            <a:r>
              <a:rPr lang="en-US" b="0" i="0" u="none" strike="noStrike" dirty="0">
                <a:solidFill>
                  <a:srgbClr val="212121"/>
                </a:solidFill>
                <a:effectLst/>
                <a:latin typeface="Calibri" panose="020F0502020204030204" pitchFamily="34" charset="0"/>
                <a:cs typeface="Calibri" panose="020F0502020204030204" pitchFamily="34" charset="0"/>
              </a:rPr>
              <a:t>is uncommon but potentially life-threatening ,occurs in extreme cases of DVT indicating major venous obstruction ,characterized by marked swelling of the extremities with pain and cyanosis, which in turn may lead to </a:t>
            </a:r>
            <a:r>
              <a:rPr lang="en-US" b="1" i="0" u="none" strike="noStrike" dirty="0">
                <a:solidFill>
                  <a:srgbClr val="212121"/>
                </a:solidFill>
                <a:effectLst/>
                <a:latin typeface="Calibri" panose="020F0502020204030204" pitchFamily="34" charset="0"/>
                <a:cs typeface="Calibri" panose="020F0502020204030204" pitchFamily="34" charset="0"/>
              </a:rPr>
              <a:t>arterial ischemia </a:t>
            </a:r>
            <a:r>
              <a:rPr lang="en-US" b="0" i="0" u="none" strike="noStrike" dirty="0">
                <a:solidFill>
                  <a:srgbClr val="212121"/>
                </a:solidFill>
                <a:effectLst/>
                <a:latin typeface="Calibri" panose="020F0502020204030204" pitchFamily="34" charset="0"/>
                <a:cs typeface="Calibri" panose="020F0502020204030204" pitchFamily="34" charset="0"/>
              </a:rPr>
              <a:t>and ultimately gangrene with high amputation and mortality rates. Requires surgical thrombectomy.</a:t>
            </a:r>
            <a:endParaRPr lang="en-GB" sz="2800" dirty="0">
              <a:solidFill>
                <a:schemeClr val="dk1"/>
              </a:solidFill>
              <a:latin typeface="Calibri" panose="020F0502020204030204" pitchFamily="34" charset="0"/>
              <a:cs typeface="Calibri" panose="020F0502020204030204" pitchFamily="34" charset="0"/>
              <a:sym typeface="Arial"/>
            </a:endParaRPr>
          </a:p>
          <a:p>
            <a:endParaRPr lang="x-none" dirty="0"/>
          </a:p>
        </p:txBody>
      </p:sp>
      <p:pic>
        <p:nvPicPr>
          <p:cNvPr id="4" name="Picture 3">
            <a:extLst>
              <a:ext uri="{FF2B5EF4-FFF2-40B4-BE49-F238E27FC236}">
                <a16:creationId xmlns:a16="http://schemas.microsoft.com/office/drawing/2014/main" id="{9686EAD7-9C26-F6E2-EECB-C1A2FC0118F2}"/>
              </a:ext>
            </a:extLst>
          </p:cNvPr>
          <p:cNvPicPr>
            <a:picLocks noChangeAspect="1"/>
          </p:cNvPicPr>
          <p:nvPr/>
        </p:nvPicPr>
        <p:blipFill>
          <a:blip r:embed="rId3"/>
          <a:stretch>
            <a:fillRect/>
          </a:stretch>
        </p:blipFill>
        <p:spPr>
          <a:xfrm>
            <a:off x="3387209" y="4269374"/>
            <a:ext cx="6570747" cy="2071718"/>
          </a:xfrm>
          <a:prstGeom prst="rect">
            <a:avLst/>
          </a:prstGeom>
        </p:spPr>
      </p:pic>
    </p:spTree>
    <p:extLst>
      <p:ext uri="{BB962C8B-B14F-4D97-AF65-F5344CB8AC3E}">
        <p14:creationId xmlns:p14="http://schemas.microsoft.com/office/powerpoint/2010/main" val="109305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idx="1"/>
          </p:nvPr>
        </p:nvSpPr>
        <p:spPr>
          <a:xfrm>
            <a:off x="313901" y="1378424"/>
            <a:ext cx="10986447" cy="63817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90004"/>
              </a:buClr>
              <a:buSzPts val="2000"/>
              <a:buNone/>
            </a:pPr>
            <a:endParaRPr lang="en-GB" b="1" i="1" dirty="0">
              <a:solidFill>
                <a:srgbClr val="C00000"/>
              </a:solidFill>
            </a:endParaRPr>
          </a:p>
          <a:p>
            <a:pPr marL="971550" lvl="1" indent="-514350">
              <a:spcBef>
                <a:spcPts val="0"/>
              </a:spcBef>
              <a:buClr>
                <a:schemeClr val="tx1"/>
              </a:buClr>
              <a:buSzPts val="2000"/>
              <a:buFont typeface="+mj-lt"/>
              <a:buAutoNum type="romanUcPeriod"/>
            </a:pPr>
            <a:r>
              <a:rPr lang="en-GB" sz="2800" b="1" dirty="0">
                <a:solidFill>
                  <a:srgbClr val="C00000"/>
                </a:solidFill>
              </a:rPr>
              <a:t>Duplex US </a:t>
            </a:r>
            <a:r>
              <a:rPr lang="en-GB" sz="2800" dirty="0">
                <a:solidFill>
                  <a:schemeClr val="tx1"/>
                </a:solidFill>
              </a:rPr>
              <a:t>: initial test , non invasive</a:t>
            </a:r>
          </a:p>
          <a:p>
            <a:pPr marL="971550" lvl="1" indent="-514350">
              <a:spcBef>
                <a:spcPts val="0"/>
              </a:spcBef>
              <a:buClr>
                <a:schemeClr val="tx1"/>
              </a:buClr>
              <a:buSzPts val="2000"/>
              <a:buFont typeface="+mj-lt"/>
              <a:buAutoNum type="romanUcPeriod"/>
            </a:pPr>
            <a:endParaRPr lang="en-GB" sz="2800" dirty="0">
              <a:solidFill>
                <a:schemeClr val="tx1"/>
              </a:solidFill>
            </a:endParaRPr>
          </a:p>
          <a:p>
            <a:pPr marL="971550" lvl="1" indent="-514350">
              <a:spcBef>
                <a:spcPts val="0"/>
              </a:spcBef>
              <a:buClr>
                <a:schemeClr val="tx1"/>
              </a:buClr>
              <a:buSzPts val="2000"/>
              <a:buFont typeface="+mj-lt"/>
              <a:buAutoNum type="romanUcPeriod"/>
            </a:pPr>
            <a:r>
              <a:rPr lang="en-GB" sz="2800" b="1" dirty="0">
                <a:solidFill>
                  <a:srgbClr val="C00000"/>
                </a:solidFill>
              </a:rPr>
              <a:t>D-dimer </a:t>
            </a:r>
            <a:r>
              <a:rPr lang="en-GB" sz="2800" dirty="0">
                <a:solidFill>
                  <a:schemeClr val="tx1"/>
                </a:solidFill>
              </a:rPr>
              <a:t>: </a:t>
            </a:r>
            <a:r>
              <a:rPr lang="en-GB" sz="2800" dirty="0"/>
              <a:t>Has a very high sensitivity (95%), but low specificity (50%); can be used to rule out DVT when combined with Doppler US and clinical suspicion.</a:t>
            </a:r>
          </a:p>
          <a:p>
            <a:pPr marL="971550" lvl="1" indent="-514350">
              <a:spcBef>
                <a:spcPts val="0"/>
              </a:spcBef>
              <a:buClr>
                <a:schemeClr val="tx1"/>
              </a:buClr>
              <a:buSzPts val="2000"/>
              <a:buFont typeface="+mj-lt"/>
              <a:buAutoNum type="romanUcPeriod"/>
            </a:pPr>
            <a:endParaRPr lang="en-GB" sz="2800" dirty="0"/>
          </a:p>
          <a:p>
            <a:pPr marL="971550" lvl="1" indent="-514350">
              <a:spcBef>
                <a:spcPts val="0"/>
              </a:spcBef>
              <a:buClr>
                <a:schemeClr val="tx1"/>
              </a:buClr>
              <a:buSzPts val="2000"/>
              <a:buFont typeface="+mj-lt"/>
              <a:buAutoNum type="romanUcPeriod"/>
            </a:pPr>
            <a:r>
              <a:rPr lang="en-GB" sz="2800" b="1" dirty="0">
                <a:solidFill>
                  <a:srgbClr val="C00000"/>
                </a:solidFill>
              </a:rPr>
              <a:t>Venogram</a:t>
            </a:r>
            <a:r>
              <a:rPr lang="en-GB" sz="2800" dirty="0">
                <a:solidFill>
                  <a:schemeClr val="tx1"/>
                </a:solidFill>
              </a:rPr>
              <a:t> ( CT/MRI ) : most accurate , invasive , infrequently used</a:t>
            </a:r>
          </a:p>
          <a:p>
            <a:pPr marL="971550" lvl="1" indent="-514350">
              <a:spcBef>
                <a:spcPts val="0"/>
              </a:spcBef>
              <a:buClr>
                <a:schemeClr val="tx1"/>
              </a:buClr>
              <a:buSzPts val="2000"/>
              <a:buFont typeface="+mj-lt"/>
              <a:buAutoNum type="romanUcPeriod"/>
            </a:pPr>
            <a:endParaRPr lang="en-GB" sz="2800" dirty="0">
              <a:solidFill>
                <a:schemeClr val="tx1"/>
              </a:solidFill>
            </a:endParaRPr>
          </a:p>
          <a:p>
            <a:pPr marL="971550" lvl="1" indent="-514350">
              <a:spcBef>
                <a:spcPts val="0"/>
              </a:spcBef>
              <a:buClr>
                <a:schemeClr val="tx1"/>
              </a:buClr>
              <a:buSzPts val="2000"/>
              <a:buFont typeface="+mj-lt"/>
              <a:buAutoNum type="romanUcPeriod"/>
            </a:pPr>
            <a:r>
              <a:rPr lang="en-GB" sz="2800" b="1" dirty="0">
                <a:solidFill>
                  <a:srgbClr val="C00000"/>
                </a:solidFill>
              </a:rPr>
              <a:t>Modified Well’s criteria </a:t>
            </a:r>
            <a:endParaRPr lang="en-GB" sz="2800" b="1" i="1" dirty="0">
              <a:solidFill>
                <a:srgbClr val="C00000"/>
              </a:solidFill>
            </a:endParaRPr>
          </a:p>
          <a:p>
            <a:pPr marL="971550" lvl="1" indent="-514350">
              <a:spcBef>
                <a:spcPts val="0"/>
              </a:spcBef>
              <a:buClr>
                <a:schemeClr val="tx1"/>
              </a:buClr>
              <a:buSzPts val="2000"/>
              <a:buFont typeface="+mj-lt"/>
              <a:buAutoNum type="romanUcPeriod"/>
            </a:pPr>
            <a:endParaRPr lang="en-GB" sz="2800" dirty="0">
              <a:solidFill>
                <a:schemeClr val="tx1"/>
              </a:solidFill>
            </a:endParaRPr>
          </a:p>
        </p:txBody>
      </p:sp>
      <p:sp>
        <p:nvSpPr>
          <p:cNvPr id="154" name="Google Shape;154;p8"/>
          <p:cNvSpPr/>
          <p:nvPr/>
        </p:nvSpPr>
        <p:spPr>
          <a:xfrm>
            <a:off x="109183" y="109182"/>
            <a:ext cx="2896659" cy="857260"/>
          </a:xfrm>
          <a:prstGeom prst="roundRect">
            <a:avLst>
              <a:gd name="adj" fmla="val 16667"/>
            </a:avLst>
          </a:prstGeom>
          <a:gradFill>
            <a:gsLst>
              <a:gs pos="0">
                <a:srgbClr val="6B0007"/>
              </a:gs>
              <a:gs pos="50000">
                <a:srgbClr val="9B000A"/>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200" b="1" dirty="0">
                <a:solidFill>
                  <a:schemeClr val="lt1"/>
                </a:solidFill>
                <a:latin typeface="Calibri"/>
                <a:ea typeface="Calibri"/>
                <a:cs typeface="Calibri"/>
                <a:sym typeface="Calibri"/>
              </a:rPr>
              <a:t>Diagnosis</a:t>
            </a:r>
            <a:endParaRPr sz="2800"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1600" dirty="0">
                <a:solidFill>
                  <a:schemeClr val="lt1"/>
                </a:solidFill>
                <a:latin typeface="Calibri"/>
                <a:ea typeface="Calibri"/>
                <a:cs typeface="Calibri"/>
                <a:sym typeface="Calibri"/>
              </a:rPr>
              <a:t>     </a:t>
            </a:r>
            <a:endParaRPr sz="1600" b="1"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B213-4D77-D277-5D80-BE1A2055B62B}"/>
              </a:ext>
            </a:extLst>
          </p:cNvPr>
          <p:cNvSpPr>
            <a:spLocks noGrp="1"/>
          </p:cNvSpPr>
          <p:nvPr>
            <p:ph type="title"/>
          </p:nvPr>
        </p:nvSpPr>
        <p:spPr/>
        <p:txBody>
          <a:bodyPr/>
          <a:lstStyle/>
          <a:p>
            <a:endParaRPr lang="x-none"/>
          </a:p>
        </p:txBody>
      </p:sp>
      <p:sp>
        <p:nvSpPr>
          <p:cNvPr id="3" name="Text Placeholder 2">
            <a:extLst>
              <a:ext uri="{FF2B5EF4-FFF2-40B4-BE49-F238E27FC236}">
                <a16:creationId xmlns:a16="http://schemas.microsoft.com/office/drawing/2014/main" id="{DE2C71B7-6A3F-F831-317F-30E0A1D754C0}"/>
              </a:ext>
            </a:extLst>
          </p:cNvPr>
          <p:cNvSpPr>
            <a:spLocks noGrp="1"/>
          </p:cNvSpPr>
          <p:nvPr>
            <p:ph idx="1"/>
          </p:nvPr>
        </p:nvSpPr>
        <p:spPr/>
        <p:txBody>
          <a:bodyPr/>
          <a:lstStyle/>
          <a:p>
            <a:endParaRPr lang="x-none"/>
          </a:p>
        </p:txBody>
      </p:sp>
      <p:pic>
        <p:nvPicPr>
          <p:cNvPr id="4" name="Picture 3">
            <a:extLst>
              <a:ext uri="{FF2B5EF4-FFF2-40B4-BE49-F238E27FC236}">
                <a16:creationId xmlns:a16="http://schemas.microsoft.com/office/drawing/2014/main" id="{02680546-2F0C-E8EE-8E92-58D97545C9E4}"/>
              </a:ext>
            </a:extLst>
          </p:cNvPr>
          <p:cNvPicPr>
            <a:picLocks noChangeAspect="1"/>
          </p:cNvPicPr>
          <p:nvPr/>
        </p:nvPicPr>
        <p:blipFill>
          <a:blip r:embed="rId3"/>
          <a:stretch>
            <a:fillRect/>
          </a:stretch>
        </p:blipFill>
        <p:spPr>
          <a:xfrm>
            <a:off x="0" y="0"/>
            <a:ext cx="12192000" cy="6879259"/>
          </a:xfrm>
          <a:prstGeom prst="rect">
            <a:avLst/>
          </a:prstGeom>
        </p:spPr>
      </p:pic>
    </p:spTree>
    <p:extLst>
      <p:ext uri="{BB962C8B-B14F-4D97-AF65-F5344CB8AC3E}">
        <p14:creationId xmlns:p14="http://schemas.microsoft.com/office/powerpoint/2010/main" val="2718267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D1F50B-0B2E-AD38-167E-6D35587927E5}"/>
              </a:ext>
            </a:extLst>
          </p:cNvPr>
          <p:cNvSpPr>
            <a:spLocks noGrp="1"/>
          </p:cNvSpPr>
          <p:nvPr>
            <p:ph idx="1"/>
          </p:nvPr>
        </p:nvSpPr>
        <p:spPr>
          <a:xfrm>
            <a:off x="671585" y="770423"/>
            <a:ext cx="10848833" cy="5317154"/>
          </a:xfrm>
        </p:spPr>
        <p:txBody>
          <a:bodyPr>
            <a:noAutofit/>
          </a:bodyPr>
          <a:lstStyle/>
          <a:p>
            <a:pPr marL="628650" indent="-514350">
              <a:buFont typeface="+mj-lt"/>
              <a:buAutoNum type="alphaUcPeriod"/>
            </a:pPr>
            <a:r>
              <a:rPr lang="en-US" b="1" dirty="0">
                <a:solidFill>
                  <a:srgbClr val="C00000"/>
                </a:solidFill>
              </a:rPr>
              <a:t>I</a:t>
            </a:r>
            <a:r>
              <a:rPr lang="x-none" b="1" dirty="0">
                <a:solidFill>
                  <a:srgbClr val="C00000"/>
                </a:solidFill>
              </a:rPr>
              <a:t>f low to moderate propability :</a:t>
            </a:r>
          </a:p>
          <a:p>
            <a:pPr lvl="2">
              <a:buFont typeface="Courier New" panose="02070309020205020404" pitchFamily="49" charset="0"/>
              <a:buChar char="o"/>
            </a:pPr>
            <a:r>
              <a:rPr lang="x-none" sz="2800" dirty="0"/>
              <a:t>D dimer </a:t>
            </a:r>
          </a:p>
          <a:p>
            <a:pPr lvl="2">
              <a:buFont typeface="Courier New" panose="02070309020205020404" pitchFamily="49" charset="0"/>
              <a:buChar char="o"/>
            </a:pPr>
            <a:r>
              <a:rPr lang="en-US" sz="2800" dirty="0"/>
              <a:t>I</a:t>
            </a:r>
            <a:r>
              <a:rPr lang="x-none" sz="2800" dirty="0"/>
              <a:t>f elevated D dimer </a:t>
            </a:r>
            <a:r>
              <a:rPr lang="x-none" sz="2800" dirty="0">
                <a:sym typeface="Wingdings" pitchFamily="2" charset="2"/>
              </a:rPr>
              <a:t></a:t>
            </a:r>
            <a:r>
              <a:rPr lang="x-none" sz="2800" dirty="0"/>
              <a:t> doppler US</a:t>
            </a:r>
          </a:p>
          <a:p>
            <a:pPr lvl="3">
              <a:buFont typeface="Arial" panose="020B0604020202020204" pitchFamily="34" charset="0"/>
              <a:buChar char="•"/>
            </a:pPr>
            <a:r>
              <a:rPr lang="en-US" sz="2800" dirty="0">
                <a:latin typeface="Calibri" panose="020F0502020204030204" pitchFamily="34" charset="0"/>
                <a:cs typeface="Calibri" panose="020F0502020204030204" pitchFamily="34" charset="0"/>
              </a:rPr>
              <a:t>If Doppler US is negative, there is no need for anticoagulation; observation is sufficient and repeat ultrasound in 2 days.</a:t>
            </a:r>
          </a:p>
          <a:p>
            <a:pPr lvl="3">
              <a:buFont typeface="Courier New" panose="02070309020205020404" pitchFamily="49" charset="0"/>
              <a:buChar char="o"/>
            </a:pPr>
            <a:endParaRPr lang="x-none" sz="2800" dirty="0"/>
          </a:p>
          <a:p>
            <a:pPr marL="628650" indent="-514350">
              <a:buFont typeface="+mj-lt"/>
              <a:buAutoNum type="alphaUcPeriod"/>
            </a:pPr>
            <a:r>
              <a:rPr lang="en-US" b="1" dirty="0">
                <a:solidFill>
                  <a:srgbClr val="C00000"/>
                </a:solidFill>
              </a:rPr>
              <a:t>I</a:t>
            </a:r>
            <a:r>
              <a:rPr lang="x-none" b="1" dirty="0">
                <a:solidFill>
                  <a:srgbClr val="C00000"/>
                </a:solidFill>
              </a:rPr>
              <a:t>f high propability :</a:t>
            </a:r>
          </a:p>
          <a:p>
            <a:pPr lvl="2">
              <a:buFont typeface="Courier New" panose="02070309020205020404" pitchFamily="49" charset="0"/>
              <a:buChar char="o"/>
            </a:pPr>
            <a:r>
              <a:rPr lang="x-none" sz="2800" dirty="0"/>
              <a:t>Doppler US directly</a:t>
            </a:r>
          </a:p>
          <a:p>
            <a:pPr lvl="3">
              <a:buFont typeface="Arial" panose="020B0604020202020204" pitchFamily="34" charset="0"/>
              <a:buChar char="•"/>
            </a:pPr>
            <a:r>
              <a:rPr lang="en-US" sz="2800" dirty="0">
                <a:latin typeface="Calibri" panose="020F0502020204030204" pitchFamily="34" charset="0"/>
                <a:cs typeface="Calibri" panose="020F0502020204030204" pitchFamily="34" charset="0"/>
              </a:rPr>
              <a:t>If positive, begin anticoagulation</a:t>
            </a:r>
          </a:p>
          <a:p>
            <a:pPr lvl="3">
              <a:buFont typeface="Arial" panose="020B0604020202020204" pitchFamily="34" charset="0"/>
              <a:buChar char="•"/>
            </a:pPr>
            <a:r>
              <a:rPr lang="en-US" sz="2800" dirty="0">
                <a:latin typeface="Calibri" panose="020F0502020204030204" pitchFamily="34" charset="0"/>
                <a:cs typeface="Calibri" panose="020F0502020204030204" pitchFamily="34" charset="0"/>
              </a:rPr>
              <a:t>If nondiagnostic, repeat ultrasound every 2 to 3 days for up to 2 weeks.</a:t>
            </a:r>
            <a:endParaRPr lang="ar-JO" sz="2800" dirty="0">
              <a:latin typeface="Calibri" panose="020F0502020204030204" pitchFamily="34" charset="0"/>
              <a:cs typeface="Calibri" panose="020F0502020204030204" pitchFamily="34" charset="0"/>
            </a:endParaRPr>
          </a:p>
          <a:p>
            <a:pPr lvl="2">
              <a:buFont typeface="Courier New" panose="02070309020205020404" pitchFamily="49" charset="0"/>
              <a:buChar char="o"/>
            </a:pPr>
            <a:endParaRPr lang="x-none" sz="2800" dirty="0"/>
          </a:p>
        </p:txBody>
      </p:sp>
    </p:spTree>
    <p:extLst>
      <p:ext uri="{BB962C8B-B14F-4D97-AF65-F5344CB8AC3E}">
        <p14:creationId xmlns:p14="http://schemas.microsoft.com/office/powerpoint/2010/main" val="3696630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idx="1"/>
          </p:nvPr>
        </p:nvSpPr>
        <p:spPr>
          <a:xfrm>
            <a:off x="562428" y="1690688"/>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GB" dirty="0"/>
              <a:t>mainly to </a:t>
            </a:r>
            <a:r>
              <a:rPr lang="en-GB" b="1" dirty="0"/>
              <a:t>prevent</a:t>
            </a:r>
            <a:r>
              <a:rPr lang="en-GB" dirty="0"/>
              <a:t> further propagation of thrombus and the occurrence of </a:t>
            </a:r>
            <a:r>
              <a:rPr lang="en-GB" b="1" dirty="0"/>
              <a:t>PE</a:t>
            </a:r>
          </a:p>
          <a:p>
            <a:pPr marL="228600" lvl="0" indent="-228600" algn="l" rtl="0">
              <a:lnSpc>
                <a:spcPct val="90000"/>
              </a:lnSpc>
              <a:spcBef>
                <a:spcPts val="0"/>
              </a:spcBef>
              <a:spcAft>
                <a:spcPts val="0"/>
              </a:spcAft>
              <a:buClr>
                <a:schemeClr val="dk1"/>
              </a:buClr>
              <a:buSzPct val="100000"/>
              <a:buChar char="•"/>
            </a:pPr>
            <a:endParaRPr lang="en-GB" dirty="0"/>
          </a:p>
          <a:p>
            <a:pPr marL="571500" indent="-571500">
              <a:spcBef>
                <a:spcPts val="0"/>
              </a:spcBef>
              <a:buSzPct val="100000"/>
              <a:buFont typeface="+mj-lt"/>
              <a:buAutoNum type="romanUcPeriod"/>
            </a:pPr>
            <a:r>
              <a:rPr lang="en-GB" dirty="0"/>
              <a:t>Initial treatment with </a:t>
            </a:r>
            <a:r>
              <a:rPr lang="en-GB" b="1" dirty="0"/>
              <a:t>heparin or LMWH </a:t>
            </a:r>
            <a:r>
              <a:rPr lang="en-GB" sz="2400" dirty="0"/>
              <a:t>( enoxaparin, </a:t>
            </a:r>
            <a:r>
              <a:rPr lang="en-GB" sz="2400" dirty="0" err="1"/>
              <a:t>dalteparin</a:t>
            </a:r>
            <a:r>
              <a:rPr lang="en-GB" sz="2400" dirty="0"/>
              <a:t> )</a:t>
            </a:r>
          </a:p>
          <a:p>
            <a:pPr marL="571500" indent="-571500">
              <a:spcBef>
                <a:spcPts val="0"/>
              </a:spcBef>
              <a:buSzPct val="100000"/>
              <a:buFont typeface="+mj-lt"/>
              <a:buAutoNum type="romanUcPeriod"/>
            </a:pPr>
            <a:endParaRPr lang="en-GB" sz="2400" dirty="0"/>
          </a:p>
          <a:p>
            <a:pPr marL="571500" indent="-571500">
              <a:spcBef>
                <a:spcPts val="0"/>
              </a:spcBef>
              <a:buSzPct val="100000"/>
              <a:buFont typeface="+mj-lt"/>
              <a:buAutoNum type="romanUcPeriod"/>
            </a:pPr>
            <a:r>
              <a:rPr lang="en-GB" dirty="0"/>
              <a:t>Then transitioning to </a:t>
            </a:r>
            <a:r>
              <a:rPr lang="en-GB" b="1" dirty="0"/>
              <a:t>oral anticoagulation </a:t>
            </a:r>
            <a:r>
              <a:rPr lang="en-GB" dirty="0"/>
              <a:t>: </a:t>
            </a:r>
          </a:p>
          <a:p>
            <a:pPr marL="685800" lvl="1" indent="-228600">
              <a:spcBef>
                <a:spcPts val="0"/>
              </a:spcBef>
              <a:buSzPct val="100000"/>
            </a:pPr>
            <a:r>
              <a:rPr lang="en-GB" dirty="0"/>
              <a:t>DOACs (e.g., apixaban, rivaroxaban, </a:t>
            </a:r>
            <a:r>
              <a:rPr lang="en-GB" dirty="0" err="1"/>
              <a:t>edoxaban</a:t>
            </a:r>
            <a:r>
              <a:rPr lang="en-GB" dirty="0"/>
              <a:t>, dabigatran),</a:t>
            </a:r>
          </a:p>
          <a:p>
            <a:pPr marL="685800" lvl="1" indent="-228600">
              <a:spcBef>
                <a:spcPts val="0"/>
              </a:spcBef>
              <a:buSzPct val="100000"/>
            </a:pPr>
            <a:r>
              <a:rPr lang="en-GB" dirty="0"/>
              <a:t>Warfarin</a:t>
            </a:r>
          </a:p>
          <a:p>
            <a:pPr marL="685800" lvl="1" indent="-228600">
              <a:spcBef>
                <a:spcPts val="0"/>
              </a:spcBef>
              <a:buSzPct val="100000"/>
            </a:pPr>
            <a:endParaRPr lang="en-GB" dirty="0"/>
          </a:p>
          <a:p>
            <a:pPr marL="514350" indent="-514350">
              <a:spcBef>
                <a:spcPts val="0"/>
              </a:spcBef>
              <a:buSzPct val="100000"/>
              <a:buFont typeface="+mj-lt"/>
              <a:buAutoNum type="romanUcPeriod"/>
            </a:pPr>
            <a:r>
              <a:rPr lang="en-GB" dirty="0"/>
              <a:t>Thrombolysis or surgical thrombectomy : in massive proximal DVT , and in Pts with massive PE who are hemodynamically unstable </a:t>
            </a:r>
            <a:r>
              <a:rPr lang="en-GB" sz="2400" dirty="0"/>
              <a:t>(hypotension with SBP &lt; 90 mmHg</a:t>
            </a:r>
            <a:r>
              <a:rPr lang="en-GB" dirty="0"/>
              <a:t>)</a:t>
            </a:r>
            <a:endParaRPr dirty="0"/>
          </a:p>
        </p:txBody>
      </p:sp>
      <p:sp>
        <p:nvSpPr>
          <p:cNvPr id="160" name="Google Shape;160;p9"/>
          <p:cNvSpPr/>
          <p:nvPr/>
        </p:nvSpPr>
        <p:spPr>
          <a:xfrm>
            <a:off x="204719" y="177424"/>
            <a:ext cx="2908272" cy="969171"/>
          </a:xfrm>
          <a:prstGeom prst="roundRect">
            <a:avLst>
              <a:gd name="adj" fmla="val 16667"/>
            </a:avLst>
          </a:prstGeom>
          <a:gradFill>
            <a:gsLst>
              <a:gs pos="0">
                <a:srgbClr val="6B0007"/>
              </a:gs>
              <a:gs pos="50000">
                <a:srgbClr val="9B000A"/>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600" b="1" dirty="0">
                <a:solidFill>
                  <a:schemeClr val="lt1"/>
                </a:solidFill>
                <a:latin typeface="Calibri"/>
                <a:ea typeface="Calibri"/>
                <a:cs typeface="Calibri"/>
                <a:sym typeface="Calibri"/>
              </a:rPr>
              <a:t>Treatment</a:t>
            </a:r>
            <a:endParaRPr sz="3200"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1600" dirty="0">
                <a:solidFill>
                  <a:schemeClr val="lt1"/>
                </a:solidFill>
                <a:latin typeface="Calibri"/>
                <a:ea typeface="Calibri"/>
                <a:cs typeface="Calibri"/>
                <a:sym typeface="Calibri"/>
              </a:rPr>
              <a:t>     </a:t>
            </a:r>
            <a:endParaRPr sz="1600" b="1" dirty="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10"/>
          <p:cNvSpPr txBox="1">
            <a:spLocks noGrp="1"/>
          </p:cNvSpPr>
          <p:nvPr>
            <p:ph idx="1"/>
          </p:nvPr>
        </p:nvSpPr>
        <p:spPr>
          <a:xfrm>
            <a:off x="313899" y="600503"/>
            <a:ext cx="9025935" cy="5329451"/>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1000"/>
              </a:spcBef>
              <a:spcAft>
                <a:spcPts val="0"/>
              </a:spcAft>
              <a:buClr>
                <a:srgbClr val="E90004"/>
              </a:buClr>
              <a:buSzPts val="2800"/>
              <a:buChar char="•"/>
            </a:pPr>
            <a:r>
              <a:rPr lang="en-GB" sz="3200" b="1" dirty="0">
                <a:solidFill>
                  <a:srgbClr val="C00000"/>
                </a:solidFill>
              </a:rPr>
              <a:t>Prophylaxis: </a:t>
            </a:r>
          </a:p>
          <a:p>
            <a:pPr marL="228600" lvl="0" indent="-228600" algn="l" rtl="0">
              <a:lnSpc>
                <a:spcPct val="90000"/>
              </a:lnSpc>
              <a:spcBef>
                <a:spcPts val="1000"/>
              </a:spcBef>
              <a:spcAft>
                <a:spcPts val="0"/>
              </a:spcAft>
              <a:buClr>
                <a:srgbClr val="E90004"/>
              </a:buClr>
              <a:buSzPts val="2800"/>
              <a:buChar char="•"/>
            </a:pPr>
            <a:endParaRPr sz="3200" b="1" dirty="0"/>
          </a:p>
          <a:p>
            <a:pPr marL="685800" lvl="1" indent="-228600">
              <a:spcBef>
                <a:spcPts val="1000"/>
              </a:spcBef>
              <a:buSzPts val="2800"/>
            </a:pPr>
            <a:r>
              <a:rPr lang="en-GB" sz="2800" dirty="0"/>
              <a:t>Calf exercise</a:t>
            </a:r>
          </a:p>
          <a:p>
            <a:pPr marL="685800" lvl="1" indent="-228600">
              <a:spcBef>
                <a:spcPts val="1000"/>
              </a:spcBef>
              <a:buSzPts val="2800"/>
            </a:pPr>
            <a:r>
              <a:rPr lang="en-GB" sz="2800" dirty="0"/>
              <a:t>Mechanical compression ( compression stockings )</a:t>
            </a:r>
          </a:p>
          <a:p>
            <a:pPr marL="685800" lvl="1" indent="-228600">
              <a:spcBef>
                <a:spcPts val="1000"/>
              </a:spcBef>
              <a:buSzPts val="2800"/>
            </a:pPr>
            <a:r>
              <a:rPr lang="en-GB" sz="2800" dirty="0"/>
              <a:t>Low dose aspirin</a:t>
            </a:r>
          </a:p>
          <a:p>
            <a:pPr marL="685800" lvl="1" indent="-228600">
              <a:spcBef>
                <a:spcPts val="1000"/>
              </a:spcBef>
              <a:buSzPts val="2800"/>
            </a:pPr>
            <a:r>
              <a:rPr lang="en-GB" sz="2800" dirty="0"/>
              <a:t>Medications : SQ heparin / LMWH  “in hospitalized Pts”</a:t>
            </a:r>
          </a:p>
          <a:p>
            <a:pPr marL="685800" lvl="1" indent="-228600">
              <a:spcBef>
                <a:spcPts val="1000"/>
              </a:spcBef>
              <a:buSzPts val="2800"/>
            </a:pPr>
            <a:r>
              <a:rPr lang="en-GB" sz="2800" dirty="0"/>
              <a:t>IVC filter (Greenfield filter):</a:t>
            </a:r>
          </a:p>
          <a:p>
            <a:pPr marL="1143000" lvl="2" indent="-228600">
              <a:spcBef>
                <a:spcPts val="1000"/>
              </a:spcBef>
              <a:buSzPts val="2800"/>
            </a:pPr>
            <a:r>
              <a:rPr lang="en-GB" sz="2800" dirty="0"/>
              <a:t>In high risk DVT Pts</a:t>
            </a:r>
          </a:p>
          <a:p>
            <a:pPr marL="1143000" lvl="2" indent="-228600">
              <a:spcBef>
                <a:spcPts val="1000"/>
              </a:spcBef>
              <a:buSzPts val="2800"/>
            </a:pPr>
            <a:r>
              <a:rPr lang="en-GB" sz="2800" dirty="0"/>
              <a:t>Pts with C/I to anti coagulation</a:t>
            </a:r>
          </a:p>
          <a:p>
            <a:pPr marL="1143000" lvl="2" indent="-228600">
              <a:spcBef>
                <a:spcPts val="1000"/>
              </a:spcBef>
              <a:buSzPts val="2800"/>
            </a:pPr>
            <a:r>
              <a:rPr lang="en-GB" sz="2800" dirty="0"/>
              <a:t>Effective in preventing PE not DVT</a:t>
            </a:r>
          </a:p>
          <a:p>
            <a:pPr marL="228600" lvl="0" indent="-228600" algn="l" rtl="0">
              <a:lnSpc>
                <a:spcPct val="90000"/>
              </a:lnSpc>
              <a:spcBef>
                <a:spcPts val="1000"/>
              </a:spcBef>
              <a:spcAft>
                <a:spcPts val="0"/>
              </a:spcAft>
              <a:buClr>
                <a:schemeClr val="dk1"/>
              </a:buClr>
              <a:buSzPts val="2800"/>
              <a:buChar char="•"/>
            </a:pPr>
            <a:endParaRPr dirty="0"/>
          </a:p>
        </p:txBody>
      </p:sp>
      <p:pic>
        <p:nvPicPr>
          <p:cNvPr id="167" name="Google Shape;167;p10"/>
          <p:cNvPicPr preferRelativeResize="0"/>
          <p:nvPr/>
        </p:nvPicPr>
        <p:blipFill rotWithShape="1">
          <a:blip r:embed="rId3">
            <a:alphaModFix/>
          </a:blip>
          <a:srcRect/>
          <a:stretch/>
        </p:blipFill>
        <p:spPr>
          <a:xfrm>
            <a:off x="9339833" y="254779"/>
            <a:ext cx="2596703" cy="4260428"/>
          </a:xfrm>
          <a:prstGeom prst="rect">
            <a:avLst/>
          </a:prstGeom>
          <a:noFill/>
          <a:ln>
            <a:noFill/>
          </a:ln>
        </p:spPr>
      </p:pic>
      <p:pic>
        <p:nvPicPr>
          <p:cNvPr id="3" name="Picture 2">
            <a:extLst>
              <a:ext uri="{FF2B5EF4-FFF2-40B4-BE49-F238E27FC236}">
                <a16:creationId xmlns:a16="http://schemas.microsoft.com/office/drawing/2014/main" id="{0993632B-DFAF-D2A1-C55A-ED45A534ADFB}"/>
              </a:ext>
            </a:extLst>
          </p:cNvPr>
          <p:cNvPicPr>
            <a:picLocks noChangeAspect="1"/>
          </p:cNvPicPr>
          <p:nvPr/>
        </p:nvPicPr>
        <p:blipFill>
          <a:blip r:embed="rId4"/>
          <a:stretch>
            <a:fillRect/>
          </a:stretch>
        </p:blipFill>
        <p:spPr>
          <a:xfrm>
            <a:off x="8514002" y="4534423"/>
            <a:ext cx="3677999" cy="22350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236540"/>
            <a:ext cx="10515600" cy="1325563"/>
          </a:xfrm>
        </p:spPr>
        <p:txBody>
          <a:bodyPr/>
          <a:lstStyle/>
          <a:p>
            <a:r>
              <a:rPr lang="en-US" b="1" i="1" dirty="0">
                <a:solidFill>
                  <a:srgbClr val="AE0717"/>
                </a:solidFill>
                <a:latin typeface="+mn-lt"/>
                <a:ea typeface="American Typewriter" charset="0"/>
                <a:cs typeface="American Typewriter" charset="0"/>
              </a:rPr>
              <a:t>Pulmonary Embolism ‘PE’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67153" y="1276898"/>
            <a:ext cx="4105697" cy="4351338"/>
          </a:xfrm>
          <a:ln>
            <a:noFill/>
          </a:ln>
        </p:spPr>
      </p:pic>
      <p:sp>
        <p:nvSpPr>
          <p:cNvPr id="5" name="مستطيل 22"/>
          <p:cNvSpPr txBox="1">
            <a:spLocks/>
          </p:cNvSpPr>
          <p:nvPr/>
        </p:nvSpPr>
        <p:spPr>
          <a:xfrm>
            <a:off x="257175" y="1690690"/>
            <a:ext cx="5514976" cy="2585323"/>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93663" indent="-93663">
              <a:buFont typeface="Wingdings" panose="05000000000000000000" pitchFamily="2" charset="2"/>
              <a:buChar char="q"/>
            </a:pPr>
            <a:r>
              <a:rPr lang="en-GB" sz="3600" dirty="0">
                <a:ea typeface="American Typewriter" charset="0"/>
                <a:cs typeface="American Typewriter" charset="0"/>
              </a:rPr>
              <a:t> A PE is :</a:t>
            </a:r>
            <a:r>
              <a:rPr lang="en-US" sz="3600" dirty="0">
                <a:latin typeface="Gill Sans MT Condensed" panose="020B0506020104020203" pitchFamily="34" charset="0"/>
              </a:rPr>
              <a:t> luminal obstruction of one or more pulmonary arteries, typically due to blood thrombi from deep vein thrombosis (DVT)</a:t>
            </a:r>
            <a:endParaRPr lang="en-GB" sz="3600" dirty="0">
              <a:ea typeface="American Typewriter" charset="0"/>
              <a:cs typeface="American Typewriter" charset="0"/>
            </a:endParaRPr>
          </a:p>
        </p:txBody>
      </p:sp>
    </p:spTree>
    <p:extLst>
      <p:ext uri="{BB962C8B-B14F-4D97-AF65-F5344CB8AC3E}">
        <p14:creationId xmlns:p14="http://schemas.microsoft.com/office/powerpoint/2010/main" val="15681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9492" y="200375"/>
            <a:ext cx="7069016" cy="769441"/>
          </a:xfrm>
          <a:prstGeom prst="rect">
            <a:avLst/>
          </a:prstGeom>
          <a:noFill/>
        </p:spPr>
        <p:txBody>
          <a:bodyPr wrap="square" rtlCol="0">
            <a:spAutoFit/>
          </a:bodyPr>
          <a:lstStyle/>
          <a:p>
            <a:r>
              <a:rPr lang="en-US" sz="4400" b="1" i="1" dirty="0">
                <a:solidFill>
                  <a:srgbClr val="AE0717"/>
                </a:solidFill>
              </a:rPr>
              <a:t>Sources of emboli :</a:t>
            </a:r>
          </a:p>
        </p:txBody>
      </p:sp>
      <p:sp>
        <p:nvSpPr>
          <p:cNvPr id="14" name="TextBox 13"/>
          <p:cNvSpPr txBox="1"/>
          <p:nvPr/>
        </p:nvSpPr>
        <p:spPr>
          <a:xfrm>
            <a:off x="1" y="2333687"/>
            <a:ext cx="6958969" cy="415498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GB" sz="2400" dirty="0"/>
              <a:t> </a:t>
            </a:r>
            <a:r>
              <a:rPr lang="en-GB" sz="2400" b="1" dirty="0"/>
              <a:t>*- Most pulmonary emboli arise from thromboses in the deep veins of lower extremities </a:t>
            </a:r>
            <a:r>
              <a:rPr lang="en-GB" sz="2400" b="1" i="1" u="sng" dirty="0"/>
              <a:t>above the knee </a:t>
            </a:r>
            <a:r>
              <a:rPr lang="en-GB" sz="2400" b="1" dirty="0"/>
              <a:t>(</a:t>
            </a:r>
            <a:r>
              <a:rPr lang="en-GB" sz="2400" b="1" dirty="0" err="1"/>
              <a:t>iliofemoral</a:t>
            </a:r>
            <a:r>
              <a:rPr lang="en-GB" sz="2400" b="1" dirty="0"/>
              <a:t> DVT).</a:t>
            </a:r>
          </a:p>
          <a:p>
            <a:pPr lvl="0"/>
            <a:endParaRPr lang="en-GB" sz="2400" b="1" dirty="0"/>
          </a:p>
          <a:p>
            <a:pPr lvl="0"/>
            <a:r>
              <a:rPr lang="en-GB" sz="2400" b="1" dirty="0"/>
              <a:t>*- Pulmonary emboli can also arise from the deep veins </a:t>
            </a:r>
            <a:r>
              <a:rPr lang="en-GB" sz="2400" b="1" i="1" u="sng" dirty="0"/>
              <a:t>of the pelvis</a:t>
            </a:r>
            <a:r>
              <a:rPr lang="en-GB" sz="2400" b="1" dirty="0"/>
              <a:t>.</a:t>
            </a:r>
          </a:p>
          <a:p>
            <a:pPr lvl="0"/>
            <a:endParaRPr lang="en-GB" sz="2400" b="1" dirty="0"/>
          </a:p>
          <a:p>
            <a:pPr lvl="0"/>
            <a:r>
              <a:rPr lang="en-GB" sz="2400" b="1" dirty="0"/>
              <a:t>* - Although </a:t>
            </a:r>
            <a:r>
              <a:rPr lang="en-GB" sz="2400" b="1" i="1" u="sng" dirty="0"/>
              <a:t>calf vein </a:t>
            </a:r>
            <a:r>
              <a:rPr lang="en-GB" sz="2400" b="1" dirty="0"/>
              <a:t>thrombi have a low incidence of </a:t>
            </a:r>
            <a:r>
              <a:rPr lang="en-GB" sz="2400" b="1" dirty="0" err="1"/>
              <a:t>embolizing</a:t>
            </a:r>
            <a:r>
              <a:rPr lang="en-GB" sz="2400" b="1" dirty="0"/>
              <a:t> to the lungs, in many patients these thrombi progress into the proximal veins, increasing the incidence of PE.</a:t>
            </a:r>
          </a:p>
        </p:txBody>
      </p:sp>
      <p:sp>
        <p:nvSpPr>
          <p:cNvPr id="18" name="TextBox 17"/>
          <p:cNvSpPr txBox="1"/>
          <p:nvPr/>
        </p:nvSpPr>
        <p:spPr>
          <a:xfrm>
            <a:off x="6657973" y="2259981"/>
            <a:ext cx="5431632" cy="3219343"/>
          </a:xfrm>
          <a:prstGeom prst="rect">
            <a:avLst/>
          </a:prstGeom>
          <a:noFill/>
        </p:spPr>
        <p:txBody>
          <a:bodyPr wrap="square" rtlCol="0">
            <a:spAutoFit/>
          </a:bodyPr>
          <a:lstStyle/>
          <a:p>
            <a:pPr lvl="0" defTabSz="622300">
              <a:lnSpc>
                <a:spcPct val="90000"/>
              </a:lnSpc>
              <a:spcBef>
                <a:spcPct val="0"/>
              </a:spcBef>
              <a:spcAft>
                <a:spcPct val="35000"/>
              </a:spcAft>
            </a:pPr>
            <a:r>
              <a:rPr lang="en-GB" sz="2800" b="1" dirty="0"/>
              <a:t>(it may be seen in IV drug abusers)</a:t>
            </a:r>
          </a:p>
          <a:p>
            <a:pPr lvl="0" defTabSz="622300">
              <a:lnSpc>
                <a:spcPct val="90000"/>
              </a:lnSpc>
              <a:spcBef>
                <a:spcPct val="0"/>
              </a:spcBef>
              <a:spcAft>
                <a:spcPct val="35000"/>
              </a:spcAft>
            </a:pPr>
            <a:endParaRPr lang="en-GB" sz="2000" b="1" dirty="0"/>
          </a:p>
          <a:p>
            <a:pPr lvl="0" defTabSz="622300">
              <a:lnSpc>
                <a:spcPct val="90000"/>
              </a:lnSpc>
              <a:spcBef>
                <a:spcPct val="0"/>
              </a:spcBef>
              <a:spcAft>
                <a:spcPct val="35000"/>
              </a:spcAft>
            </a:pPr>
            <a:endParaRPr lang="en-US" sz="4000" b="1" dirty="0"/>
          </a:p>
          <a:p>
            <a:pPr lvl="0" defTabSz="622300">
              <a:lnSpc>
                <a:spcPct val="90000"/>
              </a:lnSpc>
              <a:spcBef>
                <a:spcPct val="0"/>
              </a:spcBef>
              <a:spcAft>
                <a:spcPct val="35000"/>
              </a:spcAft>
            </a:pPr>
            <a:endParaRPr lang="en-GB" sz="4000" b="1" dirty="0"/>
          </a:p>
          <a:p>
            <a:pPr lvl="0" defTabSz="622300">
              <a:lnSpc>
                <a:spcPct val="90000"/>
              </a:lnSpc>
              <a:spcBef>
                <a:spcPct val="0"/>
              </a:spcBef>
              <a:spcAft>
                <a:spcPct val="35000"/>
              </a:spcAft>
            </a:pPr>
            <a:endParaRPr lang="en-GB" sz="2000" b="1" dirty="0"/>
          </a:p>
        </p:txBody>
      </p:sp>
      <p:sp>
        <p:nvSpPr>
          <p:cNvPr id="20" name="Rounded Rectangle 19"/>
          <p:cNvSpPr/>
          <p:nvPr/>
        </p:nvSpPr>
        <p:spPr>
          <a:xfrm>
            <a:off x="6657974" y="3150133"/>
            <a:ext cx="5236369" cy="1285159"/>
          </a:xfrm>
          <a:prstGeom prst="roundRect">
            <a:avLst/>
          </a:prstGeom>
          <a:gradFill flip="none" rotWithShape="1">
            <a:gsLst>
              <a:gs pos="0">
                <a:srgbClr val="AE0717">
                  <a:shade val="30000"/>
                  <a:satMod val="115000"/>
                  <a:alpha val="40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22300">
              <a:lnSpc>
                <a:spcPct val="90000"/>
              </a:lnSpc>
              <a:spcBef>
                <a:spcPct val="0"/>
              </a:spcBef>
              <a:spcAft>
                <a:spcPct val="35000"/>
              </a:spcAft>
            </a:pPr>
            <a:r>
              <a:rPr lang="en-GB" sz="2800" b="1" dirty="0">
                <a:solidFill>
                  <a:schemeClr val="bg1"/>
                </a:solidFill>
              </a:rPr>
              <a:t>3- uncommon embolic materials (fat , air , or amniotic fluid )  .</a:t>
            </a:r>
          </a:p>
        </p:txBody>
      </p:sp>
      <p:sp>
        <p:nvSpPr>
          <p:cNvPr id="21" name="Rounded Rectangle 20"/>
          <p:cNvSpPr/>
          <p:nvPr/>
        </p:nvSpPr>
        <p:spPr>
          <a:xfrm>
            <a:off x="6657974" y="1081677"/>
            <a:ext cx="5143501" cy="1058434"/>
          </a:xfrm>
          <a:prstGeom prst="roundRect">
            <a:avLst/>
          </a:prstGeom>
          <a:gradFill flip="none" rotWithShape="1">
            <a:gsLst>
              <a:gs pos="0">
                <a:srgbClr val="AE0717">
                  <a:shade val="30000"/>
                  <a:satMod val="115000"/>
                  <a:alpha val="40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22300">
              <a:lnSpc>
                <a:spcPct val="90000"/>
              </a:lnSpc>
              <a:spcBef>
                <a:spcPct val="0"/>
              </a:spcBef>
              <a:spcAft>
                <a:spcPct val="35000"/>
              </a:spcAft>
            </a:pPr>
            <a:r>
              <a:rPr lang="en-GB" sz="2800" b="1" dirty="0">
                <a:solidFill>
                  <a:schemeClr val="bg1"/>
                </a:solidFill>
              </a:rPr>
              <a:t>2- Upper extremity DVT is a rare source of emboli .</a:t>
            </a:r>
          </a:p>
        </p:txBody>
      </p:sp>
      <p:sp>
        <p:nvSpPr>
          <p:cNvPr id="22" name="Rounded Rectangle 21"/>
          <p:cNvSpPr/>
          <p:nvPr/>
        </p:nvSpPr>
        <p:spPr>
          <a:xfrm>
            <a:off x="119494" y="1081678"/>
            <a:ext cx="5557839" cy="1173891"/>
          </a:xfrm>
          <a:prstGeom prst="roundRect">
            <a:avLst/>
          </a:prstGeom>
          <a:gradFill flip="none" rotWithShape="1">
            <a:gsLst>
              <a:gs pos="0">
                <a:srgbClr val="AE0717">
                  <a:shade val="30000"/>
                  <a:satMod val="115000"/>
                  <a:alpha val="40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1"/>
                </a:solidFill>
              </a:rPr>
              <a:t>1-Lower extremity DVT—PE is the major complication of DVT</a:t>
            </a:r>
            <a:endParaRPr lang="en-US" sz="2800" dirty="0">
              <a:solidFill>
                <a:schemeClr val="bg1"/>
              </a:solidFill>
            </a:endParaRPr>
          </a:p>
        </p:txBody>
      </p:sp>
    </p:spTree>
    <p:extLst>
      <p:ext uri="{BB962C8B-B14F-4D97-AF65-F5344CB8AC3E}">
        <p14:creationId xmlns:p14="http://schemas.microsoft.com/office/powerpoint/2010/main" val="96412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idx="1"/>
          </p:nvPr>
        </p:nvSpPr>
        <p:spPr>
          <a:xfrm>
            <a:off x="598665" y="505095"/>
            <a:ext cx="9424111" cy="4955137"/>
          </a:xfrm>
          <a:prstGeom prst="rect">
            <a:avLst/>
          </a:prstGeom>
          <a:noFill/>
          <a:ln>
            <a:noFill/>
          </a:ln>
        </p:spPr>
        <p:txBody>
          <a:bodyPr spcFirstLastPara="1" wrap="square" lIns="91425" tIns="45700" rIns="91425" bIns="45700" anchor="t" anchorCtr="0">
            <a:normAutofit/>
          </a:bodyPr>
          <a:lstStyle/>
          <a:p>
            <a:pPr marL="228600" lvl="0" indent="-254000" algn="l" rtl="0">
              <a:lnSpc>
                <a:spcPct val="90000"/>
              </a:lnSpc>
              <a:spcBef>
                <a:spcPts val="0"/>
              </a:spcBef>
              <a:spcAft>
                <a:spcPts val="0"/>
              </a:spcAft>
              <a:buClr>
                <a:schemeClr val="dk1"/>
              </a:buClr>
              <a:buSzPts val="4000"/>
              <a:buChar char="•"/>
            </a:pPr>
            <a:r>
              <a:rPr lang="en-GB" dirty="0"/>
              <a:t>Thromboembolism is a </a:t>
            </a:r>
            <a:r>
              <a:rPr lang="en-GB" b="1" dirty="0"/>
              <a:t>blood clot (thrombus) that forms in a blood vessel </a:t>
            </a:r>
            <a:r>
              <a:rPr lang="en-GB" sz="2400" dirty="0"/>
              <a:t>( artery or vein )</a:t>
            </a:r>
            <a:r>
              <a:rPr lang="en-GB" b="1" dirty="0"/>
              <a:t>, breaks loose</a:t>
            </a:r>
            <a:r>
              <a:rPr lang="en-GB" dirty="0"/>
              <a:t>, and is carried by the bloodstream to block another blood vessel.</a:t>
            </a:r>
            <a:endParaRPr sz="1800" dirty="0"/>
          </a:p>
        </p:txBody>
      </p:sp>
      <p:pic>
        <p:nvPicPr>
          <p:cNvPr id="3" name="Picture 2">
            <a:extLst>
              <a:ext uri="{FF2B5EF4-FFF2-40B4-BE49-F238E27FC236}">
                <a16:creationId xmlns:a16="http://schemas.microsoft.com/office/drawing/2014/main" id="{EC7A4DAF-F478-A106-A6DF-FF22FFB9AC99}"/>
              </a:ext>
            </a:extLst>
          </p:cNvPr>
          <p:cNvPicPr>
            <a:picLocks noChangeAspect="1"/>
          </p:cNvPicPr>
          <p:nvPr/>
        </p:nvPicPr>
        <p:blipFill>
          <a:blip r:embed="rId3"/>
          <a:stretch>
            <a:fillRect/>
          </a:stretch>
        </p:blipFill>
        <p:spPr>
          <a:xfrm>
            <a:off x="2839523" y="2518071"/>
            <a:ext cx="6328229" cy="409357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7DF61-CF8B-56E0-B6BA-937E4679C8C7}"/>
              </a:ext>
            </a:extLst>
          </p:cNvPr>
          <p:cNvSpPr>
            <a:spLocks noGrp="1"/>
          </p:cNvSpPr>
          <p:nvPr>
            <p:ph type="title"/>
          </p:nvPr>
        </p:nvSpPr>
        <p:spPr/>
        <p:txBody>
          <a:bodyPr/>
          <a:lstStyle/>
          <a:p>
            <a:r>
              <a:rPr lang="en-US" b="1" i="1" dirty="0">
                <a:solidFill>
                  <a:srgbClr val="AE0717"/>
                </a:solidFill>
              </a:rPr>
              <a:t>Pathophysiology of PE</a:t>
            </a:r>
            <a:endParaRPr lang="en-US" dirty="0"/>
          </a:p>
        </p:txBody>
      </p:sp>
      <p:sp>
        <p:nvSpPr>
          <p:cNvPr id="3" name="Text Placeholder 2">
            <a:extLst>
              <a:ext uri="{FF2B5EF4-FFF2-40B4-BE49-F238E27FC236}">
                <a16:creationId xmlns:a16="http://schemas.microsoft.com/office/drawing/2014/main" id="{6E146916-88AF-0776-FDAE-0E59978E483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F306B28-C8C6-53E7-B11E-9684C6D6A97D}"/>
              </a:ext>
            </a:extLst>
          </p:cNvPr>
          <p:cNvPicPr>
            <a:picLocks noChangeAspect="1"/>
          </p:cNvPicPr>
          <p:nvPr/>
        </p:nvPicPr>
        <p:blipFill>
          <a:blip r:embed="rId3"/>
          <a:stretch>
            <a:fillRect/>
          </a:stretch>
        </p:blipFill>
        <p:spPr>
          <a:xfrm>
            <a:off x="638352" y="1679878"/>
            <a:ext cx="10034523" cy="4788046"/>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9E1C431-3C5A-1AF2-F68F-1A2313DF00AF}"/>
                  </a:ext>
                </a:extLst>
              </p14:cNvPr>
              <p14:cNvContentPartPr/>
              <p14:nvPr/>
            </p14:nvContentPartPr>
            <p14:xfrm>
              <a:off x="8563699" y="3501088"/>
              <a:ext cx="360" cy="360"/>
            </p14:xfrm>
          </p:contentPart>
        </mc:Choice>
        <mc:Fallback xmlns="">
          <p:pic>
            <p:nvPicPr>
              <p:cNvPr id="7" name="Ink 6">
                <a:extLst>
                  <a:ext uri="{FF2B5EF4-FFF2-40B4-BE49-F238E27FC236}">
                    <a16:creationId xmlns:a16="http://schemas.microsoft.com/office/drawing/2014/main" id="{39E1C431-3C5A-1AF2-F68F-1A2313DF00AF}"/>
                  </a:ext>
                </a:extLst>
              </p:cNvPr>
              <p:cNvPicPr/>
              <p:nvPr/>
            </p:nvPicPr>
            <p:blipFill>
              <a:blip r:embed="rId5"/>
              <a:stretch>
                <a:fillRect/>
              </a:stretch>
            </p:blipFill>
            <p:spPr>
              <a:xfrm>
                <a:off x="8554698" y="349244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CA58595B-E588-FCE7-5952-B2E8EE25B549}"/>
                  </a:ext>
                </a:extLst>
              </p14:cNvPr>
              <p14:cNvContentPartPr/>
              <p14:nvPr/>
            </p14:nvContentPartPr>
            <p14:xfrm>
              <a:off x="4007985" y="4547443"/>
              <a:ext cx="899280" cy="151560"/>
            </p14:xfrm>
          </p:contentPart>
        </mc:Choice>
        <mc:Fallback xmlns="">
          <p:pic>
            <p:nvPicPr>
              <p:cNvPr id="10" name="Ink 9">
                <a:extLst>
                  <a:ext uri="{FF2B5EF4-FFF2-40B4-BE49-F238E27FC236}">
                    <a16:creationId xmlns:a16="http://schemas.microsoft.com/office/drawing/2014/main" id="{CA58595B-E588-FCE7-5952-B2E8EE25B549}"/>
                  </a:ext>
                </a:extLst>
              </p:cNvPr>
              <p:cNvPicPr/>
              <p:nvPr/>
            </p:nvPicPr>
            <p:blipFill>
              <a:blip r:embed="rId7"/>
              <a:stretch>
                <a:fillRect/>
              </a:stretch>
            </p:blipFill>
            <p:spPr>
              <a:xfrm>
                <a:off x="3945345" y="4484803"/>
                <a:ext cx="1024920" cy="277200"/>
              </a:xfrm>
              <a:prstGeom prst="rect">
                <a:avLst/>
              </a:prstGeom>
            </p:spPr>
          </p:pic>
        </mc:Fallback>
      </mc:AlternateContent>
      <p:pic>
        <p:nvPicPr>
          <p:cNvPr id="6" name="Picture 5">
            <a:extLst>
              <a:ext uri="{FF2B5EF4-FFF2-40B4-BE49-F238E27FC236}">
                <a16:creationId xmlns:a16="http://schemas.microsoft.com/office/drawing/2014/main" id="{C68740FC-4706-D02C-A3C0-6856ABB694C7}"/>
              </a:ext>
            </a:extLst>
          </p:cNvPr>
          <p:cNvPicPr>
            <a:picLocks noChangeAspect="1"/>
          </p:cNvPicPr>
          <p:nvPr/>
        </p:nvPicPr>
        <p:blipFill>
          <a:blip r:embed="rId8"/>
          <a:stretch>
            <a:fillRect/>
          </a:stretch>
        </p:blipFill>
        <p:spPr>
          <a:xfrm>
            <a:off x="3835444" y="4373267"/>
            <a:ext cx="1761897" cy="499915"/>
          </a:xfrm>
          <a:prstGeom prst="rect">
            <a:avLst/>
          </a:prstGeom>
        </p:spPr>
      </p:pic>
    </p:spTree>
    <p:extLst>
      <p:ext uri="{BB962C8B-B14F-4D97-AF65-F5344CB8AC3E}">
        <p14:creationId xmlns:p14="http://schemas.microsoft.com/office/powerpoint/2010/main" val="295476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d Simple Triangle Mid-year Work Summary Plan Google Slide Theme And Powerpoint  Template - Slidedo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ulmonary embolism: pathophysiologic response of the l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134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1830"/>
            <a:ext cx="10515600" cy="1325563"/>
          </a:xfrm>
        </p:spPr>
        <p:txBody>
          <a:bodyPr/>
          <a:lstStyle/>
          <a:p>
            <a:r>
              <a:rPr lang="en-US" b="1" i="1" dirty="0">
                <a:solidFill>
                  <a:srgbClr val="C00000"/>
                </a:solidFill>
              </a:rPr>
              <a:t>Clinical Features of PE</a:t>
            </a:r>
          </a:p>
        </p:txBody>
      </p:sp>
      <p:sp>
        <p:nvSpPr>
          <p:cNvPr id="4" name="TextBox 3"/>
          <p:cNvSpPr txBox="1"/>
          <p:nvPr/>
        </p:nvSpPr>
        <p:spPr>
          <a:xfrm>
            <a:off x="185739" y="694706"/>
            <a:ext cx="5225712" cy="5632311"/>
          </a:xfrm>
          <a:prstGeom prst="rect">
            <a:avLst/>
          </a:prstGeom>
          <a:noFill/>
          <a:ln>
            <a:noFill/>
          </a:ln>
        </p:spPr>
        <p:txBody>
          <a:bodyPr wrap="square" rtlCol="0">
            <a:spAutoFit/>
          </a:bodyPr>
          <a:lstStyle/>
          <a:p>
            <a:r>
              <a:rPr lang="en-US" sz="3600" b="1" u="sng" dirty="0"/>
              <a:t>Symptoms</a:t>
            </a:r>
            <a:r>
              <a:rPr lang="en-US" sz="3600" u="sng" dirty="0"/>
              <a:t>:</a:t>
            </a:r>
          </a:p>
          <a:p>
            <a:r>
              <a:rPr lang="en-US" sz="3600" dirty="0"/>
              <a:t>-SOB (</a:t>
            </a:r>
            <a:r>
              <a:rPr lang="en-US" sz="3600" dirty="0">
                <a:latin typeface="Gill Sans MT Condensed" panose="020B0506020104020203" pitchFamily="34" charset="0"/>
              </a:rPr>
              <a:t>(&gt; 75% of cases) </a:t>
            </a:r>
            <a:endParaRPr lang="en-US" sz="3600" dirty="0"/>
          </a:p>
          <a:p>
            <a:r>
              <a:rPr lang="en-US" sz="3600" dirty="0"/>
              <a:t>-Pleuritic chest pain</a:t>
            </a:r>
            <a:r>
              <a:rPr lang="en-US" sz="3600" dirty="0">
                <a:latin typeface="Gill Sans MT Condensed" panose="020B0506020104020203" pitchFamily="34" charset="0"/>
              </a:rPr>
              <a:t>(∼ 20% of cases)  </a:t>
            </a:r>
            <a:endParaRPr lang="en-US" sz="3600" dirty="0"/>
          </a:p>
          <a:p>
            <a:r>
              <a:rPr lang="en-US" sz="3600" dirty="0"/>
              <a:t>-Cough</a:t>
            </a:r>
          </a:p>
          <a:p>
            <a:r>
              <a:rPr lang="en-US" sz="3600" dirty="0"/>
              <a:t>-Hemoptysis </a:t>
            </a:r>
          </a:p>
          <a:p>
            <a:r>
              <a:rPr lang="en-US" sz="3600" dirty="0"/>
              <a:t>-”only one third of PE patients have the signs and symptoms of DVT”</a:t>
            </a:r>
          </a:p>
          <a:p>
            <a:r>
              <a:rPr lang="en-US" sz="3600" dirty="0"/>
              <a:t>-Syncope “in large PE”</a:t>
            </a:r>
          </a:p>
        </p:txBody>
      </p:sp>
      <p:sp>
        <p:nvSpPr>
          <p:cNvPr id="5" name="TextBox 4"/>
          <p:cNvSpPr txBox="1"/>
          <p:nvPr/>
        </p:nvSpPr>
        <p:spPr>
          <a:xfrm>
            <a:off x="5411451" y="671691"/>
            <a:ext cx="6259331" cy="6186309"/>
          </a:xfrm>
          <a:prstGeom prst="rect">
            <a:avLst/>
          </a:prstGeom>
          <a:noFill/>
          <a:ln>
            <a:noFill/>
          </a:ln>
        </p:spPr>
        <p:txBody>
          <a:bodyPr wrap="square" rtlCol="0">
            <a:spAutoFit/>
          </a:bodyPr>
          <a:lstStyle/>
          <a:p>
            <a:r>
              <a:rPr lang="en-US" sz="3600" b="1" u="sng" dirty="0"/>
              <a:t>Signs</a:t>
            </a:r>
            <a:r>
              <a:rPr lang="en-US" sz="3600" u="sng" dirty="0"/>
              <a:t>:</a:t>
            </a:r>
          </a:p>
          <a:p>
            <a:r>
              <a:rPr lang="en-US" sz="3600" dirty="0"/>
              <a:t>-Tachypnea.        -Rales </a:t>
            </a:r>
          </a:p>
          <a:p>
            <a:r>
              <a:rPr lang="en-US" sz="3600" dirty="0"/>
              <a:t>-Tachycardia</a:t>
            </a:r>
          </a:p>
          <a:p>
            <a:r>
              <a:rPr lang="en-US" sz="3600" dirty="0"/>
              <a:t>-Right sided gallop</a:t>
            </a:r>
          </a:p>
          <a:p>
            <a:r>
              <a:rPr lang="en-US" sz="3600" dirty="0"/>
              <a:t>-Increased P2</a:t>
            </a:r>
          </a:p>
          <a:p>
            <a:r>
              <a:rPr lang="en-US" sz="3600" dirty="0"/>
              <a:t>-Shock + rapid circulatory collapse ”in massive PE”</a:t>
            </a:r>
          </a:p>
          <a:p>
            <a:r>
              <a:rPr lang="en-US" sz="3600" dirty="0"/>
              <a:t>-Other signs : low grade fever/ decreased breath sounds/ dullness on percussion</a:t>
            </a:r>
          </a:p>
        </p:txBody>
      </p:sp>
    </p:spTree>
    <p:extLst>
      <p:ext uri="{BB962C8B-B14F-4D97-AF65-F5344CB8AC3E}">
        <p14:creationId xmlns:p14="http://schemas.microsoft.com/office/powerpoint/2010/main" val="78838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5812"/>
            <a:ext cx="10515600" cy="1325563"/>
          </a:xfrm>
        </p:spPr>
        <p:txBody>
          <a:bodyPr/>
          <a:lstStyle/>
          <a:p>
            <a:r>
              <a:rPr lang="en-US" b="1" i="1" dirty="0">
                <a:solidFill>
                  <a:srgbClr val="C00000"/>
                </a:solidFill>
              </a:rPr>
              <a:t>Pretest probability of PE : </a:t>
            </a:r>
            <a:r>
              <a:rPr lang="en-US" sz="4800" b="1" i="1" dirty="0">
                <a:solidFill>
                  <a:srgbClr val="C00000"/>
                </a:solidFill>
              </a:rPr>
              <a:t>Wells score </a:t>
            </a:r>
            <a:endParaRPr lang="en-US" b="1" i="1" dirty="0">
              <a:solidFill>
                <a:srgbClr val="C00000"/>
              </a:solidFill>
            </a:endParaRPr>
          </a:p>
        </p:txBody>
      </p:sp>
      <p:sp>
        <p:nvSpPr>
          <p:cNvPr id="3" name="Rounded Rectangle 6">
            <a:extLst>
              <a:ext uri="{FF2B5EF4-FFF2-40B4-BE49-F238E27FC236}">
                <a16:creationId xmlns:a16="http://schemas.microsoft.com/office/drawing/2014/main" id="{6912B367-D447-CF7D-385A-506711990F7F}"/>
              </a:ext>
            </a:extLst>
          </p:cNvPr>
          <p:cNvSpPr/>
          <p:nvPr/>
        </p:nvSpPr>
        <p:spPr>
          <a:xfrm>
            <a:off x="1282067" y="1781940"/>
            <a:ext cx="5740400" cy="501003"/>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Criteria</a:t>
            </a:r>
          </a:p>
        </p:txBody>
      </p:sp>
      <p:sp>
        <p:nvSpPr>
          <p:cNvPr id="6" name="Rounded Rectangle 7">
            <a:extLst>
              <a:ext uri="{FF2B5EF4-FFF2-40B4-BE49-F238E27FC236}">
                <a16:creationId xmlns:a16="http://schemas.microsoft.com/office/drawing/2014/main" id="{E6A76240-28D9-0C1A-57E8-F3552725957B}"/>
              </a:ext>
            </a:extLst>
          </p:cNvPr>
          <p:cNvSpPr/>
          <p:nvPr/>
        </p:nvSpPr>
        <p:spPr>
          <a:xfrm>
            <a:off x="7120260" y="2481595"/>
            <a:ext cx="2395640" cy="495889"/>
          </a:xfrm>
          <a:prstGeom prst="roundRect">
            <a:avLst/>
          </a:prstGeom>
          <a:solidFill>
            <a:srgbClr val="AE0717">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7" name="Rounded Rectangle 8">
            <a:extLst>
              <a:ext uri="{FF2B5EF4-FFF2-40B4-BE49-F238E27FC236}">
                <a16:creationId xmlns:a16="http://schemas.microsoft.com/office/drawing/2014/main" id="{A3C82FCB-3269-E8AD-D2F9-ED4D532ECEF4}"/>
              </a:ext>
            </a:extLst>
          </p:cNvPr>
          <p:cNvSpPr/>
          <p:nvPr/>
        </p:nvSpPr>
        <p:spPr>
          <a:xfrm>
            <a:off x="1282067" y="3076568"/>
            <a:ext cx="5740400" cy="462094"/>
          </a:xfrm>
          <a:prstGeom prst="roundRect">
            <a:avLst/>
          </a:prstGeom>
          <a:solidFill>
            <a:srgbClr val="AE071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 is most likely diagnosis</a:t>
            </a:r>
          </a:p>
        </p:txBody>
      </p:sp>
      <p:sp>
        <p:nvSpPr>
          <p:cNvPr id="8" name="Rounded Rectangle 9">
            <a:extLst>
              <a:ext uri="{FF2B5EF4-FFF2-40B4-BE49-F238E27FC236}">
                <a16:creationId xmlns:a16="http://schemas.microsoft.com/office/drawing/2014/main" id="{94B26DBB-1BEA-DFDD-EF34-C3F77AAFEAEC}"/>
              </a:ext>
            </a:extLst>
          </p:cNvPr>
          <p:cNvSpPr/>
          <p:nvPr/>
        </p:nvSpPr>
        <p:spPr>
          <a:xfrm>
            <a:off x="1282067" y="2457148"/>
            <a:ext cx="5740400" cy="462094"/>
          </a:xfrm>
          <a:prstGeom prst="roundRect">
            <a:avLst/>
          </a:prstGeom>
          <a:solidFill>
            <a:srgbClr val="AE0717">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Clinical signs/symptoms of DVT</a:t>
            </a:r>
          </a:p>
        </p:txBody>
      </p:sp>
      <p:sp>
        <p:nvSpPr>
          <p:cNvPr id="9" name="Rounded Rectangle 10">
            <a:extLst>
              <a:ext uri="{FF2B5EF4-FFF2-40B4-BE49-F238E27FC236}">
                <a16:creationId xmlns:a16="http://schemas.microsoft.com/office/drawing/2014/main" id="{73284A7B-45F6-0CB2-C8A5-C88A6DBF4B16}"/>
              </a:ext>
            </a:extLst>
          </p:cNvPr>
          <p:cNvSpPr/>
          <p:nvPr/>
        </p:nvSpPr>
        <p:spPr>
          <a:xfrm>
            <a:off x="1282067" y="3669901"/>
            <a:ext cx="5740400" cy="462094"/>
          </a:xfrm>
          <a:prstGeom prst="roundRect">
            <a:avLst/>
          </a:prstGeom>
          <a:solidFill>
            <a:srgbClr val="AE0717">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Tachycardia ( &gt; 100 bpm )</a:t>
            </a:r>
          </a:p>
        </p:txBody>
      </p:sp>
      <p:sp>
        <p:nvSpPr>
          <p:cNvPr id="10" name="Rounded Rectangle 11">
            <a:extLst>
              <a:ext uri="{FF2B5EF4-FFF2-40B4-BE49-F238E27FC236}">
                <a16:creationId xmlns:a16="http://schemas.microsoft.com/office/drawing/2014/main" id="{875A38AA-D65D-007D-B0F1-E7AE56B9578E}"/>
              </a:ext>
            </a:extLst>
          </p:cNvPr>
          <p:cNvSpPr/>
          <p:nvPr/>
        </p:nvSpPr>
        <p:spPr>
          <a:xfrm>
            <a:off x="1282067" y="4246083"/>
            <a:ext cx="5740400" cy="462094"/>
          </a:xfrm>
          <a:prstGeom prst="roundRect">
            <a:avLst/>
          </a:prstGeom>
          <a:solidFill>
            <a:srgbClr val="AE071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Immobilization / surgery in prev. 4 weeks</a:t>
            </a:r>
          </a:p>
        </p:txBody>
      </p:sp>
      <p:sp>
        <p:nvSpPr>
          <p:cNvPr id="11" name="Rounded Rectangle 12">
            <a:extLst>
              <a:ext uri="{FF2B5EF4-FFF2-40B4-BE49-F238E27FC236}">
                <a16:creationId xmlns:a16="http://schemas.microsoft.com/office/drawing/2014/main" id="{CDF95DEF-B32B-B54B-FC3B-E06E682A2FFA}"/>
              </a:ext>
            </a:extLst>
          </p:cNvPr>
          <p:cNvSpPr/>
          <p:nvPr/>
        </p:nvSpPr>
        <p:spPr>
          <a:xfrm>
            <a:off x="1308361" y="4841774"/>
            <a:ext cx="5740400" cy="462094"/>
          </a:xfrm>
          <a:prstGeom prst="roundRect">
            <a:avLst/>
          </a:prstGeom>
          <a:solidFill>
            <a:srgbClr val="AE0717">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Prior DVT/PE</a:t>
            </a:r>
          </a:p>
        </p:txBody>
      </p:sp>
      <p:sp>
        <p:nvSpPr>
          <p:cNvPr id="12" name="Rounded Rectangle 13">
            <a:extLst>
              <a:ext uri="{FF2B5EF4-FFF2-40B4-BE49-F238E27FC236}">
                <a16:creationId xmlns:a16="http://schemas.microsoft.com/office/drawing/2014/main" id="{08FC7200-6F21-C7CC-9EEB-D5A703922A0A}"/>
              </a:ext>
            </a:extLst>
          </p:cNvPr>
          <p:cNvSpPr/>
          <p:nvPr/>
        </p:nvSpPr>
        <p:spPr>
          <a:xfrm>
            <a:off x="1286300" y="5412011"/>
            <a:ext cx="5740400" cy="462094"/>
          </a:xfrm>
          <a:prstGeom prst="roundRect">
            <a:avLst/>
          </a:prstGeom>
          <a:solidFill>
            <a:srgbClr val="AE071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Hemoptysis</a:t>
            </a:r>
          </a:p>
        </p:txBody>
      </p:sp>
      <p:sp>
        <p:nvSpPr>
          <p:cNvPr id="13" name="Rounded Rectangle 14">
            <a:extLst>
              <a:ext uri="{FF2B5EF4-FFF2-40B4-BE49-F238E27FC236}">
                <a16:creationId xmlns:a16="http://schemas.microsoft.com/office/drawing/2014/main" id="{6C27C2A2-CD01-B303-064E-617AB4F9C596}"/>
              </a:ext>
            </a:extLst>
          </p:cNvPr>
          <p:cNvSpPr/>
          <p:nvPr/>
        </p:nvSpPr>
        <p:spPr>
          <a:xfrm>
            <a:off x="1282067" y="6002807"/>
            <a:ext cx="5740400" cy="462094"/>
          </a:xfrm>
          <a:prstGeom prst="roundRect">
            <a:avLst/>
          </a:prstGeom>
          <a:solidFill>
            <a:srgbClr val="AE0717">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Active malignancy (</a:t>
            </a:r>
            <a:r>
              <a:rPr lang="en-US" sz="2400" dirty="0" err="1"/>
              <a:t>trt</a:t>
            </a:r>
            <a:r>
              <a:rPr lang="en-US" sz="2400" dirty="0"/>
              <a:t> w/in 6 month)</a:t>
            </a:r>
          </a:p>
        </p:txBody>
      </p:sp>
      <p:sp>
        <p:nvSpPr>
          <p:cNvPr id="14" name="Rounded Rectangle 15">
            <a:extLst>
              <a:ext uri="{FF2B5EF4-FFF2-40B4-BE49-F238E27FC236}">
                <a16:creationId xmlns:a16="http://schemas.microsoft.com/office/drawing/2014/main" id="{F784DF3D-831A-F5D2-3FAF-B63C6B1C5D4D}"/>
              </a:ext>
            </a:extLst>
          </p:cNvPr>
          <p:cNvSpPr/>
          <p:nvPr/>
        </p:nvSpPr>
        <p:spPr>
          <a:xfrm>
            <a:off x="7186720" y="1781939"/>
            <a:ext cx="2395640" cy="481397"/>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Points</a:t>
            </a:r>
          </a:p>
        </p:txBody>
      </p:sp>
      <p:sp>
        <p:nvSpPr>
          <p:cNvPr id="15" name="Rounded Rectangle 16">
            <a:extLst>
              <a:ext uri="{FF2B5EF4-FFF2-40B4-BE49-F238E27FC236}">
                <a16:creationId xmlns:a16="http://schemas.microsoft.com/office/drawing/2014/main" id="{23E92585-9642-026A-F1CD-34034138C7D8}"/>
              </a:ext>
            </a:extLst>
          </p:cNvPr>
          <p:cNvSpPr/>
          <p:nvPr/>
        </p:nvSpPr>
        <p:spPr>
          <a:xfrm>
            <a:off x="7120260" y="3074214"/>
            <a:ext cx="2395640" cy="466807"/>
          </a:xfrm>
          <a:prstGeom prst="roundRect">
            <a:avLst/>
          </a:prstGeom>
          <a:solidFill>
            <a:srgbClr val="AE071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6" name="Rounded Rectangle 17">
            <a:extLst>
              <a:ext uri="{FF2B5EF4-FFF2-40B4-BE49-F238E27FC236}">
                <a16:creationId xmlns:a16="http://schemas.microsoft.com/office/drawing/2014/main" id="{95034C03-7E5F-C9FB-0966-BB49033B5F99}"/>
              </a:ext>
            </a:extLst>
          </p:cNvPr>
          <p:cNvSpPr/>
          <p:nvPr/>
        </p:nvSpPr>
        <p:spPr>
          <a:xfrm>
            <a:off x="7079620" y="3669901"/>
            <a:ext cx="2395640" cy="478139"/>
          </a:xfrm>
          <a:prstGeom prst="roundRect">
            <a:avLst/>
          </a:prstGeom>
          <a:solidFill>
            <a:srgbClr val="AE0717">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1.5</a:t>
            </a:r>
          </a:p>
        </p:txBody>
      </p:sp>
      <p:sp>
        <p:nvSpPr>
          <p:cNvPr id="17" name="Rounded Rectangle 18">
            <a:extLst>
              <a:ext uri="{FF2B5EF4-FFF2-40B4-BE49-F238E27FC236}">
                <a16:creationId xmlns:a16="http://schemas.microsoft.com/office/drawing/2014/main" id="{D80551E0-B4DB-9635-0F92-9120C2E78E8D}"/>
              </a:ext>
            </a:extLst>
          </p:cNvPr>
          <p:cNvSpPr/>
          <p:nvPr/>
        </p:nvSpPr>
        <p:spPr>
          <a:xfrm>
            <a:off x="7120260" y="4238287"/>
            <a:ext cx="2395640" cy="462094"/>
          </a:xfrm>
          <a:prstGeom prst="roundRect">
            <a:avLst/>
          </a:prstGeom>
          <a:solidFill>
            <a:srgbClr val="AE071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1.5</a:t>
            </a:r>
          </a:p>
        </p:txBody>
      </p:sp>
      <p:sp>
        <p:nvSpPr>
          <p:cNvPr id="18" name="Rounded Rectangle 19">
            <a:extLst>
              <a:ext uri="{FF2B5EF4-FFF2-40B4-BE49-F238E27FC236}">
                <a16:creationId xmlns:a16="http://schemas.microsoft.com/office/drawing/2014/main" id="{1277E8DA-17A3-F8BE-2E22-4A95145596F1}"/>
              </a:ext>
            </a:extLst>
          </p:cNvPr>
          <p:cNvSpPr/>
          <p:nvPr/>
        </p:nvSpPr>
        <p:spPr>
          <a:xfrm>
            <a:off x="7099940" y="4815425"/>
            <a:ext cx="2395640" cy="449258"/>
          </a:xfrm>
          <a:prstGeom prst="roundRect">
            <a:avLst/>
          </a:prstGeom>
          <a:solidFill>
            <a:srgbClr val="AE0717">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1.5</a:t>
            </a:r>
          </a:p>
        </p:txBody>
      </p:sp>
      <p:sp>
        <p:nvSpPr>
          <p:cNvPr id="19" name="Rounded Rectangle 20">
            <a:extLst>
              <a:ext uri="{FF2B5EF4-FFF2-40B4-BE49-F238E27FC236}">
                <a16:creationId xmlns:a16="http://schemas.microsoft.com/office/drawing/2014/main" id="{2B44874C-33DE-3695-7046-75A543DC9165}"/>
              </a:ext>
            </a:extLst>
          </p:cNvPr>
          <p:cNvSpPr/>
          <p:nvPr/>
        </p:nvSpPr>
        <p:spPr>
          <a:xfrm>
            <a:off x="7079620" y="5360996"/>
            <a:ext cx="2395640" cy="462094"/>
          </a:xfrm>
          <a:prstGeom prst="roundRect">
            <a:avLst/>
          </a:prstGeom>
          <a:solidFill>
            <a:srgbClr val="AE071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20" name="Rounded Rectangle 21">
            <a:extLst>
              <a:ext uri="{FF2B5EF4-FFF2-40B4-BE49-F238E27FC236}">
                <a16:creationId xmlns:a16="http://schemas.microsoft.com/office/drawing/2014/main" id="{9DFFC5CC-ED66-F041-1B65-2D13160800E9}"/>
              </a:ext>
            </a:extLst>
          </p:cNvPr>
          <p:cNvSpPr/>
          <p:nvPr/>
        </p:nvSpPr>
        <p:spPr>
          <a:xfrm>
            <a:off x="7079620" y="6002807"/>
            <a:ext cx="2395640" cy="462094"/>
          </a:xfrm>
          <a:prstGeom prst="roundRect">
            <a:avLst/>
          </a:prstGeom>
          <a:solidFill>
            <a:srgbClr val="AE0717">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Tree>
    <p:extLst>
      <p:ext uri="{BB962C8B-B14F-4D97-AF65-F5344CB8AC3E}">
        <p14:creationId xmlns:p14="http://schemas.microsoft.com/office/powerpoint/2010/main" val="1836242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FD4C-53C8-AD01-2E08-9CECDE67A47B}"/>
              </a:ext>
            </a:extLst>
          </p:cNvPr>
          <p:cNvSpPr>
            <a:spLocks noGrp="1"/>
          </p:cNvSpPr>
          <p:nvPr>
            <p:ph type="title"/>
          </p:nvPr>
        </p:nvSpPr>
        <p:spPr/>
        <p:txBody>
          <a:bodyPr/>
          <a:lstStyle/>
          <a:p>
            <a:endParaRPr lang="en-US"/>
          </a:p>
        </p:txBody>
      </p:sp>
      <p:pic>
        <p:nvPicPr>
          <p:cNvPr id="6" name="Content Placeholder 5" descr="A diagram of a patient's process&#10;&#10;Description automatically generated">
            <a:extLst>
              <a:ext uri="{FF2B5EF4-FFF2-40B4-BE49-F238E27FC236}">
                <a16:creationId xmlns:a16="http://schemas.microsoft.com/office/drawing/2014/main" id="{60919097-1E15-1646-AD1F-08B5204C5DF5}"/>
              </a:ext>
            </a:extLst>
          </p:cNvPr>
          <p:cNvPicPr>
            <a:picLocks noGrp="1" noChangeAspect="1"/>
          </p:cNvPicPr>
          <p:nvPr>
            <p:ph idx="1"/>
          </p:nvPr>
        </p:nvPicPr>
        <p:blipFill>
          <a:blip r:embed="rId2"/>
          <a:stretch>
            <a:fillRect/>
          </a:stretch>
        </p:blipFill>
        <p:spPr>
          <a:xfrm>
            <a:off x="1255595" y="-34016"/>
            <a:ext cx="9621671" cy="6892016"/>
          </a:xfrm>
        </p:spPr>
      </p:pic>
    </p:spTree>
    <p:extLst>
      <p:ext uri="{BB962C8B-B14F-4D97-AF65-F5344CB8AC3E}">
        <p14:creationId xmlns:p14="http://schemas.microsoft.com/office/powerpoint/2010/main" val="1543406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2" y="42687"/>
            <a:ext cx="10515600" cy="1325563"/>
          </a:xfrm>
        </p:spPr>
        <p:txBody>
          <a:bodyPr/>
          <a:lstStyle/>
          <a:p>
            <a:r>
              <a:rPr lang="en-US" b="1" i="1" dirty="0">
                <a:solidFill>
                  <a:srgbClr val="C00000"/>
                </a:solidFill>
              </a:rPr>
              <a:t>Diagnosis of PE</a:t>
            </a:r>
          </a:p>
        </p:txBody>
      </p:sp>
      <p:sp>
        <p:nvSpPr>
          <p:cNvPr id="4" name="Rounded Rectangle 3"/>
          <p:cNvSpPr/>
          <p:nvPr/>
        </p:nvSpPr>
        <p:spPr>
          <a:xfrm>
            <a:off x="138113" y="1049313"/>
            <a:ext cx="4119095" cy="1255741"/>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u="sng" dirty="0">
                <a:solidFill>
                  <a:schemeClr val="bg1"/>
                </a:solidFill>
              </a:rPr>
              <a:t>1 ABG levels </a:t>
            </a:r>
            <a:r>
              <a:rPr lang="en-GB" sz="2800" dirty="0">
                <a:solidFill>
                  <a:schemeClr val="bg1"/>
                </a:solidFill>
              </a:rPr>
              <a:t>“not diagnostic for PE”</a:t>
            </a:r>
            <a:r>
              <a:rPr lang="en-GB" sz="2800" u="sng" dirty="0">
                <a:solidFill>
                  <a:schemeClr val="bg1"/>
                </a:solidFill>
              </a:rPr>
              <a:t> </a:t>
            </a:r>
          </a:p>
          <a:p>
            <a:r>
              <a:rPr lang="en-GB" sz="2000" dirty="0">
                <a:solidFill>
                  <a:schemeClr val="bg1"/>
                </a:solidFill>
              </a:rPr>
              <a:t>     </a:t>
            </a:r>
            <a:endParaRPr lang="en-GB" sz="2000" b="1" dirty="0">
              <a:solidFill>
                <a:schemeClr val="bg1"/>
              </a:solidFill>
            </a:endParaRPr>
          </a:p>
        </p:txBody>
      </p:sp>
      <p:sp>
        <p:nvSpPr>
          <p:cNvPr id="5" name="Rectangle 4"/>
          <p:cNvSpPr/>
          <p:nvPr/>
        </p:nvSpPr>
        <p:spPr>
          <a:xfrm>
            <a:off x="261939" y="2449911"/>
            <a:ext cx="6096000" cy="1877437"/>
          </a:xfrm>
          <a:prstGeom prst="rect">
            <a:avLst/>
          </a:prstGeom>
        </p:spPr>
        <p:txBody>
          <a:bodyPr>
            <a:spAutoFit/>
          </a:bodyPr>
          <a:lstStyle/>
          <a:p>
            <a:r>
              <a:rPr lang="en-GB" sz="2800" dirty="0"/>
              <a:t>- PaO2 and PaCO2 are low</a:t>
            </a:r>
          </a:p>
          <a:p>
            <a:r>
              <a:rPr lang="en-GB" sz="2800" dirty="0"/>
              <a:t>     - pH is high;</a:t>
            </a:r>
          </a:p>
          <a:p>
            <a:r>
              <a:rPr lang="en-GB" sz="2800" b="1" dirty="0"/>
              <a:t>there is typically a respiratory alkalosis</a:t>
            </a:r>
            <a:r>
              <a:rPr lang="en-GB" sz="3200" b="1" dirty="0"/>
              <a:t>.</a:t>
            </a:r>
            <a:endParaRPr lang="en-GB" sz="2800" b="1" dirty="0"/>
          </a:p>
        </p:txBody>
      </p:sp>
      <p:sp>
        <p:nvSpPr>
          <p:cNvPr id="6" name="Rounded Rectangle 5"/>
          <p:cNvSpPr/>
          <p:nvPr/>
        </p:nvSpPr>
        <p:spPr>
          <a:xfrm>
            <a:off x="138113" y="3837481"/>
            <a:ext cx="4268996" cy="922048"/>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u="sng" dirty="0">
                <a:solidFill>
                  <a:schemeClr val="bg1"/>
                </a:solidFill>
              </a:rPr>
              <a:t>2 CXR </a:t>
            </a:r>
            <a:r>
              <a:rPr lang="en-GB" sz="2800" dirty="0">
                <a:solidFill>
                  <a:schemeClr val="bg1"/>
                </a:solidFill>
              </a:rPr>
              <a:t>“usually normal”</a:t>
            </a:r>
            <a:endParaRPr lang="en-US" sz="2800" dirty="0">
              <a:solidFill>
                <a:schemeClr val="bg1"/>
              </a:solidFill>
            </a:endParaRPr>
          </a:p>
        </p:txBody>
      </p:sp>
      <p:sp>
        <p:nvSpPr>
          <p:cNvPr id="7" name="Rectangle 6"/>
          <p:cNvSpPr/>
          <p:nvPr/>
        </p:nvSpPr>
        <p:spPr>
          <a:xfrm>
            <a:off x="206991" y="5073810"/>
            <a:ext cx="7635424" cy="461665"/>
          </a:xfrm>
          <a:prstGeom prst="rect">
            <a:avLst/>
          </a:prstGeom>
        </p:spPr>
        <p:txBody>
          <a:bodyPr wrap="none">
            <a:spAutoFit/>
          </a:bodyPr>
          <a:lstStyle/>
          <a:p>
            <a:r>
              <a:rPr lang="en-GB" sz="2400" dirty="0"/>
              <a:t>(main usefulness is in excluding alternative diagnoses)</a:t>
            </a:r>
            <a:endParaRPr lang="en-GB" sz="2400" b="1" u="sng" dirty="0">
              <a:solidFill>
                <a:srgbClr val="FF0000"/>
              </a:solidFill>
            </a:endParaRPr>
          </a:p>
        </p:txBody>
      </p:sp>
      <p:sp>
        <p:nvSpPr>
          <p:cNvPr id="8" name="Rectangle 7"/>
          <p:cNvSpPr/>
          <p:nvPr/>
        </p:nvSpPr>
        <p:spPr>
          <a:xfrm>
            <a:off x="7105" y="5509023"/>
            <a:ext cx="7997643" cy="1200329"/>
          </a:xfrm>
          <a:prstGeom prst="rect">
            <a:avLst/>
          </a:prstGeom>
        </p:spPr>
        <p:txBody>
          <a:bodyPr wrap="square">
            <a:spAutoFit/>
          </a:bodyPr>
          <a:lstStyle/>
          <a:p>
            <a:pPr marL="171450" indent="-171450">
              <a:buFontTx/>
              <a:buChar char="-"/>
            </a:pPr>
            <a:r>
              <a:rPr lang="en-GB" sz="2400" dirty="0"/>
              <a:t>Atelectasis or pleural effusion may be present.</a:t>
            </a:r>
          </a:p>
          <a:p>
            <a:pPr marL="171450" indent="-171450">
              <a:buFontTx/>
              <a:buChar char="-"/>
            </a:pPr>
            <a:r>
              <a:rPr lang="en-GB" sz="2400" dirty="0"/>
              <a:t>Classic radiographic signs, such as </a:t>
            </a:r>
            <a:r>
              <a:rPr lang="en-GB" sz="2400" i="1" dirty="0"/>
              <a:t>Hampton hump </a:t>
            </a:r>
            <a:r>
              <a:rPr lang="en-GB" sz="2400" dirty="0"/>
              <a:t>or </a:t>
            </a:r>
            <a:r>
              <a:rPr lang="en-GB" sz="2400" i="1" dirty="0" err="1"/>
              <a:t>Westermark</a:t>
            </a:r>
            <a:r>
              <a:rPr lang="en-GB" sz="2400" i="1" dirty="0"/>
              <a:t> sign, </a:t>
            </a:r>
            <a:r>
              <a:rPr lang="en-GB" sz="2400" dirty="0"/>
              <a:t>are rarely present.</a:t>
            </a:r>
            <a:endParaRPr lang="en-GB" sz="2400" b="1" u="sng" dirty="0">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616" y="564760"/>
            <a:ext cx="2778269" cy="2778269"/>
          </a:xfrm>
          <a:prstGeom prst="rect">
            <a:avLst/>
          </a:prstGeom>
        </p:spPr>
      </p:pic>
      <p:sp>
        <p:nvSpPr>
          <p:cNvPr id="10" name="TextBox 9"/>
          <p:cNvSpPr txBox="1"/>
          <p:nvPr/>
        </p:nvSpPr>
        <p:spPr>
          <a:xfrm>
            <a:off x="8372733" y="103096"/>
            <a:ext cx="3474496" cy="461665"/>
          </a:xfrm>
          <a:prstGeom prst="rect">
            <a:avLst/>
          </a:prstGeom>
          <a:noFill/>
        </p:spPr>
        <p:txBody>
          <a:bodyPr wrap="square" rtlCol="0">
            <a:spAutoFit/>
          </a:bodyPr>
          <a:lstStyle/>
          <a:p>
            <a:r>
              <a:rPr lang="en-US" sz="2400" b="1" dirty="0" err="1"/>
              <a:t>Westermark</a:t>
            </a:r>
            <a:r>
              <a:rPr lang="en-US" sz="2400" b="1" dirty="0"/>
              <a:t> sign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441" y="3628571"/>
            <a:ext cx="3726620" cy="3339852"/>
          </a:xfrm>
          <a:prstGeom prst="rect">
            <a:avLst/>
          </a:prstGeom>
        </p:spPr>
      </p:pic>
      <p:sp>
        <p:nvSpPr>
          <p:cNvPr id="11" name="TextBox 10"/>
          <p:cNvSpPr txBox="1"/>
          <p:nvPr/>
        </p:nvSpPr>
        <p:spPr>
          <a:xfrm>
            <a:off x="8108932" y="3323958"/>
            <a:ext cx="3474496" cy="461665"/>
          </a:xfrm>
          <a:prstGeom prst="rect">
            <a:avLst/>
          </a:prstGeom>
          <a:noFill/>
        </p:spPr>
        <p:txBody>
          <a:bodyPr wrap="square" rtlCol="0">
            <a:spAutoFit/>
          </a:bodyPr>
          <a:lstStyle/>
          <a:p>
            <a:r>
              <a:rPr lang="en-US" sz="2400" b="1" dirty="0"/>
              <a:t>Hampton’s hump</a:t>
            </a:r>
          </a:p>
        </p:txBody>
      </p:sp>
    </p:spTree>
    <p:extLst>
      <p:ext uri="{BB962C8B-B14F-4D97-AF65-F5344CB8AC3E}">
        <p14:creationId xmlns:p14="http://schemas.microsoft.com/office/powerpoint/2010/main" val="1725652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9" y="165102"/>
            <a:ext cx="10515600" cy="1325563"/>
          </a:xfrm>
        </p:spPr>
        <p:txBody>
          <a:bodyPr/>
          <a:lstStyle/>
          <a:p>
            <a:r>
              <a:rPr lang="en-US" b="1" i="1" dirty="0">
                <a:solidFill>
                  <a:srgbClr val="C00000"/>
                </a:solidFill>
              </a:rPr>
              <a:t>Con. Diagnosis of PE</a:t>
            </a:r>
          </a:p>
        </p:txBody>
      </p:sp>
      <p:sp>
        <p:nvSpPr>
          <p:cNvPr id="4" name="Rounded Rectangle 3"/>
          <p:cNvSpPr/>
          <p:nvPr/>
        </p:nvSpPr>
        <p:spPr>
          <a:xfrm>
            <a:off x="185740" y="1490665"/>
            <a:ext cx="5333921" cy="1410597"/>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u="sng" dirty="0">
                <a:solidFill>
                  <a:schemeClr val="bg1"/>
                </a:solidFill>
              </a:rPr>
              <a:t>3 Venous duplex ultrasound of the lower extremities</a:t>
            </a:r>
          </a:p>
        </p:txBody>
      </p:sp>
      <p:sp>
        <p:nvSpPr>
          <p:cNvPr id="6" name="Rounded Rectangle 5"/>
          <p:cNvSpPr/>
          <p:nvPr/>
        </p:nvSpPr>
        <p:spPr>
          <a:xfrm>
            <a:off x="6220682" y="4876217"/>
            <a:ext cx="5608431" cy="1410597"/>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u="sng" dirty="0">
                <a:solidFill>
                  <a:schemeClr val="bg1"/>
                </a:solidFill>
              </a:rPr>
              <a:t>7V/Q (ventilation–perfusion lung) scan</a:t>
            </a:r>
          </a:p>
        </p:txBody>
      </p:sp>
      <p:sp>
        <p:nvSpPr>
          <p:cNvPr id="7" name="Rounded Rectangle 6"/>
          <p:cNvSpPr/>
          <p:nvPr/>
        </p:nvSpPr>
        <p:spPr>
          <a:xfrm>
            <a:off x="185738" y="3338826"/>
            <a:ext cx="5333921" cy="1176025"/>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u="sng" dirty="0">
                <a:solidFill>
                  <a:schemeClr val="bg1"/>
                </a:solidFill>
              </a:rPr>
              <a:t>4-D-dimer assay</a:t>
            </a:r>
          </a:p>
        </p:txBody>
      </p:sp>
      <p:sp>
        <p:nvSpPr>
          <p:cNvPr id="8" name="Rounded Rectangle 7"/>
          <p:cNvSpPr/>
          <p:nvPr/>
        </p:nvSpPr>
        <p:spPr>
          <a:xfrm>
            <a:off x="6130976" y="3338826"/>
            <a:ext cx="5608432" cy="1176025"/>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u="sng" dirty="0">
                <a:solidFill>
                  <a:schemeClr val="bg1"/>
                </a:solidFill>
              </a:rPr>
              <a:t>6 CTA</a:t>
            </a:r>
            <a:endParaRPr lang="en-GB" sz="3200" dirty="0">
              <a:solidFill>
                <a:schemeClr val="bg1"/>
              </a:solidFill>
            </a:endParaRPr>
          </a:p>
        </p:txBody>
      </p:sp>
      <p:sp>
        <p:nvSpPr>
          <p:cNvPr id="10" name="Rounded Rectangle 9"/>
          <p:cNvSpPr/>
          <p:nvPr/>
        </p:nvSpPr>
        <p:spPr>
          <a:xfrm>
            <a:off x="5969051" y="1611520"/>
            <a:ext cx="5608432" cy="1289272"/>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i="1" u="sng" dirty="0">
                <a:solidFill>
                  <a:schemeClr val="bg1"/>
                </a:solidFill>
              </a:rPr>
              <a:t>5-Pulmonary angiography is </a:t>
            </a:r>
            <a:r>
              <a:rPr lang="en-GB" sz="3600" b="1" i="1" u="sng" dirty="0">
                <a:solidFill>
                  <a:schemeClr val="bg1"/>
                </a:solidFill>
              </a:rPr>
              <a:t>the “gold standard</a:t>
            </a:r>
            <a:r>
              <a:rPr lang="en-GB" sz="3200" b="1" i="1" u="sng" dirty="0">
                <a:solidFill>
                  <a:schemeClr val="bg1"/>
                </a:solidFill>
              </a:rPr>
              <a:t>.”</a:t>
            </a:r>
          </a:p>
        </p:txBody>
      </p:sp>
    </p:spTree>
    <p:extLst>
      <p:ext uri="{BB962C8B-B14F-4D97-AF65-F5344CB8AC3E}">
        <p14:creationId xmlns:p14="http://schemas.microsoft.com/office/powerpoint/2010/main" val="473630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150" y="1799895"/>
            <a:ext cx="4360943" cy="4351338"/>
          </a:xfrm>
        </p:spPr>
      </p:pic>
      <p:sp>
        <p:nvSpPr>
          <p:cNvPr id="6" name="TextBox 5"/>
          <p:cNvSpPr txBox="1"/>
          <p:nvPr/>
        </p:nvSpPr>
        <p:spPr>
          <a:xfrm>
            <a:off x="5906126" y="806295"/>
            <a:ext cx="5501391" cy="6001643"/>
          </a:xfrm>
          <a:prstGeom prst="rect">
            <a:avLst/>
          </a:prstGeom>
          <a:noFill/>
        </p:spPr>
        <p:txBody>
          <a:bodyPr wrap="square" rtlCol="0">
            <a:spAutoFit/>
          </a:bodyPr>
          <a:lstStyle/>
          <a:p>
            <a:r>
              <a:rPr lang="en-US" sz="3200" dirty="0"/>
              <a:t>*Pulmonary angiogram definitively diagnoses or excludes PE , but is invasive.</a:t>
            </a:r>
          </a:p>
          <a:p>
            <a:endParaRPr lang="en-US" sz="3200" dirty="0"/>
          </a:p>
          <a:p>
            <a:r>
              <a:rPr lang="en-US" sz="3200" dirty="0"/>
              <a:t>*Contrast injected into the pulmonary artery branch after percutaneous catheterization of the femoral vein.</a:t>
            </a:r>
          </a:p>
          <a:p>
            <a:endParaRPr lang="en-US" sz="3200" dirty="0"/>
          </a:p>
          <a:p>
            <a:r>
              <a:rPr lang="en-US" sz="3200" dirty="0"/>
              <a:t>*Rarely performed because it carries a 0.5% mortality </a:t>
            </a:r>
          </a:p>
        </p:txBody>
      </p:sp>
      <p:sp>
        <p:nvSpPr>
          <p:cNvPr id="7" name="TextBox 6"/>
          <p:cNvSpPr txBox="1"/>
          <p:nvPr/>
        </p:nvSpPr>
        <p:spPr>
          <a:xfrm>
            <a:off x="344774" y="269824"/>
            <a:ext cx="5831175" cy="1446550"/>
          </a:xfrm>
          <a:prstGeom prst="rect">
            <a:avLst/>
          </a:prstGeom>
          <a:noFill/>
        </p:spPr>
        <p:txBody>
          <a:bodyPr wrap="square" rtlCol="0">
            <a:spAutoFit/>
          </a:bodyPr>
          <a:lstStyle/>
          <a:p>
            <a:r>
              <a:rPr lang="en-US" sz="4400" b="1" i="1" dirty="0">
                <a:solidFill>
                  <a:srgbClr val="C00000"/>
                </a:solidFill>
              </a:rPr>
              <a:t>Pulmonary Angiogram</a:t>
            </a:r>
          </a:p>
        </p:txBody>
      </p:sp>
    </p:spTree>
    <p:extLst>
      <p:ext uri="{BB962C8B-B14F-4D97-AF65-F5344CB8AC3E}">
        <p14:creationId xmlns:p14="http://schemas.microsoft.com/office/powerpoint/2010/main" val="260233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764740" y="440687"/>
            <a:ext cx="8697085"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sz="1452" b="1" dirty="0">
                <a:latin typeface="Arial" charset="0"/>
              </a:rPr>
              <a:t>ECG showing </a:t>
            </a:r>
            <a:r>
              <a:rPr lang="en-GB" altLang="en-US" sz="1452" b="1">
                <a:latin typeface="Arial" charset="0"/>
              </a:rPr>
              <a:t>sinus tachycardia and an S wave in lead I, Q wave and an inverted T wave in lead III.</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0195" y="6205613"/>
            <a:ext cx="816565"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632" y="1065713"/>
            <a:ext cx="7805619" cy="47222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194631" y="5972308"/>
            <a:ext cx="3918652"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1089" b="1">
                <a:latin typeface="Arial" charset="0"/>
              </a:rPr>
              <a:t>Lokesh Shahani BMJ Case Reports 2012;2012:bcr-2012-006569</a:t>
            </a:r>
          </a:p>
        </p:txBody>
      </p:sp>
      <p:sp>
        <p:nvSpPr>
          <p:cNvPr id="3077" name="Text Box 5"/>
          <p:cNvSpPr txBox="1">
            <a:spLocks noChangeArrowheads="1"/>
          </p:cNvSpPr>
          <p:nvPr/>
        </p:nvSpPr>
        <p:spPr bwMode="auto">
          <a:xfrm>
            <a:off x="1621451" y="6613175"/>
            <a:ext cx="4931079"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r>
              <a:rPr lang="en-GB" altLang="en-US" sz="907">
                <a:latin typeface="Arial" charset="0"/>
              </a:rPr>
              <a:t>©2012 by BMJ Publishing Group Ltd</a:t>
            </a:r>
          </a:p>
        </p:txBody>
      </p:sp>
    </p:spTree>
    <p:extLst>
      <p:ext uri="{BB962C8B-B14F-4D97-AF65-F5344CB8AC3E}">
        <p14:creationId xmlns:p14="http://schemas.microsoft.com/office/powerpoint/2010/main" val="904527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2"/>
            <a:ext cx="10515600" cy="1325563"/>
          </a:xfrm>
        </p:spPr>
        <p:txBody>
          <a:bodyPr/>
          <a:lstStyle/>
          <a:p>
            <a:r>
              <a:rPr lang="en-US" b="1" i="1" dirty="0">
                <a:solidFill>
                  <a:srgbClr val="C00000"/>
                </a:solidFill>
              </a:rPr>
              <a:t>Management of PE</a:t>
            </a:r>
          </a:p>
        </p:txBody>
      </p:sp>
      <p:sp>
        <p:nvSpPr>
          <p:cNvPr id="3" name="Content Placeholder 2"/>
          <p:cNvSpPr>
            <a:spLocks noGrp="1"/>
          </p:cNvSpPr>
          <p:nvPr>
            <p:ph idx="1"/>
          </p:nvPr>
        </p:nvSpPr>
        <p:spPr>
          <a:xfrm>
            <a:off x="0" y="7416680"/>
            <a:ext cx="11158928" cy="4340928"/>
          </a:xfrm>
        </p:spPr>
        <p:txBody>
          <a:bodyPr>
            <a:noAutofit/>
          </a:bodyPr>
          <a:lstStyle/>
          <a:p>
            <a:endParaRPr lang="en-GB" sz="2400" dirty="0">
              <a:solidFill>
                <a:srgbClr val="00B050"/>
              </a:solidFill>
            </a:endParaRPr>
          </a:p>
          <a:p>
            <a:endParaRPr lang="ar-JO" sz="2400" dirty="0"/>
          </a:p>
          <a:p>
            <a:pPr marL="285750" indent="-285750">
              <a:buFontTx/>
              <a:buChar char="-"/>
            </a:pPr>
            <a:endParaRPr lang="en-US" sz="2400" dirty="0"/>
          </a:p>
          <a:p>
            <a:pPr marL="285750" indent="-285750">
              <a:buFontTx/>
              <a:buChar char="-"/>
            </a:pPr>
            <a:endParaRPr lang="en-US" sz="2400" dirty="0"/>
          </a:p>
          <a:p>
            <a:endParaRPr lang="en-US" sz="2400" dirty="0"/>
          </a:p>
        </p:txBody>
      </p:sp>
      <p:sp>
        <p:nvSpPr>
          <p:cNvPr id="5" name="Rounded Rectangle 4"/>
          <p:cNvSpPr/>
          <p:nvPr/>
        </p:nvSpPr>
        <p:spPr>
          <a:xfrm>
            <a:off x="172387" y="1229325"/>
            <a:ext cx="5087983" cy="846057"/>
          </a:xfrm>
          <a:prstGeom prst="roundRect">
            <a:avLst/>
          </a:prstGeom>
          <a:gradFill flip="none" rotWithShape="1">
            <a:gsLst>
              <a:gs pos="0">
                <a:srgbClr val="C00000">
                  <a:shade val="30000"/>
                  <a:satMod val="115000"/>
                  <a:alpha val="50000"/>
                </a:srgbClr>
              </a:gs>
              <a:gs pos="50000">
                <a:srgbClr val="C00000">
                  <a:shade val="67500"/>
                  <a:satMod val="115000"/>
                </a:srgbClr>
              </a:gs>
              <a:gs pos="100000">
                <a:srgbClr val="C0000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a:solidFill>
                  <a:schemeClr val="bg1"/>
                </a:solidFill>
              </a:rPr>
              <a:t>Supplemental oxygen to correct hypoxemia</a:t>
            </a:r>
            <a:endParaRPr lang="en-US" sz="2400" dirty="0">
              <a:solidFill>
                <a:schemeClr val="bg1"/>
              </a:solidFill>
            </a:endParaRPr>
          </a:p>
        </p:txBody>
      </p:sp>
      <p:sp>
        <p:nvSpPr>
          <p:cNvPr id="6" name="Rounded Rectangle 5"/>
          <p:cNvSpPr/>
          <p:nvPr/>
        </p:nvSpPr>
        <p:spPr>
          <a:xfrm>
            <a:off x="172387" y="3782281"/>
            <a:ext cx="4920587" cy="820543"/>
          </a:xfrm>
          <a:prstGeom prst="roundRect">
            <a:avLst/>
          </a:prstGeom>
          <a:gradFill flip="none" rotWithShape="1">
            <a:gsLst>
              <a:gs pos="0">
                <a:srgbClr val="C00000">
                  <a:shade val="30000"/>
                  <a:satMod val="115000"/>
                  <a:alpha val="50000"/>
                </a:srgbClr>
              </a:gs>
              <a:gs pos="50000">
                <a:srgbClr val="C00000">
                  <a:shade val="67500"/>
                  <a:satMod val="115000"/>
                </a:srgbClr>
              </a:gs>
              <a:gs pos="100000">
                <a:srgbClr val="C0000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a:solidFill>
                  <a:schemeClr val="bg1"/>
                </a:solidFill>
              </a:rPr>
              <a:t>Acute anticoagulation therapy</a:t>
            </a:r>
            <a:endParaRPr lang="en-US" sz="2400" dirty="0">
              <a:solidFill>
                <a:schemeClr val="bg1"/>
              </a:solidFill>
            </a:endParaRPr>
          </a:p>
        </p:txBody>
      </p:sp>
      <p:sp>
        <p:nvSpPr>
          <p:cNvPr id="8" name="Rounded Rectangle 7"/>
          <p:cNvSpPr/>
          <p:nvPr/>
        </p:nvSpPr>
        <p:spPr>
          <a:xfrm>
            <a:off x="6298060" y="1229325"/>
            <a:ext cx="5598841" cy="846057"/>
          </a:xfrm>
          <a:prstGeom prst="roundRect">
            <a:avLst/>
          </a:prstGeom>
          <a:gradFill flip="none" rotWithShape="1">
            <a:gsLst>
              <a:gs pos="0">
                <a:srgbClr val="C00000">
                  <a:shade val="30000"/>
                  <a:satMod val="115000"/>
                  <a:alpha val="50000"/>
                </a:srgbClr>
              </a:gs>
              <a:gs pos="50000">
                <a:srgbClr val="C00000">
                  <a:shade val="67500"/>
                  <a:satMod val="115000"/>
                </a:srgbClr>
              </a:gs>
              <a:gs pos="100000">
                <a:srgbClr val="C0000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sz="2400" b="1" u="sng" dirty="0">
                <a:solidFill>
                  <a:schemeClr val="bg1"/>
                </a:solidFill>
              </a:rPr>
              <a:t>Thrombolytic therapy-reperfusion (e.g., streptokinase , tPA )</a:t>
            </a:r>
          </a:p>
        </p:txBody>
      </p:sp>
      <p:sp>
        <p:nvSpPr>
          <p:cNvPr id="11" name="Rectangle 10"/>
          <p:cNvSpPr/>
          <p:nvPr/>
        </p:nvSpPr>
        <p:spPr>
          <a:xfrm>
            <a:off x="78976" y="2394930"/>
            <a:ext cx="5703757" cy="1569660"/>
          </a:xfrm>
          <a:prstGeom prst="rect">
            <a:avLst/>
          </a:prstGeom>
        </p:spPr>
        <p:txBody>
          <a:bodyPr wrap="square">
            <a:spAutoFit/>
          </a:bodyPr>
          <a:lstStyle/>
          <a:p>
            <a:pPr marL="285750" indent="-285750">
              <a:buFontTx/>
              <a:buChar char="-"/>
            </a:pPr>
            <a:r>
              <a:rPr lang="en-GB" sz="2400" dirty="0"/>
              <a:t>Severe hypoxemia or respiratory failure requires intubation and mechanical ventilation. </a:t>
            </a:r>
          </a:p>
          <a:p>
            <a:endParaRPr lang="en-GB" sz="2400" dirty="0"/>
          </a:p>
        </p:txBody>
      </p:sp>
      <p:sp>
        <p:nvSpPr>
          <p:cNvPr id="12" name="Rectangle 11"/>
          <p:cNvSpPr/>
          <p:nvPr/>
        </p:nvSpPr>
        <p:spPr>
          <a:xfrm>
            <a:off x="194872" y="5033959"/>
            <a:ext cx="6273661" cy="1200329"/>
          </a:xfrm>
          <a:prstGeom prst="rect">
            <a:avLst/>
          </a:prstGeom>
        </p:spPr>
        <p:txBody>
          <a:bodyPr wrap="square">
            <a:spAutoFit/>
          </a:bodyPr>
          <a:lstStyle/>
          <a:p>
            <a:pPr marL="285750" indent="-285750">
              <a:buFontTx/>
              <a:buChar char="-"/>
            </a:pPr>
            <a:r>
              <a:rPr lang="en-GB" sz="2400" dirty="0"/>
              <a:t>with either unfractionated or low–molecular-weight heparin to prevent another PE </a:t>
            </a:r>
          </a:p>
        </p:txBody>
      </p:sp>
      <p:sp>
        <p:nvSpPr>
          <p:cNvPr id="4" name="Rounded Rectangle 4">
            <a:extLst>
              <a:ext uri="{FF2B5EF4-FFF2-40B4-BE49-F238E27FC236}">
                <a16:creationId xmlns:a16="http://schemas.microsoft.com/office/drawing/2014/main" id="{911C2FAC-61E6-6B44-2632-6B622D106FCC}"/>
              </a:ext>
            </a:extLst>
          </p:cNvPr>
          <p:cNvSpPr/>
          <p:nvPr/>
        </p:nvSpPr>
        <p:spPr>
          <a:xfrm>
            <a:off x="6298060" y="2219430"/>
            <a:ext cx="5598121" cy="773057"/>
          </a:xfrm>
          <a:prstGeom prst="roundRect">
            <a:avLst/>
          </a:prstGeom>
          <a:gradFill flip="none" rotWithShape="1">
            <a:gsLst>
              <a:gs pos="0">
                <a:srgbClr val="C00000">
                  <a:shade val="30000"/>
                  <a:satMod val="115000"/>
                  <a:alpha val="50000"/>
                </a:srgbClr>
              </a:gs>
              <a:gs pos="50000">
                <a:srgbClr val="C00000">
                  <a:shade val="67500"/>
                  <a:satMod val="115000"/>
                </a:srgbClr>
              </a:gs>
              <a:gs pos="100000">
                <a:srgbClr val="C0000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sz="2400" b="1" u="sng" dirty="0">
                <a:solidFill>
                  <a:schemeClr val="bg1"/>
                </a:solidFill>
              </a:rPr>
              <a:t>Surgical </a:t>
            </a:r>
            <a:r>
              <a:rPr lang="en-GB" sz="2400" b="1" u="sng" dirty="0" err="1">
                <a:solidFill>
                  <a:schemeClr val="bg1"/>
                </a:solidFill>
              </a:rPr>
              <a:t>thrombectomy</a:t>
            </a:r>
            <a:endParaRPr lang="en-GB" sz="2400" b="1" u="sng"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8C34D8F5-29E8-C2EC-3746-A43690F1EAA0}"/>
                  </a:ext>
                </a:extLst>
              </p14:cNvPr>
              <p14:cNvContentPartPr/>
              <p14:nvPr/>
            </p14:nvContentPartPr>
            <p14:xfrm>
              <a:off x="5835815" y="4150161"/>
              <a:ext cx="360" cy="360"/>
            </p14:xfrm>
          </p:contentPart>
        </mc:Choice>
        <mc:Fallback xmlns="">
          <p:pic>
            <p:nvPicPr>
              <p:cNvPr id="7" name="Ink 6">
                <a:extLst>
                  <a:ext uri="{FF2B5EF4-FFF2-40B4-BE49-F238E27FC236}">
                    <a16:creationId xmlns:a16="http://schemas.microsoft.com/office/drawing/2014/main" id="{8C34D8F5-29E8-C2EC-3746-A43690F1EAA0}"/>
                  </a:ext>
                </a:extLst>
              </p:cNvPr>
              <p:cNvPicPr/>
              <p:nvPr/>
            </p:nvPicPr>
            <p:blipFill>
              <a:blip r:embed="rId4"/>
              <a:stretch>
                <a:fillRect/>
              </a:stretch>
            </p:blipFill>
            <p:spPr>
              <a:xfrm>
                <a:off x="5826814" y="414116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C11A1700-2EE3-F2C3-B3BA-5D8DAAFB6334}"/>
                  </a:ext>
                </a:extLst>
              </p14:cNvPr>
              <p14:cNvContentPartPr/>
              <p14:nvPr/>
            </p14:nvContentPartPr>
            <p14:xfrm>
              <a:off x="6071615" y="4006161"/>
              <a:ext cx="360" cy="360"/>
            </p14:xfrm>
          </p:contentPart>
        </mc:Choice>
        <mc:Fallback xmlns="">
          <p:pic>
            <p:nvPicPr>
              <p:cNvPr id="9" name="Ink 8">
                <a:extLst>
                  <a:ext uri="{FF2B5EF4-FFF2-40B4-BE49-F238E27FC236}">
                    <a16:creationId xmlns:a16="http://schemas.microsoft.com/office/drawing/2014/main" id="{C11A1700-2EE3-F2C3-B3BA-5D8DAAFB6334}"/>
                  </a:ext>
                </a:extLst>
              </p:cNvPr>
              <p:cNvPicPr/>
              <p:nvPr/>
            </p:nvPicPr>
            <p:blipFill>
              <a:blip r:embed="rId4"/>
              <a:stretch>
                <a:fillRect/>
              </a:stretch>
            </p:blipFill>
            <p:spPr>
              <a:xfrm>
                <a:off x="6062614" y="399752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FEF8063A-72F6-76EF-266D-B8134774812D}"/>
                  </a:ext>
                </a:extLst>
              </p14:cNvPr>
              <p14:cNvContentPartPr/>
              <p14:nvPr/>
            </p14:nvContentPartPr>
            <p14:xfrm>
              <a:off x="8023895" y="3246201"/>
              <a:ext cx="360" cy="360"/>
            </p14:xfrm>
          </p:contentPart>
        </mc:Choice>
        <mc:Fallback xmlns="">
          <p:pic>
            <p:nvPicPr>
              <p:cNvPr id="10" name="Ink 9">
                <a:extLst>
                  <a:ext uri="{FF2B5EF4-FFF2-40B4-BE49-F238E27FC236}">
                    <a16:creationId xmlns:a16="http://schemas.microsoft.com/office/drawing/2014/main" id="{FEF8063A-72F6-76EF-266D-B8134774812D}"/>
                  </a:ext>
                </a:extLst>
              </p:cNvPr>
              <p:cNvPicPr/>
              <p:nvPr/>
            </p:nvPicPr>
            <p:blipFill>
              <a:blip r:embed="rId4"/>
              <a:stretch>
                <a:fillRect/>
              </a:stretch>
            </p:blipFill>
            <p:spPr>
              <a:xfrm>
                <a:off x="8015254" y="3237201"/>
                <a:ext cx="18000" cy="18000"/>
              </a:xfrm>
              <a:prstGeom prst="rect">
                <a:avLst/>
              </a:prstGeom>
            </p:spPr>
          </p:pic>
        </mc:Fallback>
      </mc:AlternateContent>
      <p:sp>
        <p:nvSpPr>
          <p:cNvPr id="13" name="Rounded Rectangle 6">
            <a:extLst>
              <a:ext uri="{FF2B5EF4-FFF2-40B4-BE49-F238E27FC236}">
                <a16:creationId xmlns:a16="http://schemas.microsoft.com/office/drawing/2014/main" id="{65C2754C-958D-F3FD-9512-3D93FFFFC14B}"/>
              </a:ext>
            </a:extLst>
          </p:cNvPr>
          <p:cNvSpPr/>
          <p:nvPr/>
        </p:nvSpPr>
        <p:spPr>
          <a:xfrm>
            <a:off x="6252113" y="3112319"/>
            <a:ext cx="5597401" cy="861414"/>
          </a:xfrm>
          <a:prstGeom prst="roundRect">
            <a:avLst/>
          </a:prstGeom>
          <a:gradFill flip="none" rotWithShape="1">
            <a:gsLst>
              <a:gs pos="0">
                <a:srgbClr val="C00000">
                  <a:shade val="30000"/>
                  <a:satMod val="115000"/>
                  <a:alpha val="51000"/>
                </a:srgbClr>
              </a:gs>
              <a:gs pos="50000">
                <a:srgbClr val="C00000">
                  <a:shade val="67500"/>
                  <a:satMod val="115000"/>
                </a:srgbClr>
              </a:gs>
              <a:gs pos="100000">
                <a:srgbClr val="C0000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a:solidFill>
                  <a:schemeClr val="bg1"/>
                </a:solidFill>
              </a:rPr>
              <a:t> </a:t>
            </a:r>
            <a:r>
              <a:rPr lang="en-GB" sz="2400" b="1" u="sng">
                <a:solidFill>
                  <a:schemeClr val="bg1"/>
                </a:solidFill>
              </a:rPr>
              <a:t>Oral anticoagulation</a:t>
            </a:r>
            <a:endParaRPr lang="en-US" sz="2400" dirty="0">
              <a:solidFill>
                <a:schemeClr val="bg1"/>
              </a:solidFill>
            </a:endParaRPr>
          </a:p>
        </p:txBody>
      </p:sp>
      <p:sp>
        <p:nvSpPr>
          <p:cNvPr id="14" name="TextBox 13">
            <a:extLst>
              <a:ext uri="{FF2B5EF4-FFF2-40B4-BE49-F238E27FC236}">
                <a16:creationId xmlns:a16="http://schemas.microsoft.com/office/drawing/2014/main" id="{E3AEF217-6A56-5A10-11E2-FE6389A630CB}"/>
              </a:ext>
            </a:extLst>
          </p:cNvPr>
          <p:cNvSpPr txBox="1"/>
          <p:nvPr/>
        </p:nvSpPr>
        <p:spPr>
          <a:xfrm>
            <a:off x="6001452" y="4192551"/>
            <a:ext cx="609872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-with warfarin or one of the novel oral anticoagulants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e.g.,rivaroxaban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for long-term treatment.</a:t>
            </a:r>
          </a:p>
        </p:txBody>
      </p:sp>
      <p:sp>
        <p:nvSpPr>
          <p:cNvPr id="15" name="Rounded Rectangle 3"/>
          <p:cNvSpPr/>
          <p:nvPr/>
        </p:nvSpPr>
        <p:spPr>
          <a:xfrm>
            <a:off x="6205447" y="5624400"/>
            <a:ext cx="5690732" cy="872041"/>
          </a:xfrm>
          <a:prstGeom prst="roundRect">
            <a:avLst/>
          </a:prstGeom>
          <a:gradFill flip="none" rotWithShape="1">
            <a:gsLst>
              <a:gs pos="0">
                <a:srgbClr val="C00000">
                  <a:shade val="30000"/>
                  <a:satMod val="115000"/>
                  <a:alpha val="50000"/>
                </a:srgbClr>
              </a:gs>
              <a:gs pos="50000">
                <a:srgbClr val="C00000">
                  <a:shade val="67500"/>
                  <a:satMod val="115000"/>
                </a:srgbClr>
              </a:gs>
              <a:gs pos="100000">
                <a:srgbClr val="C00000">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GB" sz="2400" b="1" u="sng" dirty="0">
                <a:solidFill>
                  <a:schemeClr val="bg1"/>
                </a:solidFill>
              </a:rPr>
              <a:t>Inferior vena cava interruption</a:t>
            </a:r>
            <a:r>
              <a:rPr lang="en-GB" sz="2400" dirty="0">
                <a:solidFill>
                  <a:schemeClr val="bg1"/>
                </a:solidFill>
              </a:rPr>
              <a:t> (IVC filter placement).</a:t>
            </a:r>
          </a:p>
        </p:txBody>
      </p:sp>
    </p:spTree>
    <p:extLst>
      <p:ext uri="{BB962C8B-B14F-4D97-AF65-F5344CB8AC3E}">
        <p14:creationId xmlns:p14="http://schemas.microsoft.com/office/powerpoint/2010/main" val="202270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p:nvPr/>
        </p:nvSpPr>
        <p:spPr>
          <a:xfrm>
            <a:off x="3187429" y="527536"/>
            <a:ext cx="4935415" cy="1597178"/>
          </a:xfrm>
          <a:prstGeom prst="roundRect">
            <a:avLst>
              <a:gd name="adj" fmla="val 16667"/>
            </a:avLst>
          </a:prstGeom>
          <a:gradFill>
            <a:gsLst>
              <a:gs pos="0">
                <a:srgbClr val="6B0007">
                  <a:alpha val="40000"/>
                </a:srgbClr>
              </a:gs>
              <a:gs pos="50000">
                <a:srgbClr val="9B000A"/>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Thromboembolism</a:t>
            </a:r>
            <a:endParaRPr sz="4000">
              <a:solidFill>
                <a:schemeClr val="lt1"/>
              </a:solidFill>
              <a:latin typeface="Calibri"/>
              <a:ea typeface="Calibri"/>
              <a:cs typeface="Calibri"/>
              <a:sym typeface="Calibri"/>
            </a:endParaRPr>
          </a:p>
        </p:txBody>
      </p:sp>
      <p:sp>
        <p:nvSpPr>
          <p:cNvPr id="111" name="Google Shape;111;p3"/>
          <p:cNvSpPr/>
          <p:nvPr/>
        </p:nvSpPr>
        <p:spPr>
          <a:xfrm>
            <a:off x="773725" y="2336679"/>
            <a:ext cx="4906588" cy="1824062"/>
          </a:xfrm>
          <a:prstGeom prst="roundRect">
            <a:avLst>
              <a:gd name="adj" fmla="val 16667"/>
            </a:avLst>
          </a:prstGeom>
          <a:gradFill>
            <a:gsLst>
              <a:gs pos="0">
                <a:srgbClr val="6B0007"/>
              </a:gs>
              <a:gs pos="29000">
                <a:srgbClr val="9B000A">
                  <a:alpha val="40000"/>
                </a:srgbClr>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Venous thromboembolism</a:t>
            </a:r>
            <a:endParaRPr/>
          </a:p>
          <a:p>
            <a:pPr marL="0" marR="0" lvl="0" indent="0" algn="ctr" rtl="0">
              <a:spcBef>
                <a:spcPts val="0"/>
              </a:spcBef>
              <a:spcAft>
                <a:spcPts val="0"/>
              </a:spcAft>
              <a:buNone/>
            </a:pPr>
            <a:r>
              <a:rPr lang="en-GB" sz="4000">
                <a:solidFill>
                  <a:schemeClr val="lt1"/>
                </a:solidFill>
                <a:latin typeface="Calibri"/>
                <a:ea typeface="Calibri"/>
                <a:cs typeface="Calibri"/>
                <a:sym typeface="Calibri"/>
              </a:rPr>
              <a:t>VTE</a:t>
            </a:r>
            <a:endParaRPr sz="4000">
              <a:solidFill>
                <a:schemeClr val="lt1"/>
              </a:solidFill>
              <a:latin typeface="Calibri"/>
              <a:ea typeface="Calibri"/>
              <a:cs typeface="Calibri"/>
              <a:sym typeface="Calibri"/>
            </a:endParaRPr>
          </a:p>
        </p:txBody>
      </p:sp>
      <p:sp>
        <p:nvSpPr>
          <p:cNvPr id="112" name="Google Shape;112;p3"/>
          <p:cNvSpPr/>
          <p:nvPr/>
        </p:nvSpPr>
        <p:spPr>
          <a:xfrm>
            <a:off x="6119442" y="2336679"/>
            <a:ext cx="5243103" cy="1915790"/>
          </a:xfrm>
          <a:prstGeom prst="roundRect">
            <a:avLst>
              <a:gd name="adj" fmla="val 16667"/>
            </a:avLst>
          </a:prstGeom>
          <a:gradFill>
            <a:gsLst>
              <a:gs pos="0">
                <a:srgbClr val="6B0007"/>
              </a:gs>
              <a:gs pos="50000">
                <a:srgbClr val="9B000A">
                  <a:alpha val="40000"/>
                </a:srgbClr>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Arterial / Systemic thromboembolism</a:t>
            </a:r>
            <a:endParaRPr sz="4000">
              <a:solidFill>
                <a:schemeClr val="lt1"/>
              </a:solidFill>
              <a:latin typeface="Calibri"/>
              <a:ea typeface="Calibri"/>
              <a:cs typeface="Calibri"/>
              <a:sym typeface="Calibri"/>
            </a:endParaRPr>
          </a:p>
        </p:txBody>
      </p:sp>
      <p:sp>
        <p:nvSpPr>
          <p:cNvPr id="113" name="Google Shape;113;p3"/>
          <p:cNvSpPr/>
          <p:nvPr/>
        </p:nvSpPr>
        <p:spPr>
          <a:xfrm>
            <a:off x="832151" y="4320885"/>
            <a:ext cx="1875692" cy="1195754"/>
          </a:xfrm>
          <a:prstGeom prst="roundRect">
            <a:avLst>
              <a:gd name="adj" fmla="val 16667"/>
            </a:avLst>
          </a:prstGeom>
          <a:gradFill>
            <a:gsLst>
              <a:gs pos="0">
                <a:srgbClr val="6B0007"/>
              </a:gs>
              <a:gs pos="50000">
                <a:srgbClr val="9B000A">
                  <a:alpha val="40000"/>
                </a:srgbClr>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DVT</a:t>
            </a:r>
            <a:endParaRPr sz="4000">
              <a:solidFill>
                <a:schemeClr val="lt1"/>
              </a:solidFill>
              <a:latin typeface="Calibri"/>
              <a:ea typeface="Calibri"/>
              <a:cs typeface="Calibri"/>
              <a:sym typeface="Calibri"/>
            </a:endParaRPr>
          </a:p>
        </p:txBody>
      </p:sp>
      <p:sp>
        <p:nvSpPr>
          <p:cNvPr id="114" name="Google Shape;114;p3"/>
          <p:cNvSpPr/>
          <p:nvPr/>
        </p:nvSpPr>
        <p:spPr>
          <a:xfrm>
            <a:off x="3472241" y="4297439"/>
            <a:ext cx="1840523" cy="1219200"/>
          </a:xfrm>
          <a:prstGeom prst="roundRect">
            <a:avLst>
              <a:gd name="adj" fmla="val 16667"/>
            </a:avLst>
          </a:prstGeom>
          <a:gradFill>
            <a:gsLst>
              <a:gs pos="0">
                <a:srgbClr val="6B0007"/>
              </a:gs>
              <a:gs pos="50000">
                <a:srgbClr val="9B000A">
                  <a:alpha val="40000"/>
                </a:srgbClr>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a:solidFill>
                  <a:schemeClr val="lt1"/>
                </a:solidFill>
                <a:latin typeface="Calibri"/>
                <a:ea typeface="Calibri"/>
                <a:cs typeface="Calibri"/>
                <a:sym typeface="Calibri"/>
              </a:rPr>
              <a:t>PE</a:t>
            </a:r>
            <a:endParaRPr sz="40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40032" y="2309016"/>
            <a:ext cx="10515600" cy="4957763"/>
          </a:xfrm>
        </p:spPr>
        <p:txBody>
          <a:bodyPr>
            <a:normAutofit/>
          </a:bodyPr>
          <a:lstStyle/>
          <a:p>
            <a:pPr marL="0" indent="0" algn="l">
              <a:buNone/>
            </a:pPr>
            <a:r>
              <a:rPr lang="en-US" dirty="0"/>
              <a:t>-</a:t>
            </a:r>
            <a:endParaRPr lang="ar-JO" dirty="0"/>
          </a:p>
        </p:txBody>
      </p:sp>
      <p:sp>
        <p:nvSpPr>
          <p:cNvPr id="6" name="Title 1"/>
          <p:cNvSpPr txBox="1">
            <a:spLocks/>
          </p:cNvSpPr>
          <p:nvPr/>
        </p:nvSpPr>
        <p:spPr>
          <a:xfrm>
            <a:off x="771832" y="4378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AE0717"/>
                </a:solidFill>
                <a:latin typeface="+mn-lt"/>
                <a:ea typeface="American Typewriter" charset="0"/>
                <a:cs typeface="American Typewriter" charset="0"/>
              </a:rPr>
              <a:t>Arterial  Thromboembolism</a:t>
            </a:r>
          </a:p>
        </p:txBody>
      </p:sp>
      <p:sp>
        <p:nvSpPr>
          <p:cNvPr id="3" name="TextBox 2">
            <a:extLst>
              <a:ext uri="{FF2B5EF4-FFF2-40B4-BE49-F238E27FC236}">
                <a16:creationId xmlns:a16="http://schemas.microsoft.com/office/drawing/2014/main" id="{86BF0788-62C0-6291-F2FF-B35F0D7C2BF7}"/>
              </a:ext>
            </a:extLst>
          </p:cNvPr>
          <p:cNvSpPr txBox="1"/>
          <p:nvPr/>
        </p:nvSpPr>
        <p:spPr>
          <a:xfrm>
            <a:off x="771832" y="1945270"/>
            <a:ext cx="9652000" cy="3416320"/>
          </a:xfrm>
          <a:prstGeom prst="rect">
            <a:avLst/>
          </a:prstGeom>
          <a:noFill/>
        </p:spPr>
        <p:txBody>
          <a:bodyPr wrap="square">
            <a:spAutoFit/>
          </a:bodyPr>
          <a:lstStyle/>
          <a:p>
            <a:pPr marL="571500" indent="-571500">
              <a:buFont typeface="Wingdings" panose="05000000000000000000" pitchFamily="2" charset="2"/>
              <a:buChar char="q"/>
            </a:pPr>
            <a:r>
              <a:rPr lang="en-US" sz="3600" dirty="0">
                <a:latin typeface="Gill Sans MT Condensed" panose="020B0506020104020203" pitchFamily="34" charset="0"/>
              </a:rPr>
              <a:t>Blood clots that form within the arterial vascular system, dislodge, and travel to a distant location, e.g., distal systemic arteries and arterioles</a:t>
            </a:r>
          </a:p>
          <a:p>
            <a:pPr>
              <a:buFont typeface="Arial" panose="020B0604020202020204" pitchFamily="34" charset="0"/>
              <a:buChar char="•"/>
            </a:pPr>
            <a:r>
              <a:rPr lang="en-US" sz="3600" dirty="0">
                <a:latin typeface="Gill Sans MT Condensed" panose="020B0506020104020203" pitchFamily="34" charset="0"/>
              </a:rPr>
              <a:t>Usually, an</a:t>
            </a:r>
            <a:r>
              <a:rPr lang="en-US" sz="3600" dirty="0">
                <a:solidFill>
                  <a:srgbClr val="FF0000"/>
                </a:solidFill>
                <a:latin typeface="Gill Sans MT Condensed" panose="020B0506020104020203" pitchFamily="34" charset="0"/>
              </a:rPr>
              <a:t> acute</a:t>
            </a:r>
            <a:r>
              <a:rPr lang="en-US" sz="3600" dirty="0">
                <a:latin typeface="Gill Sans MT Condensed" panose="020B0506020104020203" pitchFamily="34" charset="0"/>
              </a:rPr>
              <a:t> event that results in ischemic tissue damage (e.g., stroke, acute mesenteric ischemia, acute limb ischemia, acute coronary syndrome. pulmonary infarction</a:t>
            </a:r>
            <a:endParaRPr lang="en-US" sz="3600" dirty="0"/>
          </a:p>
        </p:txBody>
      </p:sp>
    </p:spTree>
    <p:extLst>
      <p:ext uri="{BB962C8B-B14F-4D97-AF65-F5344CB8AC3E}">
        <p14:creationId xmlns:p14="http://schemas.microsoft.com/office/powerpoint/2010/main" val="4058913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flipV="1">
            <a:off x="838200" y="283336"/>
            <a:ext cx="10515600" cy="81790"/>
          </a:xfrm>
        </p:spPr>
        <p:txBody>
          <a:bodyPr>
            <a:normAutofit fontScale="90000"/>
          </a:bodyPr>
          <a:lstStyle/>
          <a:p>
            <a:r>
              <a:rPr lang="en-US" dirty="0"/>
              <a:t> </a:t>
            </a:r>
            <a:endParaRPr lang="ar-JO" dirty="0"/>
          </a:p>
        </p:txBody>
      </p:sp>
      <p:sp>
        <p:nvSpPr>
          <p:cNvPr id="6" name="Content Placeholder 5"/>
          <p:cNvSpPr>
            <a:spLocks noGrp="1"/>
          </p:cNvSpPr>
          <p:nvPr>
            <p:ph idx="1"/>
          </p:nvPr>
        </p:nvSpPr>
        <p:spPr>
          <a:xfrm>
            <a:off x="838200" y="2092280"/>
            <a:ext cx="10515600" cy="5558776"/>
          </a:xfrm>
        </p:spPr>
        <p:txBody>
          <a:bodyPr/>
          <a:lstStyle/>
          <a:p>
            <a:pPr marL="0" indent="0" algn="l">
              <a:buNone/>
            </a:pPr>
            <a:r>
              <a:rPr lang="en-US" dirty="0"/>
              <a:t>1) Lower extremities (75%)            The common femoral artery is the most common site of occlusion.  </a:t>
            </a:r>
          </a:p>
          <a:p>
            <a:pPr marL="0" indent="0" algn="l">
              <a:buNone/>
            </a:pPr>
            <a:r>
              <a:rPr lang="en-US" dirty="0"/>
              <a:t>2) Brain– causing stroke (10%)</a:t>
            </a:r>
          </a:p>
          <a:p>
            <a:pPr marL="0" indent="0" algn="l">
              <a:buNone/>
            </a:pPr>
            <a:r>
              <a:rPr lang="en-US" dirty="0"/>
              <a:t>3) Kidney , intestine , spleen and the heart .</a:t>
            </a:r>
          </a:p>
          <a:p>
            <a:pPr marL="0" indent="0" algn="l">
              <a:buNone/>
            </a:pPr>
            <a:endParaRPr lang="en-US" dirty="0"/>
          </a:p>
          <a:p>
            <a:pPr marL="0" indent="0" algn="l">
              <a:buNone/>
            </a:pPr>
            <a:endParaRPr lang="ar-JO" dirty="0"/>
          </a:p>
        </p:txBody>
      </p:sp>
      <p:cxnSp>
        <p:nvCxnSpPr>
          <p:cNvPr id="8" name="Straight Arrow Connector 7"/>
          <p:cNvCxnSpPr/>
          <p:nvPr/>
        </p:nvCxnSpPr>
        <p:spPr>
          <a:xfrm>
            <a:off x="4893972" y="2448448"/>
            <a:ext cx="785611"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Rounded Rectangle 6"/>
          <p:cNvSpPr/>
          <p:nvPr/>
        </p:nvSpPr>
        <p:spPr>
          <a:xfrm>
            <a:off x="635510" y="524186"/>
            <a:ext cx="5044073" cy="927243"/>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Major sites of arterial emboli :</a:t>
            </a:r>
            <a:endParaRPr lang="en-GB" sz="2400" dirty="0">
              <a:solidFill>
                <a:schemeClr val="bg1"/>
              </a:solidFill>
            </a:endParaRPr>
          </a:p>
          <a:p>
            <a:r>
              <a:rPr lang="en-GB" dirty="0">
                <a:solidFill>
                  <a:schemeClr val="bg1"/>
                </a:solidFill>
              </a:rPr>
              <a:t>     </a:t>
            </a:r>
            <a:endParaRPr lang="en-GB" b="1" dirty="0">
              <a:solidFill>
                <a:schemeClr val="bg1"/>
              </a:solidFill>
            </a:endParaRPr>
          </a:p>
        </p:txBody>
      </p:sp>
    </p:spTree>
    <p:extLst>
      <p:ext uri="{BB962C8B-B14F-4D97-AF65-F5344CB8AC3E}">
        <p14:creationId xmlns:p14="http://schemas.microsoft.com/office/powerpoint/2010/main" val="1659299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flipV="1">
            <a:off x="838200" y="283336"/>
            <a:ext cx="10515600" cy="81790"/>
          </a:xfrm>
        </p:spPr>
        <p:txBody>
          <a:bodyPr>
            <a:normAutofit fontScale="90000"/>
          </a:bodyPr>
          <a:lstStyle/>
          <a:p>
            <a:r>
              <a:rPr lang="en-US" dirty="0"/>
              <a:t> </a:t>
            </a:r>
            <a:endParaRPr lang="ar-JO" dirty="0"/>
          </a:p>
        </p:txBody>
      </p:sp>
      <p:sp>
        <p:nvSpPr>
          <p:cNvPr id="6" name="Content Placeholder 5"/>
          <p:cNvSpPr>
            <a:spLocks noGrp="1"/>
          </p:cNvSpPr>
          <p:nvPr>
            <p:ph idx="1"/>
          </p:nvPr>
        </p:nvSpPr>
        <p:spPr>
          <a:xfrm>
            <a:off x="838200" y="2092280"/>
            <a:ext cx="10515600" cy="5558776"/>
          </a:xfrm>
        </p:spPr>
        <p:txBody>
          <a:bodyPr/>
          <a:lstStyle/>
          <a:p>
            <a:pPr>
              <a:buFont typeface="Wingdings" panose="05000000000000000000" pitchFamily="2" charset="2"/>
              <a:buChar char="q"/>
            </a:pPr>
            <a:r>
              <a:rPr lang="en-US" dirty="0"/>
              <a:t>80% is an intracardiac mural thrombi :</a:t>
            </a:r>
          </a:p>
          <a:p>
            <a:pPr marL="0" indent="0" algn="l">
              <a:buNone/>
            </a:pPr>
            <a:r>
              <a:rPr lang="en-US" dirty="0"/>
              <a:t>Thrombi occurring in heart </a:t>
            </a:r>
            <a:r>
              <a:rPr lang="en-US" dirty="0" err="1"/>
              <a:t>champer</a:t>
            </a:r>
            <a:r>
              <a:rPr lang="en-US" dirty="0"/>
              <a:t> or aortic lumen</a:t>
            </a:r>
            <a:endParaRPr lang="ar-JO" dirty="0"/>
          </a:p>
          <a:p>
            <a:r>
              <a:rPr lang="en-US" dirty="0"/>
              <a:t>AFib is the most common cause of embolus from the heart</a:t>
            </a:r>
          </a:p>
          <a:p>
            <a:r>
              <a:rPr lang="en-US" dirty="0"/>
              <a:t>Left atrium dilatation</a:t>
            </a:r>
          </a:p>
          <a:p>
            <a:r>
              <a:rPr lang="en-US" dirty="0"/>
              <a:t>Paradoxical emboli</a:t>
            </a:r>
          </a:p>
          <a:p>
            <a:r>
              <a:rPr lang="en-US" dirty="0"/>
              <a:t>Aortic aneurysm</a:t>
            </a:r>
          </a:p>
          <a:p>
            <a:r>
              <a:rPr lang="en-US" dirty="0"/>
              <a:t>endocarditis</a:t>
            </a:r>
          </a:p>
          <a:p>
            <a:pPr>
              <a:buFont typeface="Wingdings" panose="05000000000000000000" pitchFamily="2" charset="2"/>
              <a:buChar char="q"/>
            </a:pPr>
            <a:r>
              <a:rPr lang="en-US" dirty="0"/>
              <a:t>-20% due to atherosclerotic plaque</a:t>
            </a:r>
          </a:p>
          <a:p>
            <a:pPr marL="0" indent="0" algn="l">
              <a:buNone/>
            </a:pPr>
            <a:endParaRPr lang="ar-JO" dirty="0"/>
          </a:p>
        </p:txBody>
      </p:sp>
      <p:sp>
        <p:nvSpPr>
          <p:cNvPr id="7" name="Rounded Rectangle 6"/>
          <p:cNvSpPr/>
          <p:nvPr/>
        </p:nvSpPr>
        <p:spPr>
          <a:xfrm>
            <a:off x="635510" y="765083"/>
            <a:ext cx="5044073" cy="927243"/>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bg1"/>
                </a:solidFill>
              </a:rPr>
              <a:t>Causes:</a:t>
            </a:r>
            <a:endParaRPr lang="en-GB" sz="2400" dirty="0">
              <a:solidFill>
                <a:schemeClr val="bg1"/>
              </a:solidFill>
            </a:endParaRPr>
          </a:p>
          <a:p>
            <a:r>
              <a:rPr lang="en-GB" dirty="0">
                <a:solidFill>
                  <a:schemeClr val="bg1"/>
                </a:solidFill>
              </a:rPr>
              <a:t>     </a:t>
            </a:r>
            <a:endParaRPr lang="en-GB" b="1" dirty="0">
              <a:solidFill>
                <a:schemeClr val="bg1"/>
              </a:solidFill>
            </a:endParaRPr>
          </a:p>
        </p:txBody>
      </p:sp>
    </p:spTree>
    <p:extLst>
      <p:ext uri="{BB962C8B-B14F-4D97-AF65-F5344CB8AC3E}">
        <p14:creationId xmlns:p14="http://schemas.microsoft.com/office/powerpoint/2010/main" val="3638796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339" y="1537903"/>
            <a:ext cx="10515600" cy="5829233"/>
          </a:xfrm>
        </p:spPr>
        <p:txBody>
          <a:bodyPr>
            <a:normAutofit/>
          </a:bodyPr>
          <a:lstStyle/>
          <a:p>
            <a:pPr marL="0" indent="0" algn="l">
              <a:buNone/>
            </a:pPr>
            <a:r>
              <a:rPr lang="en-US" dirty="0"/>
              <a:t>1. Pain—acute onset, the patient can tell you precisely when and where it happened. </a:t>
            </a:r>
          </a:p>
          <a:p>
            <a:pPr marL="0" indent="0" algn="l">
              <a:buNone/>
            </a:pPr>
            <a:r>
              <a:rPr lang="en-US" dirty="0"/>
              <a:t> 2. Pallor</a:t>
            </a:r>
          </a:p>
          <a:p>
            <a:pPr marL="0" indent="0" algn="l">
              <a:buNone/>
            </a:pPr>
            <a:r>
              <a:rPr lang="en-US" dirty="0"/>
              <a:t> 3. Polar (cold)</a:t>
            </a:r>
          </a:p>
          <a:p>
            <a:pPr marL="0" indent="0" algn="l">
              <a:buNone/>
            </a:pPr>
            <a:r>
              <a:rPr lang="en-US" dirty="0"/>
              <a:t> 4. Paralysis</a:t>
            </a:r>
          </a:p>
          <a:p>
            <a:pPr marL="0" indent="0" algn="l">
              <a:buNone/>
            </a:pPr>
            <a:r>
              <a:rPr lang="en-US" dirty="0"/>
              <a:t> 5. Paresthesia</a:t>
            </a:r>
          </a:p>
          <a:p>
            <a:pPr marL="0" indent="0" algn="l">
              <a:buNone/>
            </a:pPr>
            <a:r>
              <a:rPr lang="en-US" dirty="0"/>
              <a:t> 6. </a:t>
            </a:r>
            <a:r>
              <a:rPr lang="en-US" dirty="0" err="1"/>
              <a:t>Pulselessness</a:t>
            </a:r>
            <a:r>
              <a:rPr lang="en-US" dirty="0"/>
              <a:t> (use Doppler to assess pulses) </a:t>
            </a:r>
          </a:p>
          <a:p>
            <a:pPr marL="0" indent="0" algn="l">
              <a:buNone/>
            </a:pPr>
            <a:r>
              <a:rPr lang="en-US" b="1" dirty="0"/>
              <a:t> </a:t>
            </a:r>
            <a:endParaRPr lang="ar-JO" b="1" dirty="0"/>
          </a:p>
        </p:txBody>
      </p:sp>
      <p:sp>
        <p:nvSpPr>
          <p:cNvPr id="4" name="Rounded Rectangle 3"/>
          <p:cNvSpPr/>
          <p:nvPr/>
        </p:nvSpPr>
        <p:spPr>
          <a:xfrm>
            <a:off x="618339" y="357281"/>
            <a:ext cx="3387605" cy="934491"/>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chemeClr val="bg1"/>
                </a:solidFill>
              </a:rPr>
              <a:t>Clinical Features (Six Ps):</a:t>
            </a:r>
          </a:p>
          <a:p>
            <a:r>
              <a:rPr lang="en-GB" sz="1600" dirty="0">
                <a:solidFill>
                  <a:schemeClr val="bg1"/>
                </a:solidFill>
              </a:rPr>
              <a:t>     </a:t>
            </a:r>
            <a:endParaRPr lang="en-GB" sz="1600" b="1" dirty="0">
              <a:solidFill>
                <a:schemeClr val="bg1"/>
              </a:solidFill>
            </a:endParaRPr>
          </a:p>
        </p:txBody>
      </p:sp>
    </p:spTree>
    <p:extLst>
      <p:ext uri="{BB962C8B-B14F-4D97-AF65-F5344CB8AC3E}">
        <p14:creationId xmlns:p14="http://schemas.microsoft.com/office/powerpoint/2010/main" val="3092064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339" y="1661988"/>
            <a:ext cx="10515600" cy="5777718"/>
          </a:xfrm>
        </p:spPr>
        <p:txBody>
          <a:bodyPr>
            <a:normAutofit fontScale="85000" lnSpcReduction="10000"/>
          </a:bodyPr>
          <a:lstStyle/>
          <a:p>
            <a:pPr marL="0" indent="0" algn="l">
              <a:buNone/>
            </a:pPr>
            <a:r>
              <a:rPr lang="en-US" dirty="0">
                <a:latin typeface="Helvetica Neue"/>
              </a:rPr>
              <a:t>T</a:t>
            </a:r>
            <a:r>
              <a:rPr lang="en-US" b="0" i="0" dirty="0">
                <a:solidFill>
                  <a:srgbClr val="000000"/>
                </a:solidFill>
                <a:effectLst/>
                <a:latin typeface="Helvetica Neue"/>
              </a:rPr>
              <a:t>he effect of arterial emboli depend on their size , site of emboli.</a:t>
            </a:r>
          </a:p>
          <a:p>
            <a:r>
              <a:rPr lang="en-US" b="0" i="0" dirty="0">
                <a:solidFill>
                  <a:srgbClr val="000000"/>
                </a:solidFill>
                <a:effectLst/>
                <a:latin typeface="Helvetica Neue"/>
              </a:rPr>
              <a:t>- </a:t>
            </a:r>
            <a:r>
              <a:rPr lang="en-US" dirty="0"/>
              <a:t>Arterial thrombosis can occur in the arteries that supply blood to the heart muscle (coronary arteries). This can lead to </a:t>
            </a:r>
            <a:r>
              <a:rPr lang="en-US" b="1" dirty="0"/>
              <a:t>a heart attack</a:t>
            </a:r>
            <a:r>
              <a:rPr lang="en-US" dirty="0"/>
              <a:t>.</a:t>
            </a:r>
          </a:p>
          <a:p>
            <a:r>
              <a:rPr lang="en-US" dirty="0"/>
              <a:t>When arterial thrombosis occurs in a blood vessel in the brain, it can lead to a </a:t>
            </a:r>
            <a:r>
              <a:rPr lang="en-US" b="1" dirty="0"/>
              <a:t>stroke.</a:t>
            </a:r>
          </a:p>
          <a:p>
            <a:r>
              <a:rPr lang="en-US" dirty="0"/>
              <a:t>Gangrene</a:t>
            </a:r>
          </a:p>
          <a:p>
            <a:r>
              <a:rPr lang="en-US" dirty="0"/>
              <a:t>Temporary or permanent kidney failure.</a:t>
            </a:r>
          </a:p>
          <a:p>
            <a:r>
              <a:rPr lang="en-US" dirty="0"/>
              <a:t> Sudden death</a:t>
            </a:r>
          </a:p>
          <a:p>
            <a:pPr marL="0" indent="0" algn="l">
              <a:buNone/>
            </a:pPr>
            <a:endParaRPr lang="en-US" dirty="0"/>
          </a:p>
          <a:p>
            <a:pPr marL="0" indent="0" algn="l">
              <a:buNone/>
            </a:pPr>
            <a:endParaRPr lang="en-US" dirty="0"/>
          </a:p>
          <a:p>
            <a:pPr marL="0" indent="0" algn="l">
              <a:buNone/>
            </a:pPr>
            <a:endParaRPr lang="en-US" b="1" dirty="0"/>
          </a:p>
          <a:p>
            <a:pPr marL="0" indent="0" algn="l">
              <a:buNone/>
            </a:pPr>
            <a:br>
              <a:rPr lang="en-US" dirty="0"/>
            </a:br>
            <a:endParaRPr lang="ar-JO" dirty="0"/>
          </a:p>
          <a:p>
            <a:pPr marL="0" indent="0" algn="l">
              <a:buNone/>
            </a:pPr>
            <a:endParaRPr lang="ar-JO" dirty="0"/>
          </a:p>
        </p:txBody>
      </p:sp>
      <p:sp>
        <p:nvSpPr>
          <p:cNvPr id="4" name="Rounded Rectangle 3"/>
          <p:cNvSpPr/>
          <p:nvPr/>
        </p:nvSpPr>
        <p:spPr>
          <a:xfrm>
            <a:off x="748967" y="357281"/>
            <a:ext cx="3387605" cy="934491"/>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chemeClr val="bg1"/>
                </a:solidFill>
              </a:rPr>
              <a:t>Complication :</a:t>
            </a:r>
          </a:p>
          <a:p>
            <a:r>
              <a:rPr lang="en-GB" dirty="0">
                <a:solidFill>
                  <a:schemeClr val="bg1"/>
                </a:solidFill>
              </a:rPr>
              <a:t>     </a:t>
            </a:r>
            <a:endParaRPr lang="en-GB" b="1" dirty="0">
              <a:solidFill>
                <a:schemeClr val="bg1"/>
              </a:solidFill>
            </a:endParaRPr>
          </a:p>
        </p:txBody>
      </p:sp>
    </p:spTree>
    <p:extLst>
      <p:ext uri="{BB962C8B-B14F-4D97-AF65-F5344CB8AC3E}">
        <p14:creationId xmlns:p14="http://schemas.microsoft.com/office/powerpoint/2010/main" val="4138105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2506"/>
            <a:ext cx="10515600" cy="5983780"/>
          </a:xfrm>
        </p:spPr>
        <p:txBody>
          <a:bodyPr/>
          <a:lstStyle/>
          <a:p>
            <a:pPr marL="0" indent="0" algn="l">
              <a:buNone/>
            </a:pPr>
            <a:r>
              <a:rPr lang="en-US" dirty="0"/>
              <a:t>1. Angiogram to define site of occlusion </a:t>
            </a:r>
          </a:p>
          <a:p>
            <a:pPr marL="0" indent="0" algn="l">
              <a:buNone/>
            </a:pPr>
            <a:r>
              <a:rPr lang="en-US" dirty="0"/>
              <a:t>2. ECG to look for MI, </a:t>
            </a:r>
            <a:r>
              <a:rPr lang="en-US" dirty="0" err="1"/>
              <a:t>AFib</a:t>
            </a:r>
            <a:r>
              <a:rPr lang="en-US" dirty="0"/>
              <a:t> </a:t>
            </a:r>
          </a:p>
          <a:p>
            <a:pPr marL="0" indent="0" algn="l">
              <a:buNone/>
            </a:pPr>
            <a:r>
              <a:rPr lang="en-US" dirty="0"/>
              <a:t>3. Echocardiogram for evaluation of cardiac source of emboli</a:t>
            </a:r>
          </a:p>
          <a:p>
            <a:pPr marL="0" indent="0" algn="l">
              <a:buNone/>
            </a:pPr>
            <a:r>
              <a:rPr lang="en-US" dirty="0"/>
              <a:t>4.</a:t>
            </a:r>
            <a:r>
              <a:rPr lang="en-US" b="1" i="0" dirty="0">
                <a:solidFill>
                  <a:schemeClr val="tx1"/>
                </a:solidFill>
                <a:effectLst/>
                <a:latin typeface="Helvetica Neue"/>
              </a:rPr>
              <a:t> </a:t>
            </a:r>
            <a:r>
              <a:rPr lang="en-US" i="0" dirty="0">
                <a:solidFill>
                  <a:schemeClr val="tx1"/>
                </a:solidFill>
                <a:effectLst/>
                <a:latin typeface="Helvetica Neue"/>
              </a:rPr>
              <a:t>Doppler ultrasound</a:t>
            </a:r>
          </a:p>
          <a:p>
            <a:pPr marL="0" indent="0" algn="l">
              <a:buNone/>
            </a:pPr>
            <a:r>
              <a:rPr lang="en-US" dirty="0">
                <a:latin typeface="Helvetica Neue"/>
              </a:rPr>
              <a:t>5. MRI - takes images of the body to locate blood clots.</a:t>
            </a:r>
            <a:endParaRPr lang="en-US" i="0" dirty="0">
              <a:solidFill>
                <a:schemeClr val="tx1"/>
              </a:solidFill>
              <a:effectLst/>
              <a:latin typeface="Helvetica Neue"/>
            </a:endParaRPr>
          </a:p>
          <a:p>
            <a:pPr marL="0" indent="0" algn="l">
              <a:buNone/>
            </a:pPr>
            <a:r>
              <a:rPr lang="en-US" dirty="0"/>
              <a:t> </a:t>
            </a:r>
            <a:endParaRPr lang="ar-JO" dirty="0"/>
          </a:p>
        </p:txBody>
      </p:sp>
      <p:sp>
        <p:nvSpPr>
          <p:cNvPr id="4" name="Rounded Rectangle 3"/>
          <p:cNvSpPr/>
          <p:nvPr/>
        </p:nvSpPr>
        <p:spPr>
          <a:xfrm>
            <a:off x="618339" y="574995"/>
            <a:ext cx="2748976" cy="774835"/>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chemeClr val="bg1"/>
                </a:solidFill>
              </a:rPr>
              <a:t>Diagnosis :</a:t>
            </a:r>
          </a:p>
          <a:p>
            <a:r>
              <a:rPr lang="en-GB" dirty="0">
                <a:solidFill>
                  <a:schemeClr val="bg1"/>
                </a:solidFill>
              </a:rPr>
              <a:t>     </a:t>
            </a:r>
            <a:endParaRPr lang="en-GB" b="1" dirty="0">
              <a:solidFill>
                <a:schemeClr val="bg1"/>
              </a:solidFill>
            </a:endParaRPr>
          </a:p>
        </p:txBody>
      </p:sp>
    </p:spTree>
    <p:extLst>
      <p:ext uri="{BB962C8B-B14F-4D97-AF65-F5344CB8AC3E}">
        <p14:creationId xmlns:p14="http://schemas.microsoft.com/office/powerpoint/2010/main" val="797838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603" y="1397462"/>
            <a:ext cx="10515600" cy="6279993"/>
          </a:xfrm>
        </p:spPr>
        <p:txBody>
          <a:bodyPr/>
          <a:lstStyle/>
          <a:p>
            <a:pPr marL="0" indent="0" algn="l">
              <a:buNone/>
            </a:pPr>
            <a:r>
              <a:rPr lang="en-US" i="1" dirty="0"/>
              <a:t>Embolism treatment can involve medication , surgery or both</a:t>
            </a:r>
          </a:p>
          <a:p>
            <a:r>
              <a:rPr lang="en-US" i="1" dirty="0">
                <a:solidFill>
                  <a:srgbClr val="FF0000"/>
                </a:solidFill>
              </a:rPr>
              <a:t>Medication:</a:t>
            </a:r>
          </a:p>
          <a:p>
            <a:r>
              <a:rPr lang="en-US" i="1" dirty="0"/>
              <a:t>Thrombolytics : lysis existing emboli and enhance perfusion</a:t>
            </a:r>
          </a:p>
          <a:p>
            <a:r>
              <a:rPr lang="en-US" i="1" dirty="0"/>
              <a:t>Anticoagulant drugs (warfarin, heparin or one of the newer blood thinners as apixaban, </a:t>
            </a:r>
            <a:r>
              <a:rPr lang="en-US" i="1" dirty="0" err="1"/>
              <a:t>edoxaban</a:t>
            </a:r>
            <a:r>
              <a:rPr lang="en-US" i="1" dirty="0"/>
              <a:t>) to prevent further embolization or clot propagation in partially </a:t>
            </a:r>
            <a:r>
              <a:rPr lang="en-US" i="1" dirty="0" err="1"/>
              <a:t>reperfused</a:t>
            </a:r>
            <a:r>
              <a:rPr lang="en-US" i="1" dirty="0"/>
              <a:t> areas </a:t>
            </a:r>
          </a:p>
          <a:p>
            <a:r>
              <a:rPr lang="en-US" i="1" dirty="0">
                <a:solidFill>
                  <a:srgbClr val="FF0000"/>
                </a:solidFill>
              </a:rPr>
              <a:t>Surgery:</a:t>
            </a:r>
          </a:p>
          <a:p>
            <a:r>
              <a:rPr lang="en-US" i="1" dirty="0"/>
              <a:t>Angioplasty : opening of the artery with a balloon catheter with or without a stent</a:t>
            </a:r>
          </a:p>
          <a:p>
            <a:r>
              <a:rPr lang="en-US" i="1" dirty="0"/>
              <a:t>Embolectomy</a:t>
            </a:r>
          </a:p>
          <a:p>
            <a:r>
              <a:rPr lang="en-US" i="1" dirty="0"/>
              <a:t>Arterial bypass to create a second source of blood supply</a:t>
            </a:r>
          </a:p>
          <a:p>
            <a:endParaRPr lang="en-US" i="1" dirty="0"/>
          </a:p>
          <a:p>
            <a:pPr marL="0" indent="0">
              <a:buNone/>
            </a:pPr>
            <a:endParaRPr lang="en-US" i="1" dirty="0"/>
          </a:p>
          <a:p>
            <a:pPr marL="514350" indent="-514350">
              <a:buAutoNum type="arabicPeriod"/>
            </a:pPr>
            <a:endParaRPr lang="en-US" i="1" dirty="0"/>
          </a:p>
          <a:p>
            <a:pPr marL="0" indent="0" algn="l">
              <a:buNone/>
            </a:pPr>
            <a:endParaRPr lang="en-US" i="1" dirty="0"/>
          </a:p>
        </p:txBody>
      </p:sp>
      <p:sp>
        <p:nvSpPr>
          <p:cNvPr id="4" name="Rounded Rectangle 3"/>
          <p:cNvSpPr/>
          <p:nvPr/>
        </p:nvSpPr>
        <p:spPr>
          <a:xfrm>
            <a:off x="618339" y="357280"/>
            <a:ext cx="3387605" cy="803864"/>
          </a:xfrm>
          <a:prstGeom prst="roundRect">
            <a:avLst/>
          </a:prstGeom>
          <a:gradFill flip="none" rotWithShape="1">
            <a:gsLst>
              <a:gs pos="0">
                <a:srgbClr val="AE0717">
                  <a:shade val="30000"/>
                  <a:satMod val="115000"/>
                </a:srgbClr>
              </a:gs>
              <a:gs pos="50000">
                <a:srgbClr val="AE0717">
                  <a:shade val="67500"/>
                  <a:satMod val="115000"/>
                </a:srgbClr>
              </a:gs>
              <a:gs pos="100000">
                <a:srgbClr val="AE0717">
                  <a:shade val="100000"/>
                  <a:satMod val="115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chemeClr val="bg1"/>
                </a:solidFill>
              </a:rPr>
              <a:t>Treatment :</a:t>
            </a:r>
          </a:p>
          <a:p>
            <a:r>
              <a:rPr lang="en-GB" dirty="0">
                <a:solidFill>
                  <a:schemeClr val="bg1"/>
                </a:solidFill>
              </a:rPr>
              <a:t>     </a:t>
            </a:r>
            <a:endParaRPr lang="en-GB" b="1" dirty="0">
              <a:solidFill>
                <a:schemeClr val="bg1"/>
              </a:solidFill>
            </a:endParaRPr>
          </a:p>
        </p:txBody>
      </p:sp>
      <p:pic>
        <p:nvPicPr>
          <p:cNvPr id="12290" name="Picture 2" descr="Angioplasty and Stent Placement for the Heart | Johns Hopkins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514" y="5153579"/>
            <a:ext cx="2690948" cy="170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046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B9AF19-F6DA-DD2F-13D3-B8900616A21D}"/>
              </a:ext>
            </a:extLst>
          </p:cNvPr>
          <p:cNvSpPr>
            <a:spLocks noGrp="1"/>
          </p:cNvSpPr>
          <p:nvPr>
            <p:ph idx="1"/>
          </p:nvPr>
        </p:nvSpPr>
        <p:spPr>
          <a:xfrm>
            <a:off x="838200" y="1856622"/>
            <a:ext cx="10515600" cy="4351338"/>
          </a:xfrm>
        </p:spPr>
        <p:txBody>
          <a:bodyPr/>
          <a:lstStyle/>
          <a:p>
            <a:r>
              <a:rPr lang="en-US" sz="2800" b="0" i="0" dirty="0">
                <a:solidFill>
                  <a:srgbClr val="1A1C1C"/>
                </a:solidFill>
                <a:effectLst/>
                <a:latin typeface="Calibri" panose="020F0502020204030204" pitchFamily="34" charset="0"/>
                <a:cs typeface="Calibri" panose="020F0502020204030204" pitchFamily="34" charset="0"/>
              </a:rPr>
              <a:t>Blood clots that form within the venous vascular system, dislodge, and travel to a distant location, e.g., the pulmonary arteries via the right heart</a:t>
            </a:r>
          </a:p>
          <a:p>
            <a:pPr>
              <a:buFont typeface="Arial" panose="020B0604020202020204" pitchFamily="34" charset="0"/>
              <a:buChar char="•"/>
            </a:pPr>
            <a:r>
              <a:rPr lang="en-US" sz="2800" b="1" i="0" dirty="0">
                <a:solidFill>
                  <a:srgbClr val="C00000"/>
                </a:solidFill>
                <a:effectLst/>
                <a:latin typeface="Calibri" panose="020F0502020204030204" pitchFamily="34" charset="0"/>
                <a:cs typeface="Calibri" panose="020F0502020204030204" pitchFamily="34" charset="0"/>
              </a:rPr>
              <a:t>Provoked VTE: </a:t>
            </a:r>
            <a:r>
              <a:rPr lang="en-US" sz="2800" b="0" i="0" dirty="0">
                <a:solidFill>
                  <a:srgbClr val="1A1C1C"/>
                </a:solidFill>
                <a:effectLst/>
                <a:latin typeface="Calibri" panose="020F0502020204030204" pitchFamily="34" charset="0"/>
                <a:cs typeface="Calibri" panose="020F0502020204030204" pitchFamily="34" charset="0"/>
              </a:rPr>
              <a:t>VTE occurring in the presence of traditional risk factors for thromboembolic disease. </a:t>
            </a:r>
            <a:r>
              <a:rPr lang="en-US" sz="2000" b="0" i="0" dirty="0">
                <a:solidFill>
                  <a:srgbClr val="1A1C1C"/>
                </a:solidFill>
                <a:effectLst/>
                <a:latin typeface="Calibri" panose="020F0502020204030204" pitchFamily="34" charset="0"/>
                <a:cs typeface="Calibri" panose="020F0502020204030204" pitchFamily="34" charset="0"/>
              </a:rPr>
              <a:t>“ris</a:t>
            </a:r>
            <a:r>
              <a:rPr lang="en-US" sz="2000" dirty="0">
                <a:solidFill>
                  <a:srgbClr val="1A1C1C"/>
                </a:solidFill>
                <a:latin typeface="Calibri" panose="020F0502020204030204" pitchFamily="34" charset="0"/>
                <a:cs typeface="Calibri" panose="020F0502020204030204" pitchFamily="34" charset="0"/>
              </a:rPr>
              <a:t>k factors can be transient or persistent”</a:t>
            </a:r>
            <a:endParaRPr lang="en-US" sz="2800" b="0" i="0" dirty="0">
              <a:solidFill>
                <a:srgbClr val="1A1C1C"/>
              </a:solidFill>
              <a:effectLst/>
              <a:latin typeface="Calibri" panose="020F0502020204030204" pitchFamily="34" charset="0"/>
              <a:cs typeface="Calibri" panose="020F0502020204030204" pitchFamily="34" charset="0"/>
            </a:endParaRPr>
          </a:p>
          <a:p>
            <a:pPr>
              <a:buFont typeface="Arial" panose="020B0604020202020204" pitchFamily="34" charset="0"/>
              <a:buChar char="•"/>
            </a:pPr>
            <a:r>
              <a:rPr lang="en-US" sz="2800" b="1" i="0" dirty="0">
                <a:solidFill>
                  <a:srgbClr val="C00000"/>
                </a:solidFill>
                <a:effectLst/>
                <a:latin typeface="Calibri" panose="020F0502020204030204" pitchFamily="34" charset="0"/>
                <a:cs typeface="Calibri" panose="020F0502020204030204" pitchFamily="34" charset="0"/>
              </a:rPr>
              <a:t>Unprovoked VTE: </a:t>
            </a:r>
            <a:r>
              <a:rPr lang="en-US" sz="2800" b="0" i="0" dirty="0">
                <a:solidFill>
                  <a:srgbClr val="1A1C1C"/>
                </a:solidFill>
                <a:effectLst/>
                <a:latin typeface="Calibri" panose="020F0502020204030204" pitchFamily="34" charset="0"/>
                <a:cs typeface="Calibri" panose="020F0502020204030204" pitchFamily="34" charset="0"/>
              </a:rPr>
              <a:t>VTE occurring in the absence of identifiable triggers.</a:t>
            </a:r>
          </a:p>
          <a:p>
            <a:endParaRPr lang="en-US" sz="2800" b="0" i="0" dirty="0">
              <a:solidFill>
                <a:srgbClr val="1A1C1C"/>
              </a:solidFill>
              <a:effectLst/>
              <a:latin typeface="Calibri" panose="020F0502020204030204" pitchFamily="34" charset="0"/>
              <a:cs typeface="Calibri" panose="020F0502020204030204" pitchFamily="34" charset="0"/>
            </a:endParaRPr>
          </a:p>
          <a:p>
            <a:endParaRPr lang="x-none"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8619EA2-2DFD-767F-9B30-A5F2E767C4C9}"/>
              </a:ext>
            </a:extLst>
          </p:cNvPr>
          <p:cNvSpPr txBox="1"/>
          <p:nvPr/>
        </p:nvSpPr>
        <p:spPr>
          <a:xfrm>
            <a:off x="524934" y="483063"/>
            <a:ext cx="7687733" cy="769441"/>
          </a:xfrm>
          <a:prstGeom prst="rect">
            <a:avLst/>
          </a:prstGeom>
          <a:noFill/>
        </p:spPr>
        <p:txBody>
          <a:bodyPr wrap="square">
            <a:spAutoFit/>
          </a:bodyPr>
          <a:lstStyle/>
          <a:p>
            <a:r>
              <a:rPr lang="en-GB" sz="4400" b="1" i="1" dirty="0">
                <a:solidFill>
                  <a:srgbClr val="AE0717"/>
                </a:solidFill>
                <a:latin typeface="Calibri"/>
                <a:ea typeface="Calibri"/>
                <a:cs typeface="Calibri"/>
                <a:sym typeface="Calibri"/>
              </a:rPr>
              <a:t>Venous Thromboembolism </a:t>
            </a:r>
            <a:endParaRPr lang="x-none" sz="4400" dirty="0"/>
          </a:p>
        </p:txBody>
      </p:sp>
    </p:spTree>
    <p:extLst>
      <p:ext uri="{BB962C8B-B14F-4D97-AF65-F5344CB8AC3E}">
        <p14:creationId xmlns:p14="http://schemas.microsoft.com/office/powerpoint/2010/main" val="248060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606F-A0DE-C3D8-67CB-F174290CC954}"/>
              </a:ext>
            </a:extLst>
          </p:cNvPr>
          <p:cNvSpPr>
            <a:spLocks noGrp="1"/>
          </p:cNvSpPr>
          <p:nvPr>
            <p:ph type="title"/>
          </p:nvPr>
        </p:nvSpPr>
        <p:spPr>
          <a:xfrm>
            <a:off x="128752" y="18257"/>
            <a:ext cx="10515600" cy="1325563"/>
          </a:xfrm>
        </p:spPr>
        <p:txBody>
          <a:bodyPr>
            <a:normAutofit/>
          </a:bodyPr>
          <a:lstStyle/>
          <a:p>
            <a:r>
              <a:rPr lang="x-none" sz="4000" dirty="0"/>
              <a:t>Risk Factors</a:t>
            </a:r>
          </a:p>
        </p:txBody>
      </p:sp>
      <p:sp>
        <p:nvSpPr>
          <p:cNvPr id="3" name="Text Placeholder 2">
            <a:extLst>
              <a:ext uri="{FF2B5EF4-FFF2-40B4-BE49-F238E27FC236}">
                <a16:creationId xmlns:a16="http://schemas.microsoft.com/office/drawing/2014/main" id="{EA61F2CE-F852-3E70-41A5-4D1D932902E3}"/>
              </a:ext>
            </a:extLst>
          </p:cNvPr>
          <p:cNvSpPr>
            <a:spLocks noGrp="1"/>
          </p:cNvSpPr>
          <p:nvPr>
            <p:ph idx="1"/>
          </p:nvPr>
        </p:nvSpPr>
        <p:spPr>
          <a:xfrm>
            <a:off x="927651" y="763686"/>
            <a:ext cx="10492409" cy="4934749"/>
          </a:xfrm>
        </p:spPr>
        <p:txBody>
          <a:bodyPr>
            <a:noAutofit/>
          </a:bodyPr>
          <a:lstStyle/>
          <a:p>
            <a:pPr>
              <a:buFont typeface="Wingdings" pitchFamily="2" charset="2"/>
              <a:buChar char="Ø"/>
            </a:pPr>
            <a:r>
              <a:rPr lang="x-none" sz="3200" b="1" i="1" dirty="0">
                <a:solidFill>
                  <a:srgbClr val="C00000"/>
                </a:solidFill>
              </a:rPr>
              <a:t>Transient risk factors </a:t>
            </a:r>
            <a:r>
              <a:rPr lang="x-none" dirty="0"/>
              <a:t>“</a:t>
            </a:r>
            <a:r>
              <a:rPr lang="en-US" dirty="0">
                <a:solidFill>
                  <a:srgbClr val="212121"/>
                </a:solidFill>
                <a:effectLst/>
                <a:latin typeface="NotoSans"/>
              </a:rPr>
              <a:t>risk factors for VTE that are </a:t>
            </a:r>
            <a:r>
              <a:rPr lang="en-US" b="1" i="1" dirty="0">
                <a:solidFill>
                  <a:srgbClr val="212121"/>
                </a:solidFill>
                <a:effectLst/>
                <a:latin typeface="NotoSans"/>
              </a:rPr>
              <a:t>reversible</a:t>
            </a:r>
            <a:r>
              <a:rPr lang="en-US" dirty="0">
                <a:solidFill>
                  <a:srgbClr val="212121"/>
                </a:solidFill>
                <a:effectLst/>
                <a:latin typeface="NotoSans"/>
              </a:rPr>
              <a:t> “</a:t>
            </a:r>
          </a:p>
          <a:p>
            <a:pPr>
              <a:buFont typeface="Wingdings" pitchFamily="2" charset="2"/>
              <a:buChar char="Ø"/>
            </a:pPr>
            <a:endParaRPr lang="en-US" b="0" dirty="0">
              <a:solidFill>
                <a:schemeClr val="dk1"/>
              </a:solidFill>
              <a:effectLst/>
              <a:latin typeface="Calibri"/>
            </a:endParaRPr>
          </a:p>
          <a:p>
            <a:pPr marL="971550" lvl="1" indent="-285750">
              <a:buFont typeface="Wingdings" pitchFamily="2" charset="2"/>
              <a:buChar char="q"/>
            </a:pPr>
            <a:r>
              <a:rPr lang="en-US" sz="2800" b="1" dirty="0">
                <a:solidFill>
                  <a:srgbClr val="212121"/>
                </a:solidFill>
                <a:effectLst/>
                <a:latin typeface="NotoSans"/>
              </a:rPr>
              <a:t>Major risk factors </a:t>
            </a:r>
            <a:endParaRPr lang="en-US" sz="2800" dirty="0">
              <a:solidFill>
                <a:srgbClr val="212121"/>
              </a:solidFill>
              <a:effectLst/>
              <a:latin typeface="NotoSans"/>
            </a:endParaRPr>
          </a:p>
          <a:p>
            <a:pPr marL="1885950" lvl="3" indent="-285750">
              <a:buFont typeface="Courier New" panose="02070309020205020404" pitchFamily="49" charset="0"/>
              <a:buChar char="o"/>
            </a:pPr>
            <a:r>
              <a:rPr lang="en-US" sz="2400" dirty="0">
                <a:solidFill>
                  <a:srgbClr val="212121"/>
                </a:solidFill>
                <a:effectLst/>
                <a:latin typeface="NotoSans"/>
              </a:rPr>
              <a:t>Major surgery &gt;30 minutes, hospitalization or confined to bed with "bathroom privileges" for </a:t>
            </a:r>
            <a:r>
              <a:rPr lang="en-US" sz="2400" dirty="0">
                <a:solidFill>
                  <a:srgbClr val="212121"/>
                </a:solidFill>
                <a:effectLst/>
                <a:latin typeface="Verdana" panose="020B0604030504040204" pitchFamily="34" charset="0"/>
              </a:rPr>
              <a:t>≥</a:t>
            </a:r>
            <a:r>
              <a:rPr lang="en-US" sz="2400" dirty="0">
                <a:solidFill>
                  <a:srgbClr val="212121"/>
                </a:solidFill>
                <a:effectLst/>
                <a:latin typeface="NotoSans"/>
              </a:rPr>
              <a:t>3 days due to acute illness, CS, trauma with fractures, estrogen therapy, pregnancy or puerperium </a:t>
            </a:r>
          </a:p>
          <a:p>
            <a:pPr marL="1885950" lvl="3" indent="-285750">
              <a:buFont typeface="Courier New" panose="02070309020205020404" pitchFamily="49" charset="0"/>
              <a:buChar char="o"/>
            </a:pPr>
            <a:endParaRPr lang="en-US" sz="2400" b="0" dirty="0">
              <a:solidFill>
                <a:schemeClr val="dk1"/>
              </a:solidFill>
              <a:effectLst/>
              <a:latin typeface="Calibri"/>
            </a:endParaRPr>
          </a:p>
          <a:p>
            <a:pPr marL="971550" lvl="1" indent="-285750">
              <a:buFont typeface="Wingdings" pitchFamily="2" charset="2"/>
              <a:buChar char="q"/>
            </a:pPr>
            <a:r>
              <a:rPr lang="en-US" sz="2800" b="1" dirty="0">
                <a:solidFill>
                  <a:srgbClr val="212121"/>
                </a:solidFill>
                <a:effectLst/>
                <a:latin typeface="NotoSans"/>
              </a:rPr>
              <a:t>Minor risk factors</a:t>
            </a:r>
          </a:p>
          <a:p>
            <a:pPr marL="1885950" lvl="3" indent="-285750">
              <a:buFont typeface="Courier New" panose="02070309020205020404" pitchFamily="49" charset="0"/>
              <a:buChar char="o"/>
            </a:pPr>
            <a:r>
              <a:rPr lang="en-US" sz="2400" dirty="0">
                <a:solidFill>
                  <a:srgbClr val="212121"/>
                </a:solidFill>
                <a:effectLst/>
                <a:latin typeface="NotoSans"/>
              </a:rPr>
              <a:t>Minor surgery &lt;30 minutes, hospitalization &lt;3 days, reduced mobility at home </a:t>
            </a:r>
            <a:r>
              <a:rPr lang="en-US" sz="2400" dirty="0">
                <a:solidFill>
                  <a:srgbClr val="212121"/>
                </a:solidFill>
                <a:effectLst/>
                <a:latin typeface="Verdana" panose="020B0604030504040204" pitchFamily="34" charset="0"/>
              </a:rPr>
              <a:t>≥</a:t>
            </a:r>
            <a:r>
              <a:rPr lang="en-US" sz="2400" dirty="0">
                <a:solidFill>
                  <a:srgbClr val="212121"/>
                </a:solidFill>
                <a:effectLst/>
                <a:latin typeface="NotoSans"/>
              </a:rPr>
              <a:t>3 days due to acute illness, lower extremity injury without fracture with reduced mobility </a:t>
            </a:r>
            <a:r>
              <a:rPr lang="en-US" sz="2400" dirty="0">
                <a:solidFill>
                  <a:srgbClr val="212121"/>
                </a:solidFill>
                <a:effectLst/>
                <a:latin typeface="Verdana" panose="020B0604030504040204" pitchFamily="34" charset="0"/>
              </a:rPr>
              <a:t>≥</a:t>
            </a:r>
            <a:r>
              <a:rPr lang="en-US" sz="2400" dirty="0">
                <a:solidFill>
                  <a:srgbClr val="212121"/>
                </a:solidFill>
                <a:effectLst/>
                <a:latin typeface="NotoSans"/>
              </a:rPr>
              <a:t>3 days, long-haul flight </a:t>
            </a:r>
            <a:endParaRPr lang="en-US" sz="2400" dirty="0">
              <a:effectLst/>
            </a:endParaRPr>
          </a:p>
          <a:p>
            <a:endParaRPr lang="x-none" dirty="0"/>
          </a:p>
        </p:txBody>
      </p:sp>
    </p:spTree>
    <p:extLst>
      <p:ext uri="{BB962C8B-B14F-4D97-AF65-F5344CB8AC3E}">
        <p14:creationId xmlns:p14="http://schemas.microsoft.com/office/powerpoint/2010/main" val="15942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BD8D-EAE8-9E5D-0677-7A07D04928ED}"/>
              </a:ext>
            </a:extLst>
          </p:cNvPr>
          <p:cNvSpPr>
            <a:spLocks noGrp="1"/>
          </p:cNvSpPr>
          <p:nvPr>
            <p:ph type="title"/>
          </p:nvPr>
        </p:nvSpPr>
        <p:spPr/>
        <p:txBody>
          <a:bodyPr/>
          <a:lstStyle/>
          <a:p>
            <a:endParaRPr lang="x-none"/>
          </a:p>
        </p:txBody>
      </p:sp>
      <p:sp>
        <p:nvSpPr>
          <p:cNvPr id="3" name="Text Placeholder 2">
            <a:extLst>
              <a:ext uri="{FF2B5EF4-FFF2-40B4-BE49-F238E27FC236}">
                <a16:creationId xmlns:a16="http://schemas.microsoft.com/office/drawing/2014/main" id="{EB75AD6C-8AED-A548-5300-DC72B4808BE7}"/>
              </a:ext>
            </a:extLst>
          </p:cNvPr>
          <p:cNvSpPr>
            <a:spLocks noGrp="1"/>
          </p:cNvSpPr>
          <p:nvPr>
            <p:ph idx="1"/>
          </p:nvPr>
        </p:nvSpPr>
        <p:spPr/>
        <p:txBody>
          <a:bodyPr>
            <a:normAutofit/>
          </a:bodyPr>
          <a:lstStyle/>
          <a:p>
            <a:pPr>
              <a:buFont typeface="Wingdings" pitchFamily="2" charset="2"/>
              <a:buChar char="Ø"/>
            </a:pPr>
            <a:r>
              <a:rPr lang="x-none" sz="3200" b="1" i="1" dirty="0">
                <a:solidFill>
                  <a:srgbClr val="C00000"/>
                </a:solidFill>
              </a:rPr>
              <a:t>Persistent risk factors </a:t>
            </a:r>
            <a:r>
              <a:rPr lang="x-none" sz="2400" dirty="0">
                <a:solidFill>
                  <a:schemeClr val="tx1"/>
                </a:solidFill>
              </a:rPr>
              <a:t>“</a:t>
            </a:r>
            <a:r>
              <a:rPr lang="en-US" sz="2400" dirty="0">
                <a:solidFill>
                  <a:schemeClr val="tx1"/>
                </a:solidFill>
                <a:latin typeface="NotoSans"/>
              </a:rPr>
              <a:t>r</a:t>
            </a:r>
            <a:r>
              <a:rPr lang="en-US" sz="2400" dirty="0">
                <a:solidFill>
                  <a:srgbClr val="212121"/>
                </a:solidFill>
                <a:effectLst/>
                <a:latin typeface="NotoSans"/>
              </a:rPr>
              <a:t>isk factors that persist over a prolonged period of time “</a:t>
            </a:r>
          </a:p>
          <a:p>
            <a:pPr>
              <a:buFont typeface="Wingdings" pitchFamily="2" charset="2"/>
              <a:buChar char="Ø"/>
            </a:pPr>
            <a:endParaRPr lang="en-US" sz="2400" dirty="0">
              <a:effectLst/>
            </a:endParaRPr>
          </a:p>
          <a:p>
            <a:pPr lvl="1">
              <a:buFont typeface="Wingdings" pitchFamily="2" charset="2"/>
              <a:buChar char="q"/>
            </a:pPr>
            <a:r>
              <a:rPr lang="en-US" sz="2800" dirty="0">
                <a:solidFill>
                  <a:srgbClr val="212121"/>
                </a:solidFill>
                <a:effectLst/>
                <a:latin typeface="NotoSans"/>
              </a:rPr>
              <a:t>Examples include </a:t>
            </a:r>
            <a:r>
              <a:rPr lang="en-US" sz="2800" b="1" i="1" dirty="0">
                <a:solidFill>
                  <a:srgbClr val="212121"/>
                </a:solidFill>
                <a:effectLst/>
                <a:latin typeface="NotoSans"/>
              </a:rPr>
              <a:t>irreversible</a:t>
            </a:r>
            <a:r>
              <a:rPr lang="en-US" sz="2800" dirty="0">
                <a:solidFill>
                  <a:srgbClr val="212121"/>
                </a:solidFill>
                <a:effectLst/>
                <a:latin typeface="NotoSans"/>
              </a:rPr>
              <a:t> conditions such as active malignancy, active inflammatory bowel disease, active autoimmune disease, continued hormonal therapy, nephrotic syndrome, recurrent long-haul flights.</a:t>
            </a:r>
            <a:endParaRPr lang="en-US" sz="2800" dirty="0">
              <a:effectLst/>
            </a:endParaRPr>
          </a:p>
          <a:p>
            <a:pPr>
              <a:buFont typeface="Wingdings" pitchFamily="2" charset="2"/>
              <a:buChar char="Ø"/>
            </a:pPr>
            <a:endParaRPr lang="x-none" b="1" i="1" dirty="0">
              <a:solidFill>
                <a:srgbClr val="C00000"/>
              </a:solidFill>
            </a:endParaRPr>
          </a:p>
          <a:p>
            <a:pPr>
              <a:buFont typeface="Wingdings" pitchFamily="2" charset="2"/>
              <a:buChar char="Ø"/>
            </a:pPr>
            <a:endParaRPr lang="x-none" b="1" i="1" dirty="0">
              <a:solidFill>
                <a:srgbClr val="C00000"/>
              </a:solidFill>
            </a:endParaRPr>
          </a:p>
        </p:txBody>
      </p:sp>
    </p:spTree>
    <p:extLst>
      <p:ext uri="{BB962C8B-B14F-4D97-AF65-F5344CB8AC3E}">
        <p14:creationId xmlns:p14="http://schemas.microsoft.com/office/powerpoint/2010/main" val="351409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p:nvPr/>
        </p:nvSpPr>
        <p:spPr>
          <a:xfrm>
            <a:off x="180811" y="1518482"/>
            <a:ext cx="11754015" cy="397027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GB" sz="2800" dirty="0">
                <a:solidFill>
                  <a:schemeClr val="dk1"/>
                </a:solidFill>
                <a:latin typeface="Calibri" panose="020F0502020204030204" pitchFamily="34" charset="0"/>
                <a:cs typeface="Calibri" panose="020F0502020204030204" pitchFamily="34" charset="0"/>
                <a:sym typeface="Arial"/>
              </a:rPr>
              <a:t>It’s the development of a blood clot within </a:t>
            </a:r>
            <a:r>
              <a:rPr lang="en-GB" sz="2800" b="1" dirty="0">
                <a:solidFill>
                  <a:schemeClr val="dk1"/>
                </a:solidFill>
                <a:latin typeface="Calibri" panose="020F0502020204030204" pitchFamily="34" charset="0"/>
                <a:cs typeface="Calibri" panose="020F0502020204030204" pitchFamily="34" charset="0"/>
                <a:sym typeface="Arial"/>
              </a:rPr>
              <a:t>deep veins </a:t>
            </a:r>
            <a:r>
              <a:rPr lang="en-GB" sz="2800" dirty="0">
                <a:solidFill>
                  <a:schemeClr val="dk1"/>
                </a:solidFill>
                <a:latin typeface="Calibri" panose="020F0502020204030204" pitchFamily="34" charset="0"/>
                <a:cs typeface="Calibri" panose="020F0502020204030204" pitchFamily="34" charset="0"/>
                <a:sym typeface="Arial"/>
              </a:rPr>
              <a:t>,mostly affects the legs but can also affect the arms and other </a:t>
            </a:r>
            <a:r>
              <a:rPr lang="en-GB" sz="2800" dirty="0">
                <a:solidFill>
                  <a:schemeClr val="dk1"/>
                </a:solidFill>
                <a:latin typeface="Calibri" panose="020F0502020204030204" pitchFamily="34" charset="0"/>
                <a:cs typeface="Calibri" panose="020F0502020204030204" pitchFamily="34" charset="0"/>
              </a:rPr>
              <a:t>sites</a:t>
            </a:r>
            <a:r>
              <a:rPr lang="en-GB" sz="2800" dirty="0">
                <a:solidFill>
                  <a:schemeClr val="dk1"/>
                </a:solidFill>
                <a:latin typeface="Calibri" panose="020F0502020204030204" pitchFamily="34" charset="0"/>
                <a:cs typeface="Calibri" panose="020F0502020204030204" pitchFamily="34" charset="0"/>
                <a:sym typeface="Arial"/>
              </a:rPr>
              <a:t> in the body . </a:t>
            </a:r>
          </a:p>
          <a:p>
            <a:pPr marL="457200" marR="0" lvl="0" indent="-457200" algn="l" rtl="0">
              <a:spcBef>
                <a:spcPts val="0"/>
              </a:spcBef>
              <a:spcAft>
                <a:spcPts val="0"/>
              </a:spcAft>
              <a:buFont typeface="Arial" panose="020B0604020202020204" pitchFamily="34" charset="0"/>
              <a:buChar char="•"/>
            </a:pPr>
            <a:endParaRPr lang="en-US" sz="2800" dirty="0">
              <a:solidFill>
                <a:schemeClr val="dk1"/>
              </a:solidFill>
              <a:latin typeface="Calibri" panose="020F0502020204030204" pitchFamily="34" charset="0"/>
              <a:cs typeface="Calibri" panose="020F0502020204030204" pitchFamily="34" charset="0"/>
              <a:sym typeface="Arial"/>
            </a:endParaRPr>
          </a:p>
          <a:p>
            <a:pPr marL="457200" marR="0" lvl="0" indent="-457200" algn="l" rtl="0">
              <a:spcBef>
                <a:spcPts val="0"/>
              </a:spcBef>
              <a:spcAft>
                <a:spcPts val="0"/>
              </a:spcAft>
              <a:buFont typeface="Arial" panose="020B0604020202020204" pitchFamily="34" charset="0"/>
              <a:buChar char="•"/>
            </a:pPr>
            <a:r>
              <a:rPr lang="en-US" sz="2800" b="1" dirty="0">
                <a:solidFill>
                  <a:srgbClr val="C00000"/>
                </a:solidFill>
                <a:latin typeface="Calibri" panose="020F0502020204030204" pitchFamily="34" charset="0"/>
                <a:cs typeface="Calibri" panose="020F0502020204030204" pitchFamily="34" charset="0"/>
              </a:rPr>
              <a:t>Proximal DVT of lower extremity</a:t>
            </a:r>
            <a:r>
              <a:rPr lang="en-US" sz="2800" dirty="0">
                <a:solidFill>
                  <a:srgbClr val="C00000"/>
                </a:solidFill>
                <a:latin typeface="Calibri" panose="020F0502020204030204" pitchFamily="34" charset="0"/>
                <a:cs typeface="Calibri" panose="020F0502020204030204" pitchFamily="34" charset="0"/>
              </a:rPr>
              <a:t> </a:t>
            </a:r>
            <a:r>
              <a:rPr lang="en-US" sz="2800" dirty="0">
                <a:solidFill>
                  <a:schemeClr val="dk1"/>
                </a:solidFill>
                <a:latin typeface="Calibri" panose="020F0502020204030204" pitchFamily="34" charset="0"/>
                <a:cs typeface="Calibri" panose="020F0502020204030204" pitchFamily="34" charset="0"/>
              </a:rPr>
              <a:t>:VTE that is located in the popliteal , femoral , or iliac veins.</a:t>
            </a:r>
          </a:p>
          <a:p>
            <a:pPr marL="457200" marR="0" lvl="0" indent="-457200" algn="l" rtl="0">
              <a:spcBef>
                <a:spcPts val="0"/>
              </a:spcBef>
              <a:spcAft>
                <a:spcPts val="0"/>
              </a:spcAft>
              <a:buFont typeface="Arial" panose="020B0604020202020204" pitchFamily="34" charset="0"/>
              <a:buChar char="•"/>
            </a:pPr>
            <a:endParaRPr lang="en-US" sz="2800" dirty="0">
              <a:solidFill>
                <a:schemeClr val="dk1"/>
              </a:solidFill>
              <a:latin typeface="Calibri" panose="020F0502020204030204" pitchFamily="34" charset="0"/>
              <a:cs typeface="Calibri" panose="020F0502020204030204" pitchFamily="34" charset="0"/>
            </a:endParaRPr>
          </a:p>
          <a:p>
            <a:pPr marL="457200" marR="0" lvl="0" indent="-457200" algn="l" rtl="0">
              <a:spcBef>
                <a:spcPts val="0"/>
              </a:spcBef>
              <a:spcAft>
                <a:spcPts val="0"/>
              </a:spcAft>
              <a:buFont typeface="Arial" panose="020B0604020202020204" pitchFamily="34" charset="0"/>
              <a:buChar char="•"/>
            </a:pPr>
            <a:r>
              <a:rPr lang="en-US" sz="2800" b="1" dirty="0">
                <a:solidFill>
                  <a:srgbClr val="C00000"/>
                </a:solidFill>
                <a:latin typeface="Calibri" panose="020F0502020204030204" pitchFamily="34" charset="0"/>
                <a:cs typeface="Calibri" panose="020F0502020204030204" pitchFamily="34" charset="0"/>
              </a:rPr>
              <a:t>Distal DVT of lower extremity </a:t>
            </a:r>
            <a:r>
              <a:rPr lang="en-US" sz="2800" dirty="0">
                <a:solidFill>
                  <a:schemeClr val="dk1"/>
                </a:solidFill>
                <a:latin typeface="Calibri" panose="020F0502020204030204" pitchFamily="34" charset="0"/>
                <a:cs typeface="Calibri" panose="020F0502020204030204" pitchFamily="34" charset="0"/>
              </a:rPr>
              <a:t>: VTE that is without a proximal component and confined to the calf veins ( Peroneal , posterior ,or anterior tibial , and muscular veins ) “below the knee”</a:t>
            </a:r>
            <a:endParaRPr sz="2800" dirty="0">
              <a:latin typeface="Calibri" panose="020F0502020204030204" pitchFamily="34" charset="0"/>
              <a:cs typeface="Calibri" panose="020F0502020204030204" pitchFamily="34" charset="0"/>
            </a:endParaRPr>
          </a:p>
        </p:txBody>
      </p:sp>
      <p:sp>
        <p:nvSpPr>
          <p:cNvPr id="122" name="Google Shape;122;p4"/>
          <p:cNvSpPr txBox="1">
            <a:spLocks noGrp="1"/>
          </p:cNvSpPr>
          <p:nvPr>
            <p:ph type="title"/>
          </p:nvPr>
        </p:nvSpPr>
        <p:spPr>
          <a:xfrm>
            <a:off x="257175" y="23654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E0717"/>
              </a:buClr>
              <a:buSzPts val="4400"/>
              <a:buFont typeface="Calibri"/>
              <a:buNone/>
            </a:pPr>
            <a:r>
              <a:rPr lang="en-GB" b="1" i="1" dirty="0">
                <a:solidFill>
                  <a:srgbClr val="AE0717"/>
                </a:solidFill>
                <a:latin typeface="Calibri"/>
                <a:ea typeface="Calibri"/>
                <a:cs typeface="Calibri"/>
                <a:sym typeface="Calibri"/>
              </a:rPr>
              <a:t>Deep Vein Thrombosis (DVT)</a:t>
            </a:r>
            <a:endParaRPr b="1" i="1" dirty="0">
              <a:solidFill>
                <a:srgbClr val="AE0717"/>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p:nvPr/>
        </p:nvSpPr>
        <p:spPr>
          <a:xfrm>
            <a:off x="480447" y="1749232"/>
            <a:ext cx="7299703" cy="563227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GB" sz="3600" dirty="0">
                <a:solidFill>
                  <a:schemeClr val="dk1"/>
                </a:solidFill>
                <a:latin typeface="Calibri" panose="020F0502020204030204" pitchFamily="34" charset="0"/>
                <a:cs typeface="Calibri" panose="020F0502020204030204" pitchFamily="34" charset="0"/>
                <a:sym typeface="Arial"/>
              </a:rPr>
              <a:t>The presentation may be </a:t>
            </a:r>
            <a:r>
              <a:rPr lang="en-GB" sz="3600" dirty="0">
                <a:solidFill>
                  <a:schemeClr val="dk1"/>
                </a:solidFill>
                <a:latin typeface="Calibri" panose="020F0502020204030204" pitchFamily="34" charset="0"/>
                <a:cs typeface="Calibri" panose="020F0502020204030204" pitchFamily="34" charset="0"/>
              </a:rPr>
              <a:t>asymptomatic or </a:t>
            </a:r>
            <a:r>
              <a:rPr lang="en-GB" sz="3600" dirty="0">
                <a:solidFill>
                  <a:schemeClr val="dk1"/>
                </a:solidFill>
                <a:latin typeface="Calibri" panose="020F0502020204030204" pitchFamily="34" charset="0"/>
                <a:cs typeface="Calibri" panose="020F0502020204030204" pitchFamily="34" charset="0"/>
                <a:sym typeface="Arial"/>
              </a:rPr>
              <a:t>subtle </a:t>
            </a:r>
            <a:endParaRPr sz="3600"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2400"/>
              <a:buFont typeface="Arial"/>
              <a:buChar char="•"/>
            </a:pPr>
            <a:r>
              <a:rPr lang="en-GB" sz="3600" dirty="0">
                <a:solidFill>
                  <a:schemeClr val="dk1"/>
                </a:solidFill>
                <a:latin typeface="Calibri" panose="020F0502020204030204" pitchFamily="34" charset="0"/>
                <a:cs typeface="Calibri" panose="020F0502020204030204" pitchFamily="34" charset="0"/>
                <a:sym typeface="Arial"/>
              </a:rPr>
              <a:t>Lower limb swelling and pain “mostly unilateral”</a:t>
            </a:r>
          </a:p>
          <a:p>
            <a:pPr marL="342900" marR="0" lvl="0" indent="-342900" algn="l" rtl="0">
              <a:spcBef>
                <a:spcPts val="0"/>
              </a:spcBef>
              <a:spcAft>
                <a:spcPts val="0"/>
              </a:spcAft>
              <a:buClr>
                <a:schemeClr val="dk1"/>
              </a:buClr>
              <a:buSzPts val="2400"/>
              <a:buFont typeface="Arial"/>
              <a:buChar char="•"/>
            </a:pPr>
            <a:r>
              <a:rPr lang="en-GB" sz="3600" dirty="0">
                <a:solidFill>
                  <a:schemeClr val="dk1"/>
                </a:solidFill>
                <a:latin typeface="Calibri" panose="020F0502020204030204" pitchFamily="34" charset="0"/>
                <a:cs typeface="Calibri" panose="020F0502020204030204" pitchFamily="34" charset="0"/>
              </a:rPr>
              <a:t>Warmth , erythema</a:t>
            </a:r>
          </a:p>
          <a:p>
            <a:pPr marL="342900" marR="0" lvl="0" indent="-342900" algn="l" rtl="0">
              <a:spcBef>
                <a:spcPts val="0"/>
              </a:spcBef>
              <a:spcAft>
                <a:spcPts val="0"/>
              </a:spcAft>
              <a:buClr>
                <a:schemeClr val="dk1"/>
              </a:buClr>
              <a:buSzPts val="2400"/>
              <a:buFont typeface="Arial"/>
              <a:buChar char="•"/>
            </a:pPr>
            <a:r>
              <a:rPr lang="en-GB" sz="3600" dirty="0">
                <a:solidFill>
                  <a:schemeClr val="dk1"/>
                </a:solidFill>
                <a:latin typeface="Calibri" panose="020F0502020204030204" pitchFamily="34" charset="0"/>
                <a:cs typeface="Calibri" panose="020F0502020204030204" pitchFamily="34" charset="0"/>
              </a:rPr>
              <a:t>Distension of superficial veins</a:t>
            </a:r>
            <a:endParaRPr sz="3600"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2400"/>
              <a:buFont typeface="Arial"/>
              <a:buChar char="•"/>
            </a:pPr>
            <a:r>
              <a:rPr lang="en-GB" sz="3600" dirty="0">
                <a:solidFill>
                  <a:schemeClr val="dk1"/>
                </a:solidFill>
                <a:latin typeface="Calibri" panose="020F0502020204030204" pitchFamily="34" charset="0"/>
                <a:cs typeface="Calibri" panose="020F0502020204030204" pitchFamily="34" charset="0"/>
                <a:sym typeface="Arial"/>
              </a:rPr>
              <a:t>Homan’s sign </a:t>
            </a:r>
            <a:endParaRPr sz="3600" dirty="0">
              <a:latin typeface="Calibri" panose="020F0502020204030204" pitchFamily="34" charset="0"/>
              <a:cs typeface="Calibri" panose="020F0502020204030204" pitchFamily="34" charset="0"/>
            </a:endParaRPr>
          </a:p>
          <a:p>
            <a:pPr marL="342900" marR="0" lvl="0" indent="-190500" algn="l" rtl="0">
              <a:spcBef>
                <a:spcPts val="0"/>
              </a:spcBef>
              <a:spcAft>
                <a:spcPts val="0"/>
              </a:spcAft>
              <a:buClr>
                <a:schemeClr val="dk1"/>
              </a:buClr>
              <a:buSzPts val="2400"/>
              <a:buFont typeface="Arial"/>
              <a:buNone/>
            </a:pPr>
            <a:endParaRPr sz="3600" dirty="0">
              <a:solidFill>
                <a:schemeClr val="dk1"/>
              </a:solidFill>
              <a:latin typeface="Calibri" panose="020F0502020204030204" pitchFamily="34" charset="0"/>
              <a:cs typeface="Calibri" panose="020F0502020204030204" pitchFamily="34" charset="0"/>
              <a:sym typeface="Arial"/>
            </a:endParaRPr>
          </a:p>
          <a:p>
            <a:pPr marL="342900" marR="0" lvl="0" indent="-190500" algn="l" rtl="0">
              <a:spcBef>
                <a:spcPts val="0"/>
              </a:spcBef>
              <a:spcAft>
                <a:spcPts val="0"/>
              </a:spcAft>
              <a:buClr>
                <a:schemeClr val="dk1"/>
              </a:buClr>
              <a:buSzPts val="2400"/>
              <a:buFont typeface="Arial"/>
              <a:buNone/>
            </a:pPr>
            <a:endParaRPr sz="3600" dirty="0">
              <a:solidFill>
                <a:schemeClr val="dk1"/>
              </a:solidFill>
              <a:latin typeface="Calibri" panose="020F0502020204030204" pitchFamily="34" charset="0"/>
              <a:cs typeface="Calibri" panose="020F0502020204030204" pitchFamily="34" charset="0"/>
              <a:sym typeface="Arial"/>
            </a:endParaRPr>
          </a:p>
          <a:p>
            <a:pPr marL="457200" marR="0" lvl="0" indent="-304800" algn="l" rtl="0">
              <a:spcBef>
                <a:spcPts val="0"/>
              </a:spcBef>
              <a:spcAft>
                <a:spcPts val="0"/>
              </a:spcAft>
              <a:buClr>
                <a:schemeClr val="dk1"/>
              </a:buClr>
              <a:buSzPts val="2400"/>
              <a:buFont typeface="Arial"/>
              <a:buNone/>
            </a:pPr>
            <a:endParaRPr sz="3600" dirty="0">
              <a:solidFill>
                <a:schemeClr val="dk1"/>
              </a:solidFill>
              <a:latin typeface="Calibri" panose="020F0502020204030204" pitchFamily="34" charset="0"/>
              <a:cs typeface="Calibri" panose="020F0502020204030204" pitchFamily="34" charset="0"/>
              <a:sym typeface="Arial"/>
            </a:endParaRPr>
          </a:p>
        </p:txBody>
      </p:sp>
      <p:sp>
        <p:nvSpPr>
          <p:cNvPr id="131" name="Google Shape;131;p5"/>
          <p:cNvSpPr/>
          <p:nvPr/>
        </p:nvSpPr>
        <p:spPr>
          <a:xfrm>
            <a:off x="218365" y="109184"/>
            <a:ext cx="4989067" cy="1135489"/>
          </a:xfrm>
          <a:prstGeom prst="roundRect">
            <a:avLst>
              <a:gd name="adj" fmla="val 16667"/>
            </a:avLst>
          </a:prstGeom>
          <a:gradFill>
            <a:gsLst>
              <a:gs pos="0">
                <a:srgbClr val="6B0007"/>
              </a:gs>
              <a:gs pos="50000">
                <a:srgbClr val="9B000A"/>
              </a:gs>
              <a:gs pos="100000">
                <a:srgbClr val="BA000C"/>
              </a:gs>
            </a:gsLst>
            <a:path path="circle">
              <a:fillToRect t="100000" r="100000"/>
            </a:path>
            <a:tileRect l="-100000" b="-10000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3600" b="1" dirty="0">
                <a:solidFill>
                  <a:schemeClr val="lt1"/>
                </a:solidFill>
                <a:latin typeface="Calibri"/>
                <a:ea typeface="Calibri"/>
                <a:cs typeface="Calibri"/>
                <a:sym typeface="Calibri"/>
              </a:rPr>
              <a:t>Clinical Features </a:t>
            </a:r>
            <a:endParaRPr sz="3200" dirty="0">
              <a:solidFill>
                <a:schemeClr val="lt1"/>
              </a:solidFill>
              <a:latin typeface="Calibri"/>
              <a:ea typeface="Calibri"/>
              <a:cs typeface="Calibri"/>
              <a:sym typeface="Calibri"/>
            </a:endParaRPr>
          </a:p>
          <a:p>
            <a:pPr marL="0" marR="0" lvl="0" indent="0" algn="l" rtl="0">
              <a:spcBef>
                <a:spcPts val="0"/>
              </a:spcBef>
              <a:spcAft>
                <a:spcPts val="0"/>
              </a:spcAft>
              <a:buNone/>
            </a:pPr>
            <a:r>
              <a:rPr lang="en-GB" sz="1600" dirty="0">
                <a:solidFill>
                  <a:schemeClr val="lt1"/>
                </a:solidFill>
                <a:latin typeface="Calibri"/>
                <a:ea typeface="Calibri"/>
                <a:cs typeface="Calibri"/>
                <a:sym typeface="Calibri"/>
              </a:rPr>
              <a:t>     </a:t>
            </a:r>
            <a:endParaRPr sz="1600" b="1"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44730AD9-79B8-2D90-2BFD-80DF87088324}"/>
              </a:ext>
            </a:extLst>
          </p:cNvPr>
          <p:cNvPicPr>
            <a:picLocks noChangeAspect="1"/>
          </p:cNvPicPr>
          <p:nvPr/>
        </p:nvPicPr>
        <p:blipFill>
          <a:blip r:embed="rId3"/>
          <a:stretch>
            <a:fillRect/>
          </a:stretch>
        </p:blipFill>
        <p:spPr>
          <a:xfrm>
            <a:off x="7621132" y="1507778"/>
            <a:ext cx="4441233" cy="50756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p:nvPr/>
        </p:nvSpPr>
        <p:spPr>
          <a:xfrm>
            <a:off x="477165" y="1160246"/>
            <a:ext cx="4545211" cy="452427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3200"/>
              <a:buFont typeface="Arial"/>
              <a:buChar char="-"/>
            </a:pPr>
            <a:r>
              <a:rPr lang="en-GB" sz="3200" dirty="0">
                <a:solidFill>
                  <a:schemeClr val="dk1"/>
                </a:solidFill>
                <a:latin typeface="Arial"/>
                <a:ea typeface="Arial"/>
                <a:cs typeface="Arial"/>
                <a:sym typeface="Arial"/>
              </a:rPr>
              <a:t>The </a:t>
            </a:r>
            <a:r>
              <a:rPr lang="en-GB" sz="3200" dirty="0" err="1">
                <a:solidFill>
                  <a:schemeClr val="dk1"/>
                </a:solidFill>
                <a:latin typeface="Arial"/>
                <a:ea typeface="Arial"/>
                <a:cs typeface="Arial"/>
                <a:sym typeface="Arial"/>
              </a:rPr>
              <a:t>pt</a:t>
            </a:r>
            <a:r>
              <a:rPr lang="en-GB" sz="3200" dirty="0">
                <a:solidFill>
                  <a:schemeClr val="dk1"/>
                </a:solidFill>
                <a:latin typeface="Arial"/>
                <a:ea typeface="Arial"/>
                <a:cs typeface="Arial"/>
                <a:sym typeface="Arial"/>
              </a:rPr>
              <a:t> lies in the supine position with flexion of knee , then </a:t>
            </a:r>
            <a:r>
              <a:rPr lang="en-GB" sz="3200" b="1" dirty="0">
                <a:solidFill>
                  <a:schemeClr val="dk1"/>
                </a:solidFill>
                <a:latin typeface="Arial"/>
                <a:ea typeface="Arial"/>
                <a:cs typeface="Arial"/>
                <a:sym typeface="Arial"/>
              </a:rPr>
              <a:t>dorsiflexion of foot</a:t>
            </a:r>
            <a:r>
              <a:rPr lang="en-GB" sz="3200" dirty="0">
                <a:solidFill>
                  <a:schemeClr val="dk1"/>
                </a:solidFill>
                <a:latin typeface="Arial"/>
                <a:ea typeface="Arial"/>
                <a:cs typeface="Arial"/>
                <a:sym typeface="Arial"/>
              </a:rPr>
              <a:t> and squeeze the calf</a:t>
            </a:r>
          </a:p>
          <a:p>
            <a:pPr marR="0" lvl="0" algn="l" rtl="0">
              <a:spcBef>
                <a:spcPts val="0"/>
              </a:spcBef>
              <a:spcAft>
                <a:spcPts val="0"/>
              </a:spcAft>
              <a:buClr>
                <a:schemeClr val="dk1"/>
              </a:buClr>
              <a:buSzPts val="3200"/>
            </a:pPr>
            <a:r>
              <a:rPr lang="en-GB" sz="3200" dirty="0">
                <a:solidFill>
                  <a:schemeClr val="dk1"/>
                </a:solidFill>
                <a:latin typeface="Arial"/>
                <a:ea typeface="Arial"/>
                <a:cs typeface="Arial"/>
                <a:sym typeface="Arial"/>
              </a:rPr>
              <a:t> </a:t>
            </a:r>
            <a:endParaRPr dirty="0"/>
          </a:p>
          <a:p>
            <a:pPr marL="342900" marR="0" lvl="0" indent="-342900" algn="l" rtl="0">
              <a:spcBef>
                <a:spcPts val="0"/>
              </a:spcBef>
              <a:spcAft>
                <a:spcPts val="0"/>
              </a:spcAft>
              <a:buClr>
                <a:schemeClr val="dk1"/>
              </a:buClr>
              <a:buSzPts val="3200"/>
              <a:buFont typeface="Arial"/>
              <a:buChar char="-"/>
            </a:pPr>
            <a:r>
              <a:rPr lang="en-GB" sz="3200" dirty="0">
                <a:solidFill>
                  <a:schemeClr val="dk1"/>
                </a:solidFill>
                <a:latin typeface="Arial"/>
                <a:ea typeface="Arial"/>
                <a:cs typeface="Arial"/>
                <a:sym typeface="Arial"/>
              </a:rPr>
              <a:t>Positive result when it elicits pain in the calf.</a:t>
            </a:r>
            <a:endParaRPr dirty="0"/>
          </a:p>
          <a:p>
            <a:pPr marL="457200" marR="0" lvl="0" indent="-254000" algn="l" rtl="0">
              <a:spcBef>
                <a:spcPts val="0"/>
              </a:spcBef>
              <a:spcAft>
                <a:spcPts val="0"/>
              </a:spcAft>
              <a:buClr>
                <a:schemeClr val="dk1"/>
              </a:buClr>
              <a:buSzPts val="3200"/>
              <a:buFont typeface="Arial"/>
              <a:buNone/>
            </a:pPr>
            <a:endParaRPr sz="3200" dirty="0">
              <a:solidFill>
                <a:schemeClr val="dk1"/>
              </a:solidFill>
              <a:latin typeface="Arial"/>
              <a:ea typeface="Arial"/>
              <a:cs typeface="Arial"/>
              <a:sym typeface="Arial"/>
            </a:endParaRPr>
          </a:p>
        </p:txBody>
      </p:sp>
      <p:sp>
        <p:nvSpPr>
          <p:cNvPr id="139" name="Google Shape;139;p6" descr="Homans Sign | DVT Test • Easy Explained - OrthoFixar 2021"/>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0" name="Google Shape;140;p6"/>
          <p:cNvPicPr preferRelativeResize="0"/>
          <p:nvPr/>
        </p:nvPicPr>
        <p:blipFill rotWithShape="1">
          <a:blip r:embed="rId3">
            <a:alphaModFix/>
          </a:blip>
          <a:srcRect r="18453" b="6135"/>
          <a:stretch/>
        </p:blipFill>
        <p:spPr>
          <a:xfrm>
            <a:off x="5486994" y="1578842"/>
            <a:ext cx="5148855" cy="3333658"/>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180</TotalTime>
  <Words>2318</Words>
  <Application>Microsoft Office PowerPoint</Application>
  <PresentationFormat>Widescreen</PresentationFormat>
  <Paragraphs>366</Paragraphs>
  <Slides>36</Slides>
  <Notes>30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انقلاب</vt:lpstr>
      <vt:lpstr>Thromboembolism </vt:lpstr>
      <vt:lpstr>PowerPoint Presentation</vt:lpstr>
      <vt:lpstr>PowerPoint Presentation</vt:lpstr>
      <vt:lpstr>PowerPoint Presentation</vt:lpstr>
      <vt:lpstr>Risk Factors</vt:lpstr>
      <vt:lpstr>PowerPoint Presentation</vt:lpstr>
      <vt:lpstr>Deep Vein Thrombosis (DVT)</vt:lpstr>
      <vt:lpstr>PowerPoint Presentation</vt:lpstr>
      <vt:lpstr>PowerPoint Presentation</vt:lpstr>
      <vt:lpstr>DDX of unilateral leg swelling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Pulmonary Embolism ‘PE’</vt:lpstr>
      <vt:lpstr>PowerPoint Presentation</vt:lpstr>
      <vt:lpstr>Pathophysiology of PE</vt:lpstr>
      <vt:lpstr>PowerPoint Presentation</vt:lpstr>
      <vt:lpstr>Clinical Features of PE</vt:lpstr>
      <vt:lpstr>Pretest probability of PE : Wells score </vt:lpstr>
      <vt:lpstr>PowerPoint Presentation</vt:lpstr>
      <vt:lpstr>Diagnosis of PE</vt:lpstr>
      <vt:lpstr>Con. Diagnosis of PE</vt:lpstr>
      <vt:lpstr>PowerPoint Presentation</vt:lpstr>
      <vt:lpstr>PowerPoint Presentation</vt:lpstr>
      <vt:lpstr>Management of PE</vt:lpstr>
      <vt:lpstr>PowerPoint Presentation</vt:lpstr>
      <vt:lpstr> </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Thromboembolism</dc:title>
  <dc:creator>Microsoft Office User</dc:creator>
  <cp:lastModifiedBy>sara jaafreh</cp:lastModifiedBy>
  <cp:revision>18</cp:revision>
  <dcterms:created xsi:type="dcterms:W3CDTF">2021-11-08T15:42:41Z</dcterms:created>
  <dcterms:modified xsi:type="dcterms:W3CDTF">2024-10-16T19:40:40Z</dcterms:modified>
</cp:coreProperties>
</file>