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f-Z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f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93C91-2B33-4CE4-877A-88B72BFFA6E9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f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f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AF87A-CE6C-43BA-969B-2ED47308A8FA}" type="slidenum">
              <a:rPr lang="af-ZA" smtClean="0"/>
              <a:pPr/>
              <a:t>‹#›</a:t>
            </a:fld>
            <a:endParaRPr lang="af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1</a:t>
            </a:fld>
            <a:endParaRPr lang="af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2</a:t>
            </a:fld>
            <a:endParaRPr lang="af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3</a:t>
            </a:fld>
            <a:endParaRPr lang="af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4</a:t>
            </a:fld>
            <a:endParaRPr lang="af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5</a:t>
            </a:fld>
            <a:endParaRPr lang="af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6</a:t>
            </a:fld>
            <a:endParaRPr lang="af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7</a:t>
            </a:fld>
            <a:endParaRPr lang="af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AF87A-CE6C-43BA-969B-2ED47308A8FA}" type="slidenum">
              <a:rPr lang="af-ZA" smtClean="0"/>
              <a:pPr/>
              <a:t>8</a:t>
            </a:fld>
            <a:endParaRPr lang="af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f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F8D6C-B17B-4FAE-9F73-955E5DB40568}" type="datetimeFigureOut">
              <a:rPr lang="af-ZA" smtClean="0"/>
              <a:pPr/>
              <a:t>2019/09/29</a:t>
            </a:fld>
            <a:endParaRPr lang="af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f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CF43-58FE-46EA-8FCB-ACF24228ED73}" type="slidenum">
              <a:rPr lang="af-ZA" smtClean="0"/>
              <a:pPr/>
              <a:t>‹#›</a:t>
            </a:fld>
            <a:endParaRPr lang="af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Medical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Terminology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af-Z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62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Medical Terminology was derived primarily from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Latin</a:t>
            </a:r>
          </a:p>
          <a:p>
            <a:pPr>
              <a:buFontTx/>
              <a:buChar char="-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EKG</a:t>
            </a:r>
            <a:r>
              <a:rPr lang="en-US" sz="2800" b="1" dirty="0" smtClean="0">
                <a:solidFill>
                  <a:srgbClr val="FFFB1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“K”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kardia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heart –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Greek</a:t>
            </a:r>
          </a:p>
          <a:p>
            <a:pPr>
              <a:defRPr/>
            </a:pPr>
            <a:r>
              <a:rPr lang="en-US" sz="2800" i="1" dirty="0" smtClean="0">
                <a:solidFill>
                  <a:srgbClr val="FFFB1D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ardio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/gram</a:t>
            </a: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ECG  “C”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cardia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heart –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Latin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electro/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ardio/gram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endParaRPr lang="en-US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Impossible to memorize all the medical words individually, 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so determine meaning of words by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breaking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into parts. </a:t>
            </a:r>
          </a:p>
          <a:p>
            <a:pPr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These word parts are used over and over in different </a:t>
            </a:r>
          </a:p>
          <a:p>
            <a:pP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combinations.</a:t>
            </a: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3" cstate="print"/>
          <a:srcRect t="3264" b="6528"/>
          <a:stretch>
            <a:fillRect/>
          </a:stretch>
        </p:blipFill>
        <p:spPr bwMode="auto">
          <a:xfrm>
            <a:off x="6948264" y="1124744"/>
            <a:ext cx="216024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671816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-27384"/>
            <a:ext cx="91805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 interesting medical root is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/o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(This root means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stomach). </a:t>
            </a:r>
          </a:p>
          <a:p>
            <a:pPr>
              <a:defRPr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itis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inflamed stomach</a:t>
            </a:r>
          </a:p>
          <a:p>
            <a:pPr>
              <a:buFontTx/>
              <a:buChar char="-"/>
              <a:defRPr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ologist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stomach doctor</a:t>
            </a:r>
          </a:p>
          <a:p>
            <a:pPr>
              <a:defRPr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How is it, then, that the calf 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muscle is called the </a:t>
            </a:r>
          </a:p>
          <a:p>
            <a:pPr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gastro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cnemius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muscle?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ancient times,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/o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was 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Greek word meaning “belly”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Since calf muscle “bellied” out,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the root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/o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was used to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describe it.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6000" t="13126" r="38499" b="8125"/>
          <a:stretch>
            <a:fillRect/>
          </a:stretch>
        </p:blipFill>
        <p:spPr bwMode="auto">
          <a:xfrm>
            <a:off x="5105400" y="620688"/>
            <a:ext cx="38258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6720830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44624"/>
            <a:ext cx="91805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Medical words are like individual jigsaw puzzles—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Each piece is a word part that comes together to form 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medical term.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Example:</a:t>
            </a: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Dermatologist = skin doctor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2515" t="1091" r="2678" b="6181"/>
          <a:stretch>
            <a:fillRect/>
          </a:stretch>
        </p:blipFill>
        <p:spPr bwMode="auto">
          <a:xfrm>
            <a:off x="5720779" y="980728"/>
            <a:ext cx="3387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141188" y="1340768"/>
            <a:ext cx="1095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prefix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88564" y="3573016"/>
            <a:ext cx="1043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suffix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6297" y="3645024"/>
            <a:ext cx="816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root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470" t="44057" r="2722" b="6146"/>
          <a:stretch>
            <a:fillRect/>
          </a:stretch>
        </p:blipFill>
        <p:spPr bwMode="auto">
          <a:xfrm>
            <a:off x="35496" y="1833785"/>
            <a:ext cx="4248472" cy="317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79512" y="3140968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Dermat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9712" y="3140968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ologist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-27384"/>
            <a:ext cx="9180512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Medical terms may have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word parts:</a:t>
            </a:r>
          </a:p>
          <a:p>
            <a:pPr marL="609600" indent="-609600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Root</a:t>
            </a:r>
          </a:p>
          <a:p>
            <a:pPr marL="609600" indent="-609600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Prefix</a:t>
            </a:r>
          </a:p>
          <a:p>
            <a:pPr marL="609600" indent="-609600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Suffix </a:t>
            </a:r>
          </a:p>
          <a:p>
            <a:pPr marL="609600" indent="-609600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Combining form</a:t>
            </a:r>
          </a:p>
          <a:p>
            <a:pPr marL="609600" indent="-609600">
              <a:buFontTx/>
              <a:buChar char="-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Char char="-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word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root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Gives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basic meaning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term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Each medical term contains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more roots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Unlike English roots, which can stand alone, most medical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roots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meant to be used in combinations.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</a:rPr>
              <a:t> Example:     </a:t>
            </a:r>
            <a:r>
              <a:rPr lang="en-US" sz="2800" b="1" i="1" dirty="0" smtClean="0">
                <a:latin typeface="Times New Roman" pitchFamily="18" charset="0"/>
              </a:rPr>
              <a:t>heart</a:t>
            </a:r>
            <a:r>
              <a:rPr lang="en-US" sz="2800" b="1" dirty="0" smtClean="0">
                <a:latin typeface="Times New Roman" pitchFamily="18" charset="0"/>
              </a:rPr>
              <a:t>      -    </a:t>
            </a:r>
            <a:r>
              <a:rPr lang="en-US" sz="2800" b="1" i="1" dirty="0" err="1" smtClean="0">
                <a:latin typeface="Times New Roman" pitchFamily="18" charset="0"/>
              </a:rPr>
              <a:t>cardi</a:t>
            </a:r>
            <a:r>
              <a:rPr lang="en-US" sz="2800" b="1" i="1" dirty="0" smtClean="0">
                <a:latin typeface="Times New Roman" pitchFamily="18" charset="0"/>
              </a:rPr>
              <a:t>/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medical terminology roots usually indicate a body part: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dent/o = teeth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pulmon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/o = lung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word part added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root to modify its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meaning many medical terms do not have a prefix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Example: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prefix usually indicates a: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 Number       2- Time         3- Position  4- Sense of negation</a:t>
            </a:r>
          </a:p>
          <a:p>
            <a:pPr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Prefix examples: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prefixes</a:t>
            </a:r>
          </a:p>
          <a:p>
            <a:pPr marL="1077913" lvl="1" indent="-620713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/corn)    - bi-   (bi/lateral)    - tri-  (tri/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athlon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prefixes</a:t>
            </a:r>
          </a:p>
          <a:p>
            <a:pPr marL="1077913" lvl="1" indent="-620713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pre-    (pre/test)             - post-   (post/test)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prefixes</a:t>
            </a:r>
          </a:p>
          <a:p>
            <a:pPr marL="1077913" lvl="1" indent="-620713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sub- (sub/marine)             - trans- (trans/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atlantic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negation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 prefixes</a:t>
            </a:r>
          </a:p>
          <a:p>
            <a:pPr marL="1077913" lvl="1" indent="-620713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a- (a/moral)                   - an- (an/aerobic)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935" y="-27384"/>
            <a:ext cx="915593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word part added to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root to modify its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meaning most medical terms have a suffix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In </a:t>
            </a:r>
            <a:r>
              <a:rPr lang="en-US" sz="2800" dirty="0" smtClean="0">
                <a:latin typeface="Times New Roman" pitchFamily="18" charset="0"/>
              </a:rPr>
              <a:t>medical terminology, a suffix often times indicates: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A </a:t>
            </a:r>
            <a:r>
              <a:rPr lang="en-US" sz="2600" dirty="0" smtClean="0">
                <a:latin typeface="Times New Roman" pitchFamily="18" charset="0"/>
              </a:rPr>
              <a:t>procedure ( -</a:t>
            </a:r>
            <a:r>
              <a:rPr lang="en-US" sz="2600" i="1" u="sng" dirty="0" err="1" smtClean="0">
                <a:latin typeface="Times New Roman" pitchFamily="18" charset="0"/>
              </a:rPr>
              <a:t>ectomy</a:t>
            </a:r>
            <a:r>
              <a:rPr lang="en-US" sz="2600" dirty="0" smtClean="0">
                <a:latin typeface="Times New Roman" pitchFamily="18" charset="0"/>
              </a:rPr>
              <a:t>  = surgical removal of) </a:t>
            </a:r>
            <a:r>
              <a:rPr lang="en-US" sz="2600" i="1" dirty="0" smtClean="0">
                <a:latin typeface="Times New Roman" pitchFamily="18" charset="0"/>
              </a:rPr>
              <a:t>append</a:t>
            </a:r>
            <a:r>
              <a:rPr lang="en-US" sz="26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r>
              <a:rPr lang="en-US" sz="2600" i="1" dirty="0" err="1" smtClean="0">
                <a:latin typeface="Times New Roman" pitchFamily="18" charset="0"/>
              </a:rPr>
              <a:t>ectomy</a:t>
            </a:r>
            <a:endParaRPr lang="en-US" sz="26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condition  ( -</a:t>
            </a:r>
            <a:r>
              <a:rPr lang="en-US" sz="2800" i="1" u="sng" dirty="0" err="1" smtClean="0">
                <a:latin typeface="Times New Roman" pitchFamily="18" charset="0"/>
              </a:rPr>
              <a:t>osis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= abnormal condition of) </a:t>
            </a:r>
            <a:r>
              <a:rPr lang="en-US" sz="2800" i="1" dirty="0" err="1" smtClean="0">
                <a:latin typeface="Times New Roman" pitchFamily="18" charset="0"/>
              </a:rPr>
              <a:t>hali</a:t>
            </a:r>
            <a:r>
              <a:rPr lang="en-US" sz="2800" i="1" dirty="0" smtClean="0">
                <a:latin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</a:rPr>
              <a:t>tosis</a:t>
            </a:r>
            <a:endParaRPr lang="en-US" sz="28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disease  ( -</a:t>
            </a:r>
            <a:r>
              <a:rPr lang="en-US" sz="2800" i="1" u="sng" dirty="0" err="1" smtClean="0">
                <a:latin typeface="Times New Roman" pitchFamily="18" charset="0"/>
              </a:rPr>
              <a:t>itis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= inflammation of) </a:t>
            </a:r>
            <a:r>
              <a:rPr lang="en-US" sz="2800" i="1" dirty="0" err="1" smtClean="0">
                <a:latin typeface="Times New Roman" pitchFamily="18" charset="0"/>
              </a:rPr>
              <a:t>tonsill</a:t>
            </a:r>
            <a:r>
              <a:rPr lang="en-US" sz="28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</a:rPr>
              <a:t>itis</a:t>
            </a:r>
            <a:endParaRPr lang="en-US" sz="28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 root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examples: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Root example:             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write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Suffix example:          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writ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Prefix example: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460" y="-27384"/>
            <a:ext cx="91524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Combining Vowel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Usually an “o” that is used between word parts 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Eases pronunciation          Examples: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therm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meter</a:t>
            </a:r>
          </a:p>
          <a:p>
            <a:pPr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Occasionally other vowels are used: </a:t>
            </a:r>
            <a:r>
              <a:rPr lang="en-US" sz="2600" i="1" dirty="0" smtClean="0">
                <a:latin typeface="Times New Roman" pitchFamily="18" charset="0"/>
              </a:rPr>
              <a:t>“</a:t>
            </a:r>
            <a:r>
              <a:rPr lang="en-US" sz="2600" i="1" dirty="0" err="1" smtClean="0">
                <a:latin typeface="Times New Roman" pitchFamily="18" charset="0"/>
              </a:rPr>
              <a:t>i</a:t>
            </a:r>
            <a:r>
              <a:rPr lang="en-US" sz="2600" i="1" dirty="0" smtClean="0">
                <a:latin typeface="Times New Roman" pitchFamily="18" charset="0"/>
              </a:rPr>
              <a:t>” or “e”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pelv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or 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chol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/e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</a:rPr>
              <a:t>- </a:t>
            </a:r>
            <a:r>
              <a:rPr lang="en-US" sz="2700" dirty="0" smtClean="0">
                <a:latin typeface="Times New Roman" pitchFamily="18" charset="0"/>
              </a:rPr>
              <a:t>A root word plus a vowel is referred to as a “</a:t>
            </a:r>
            <a:r>
              <a:rPr lang="en-US" sz="2700" i="1" u="sng" dirty="0" smtClean="0">
                <a:latin typeface="Times New Roman" pitchFamily="18" charset="0"/>
              </a:rPr>
              <a:t>combining form</a:t>
            </a:r>
            <a:r>
              <a:rPr lang="en-US" sz="2700" dirty="0" smtClean="0">
                <a:latin typeface="Times New Roman" pitchFamily="18" charset="0"/>
              </a:rPr>
              <a:t>”.</a:t>
            </a:r>
          </a:p>
          <a:p>
            <a:pPr>
              <a:buFontTx/>
              <a:buChar char="-"/>
              <a:defRPr/>
            </a:pPr>
            <a:r>
              <a:rPr lang="en-US" sz="2600" dirty="0" smtClean="0">
                <a:latin typeface="Times New Roman" pitchFamily="18" charset="0"/>
              </a:rPr>
              <a:t> Roots &amp; combining forms are indicated by slash “</a:t>
            </a:r>
            <a:r>
              <a:rPr lang="en-US" sz="2600" b="1" dirty="0" smtClean="0">
                <a:latin typeface="Times New Roman" pitchFamily="18" charset="0"/>
              </a:rPr>
              <a:t>/ </a:t>
            </a:r>
            <a:r>
              <a:rPr lang="en-US" sz="2600" dirty="0" smtClean="0">
                <a:latin typeface="Times New Roman" pitchFamily="18" charset="0"/>
              </a:rPr>
              <a:t>” between  </a:t>
            </a:r>
          </a:p>
          <a:p>
            <a:pPr>
              <a:defRPr/>
            </a:pPr>
            <a:r>
              <a:rPr lang="en-US" sz="2600" dirty="0" smtClean="0">
                <a:latin typeface="Times New Roman" pitchFamily="18" charset="0"/>
              </a:rPr>
              <a:t>  root and vowel (</a:t>
            </a:r>
            <a:r>
              <a:rPr lang="en-US" sz="2600" i="1" dirty="0" err="1" smtClean="0">
                <a:latin typeface="Times New Roman" pitchFamily="18" charset="0"/>
              </a:rPr>
              <a:t>cardi</a:t>
            </a:r>
            <a:r>
              <a:rPr lang="en-US" sz="2600" i="1" dirty="0" smtClean="0">
                <a:latin typeface="Times New Roman" pitchFamily="18" charset="0"/>
              </a:rPr>
              <a:t>/o</a:t>
            </a:r>
            <a:r>
              <a:rPr lang="en-US" sz="2600" dirty="0" smtClean="0">
                <a:latin typeface="Times New Roman" pitchFamily="18" charset="0"/>
              </a:rPr>
              <a:t>)</a:t>
            </a:r>
            <a:r>
              <a:rPr lang="en-US" sz="2600" i="1" dirty="0" smtClean="0">
                <a:latin typeface="Times New Roman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</a:rPr>
              <a:t>Three Basic Steps to </a:t>
            </a:r>
            <a:r>
              <a:rPr lang="en-US" sz="2800" u="sng" dirty="0" smtClean="0">
                <a:latin typeface="Times New Roman" pitchFamily="18" charset="0"/>
              </a:rPr>
              <a:t>Defining</a:t>
            </a:r>
            <a:r>
              <a:rPr lang="en-US" sz="2800" dirty="0" smtClean="0">
                <a:latin typeface="Times New Roman" pitchFamily="18" charset="0"/>
              </a:rPr>
              <a:t> &amp; </a:t>
            </a:r>
            <a:r>
              <a:rPr lang="en-US" sz="2800" u="sng" dirty="0" smtClean="0">
                <a:latin typeface="Times New Roman" pitchFamily="18" charset="0"/>
              </a:rPr>
              <a:t>Interpreting</a:t>
            </a:r>
            <a:r>
              <a:rPr lang="en-US" sz="2800" dirty="0" smtClean="0">
                <a:latin typeface="Times New Roman" pitchFamily="18" charset="0"/>
              </a:rPr>
              <a:t> Medical Words: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</a:rPr>
              <a:t>First, define the </a:t>
            </a:r>
            <a:r>
              <a:rPr lang="en-US" sz="2800" u="sng" dirty="0" smtClean="0">
                <a:latin typeface="Times New Roman" pitchFamily="18" charset="0"/>
              </a:rPr>
              <a:t>suffix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</a:rPr>
              <a:t>Second, define the </a:t>
            </a:r>
            <a:r>
              <a:rPr lang="en-US" sz="2800" u="sng" dirty="0" smtClean="0">
                <a:latin typeface="Times New Roman" pitchFamily="18" charset="0"/>
              </a:rPr>
              <a:t>prefix</a:t>
            </a:r>
            <a:r>
              <a:rPr lang="en-US" sz="2800" dirty="0" smtClean="0">
                <a:latin typeface="Times New Roman" pitchFamily="18" charset="0"/>
              </a:rPr>
              <a:t> (if one is used)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2800" dirty="0" smtClean="0">
                <a:latin typeface="Times New Roman" pitchFamily="18" charset="0"/>
              </a:rPr>
              <a:t>Last, define the </a:t>
            </a:r>
            <a:r>
              <a:rPr lang="en-US" sz="2800" u="sng" dirty="0" smtClean="0">
                <a:latin typeface="Times New Roman" pitchFamily="18" charset="0"/>
              </a:rPr>
              <a:t>middle</a:t>
            </a:r>
            <a:r>
              <a:rPr lang="en-US" sz="2800" dirty="0" smtClean="0">
                <a:latin typeface="Times New Roman" pitchFamily="18" charset="0"/>
              </a:rPr>
              <a:t> part (root) of word</a:t>
            </a:r>
          </a:p>
          <a:p>
            <a:pPr marL="609600" indent="-609600"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sub/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gastr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algia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Sub-                                 gastr/                          -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algia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Under                              stomach                      pain</a:t>
            </a:r>
          </a:p>
          <a:p>
            <a:pPr marL="609600" indent="-609600">
              <a:defRPr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Prefix                               root                            suffix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f-Z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604</Words>
  <Application>Microsoft Office PowerPoint</Application>
  <PresentationFormat>On-screen Show (4:3)</PresentationFormat>
  <Paragraphs>108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Medical  Terminology  An Introduction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 Terminology An Introduction </dc:title>
  <dc:creator>mutah</dc:creator>
  <cp:lastModifiedBy>mutah</cp:lastModifiedBy>
  <cp:revision>23</cp:revision>
  <dcterms:created xsi:type="dcterms:W3CDTF">2019-09-19T05:01:26Z</dcterms:created>
  <dcterms:modified xsi:type="dcterms:W3CDTF">2019-09-29T04:59:53Z</dcterms:modified>
</cp:coreProperties>
</file>