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56" r:id="rId3"/>
    <p:sldId id="304" r:id="rId4"/>
    <p:sldId id="264" r:id="rId5"/>
    <p:sldId id="303" r:id="rId6"/>
    <p:sldId id="263" r:id="rId7"/>
    <p:sldId id="305" r:id="rId8"/>
    <p:sldId id="265" r:id="rId9"/>
    <p:sldId id="262" r:id="rId10"/>
    <p:sldId id="267" r:id="rId11"/>
    <p:sldId id="260" r:id="rId12"/>
    <p:sldId id="271" r:id="rId13"/>
    <p:sldId id="272" r:id="rId14"/>
    <p:sldId id="269" r:id="rId15"/>
    <p:sldId id="270" r:id="rId16"/>
    <p:sldId id="268" r:id="rId17"/>
    <p:sldId id="273" r:id="rId18"/>
    <p:sldId id="306" r:id="rId19"/>
    <p:sldId id="293" r:id="rId20"/>
    <p:sldId id="294" r:id="rId21"/>
    <p:sldId id="274" r:id="rId22"/>
    <p:sldId id="276" r:id="rId23"/>
    <p:sldId id="277" r:id="rId24"/>
    <p:sldId id="278" r:id="rId25"/>
    <p:sldId id="299" r:id="rId26"/>
    <p:sldId id="307" r:id="rId27"/>
    <p:sldId id="300" r:id="rId28"/>
    <p:sldId id="301" r:id="rId29"/>
    <p:sldId id="302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97B9-6C07-49FD-8FB5-C5FF2C230B3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174F6-4708-43B0-B9BF-3F14E3547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174F6-4708-43B0-B9BF-3F14E3547B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822B-67B8-440B-BBEC-AAE19CB730D5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26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2261-BDE7-4FE8-AB6D-75E77019455F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8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1E30-2823-4183-9F50-889D04DD40D1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3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0157-35CD-4FE0-AFDB-1AE1C9BE224C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4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86FA-21CC-4A76-8B3E-BB598D1AD582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3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2518-5CCF-470D-9943-D9BB45E9F111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09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A6D-42DE-499B-8ACD-C7D749FB8C4F}" type="datetime1">
              <a:rPr lang="en-MY" smtClean="0"/>
              <a:t>11/4/2021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ECDA-A0F3-4E62-8FE6-D346409235D3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5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983-6628-4FC2-98EC-F8E855E742BB}" type="datetime1">
              <a:rPr lang="en-MY" smtClean="0"/>
              <a:t>11/4/2021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4CD2-2031-453D-B495-FCBE4C67A929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76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AF4E-6804-41F4-9E7E-4573E12410EB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42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3723-FD5E-4B5A-8AF5-B861C7F095E9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C769-E706-49BD-9000-FBF36393733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43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836712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530" y="1760042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998088">
            <a:off x="6126179" y="2962262"/>
            <a:ext cx="2781745" cy="29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97197" y="3298777"/>
            <a:ext cx="533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27" y="201289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OCCUPATIONAL   </a:t>
            </a:r>
            <a:r>
              <a:rPr lang="en-MY" b="1" dirty="0" smtClean="0">
                <a:solidFill>
                  <a:srgbClr val="FF0000"/>
                </a:solidFill>
                <a:latin typeface="Garamond" pitchFamily="18" charset="0"/>
              </a:rPr>
              <a:t>HAZARDS</a:t>
            </a:r>
            <a:endParaRPr lang="en-MY" b="1" strike="sngStrike" dirty="0" smtClean="0">
              <a:latin typeface="Garamond" pitchFamily="18" charset="0"/>
            </a:endParaRPr>
          </a:p>
          <a:p>
            <a:r>
              <a:rPr lang="en-MY" b="1" strike="sngStrike" dirty="0" smtClean="0">
                <a:latin typeface="Garamond" pitchFamily="18" charset="0"/>
              </a:rPr>
              <a:t>Psychosocial </a:t>
            </a:r>
            <a:r>
              <a:rPr lang="en-MY" b="1" strike="sngStrike" dirty="0">
                <a:latin typeface="Garamond" pitchFamily="18" charset="0"/>
              </a:rPr>
              <a:t>hazards.</a:t>
            </a:r>
          </a:p>
          <a:p>
            <a:r>
              <a:rPr lang="en-MY" b="1" strike="sngStrike" dirty="0">
                <a:latin typeface="Garamond" pitchFamily="18" charset="0"/>
              </a:rPr>
              <a:t>Biological hazards</a:t>
            </a:r>
          </a:p>
          <a:p>
            <a:r>
              <a:rPr lang="en-MY" b="1" dirty="0" smtClean="0">
                <a:latin typeface="Garamond" pitchFamily="18" charset="0"/>
              </a:rPr>
              <a:t>Chemical hazards</a:t>
            </a:r>
            <a:endParaRPr lang="en-MY" dirty="0" smtClean="0">
              <a:latin typeface="Garamond" pitchFamily="18" charset="0"/>
            </a:endParaRPr>
          </a:p>
          <a:p>
            <a:r>
              <a:rPr lang="en-MY" b="1" dirty="0" smtClean="0">
                <a:latin typeface="Garamond" pitchFamily="18" charset="0"/>
              </a:rPr>
              <a:t>Physical </a:t>
            </a:r>
            <a:r>
              <a:rPr lang="en-MY" b="1" dirty="0">
                <a:latin typeface="Garamond" pitchFamily="18" charset="0"/>
              </a:rPr>
              <a:t>hazards</a:t>
            </a:r>
          </a:p>
          <a:p>
            <a:r>
              <a:rPr lang="en-MY" b="1" dirty="0" smtClean="0">
                <a:latin typeface="Garamond" pitchFamily="18" charset="0"/>
              </a:rPr>
              <a:t>Mechanical hazards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CA09-693D-4A08-81AF-43DA21F5AD92}" type="datetime1">
              <a:rPr lang="en-MY" smtClean="0"/>
              <a:t>11/4/2021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293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260648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(iii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 Metals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Their Compounds</a:t>
            </a:r>
            <a:r>
              <a:rPr lang="en-MY" sz="2800" i="1" dirty="0" smtClean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A large number of metals, and their compounds </a:t>
            </a:r>
            <a:endParaRPr lang="en-MY" sz="2600" b="1" dirty="0" smtClean="0">
              <a:latin typeface="Garamond" pitchFamily="18" charset="0"/>
            </a:endParaRPr>
          </a:p>
          <a:p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 are </a:t>
            </a:r>
            <a:r>
              <a:rPr lang="en-MY" sz="2600" b="1" dirty="0">
                <a:latin typeface="Garamond" pitchFamily="18" charset="0"/>
              </a:rPr>
              <a:t>used throughout the </a:t>
            </a:r>
            <a:r>
              <a:rPr lang="en-MY" sz="2600" b="1" dirty="0" smtClean="0">
                <a:latin typeface="Garamond" pitchFamily="18" charset="0"/>
              </a:rPr>
              <a:t>industry e.g. </a:t>
            </a:r>
            <a:r>
              <a:rPr lang="en-MY" sz="2600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lead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MY" sz="2600" b="1" dirty="0">
                <a:latin typeface="Garamond" pitchFamily="18" charset="0"/>
              </a:rPr>
              <a:t>antimony, arsenic, beryllium, cadmium, cobalt, manganese,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mercury, </a:t>
            </a:r>
            <a:r>
              <a:rPr lang="en-MY" sz="2600" b="1" dirty="0">
                <a:latin typeface="Garamond" pitchFamily="18" charset="0"/>
              </a:rPr>
              <a:t>phosphorus, chromium, zinc and others</a:t>
            </a:r>
            <a:r>
              <a:rPr lang="en-MY" sz="2800" b="1" dirty="0">
                <a:latin typeface="Garamond" pitchFamily="18" charset="0"/>
              </a:rPr>
              <a:t>. </a:t>
            </a:r>
            <a:endParaRPr lang="en-MY" sz="2800" b="1" dirty="0" smtClean="0">
              <a:latin typeface="Garamond" pitchFamily="18" charset="0"/>
            </a:endParaRPr>
          </a:p>
          <a:p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chief mode of entry </a:t>
            </a:r>
            <a:r>
              <a:rPr lang="en-MY" sz="2600" dirty="0">
                <a:latin typeface="Garamond" pitchFamily="18" charset="0"/>
              </a:rPr>
              <a:t>of some of them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is 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by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inhalation</a:t>
            </a:r>
            <a:r>
              <a:rPr lang="en-MY" sz="2600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as dust or fumes</a:t>
            </a:r>
            <a:r>
              <a:rPr lang="en-MY" sz="26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ill-effects depend upon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duration </a:t>
            </a:r>
            <a:r>
              <a:rPr lang="en-MY" sz="2600" b="1" dirty="0">
                <a:latin typeface="Garamond" pitchFamily="18" charset="0"/>
              </a:rPr>
              <a:t>of exposure and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dose or concentration </a:t>
            </a:r>
            <a:r>
              <a:rPr lang="en-MY" sz="2600" b="1" dirty="0">
                <a:latin typeface="Garamond" pitchFamily="18" charset="0"/>
              </a:rPr>
              <a:t>of exposure</a:t>
            </a:r>
            <a:r>
              <a:rPr lang="en-MY" sz="2600" b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Unlike the pneumoconiosis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, most chemical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intoxications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respond positively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to cessation of exposure</a:t>
            </a:r>
          </a:p>
          <a:p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  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and medical treatment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en-MY" sz="2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7009" y="-99392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ingestion</a:t>
            </a:r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1400" dirty="0" smtClean="0">
                <a:latin typeface="Garamond" pitchFamily="18" charset="0"/>
              </a:rPr>
              <a:t>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   metals</a:t>
            </a:r>
            <a:endParaRPr lang="en-MY" sz="1400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A9CA-5196-4A63-AFF0-1755C4B43EA1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025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120" y="548680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472060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contents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Definitions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Pathogenesis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Types </a:t>
            </a:r>
            <a:endParaRPr lang="en-MY" sz="28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</a:t>
            </a:r>
            <a:endParaRPr lang="en-MY" sz="28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MY" sz="28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• Individual diseases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Silicosis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Asbestosis </a:t>
            </a:r>
          </a:p>
          <a:p>
            <a:pPr algn="ctr"/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en-MY" sz="28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27276" cy="32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C337-CE6B-498F-A408-8767EBF26676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682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38550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Pneumoconiosis 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03" y="908720"/>
            <a:ext cx="8622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within the size range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health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hazard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after variable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period of exposure,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producing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</a:t>
            </a:r>
            <a:endParaRPr lang="en-MY" sz="28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 disease known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  <a:endParaRPr lang="en-MY" sz="2800" b="1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88" y="3861048"/>
            <a:ext cx="10436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492896"/>
            <a:ext cx="89182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Definition</a:t>
            </a:r>
            <a:endParaRPr lang="en-MY" sz="28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The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term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pneumoconiosis derives its meaning from the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         Greek words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8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pneuma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= air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and              </a:t>
            </a:r>
            <a:r>
              <a:rPr lang="en-MY" sz="28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konis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= dust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International Labour Organization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(ILO) </a:t>
            </a: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define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as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  “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accumulation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dust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 the lungs and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 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tissue reactions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its presence”.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99F7-8EF5-4273-A6A9-9B3D2D225573}" type="datetime1">
              <a:rPr lang="en-MY" smtClean="0"/>
              <a:t>11/4/2021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657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06" y="980728"/>
            <a:ext cx="8928992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can be defined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as </a:t>
            </a: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non-neoplastic reaction of lungs to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inhaled minerals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or organic dust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and the resultant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alteration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in their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structur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Defined as the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deposition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lung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reaction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dust 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(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dust lung diseases).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distribution of dust lesion 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follow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lymphatic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pathways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</a:t>
            </a:r>
            <a:endParaRPr lang="en-US" sz="2800" b="1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66EB-F98C-47A6-B1F8-6A757A69BA47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656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679"/>
            <a:ext cx="8820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      For clinical pneumoconiosis to develop, 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3 essential factors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are required: </a:t>
            </a:r>
          </a:p>
          <a:p>
            <a:pPr marL="457200" indent="-457200">
              <a:buFont typeface="+mj-lt"/>
              <a:buAutoNum type="arabicParenR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Exposure to specific substance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coal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relatively inert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may accumulate in considerable amounts with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minimal tissue response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;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while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, have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potent biologic effects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2) 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Particles of appropriate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size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be retained in lung </a:t>
            </a:r>
          </a:p>
          <a:p>
            <a:r>
              <a:rPr lang="en-MY" sz="2800" dirty="0"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)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3)Exposure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for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sufficient length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time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usually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around 10 years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7F9-7A91-4B1A-BCC8-B8A24F1D7058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30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latin typeface="Garamond" pitchFamily="18" charset="0"/>
                <a:cs typeface="Times New Roman" pitchFamily="18" charset="0"/>
              </a:rPr>
              <a:t>From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occupational health point of view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dust is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classified 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size into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following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categories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Inhalable Dust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one which enters the body, but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trapped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 the nose, throat, and upper respiratory tract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Particle size is usually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6-25μ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Respirable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Dust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particles that are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small enough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penetrate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the nose and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upper respiratory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system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beyond the body's natural clearance mechanisms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cilia and mucous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are more   likely to be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retained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maintain)in the lungs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Particle size is   usually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1-5μ. </a:t>
            </a:r>
            <a:endParaRPr lang="en-MY" sz="28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Particles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&lt;1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exhaled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out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51356"/>
            <a:ext cx="289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Pathogenesis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Pathogenesi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94703"/>
            <a:ext cx="1928491" cy="13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8149-8D70-4563-894D-B5E97A4C01DA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750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hogenes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1494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4B23-FD20-495C-BED6-7441CBAC5C6E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59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84604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MY" sz="32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hazardous effects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dusts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the lungs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depend upon a 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number of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factors</a:t>
            </a:r>
            <a:r>
              <a:rPr lang="en-MY" sz="2800" b="1" u="sng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such as:</a:t>
            </a:r>
          </a:p>
          <a:p>
            <a:pPr lvl="0" algn="just"/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(a</a:t>
            </a:r>
            <a:r>
              <a:rPr lang="en-MY" sz="28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)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Chemical composition 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b) Fineness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(c) Concentration of dust in the air </a:t>
            </a:r>
          </a:p>
          <a:p>
            <a:pPr lvl="0" algn="just"/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d) Period of exposure and</a:t>
            </a:r>
          </a:p>
          <a:p>
            <a:pPr lvl="0" algn="just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e) Health status of the person exposed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800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lvl="0" algn="just"/>
            <a:endParaRPr lang="en-MY" sz="28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Therefore, the threshold limit values for different dusts are different.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.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4288" y="5949280"/>
            <a:ext cx="1986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260A-4C77-4501-AC52-4748C42AC858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365104"/>
            <a:ext cx="830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Georgia"/>
              </a:rPr>
              <a:t>Pneumoconiosis </a:t>
            </a:r>
            <a:r>
              <a:rPr lang="en-US" sz="2400" b="1" dirty="0" smtClean="0">
                <a:solidFill>
                  <a:srgbClr val="FF0000"/>
                </a:solidFill>
                <a:latin typeface="Georgia"/>
              </a:rPr>
              <a:t> classification;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1- </a:t>
            </a:r>
            <a:r>
              <a:rPr lang="en-US" sz="2400" b="1" dirty="0">
                <a:solidFill>
                  <a:schemeClr val="tx2"/>
                </a:solidFill>
                <a:latin typeface="Georgia"/>
              </a:rPr>
              <a:t>caused by inhalation of inorganic or organic </a:t>
            </a:r>
            <a:r>
              <a:rPr lang="en-US" sz="2400" b="1" dirty="0" smtClean="0">
                <a:solidFill>
                  <a:schemeClr val="tx2"/>
                </a:solidFill>
                <a:latin typeface="Georgia"/>
              </a:rPr>
              <a:t>dust</a:t>
            </a:r>
          </a:p>
          <a:p>
            <a:pPr lvl="0"/>
            <a:r>
              <a:rPr lang="en-US" sz="2400" b="1" dirty="0" smtClean="0">
                <a:solidFill>
                  <a:schemeClr val="tx2"/>
                </a:solidFill>
                <a:latin typeface="Georgia"/>
                <a:cs typeface="Times New Roman"/>
              </a:rPr>
              <a:t>2- severity  spectrum of disease </a:t>
            </a:r>
            <a:endParaRPr lang="ar-EG" sz="2400" b="1" dirty="0">
              <a:solidFill>
                <a:schemeClr val="tx2"/>
              </a:solidFill>
              <a:latin typeface="Georgia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876427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</a:pPr>
            <a:r>
              <a:rPr lang="en-MY" sz="26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Therefore, the </a:t>
            </a:r>
            <a:r>
              <a:rPr lang="en-MY" sz="26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threshold limit values </a:t>
            </a:r>
            <a:r>
              <a:rPr lang="en-MY" sz="26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for different dusts are different.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addition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to the toxic effect of the dust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on the lung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tissues, 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super-imposition of infections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like tuberculosis </a:t>
            </a:r>
          </a:p>
          <a:p>
            <a:pPr lvl="0" algn="just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may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also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influence the pattern of pneumoconiosis</a:t>
            </a:r>
            <a:endParaRPr lang="en-MY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5C96-6BF8-4907-9E0F-649733702550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149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b="1" dirty="0">
                <a:solidFill>
                  <a:prstClr val="black"/>
                </a:solidFill>
                <a:latin typeface="Georgia"/>
              </a:rPr>
              <a:t>Pneumoconiosis </a:t>
            </a:r>
            <a:r>
              <a:rPr lang="en-US" sz="2000" b="1" dirty="0">
                <a:solidFill>
                  <a:srgbClr val="FF0000"/>
                </a:solidFill>
                <a:latin typeface="Georgia"/>
              </a:rPr>
              <a:t>may be caused by </a:t>
            </a:r>
            <a:r>
              <a:rPr lang="en-US" sz="2000" b="1" dirty="0">
                <a:solidFill>
                  <a:prstClr val="black"/>
                </a:solidFill>
                <a:latin typeface="Georgia"/>
              </a:rPr>
              <a:t>inhalation of inorganic or organic dust</a:t>
            </a:r>
            <a:endParaRPr lang="ar-EG" sz="2000" b="1" dirty="0">
              <a:solidFill>
                <a:prstClr val="black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92525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44-F845-45AF-AB54-156EB9116F25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51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63" y="692696"/>
            <a:ext cx="8611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Chemical Hazards</a:t>
            </a:r>
            <a:endParaRPr lang="en-MY" sz="32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3200" b="1" dirty="0" smtClean="0">
                <a:latin typeface="Garamond" pitchFamily="18" charset="0"/>
              </a:rPr>
              <a:t>There </a:t>
            </a:r>
            <a:r>
              <a:rPr lang="en-MY" sz="3200" b="1" dirty="0">
                <a:latin typeface="Garamond" pitchFamily="18" charset="0"/>
              </a:rPr>
              <a:t>is hardly any industry which does not make use of chemicals. </a:t>
            </a:r>
            <a:endParaRPr lang="en-MY" sz="3200" b="1" dirty="0" smtClean="0">
              <a:latin typeface="Garamond" pitchFamily="18" charset="0"/>
            </a:endParaRPr>
          </a:p>
          <a:p>
            <a:r>
              <a:rPr lang="en-MY" sz="3200" b="1" dirty="0" smtClean="0">
                <a:latin typeface="Garamond" pitchFamily="18" charset="0"/>
              </a:rPr>
              <a:t>The </a:t>
            </a:r>
            <a:r>
              <a:rPr lang="en-MY" sz="3200" b="1" dirty="0">
                <a:latin typeface="Garamond" pitchFamily="18" charset="0"/>
              </a:rPr>
              <a:t>chemical hazards are on the increase with the introduction of newer and complex chemicals</a:t>
            </a:r>
            <a:r>
              <a:rPr lang="en-MY" sz="3200" dirty="0">
                <a:latin typeface="Garamond" pitchFamily="18" charset="0"/>
              </a:rPr>
              <a:t>. </a:t>
            </a:r>
            <a:endParaRPr lang="en-MY" sz="3200" dirty="0" smtClean="0">
              <a:latin typeface="Garamond" pitchFamily="18" charset="0"/>
            </a:endParaRPr>
          </a:p>
          <a:p>
            <a:endParaRPr lang="en-MY" sz="32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ill-effects </a:t>
            </a:r>
            <a:r>
              <a:rPr lang="en-MY" sz="3200" b="1" dirty="0">
                <a:solidFill>
                  <a:schemeClr val="tx2"/>
                </a:solidFill>
                <a:latin typeface="Garamond" pitchFamily="18" charset="0"/>
              </a:rPr>
              <a:t>produced </a:t>
            </a:r>
            <a:r>
              <a:rPr lang="en-MY" sz="3200" b="1" u="sng" dirty="0">
                <a:solidFill>
                  <a:schemeClr val="tx2"/>
                </a:solidFill>
                <a:latin typeface="Garamond" pitchFamily="18" charset="0"/>
              </a:rPr>
              <a:t>depend upon </a:t>
            </a:r>
            <a:r>
              <a:rPr lang="en-MY" sz="3200" b="1" u="sng" dirty="0" smtClean="0">
                <a:solidFill>
                  <a:schemeClr val="tx2"/>
                </a:solidFill>
                <a:latin typeface="Garamond" pitchFamily="18" charset="0"/>
              </a:rPr>
              <a:t>the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3200" dirty="0" smtClean="0">
                <a:latin typeface="Garamond" pitchFamily="18" charset="0"/>
              </a:rPr>
              <a:t> </a:t>
            </a:r>
            <a:r>
              <a:rPr lang="en-MY" sz="3200" b="1" dirty="0">
                <a:latin typeface="Garamond" pitchFamily="18" charset="0"/>
              </a:rPr>
              <a:t>duration of exposure, </a:t>
            </a:r>
            <a:endParaRPr lang="en-MY" sz="32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3200" b="1" dirty="0" smtClean="0">
                <a:latin typeface="Garamond" pitchFamily="18" charset="0"/>
              </a:rPr>
              <a:t>the </a:t>
            </a:r>
            <a:r>
              <a:rPr lang="en-MY" sz="3200" b="1" dirty="0">
                <a:latin typeface="Garamond" pitchFamily="18" charset="0"/>
              </a:rPr>
              <a:t>quantum of exposure and  </a:t>
            </a:r>
            <a:endParaRPr lang="en-MY" sz="3200" b="1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sz="3200" b="1" dirty="0" smtClean="0">
                <a:latin typeface="Garamond" pitchFamily="18" charset="0"/>
              </a:rPr>
              <a:t>individual </a:t>
            </a:r>
            <a:r>
              <a:rPr lang="en-MY" sz="3200" b="1" dirty="0">
                <a:latin typeface="Garamond" pitchFamily="18" charset="0"/>
              </a:rPr>
              <a:t>susceptibility</a:t>
            </a:r>
            <a:r>
              <a:rPr lang="en-MY" sz="3200" b="1" dirty="0" smtClean="0">
                <a:latin typeface="Garamond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884368" y="6231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998088">
            <a:off x="7760512" y="47880"/>
            <a:ext cx="1226119" cy="12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A49E-5200-4007-B613-AD64256E2871}" type="datetime1">
              <a:rPr lang="en-MY" smtClean="0"/>
              <a:t>11/4/2021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298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20</a:t>
            </a:fld>
            <a:endParaRPr lang="en-MY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6" y="332656"/>
            <a:ext cx="88392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96" y="196895"/>
            <a:ext cx="1367036" cy="10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170080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/>
                </a:solidFill>
                <a:latin typeface="Georgia"/>
                <a:cs typeface="Times New Roman"/>
              </a:rPr>
              <a:t>- </a:t>
            </a:r>
            <a:r>
              <a:rPr lang="en-US" sz="2400" b="1" dirty="0">
                <a:solidFill>
                  <a:schemeClr val="tx2"/>
                </a:solidFill>
                <a:latin typeface="Georgia"/>
                <a:cs typeface="Times New Roman"/>
              </a:rPr>
              <a:t>severity  spectrum of disease </a:t>
            </a:r>
            <a:endParaRPr lang="ar-EG" sz="2400" b="1" dirty="0">
              <a:solidFill>
                <a:schemeClr val="tx2"/>
              </a:solidFill>
              <a:latin typeface="Georgia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6C47-F542-44BB-9827-C51060024A43}" type="datetime1">
              <a:rPr lang="en-MY" smtClean="0"/>
              <a:t>11/4/2021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722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05" y="90872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Pneumoconiosis is usually divided into three groups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Minor pneumoconiosis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Benign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57606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43" y="2400119"/>
            <a:ext cx="2198646" cy="17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C2F2-C075-4989-884A-61734815353B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III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Benign Pneumoconiosis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isn't any reaction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lungs,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but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dust deposition casts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shadow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x-ray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the lung.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There 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fibrosis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and </a:t>
            </a:r>
            <a:endParaRPr lang="en-MY" sz="28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disturbance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 functions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are characterized by the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presence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small rounded dense opacities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chest film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due to perivascular collections of dusts.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deposits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in the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disappear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when exposure is discontinued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22933" y="5805264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ight Arrow 3"/>
          <p:cNvSpPr/>
          <p:nvPr/>
        </p:nvSpPr>
        <p:spPr>
          <a:xfrm>
            <a:off x="4724187" y="5553844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4668385" y="5215784"/>
            <a:ext cx="618368" cy="12115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6927"/>
            <a:ext cx="2016224" cy="1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8314" y="4552112"/>
            <a:ext cx="6018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It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can result from the inhalation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Iron dust      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400" dirty="0" err="1" smtClean="0">
                <a:latin typeface="Garamond" pitchFamily="18" charset="0"/>
                <a:cs typeface="Times New Roman" pitchFamily="18" charset="0"/>
              </a:rPr>
              <a:t>siderosis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Tin dust     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400" dirty="0" err="1">
                <a:latin typeface="Garamond" pitchFamily="18" charset="0"/>
                <a:cs typeface="Times New Roman" pitchFamily="18" charset="0"/>
              </a:rPr>
              <a:t>stannosis</a:t>
            </a:r>
            <a:endParaRPr lang="en-MY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  <a:cs typeface="Times New Roman" pitchFamily="18" charset="0"/>
              </a:rPr>
              <a:t> Calcium dust      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400" dirty="0" err="1" smtClean="0">
                <a:latin typeface="Garamond" pitchFamily="18" charset="0"/>
                <a:cs typeface="Times New Roman" pitchFamily="18" charset="0"/>
              </a:rPr>
              <a:t>chalcosis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1C0-9EB2-42D5-8509-AFD7DB1CA249}" type="datetime1">
              <a:rPr lang="en-MY" smtClean="0"/>
              <a:t>11/4/2021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004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502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II. Minor Pneumoconiosis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Inhalation of some dusts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results 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“minor fibrosis”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of the lungs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There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minimal fibrosis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of the lungs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without interference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architecture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lung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 tests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These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dusts include: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Mica pneumoconiosis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err="1">
                <a:latin typeface="Garamond" pitchFamily="18" charset="0"/>
                <a:cs typeface="Times New Roman" pitchFamily="18" charset="0"/>
              </a:rPr>
              <a:t>Koalin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(china clay) pneumoconiosis</a:t>
            </a:r>
          </a:p>
        </p:txBody>
      </p:sp>
      <p:pic>
        <p:nvPicPr>
          <p:cNvPr id="4" name="Picture 3" descr="types&#10;â¢ Pneumoconiosis is usually divided into three groups:&#10;â Major pneumoconiosis&#10;â Minor pneumoconiosis&#10;â Benign pneum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68987"/>
            <a:ext cx="2598115" cy="16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43D2-80ED-47F6-8890-455F71835EF3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99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89282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III Major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Pneumoconiosis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:  or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Complicated pneumoconiosis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related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 of exposure </a:t>
            </a:r>
            <a:r>
              <a:rPr lang="en-US" sz="280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large lesions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fibrosis (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major fibrosis</a:t>
            </a: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+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which results 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interference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lung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architecture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or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function tests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+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collapse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and </a:t>
            </a:r>
            <a:endParaRPr lang="en-US" sz="2800" b="1" dirty="0" smtClean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compensatory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US" sz="2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4166790"/>
            <a:ext cx="4320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Examples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silicosis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Asbestos        asbestosis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Coal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600" b="1" dirty="0" err="1">
                <a:latin typeface="Garamond" pitchFamily="18" charset="0"/>
                <a:cs typeface="Times New Roman" pitchFamily="18" charset="0"/>
              </a:rPr>
              <a:t>anthracosis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97230" y="5301208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2585480" y="5661248"/>
            <a:ext cx="618368" cy="6057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2590612" y="4725144"/>
            <a:ext cx="613236" cy="1381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2136"/>
            <a:ext cx="4103743" cy="34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364A-FBE1-4119-A91F-E1076E008F27}" type="datetime1">
              <a:rPr lang="en-MY" smtClean="0"/>
              <a:t>11/4/2021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6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2474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Pneumoconiosis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  <a:p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25</a:t>
            </a:fld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66E0-FCE8-4D3B-AAC1-C3741EA2BB8E}" type="datetime1">
              <a:rPr lang="en-MY" smtClean="0"/>
              <a:t>11/4/2021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435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198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Medical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Pre-placement examination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Periodical examination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Medical and health care services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Notification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Maintenance and analysis of records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Health education and counselling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Practicing good personal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hygiene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Washing hands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face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before eating, drinking, smoking or use toilet,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eat, drink, smoke, in areas where such dust is being used.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  <a:cs typeface="Times New Roman" pitchFamily="18" charset="0"/>
              </a:rPr>
              <a:t>Wear protective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clothes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and respiratory protection 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Before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leaving work,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shower and change into clean clothes.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Leave dusty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clothes at work.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476672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D80C-CC53-4464-8175-6D57C5D8F7B8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5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35" y="1052736"/>
            <a:ext cx="90268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Design of building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Conduct air monitoring to measure the workers’ exposure to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such dust .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Minimize exposures by controlling the creation of airborne </a:t>
            </a:r>
          </a:p>
          <a:p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  for example, use wet drilling, local exhaust ventilation.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Enclosure / isolation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Environmental monitoring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Prohibit Dry Cutting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Promote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wet Cutting</a:t>
            </a:r>
            <a:endParaRPr lang="en-MY" sz="2400" dirty="0" smtClean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429000"/>
            <a:ext cx="2520280" cy="17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7107" y="260648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CF71-E80A-4567-A6BF-45C1AD629377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292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51167"/>
            <a:ext cx="84329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Other Measures: </a:t>
            </a: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Legal measures: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Measures to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minimize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emissions and exposure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to dust.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Law compliance mechanisms, including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effective workplace inspection systems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Cooperation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between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management and workers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and their representatives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 mechanism for 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collection and analysis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of data on occupational diseases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Training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health professionals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occupational diseases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to diagnose and prevent occupational diseases.</a:t>
            </a:r>
            <a:endParaRPr lang="en-MY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7107" y="260648"/>
            <a:ext cx="259228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Preventive </a:t>
            </a:r>
            <a:r>
              <a:rPr lang="en-MY" sz="10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measures </a:t>
            </a:r>
            <a:r>
              <a:rPr lang="en-MY" sz="105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in Pneumoconiosis</a:t>
            </a: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sz="105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Medical </a:t>
            </a:r>
            <a:r>
              <a:rPr lang="en-MY" sz="1050" b="1" dirty="0">
                <a:latin typeface="Garamond" pitchFamily="18" charset="0"/>
                <a:cs typeface="Times New Roman" pitchFamily="18" charset="0"/>
              </a:rPr>
              <a:t>measures </a:t>
            </a:r>
            <a:endParaRPr lang="en-MY" sz="105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latin typeface="Garamond" pitchFamily="18" charset="0"/>
                <a:cs typeface="Times New Roman" pitchFamily="18" charset="0"/>
              </a:rPr>
              <a:t>Engineering measures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MY" sz="105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Other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C0B-7873-45B8-AE06-D7E7C2A0492A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214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hibit Dry Cutting Promote wet Cutting&#10;Preventive measur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29</a:t>
            </a:fld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59D5-744B-47A3-A3B9-A7CEDA9E722B}" type="datetime1">
              <a:rPr lang="en-MY" smtClean="0"/>
              <a:t>11/4/2021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19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Chemical agents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act in three ways :</a:t>
            </a:r>
          </a:p>
          <a:p>
            <a:pPr marL="342900" indent="-342900">
              <a:buAutoNum type="arabicParenBoth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Local Action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342900" indent="-342900">
              <a:buAutoNum type="arabicParenBoth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Ingestion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AutoNum type="arabicParenBoth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pPr marL="400050" indent="-400050">
              <a:buAutoNum type="romanLcParenR"/>
            </a:pPr>
            <a:r>
              <a:rPr lang="en-MY" sz="2800" b="1" i="1" dirty="0">
                <a:latin typeface="Garamond" pitchFamily="18" charset="0"/>
              </a:rPr>
              <a:t>Dusts</a:t>
            </a:r>
          </a:p>
          <a:p>
            <a:pPr marL="400050" indent="-400050">
              <a:buAutoNum type="romanLcParenR"/>
            </a:pPr>
            <a:r>
              <a:rPr lang="en-MY" sz="2800" b="1" i="1" dirty="0">
                <a:latin typeface="Garamond" pitchFamily="18" charset="0"/>
              </a:rPr>
              <a:t>Gases</a:t>
            </a:r>
          </a:p>
          <a:p>
            <a:pPr marL="400050" indent="-400050">
              <a:buAutoNum type="romanLcParenR"/>
            </a:pPr>
            <a:r>
              <a:rPr lang="en-MY" sz="2800" b="1" i="1" dirty="0">
                <a:latin typeface="Garamond" pitchFamily="18" charset="0"/>
              </a:rPr>
              <a:t>Metals and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i="1" dirty="0">
                <a:latin typeface="Garamond" pitchFamily="18" charset="0"/>
              </a:rPr>
              <a:t>Their </a:t>
            </a:r>
            <a:r>
              <a:rPr lang="en-MY" sz="2800" b="1" i="1" dirty="0" smtClean="0">
                <a:latin typeface="Garamond" pitchFamily="18" charset="0"/>
              </a:rPr>
              <a:t>Compounds</a:t>
            </a:r>
            <a:endParaRPr lang="en-MY" sz="2800" b="1" dirty="0"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998088">
            <a:off x="7760512" y="47880"/>
            <a:ext cx="1226119" cy="12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6E1C-1FB4-4550-8AB2-09BD793F2FCF}" type="datetime1">
              <a:rPr lang="en-MY" smtClean="0"/>
              <a:t>11/4/2021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948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hank You Postcards from Mary Engelbreit Thank U, Mary Engelbreit, Thank You Postcards, Thank You Cards, Mary Mary, Mom Birthday, Birthday Wishes, Love Her, Grateful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A89-466C-43E2-94A7-A8BD903F7CF2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39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536" y="1351898"/>
            <a:ext cx="82423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MY" sz="2800" b="1" u="sng" dirty="0" smtClean="0">
                <a:solidFill>
                  <a:srgbClr val="C00000"/>
                </a:solidFill>
                <a:latin typeface="Garamond" pitchFamily="18" charset="0"/>
              </a:rPr>
              <a:t>Local Action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: </a:t>
            </a:r>
          </a:p>
          <a:p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Some chemicals cause</a:t>
            </a:r>
          </a:p>
          <a:p>
            <a:r>
              <a:rPr lang="en-MY" sz="2600" b="1" dirty="0" smtClean="0">
                <a:latin typeface="Garamond" pitchFamily="18" charset="0"/>
              </a:rPr>
              <a:t> 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dermatitis, eczema, ulcers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and even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cancer </a:t>
            </a:r>
          </a:p>
          <a:p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by </a:t>
            </a:r>
            <a:r>
              <a:rPr lang="en-MY" sz="2600" b="1" i="1" dirty="0" smtClean="0">
                <a:solidFill>
                  <a:srgbClr val="FF0000"/>
                </a:solidFill>
                <a:latin typeface="Garamond" pitchFamily="18" charset="0"/>
              </a:rPr>
              <a:t>primary irritant </a:t>
            </a:r>
            <a:r>
              <a:rPr lang="en-MY" sz="2600" b="1" i="1" dirty="0" smtClean="0">
                <a:latin typeface="Garamond" pitchFamily="18" charset="0"/>
              </a:rPr>
              <a:t>action;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some cause dermatitis by an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allergic </a:t>
            </a:r>
            <a:r>
              <a:rPr lang="en-MY" sz="2600" b="1" dirty="0" smtClean="0">
                <a:latin typeface="Garamond" pitchFamily="18" charset="0"/>
              </a:rPr>
              <a:t>action.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 Occupational dermatitis </a:t>
            </a:r>
            <a:r>
              <a:rPr lang="en-MY" sz="2600" b="1" dirty="0" smtClean="0">
                <a:latin typeface="Garamond" pitchFamily="18" charset="0"/>
              </a:rPr>
              <a:t>is a big problem in industry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Some </a:t>
            </a:r>
            <a:r>
              <a:rPr lang="en-MY" sz="2600" b="1" dirty="0" smtClean="0">
                <a:latin typeface="Garamond" pitchFamily="18" charset="0"/>
              </a:rPr>
              <a:t>compounds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are </a:t>
            </a:r>
            <a:r>
              <a:rPr lang="en-MY" sz="2600" b="1" i="1" dirty="0" smtClean="0">
                <a:solidFill>
                  <a:srgbClr val="FF0000"/>
                </a:solidFill>
                <a:latin typeface="Garamond" pitchFamily="18" charset="0"/>
              </a:rPr>
              <a:t>absorbed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</a:rPr>
              <a:t>through the skin </a:t>
            </a:r>
            <a:r>
              <a:rPr lang="en-MY" sz="2600" b="1" dirty="0" smtClean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cause systemic effects.  </a:t>
            </a:r>
            <a:r>
              <a:rPr lang="en-MY" sz="2600" b="1" dirty="0" smtClean="0">
                <a:latin typeface="Garamond" pitchFamily="18" charset="0"/>
              </a:rPr>
              <a:t>such as TNT and aniline </a:t>
            </a:r>
          </a:p>
          <a:p>
            <a:endParaRPr lang="en-MY" sz="2600" i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7009" y="0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ocal action </a:t>
            </a:r>
            <a:r>
              <a:rPr lang="en-MY" sz="1400" dirty="0" smtClean="0">
                <a:latin typeface="Garamond" pitchFamily="18" charset="0"/>
              </a:rPr>
              <a:t>ingestion</a:t>
            </a:r>
            <a:r>
              <a:rPr lang="en-MY" sz="1400" dirty="0"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0032" y="-3649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Chemical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68344" y="6165304"/>
            <a:ext cx="14104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7C2-CDA7-47B0-AB1D-5ACE1A3FF711}" type="datetime1">
              <a:rPr lang="en-MY" smtClean="0"/>
              <a:t>11/4/2021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73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24744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800" b="1" u="sng" dirty="0" smtClean="0">
                <a:solidFill>
                  <a:srgbClr val="C00000"/>
                </a:solidFill>
                <a:latin typeface="Garamond" pitchFamily="18" charset="0"/>
              </a:rPr>
              <a:t>2) </a:t>
            </a:r>
            <a:r>
              <a:rPr lang="en-MY" sz="2800" b="1" u="sng" dirty="0">
                <a:solidFill>
                  <a:srgbClr val="C00000"/>
                </a:solidFill>
                <a:latin typeface="Garamond" pitchFamily="18" charset="0"/>
              </a:rPr>
              <a:t>Ingestion</a:t>
            </a:r>
            <a:r>
              <a:rPr lang="en-MY" sz="2400" b="1" u="sng" dirty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Occupational diseases may also result from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ingestion </a:t>
            </a:r>
            <a:r>
              <a:rPr lang="en-MY" sz="2400" b="1" dirty="0">
                <a:latin typeface="Garamond" pitchFamily="18" charset="0"/>
              </a:rPr>
              <a:t>of chemical substances such as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lead, mercury, </a:t>
            </a:r>
            <a:r>
              <a:rPr lang="en-MY" sz="2400" b="1" dirty="0">
                <a:latin typeface="Garamond" pitchFamily="18" charset="0"/>
              </a:rPr>
              <a:t>arsenic, zinc, chromium, cadmium, phosphorus etc.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 Usually these substances are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swallowed in minute amounts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through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contaminated hands, food or cigarettes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Much of the </a:t>
            </a:r>
            <a:r>
              <a:rPr lang="en-MY" sz="2400" b="1" dirty="0">
                <a:latin typeface="Garamond" pitchFamily="18" charset="0"/>
              </a:rPr>
              <a:t>ingested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material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is excreted through faeces </a:t>
            </a:r>
            <a:r>
              <a:rPr lang="en-MY" sz="2400" b="1" dirty="0">
                <a:latin typeface="Garamond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only a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small proportion </a:t>
            </a:r>
            <a:r>
              <a:rPr lang="en-MY" sz="2400" b="1" dirty="0">
                <a:latin typeface="Garamond" pitchFamily="18" charset="0"/>
              </a:rPr>
              <a:t>may reach the general blood circulation</a:t>
            </a:r>
            <a:r>
              <a:rPr lang="en-MY" b="1" dirty="0">
                <a:latin typeface="Garamond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77009" y="0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</a:t>
            </a:r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ingestion</a:t>
            </a:r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latin typeface="Garamond" pitchFamily="18" charset="0"/>
              </a:rPr>
              <a:t>inhalation 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8D4F-81C5-4FEA-8B5D-82E937E3A5F8}" type="datetime1">
              <a:rPr lang="en-MY" smtClean="0"/>
              <a:t>11/4/2021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51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2" y="265734"/>
            <a:ext cx="8944985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</a:rPr>
              <a:t>               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(3) Inhalation : </a:t>
            </a:r>
          </a:p>
          <a:p>
            <a:pPr marL="571500" indent="-571500">
              <a:buAutoNum type="romanLcParenBoth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Dusts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Dusts are finely divided solid particles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with size ranging </a:t>
            </a:r>
            <a:r>
              <a:rPr lang="en-MY" sz="2600" dirty="0" smtClean="0">
                <a:latin typeface="Garamond" pitchFamily="18" charset="0"/>
              </a:rPr>
              <a:t>from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0.1 to 150 microns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They are </a:t>
            </a:r>
            <a:r>
              <a:rPr lang="en-MY" sz="2600" b="1" dirty="0" smtClean="0">
                <a:latin typeface="Garamond" pitchFamily="18" charset="0"/>
              </a:rPr>
              <a:t>released into the atmosphere </a:t>
            </a:r>
            <a:r>
              <a:rPr lang="en-MY" sz="2600" dirty="0" smtClean="0">
                <a:latin typeface="Garamond" pitchFamily="18" charset="0"/>
              </a:rPr>
              <a:t>during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crushing, grinding, abrading, loading and unloading </a:t>
            </a:r>
            <a:r>
              <a:rPr lang="en-MY" sz="2600" dirty="0" smtClean="0">
                <a:latin typeface="Garamond" pitchFamily="18" charset="0"/>
              </a:rPr>
              <a:t>operations.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Dusts are </a:t>
            </a:r>
            <a:r>
              <a:rPr lang="en-MY" sz="2600" b="1" dirty="0" smtClean="0">
                <a:latin typeface="Garamond" pitchFamily="18" charset="0"/>
              </a:rPr>
              <a:t>produced </a:t>
            </a:r>
            <a:r>
              <a:rPr lang="en-MY" sz="2600" dirty="0" smtClean="0">
                <a:latin typeface="Garamond" pitchFamily="18" charset="0"/>
              </a:rPr>
              <a:t>in a number of industries </a:t>
            </a:r>
            <a:r>
              <a:rPr lang="en-MY" sz="2600" b="1" dirty="0" smtClean="0">
                <a:latin typeface="Garamond" pitchFamily="18" charset="0"/>
              </a:rPr>
              <a:t>mines,</a:t>
            </a:r>
          </a:p>
          <a:p>
            <a:r>
              <a:rPr lang="en-MY" sz="2600" b="1" dirty="0" smtClean="0">
                <a:latin typeface="Garamond" pitchFamily="18" charset="0"/>
              </a:rPr>
              <a:t>foundry</a:t>
            </a:r>
            <a:r>
              <a:rPr lang="ar-AE" sz="2800" dirty="0" smtClean="0">
                <a:solidFill>
                  <a:srgbClr val="000000"/>
                </a:solidFill>
              </a:rPr>
              <a:t> </a:t>
            </a:r>
            <a:r>
              <a:rPr lang="ar-AE" sz="1200" dirty="0" smtClean="0">
                <a:solidFill>
                  <a:srgbClr val="000000"/>
                </a:solidFill>
              </a:rPr>
              <a:t>مسبك</a:t>
            </a:r>
            <a:r>
              <a:rPr lang="en-MY" sz="2600" b="1" dirty="0" smtClean="0">
                <a:latin typeface="Garamond" pitchFamily="18" charset="0"/>
              </a:rPr>
              <a:t>quarry</a:t>
            </a:r>
            <a:r>
              <a:rPr lang="ar-AE" sz="1400" dirty="0"/>
              <a:t>مقلع</a:t>
            </a:r>
            <a:r>
              <a:rPr lang="en-MY" sz="2600" b="1" dirty="0" smtClean="0">
                <a:latin typeface="Garamond" pitchFamily="18" charset="0"/>
              </a:rPr>
              <a:t>, pottery, textile, wood or stone working industries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Dust particles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larger than 10 microns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settle down from </a:t>
            </a:r>
            <a:r>
              <a:rPr lang="en-MY" sz="2600" b="1" dirty="0" smtClean="0">
                <a:latin typeface="Garamond" pitchFamily="18" charset="0"/>
              </a:rPr>
              <a:t>the air   rapidly, while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smaller ones remain suspended </a:t>
            </a:r>
            <a:r>
              <a:rPr lang="en-MY" sz="2600" b="1" dirty="0" smtClean="0">
                <a:latin typeface="Garamond" pitchFamily="18" charset="0"/>
              </a:rPr>
              <a:t>indefinitely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Particles </a:t>
            </a:r>
            <a:r>
              <a:rPr lang="en-MY" sz="2600" b="1" u="sng" dirty="0" smtClean="0">
                <a:solidFill>
                  <a:srgbClr val="FF0000"/>
                </a:solidFill>
                <a:latin typeface="Garamond" pitchFamily="18" charset="0"/>
              </a:rPr>
              <a:t>smaller than 5 microns </a:t>
            </a:r>
            <a:r>
              <a:rPr lang="en-MY" sz="2600" b="1" dirty="0" smtClean="0">
                <a:latin typeface="Garamond" pitchFamily="18" charset="0"/>
              </a:rPr>
              <a:t>are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directly inhaled</a:t>
            </a:r>
            <a:r>
              <a:rPr lang="en-MY" sz="2600" b="1" dirty="0" smtClean="0">
                <a:latin typeface="Garamond" pitchFamily="18" charset="0"/>
              </a:rPr>
              <a:t> into the lungs and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retained there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This type of the dust is called </a:t>
            </a:r>
            <a:r>
              <a:rPr lang="en-MY" sz="2600" dirty="0" smtClean="0">
                <a:latin typeface="Garamond" pitchFamily="18" charset="0"/>
              </a:rPr>
              <a:t>"</a:t>
            </a:r>
            <a:r>
              <a:rPr lang="en-MY" sz="2600" b="1" dirty="0" err="1" smtClean="0">
                <a:solidFill>
                  <a:srgbClr val="C00000"/>
                </a:solidFill>
                <a:latin typeface="Garamond" pitchFamily="18" charset="0"/>
              </a:rPr>
              <a:t>respirable</a:t>
            </a:r>
            <a:r>
              <a:rPr lang="en-MY" sz="2600" b="1" dirty="0" smtClean="0">
                <a:solidFill>
                  <a:srgbClr val="C00000"/>
                </a:solidFill>
                <a:latin typeface="Garamond" pitchFamily="18" charset="0"/>
              </a:rPr>
              <a:t> dust"</a:t>
            </a:r>
            <a:r>
              <a:rPr lang="en-MY" sz="2600" dirty="0" smtClean="0">
                <a:latin typeface="Garamond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is mainly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responsible for pneumoconiosis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8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</a:rPr>
              <a:t>Dusts have been ·classified into </a:t>
            </a:r>
            <a:r>
              <a:rPr lang="en-MY" sz="2400" b="1" i="1" dirty="0" smtClean="0">
                <a:solidFill>
                  <a:schemeClr val="accent1"/>
                </a:solidFill>
                <a:latin typeface="Garamond" pitchFamily="18" charset="0"/>
              </a:rPr>
              <a:t>inorganic </a:t>
            </a: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</a:rPr>
              <a:t>and </a:t>
            </a:r>
            <a:r>
              <a:rPr lang="en-MY" sz="2400" b="1" i="1" dirty="0" smtClean="0">
                <a:solidFill>
                  <a:schemeClr val="accent1"/>
                </a:solidFill>
                <a:latin typeface="Garamond" pitchFamily="18" charset="0"/>
              </a:rPr>
              <a:t>organic </a:t>
            </a:r>
            <a:r>
              <a:rPr lang="en-MY" sz="2400" b="1" dirty="0" smtClean="0">
                <a:latin typeface="Garamond" pitchFamily="18" charset="0"/>
              </a:rPr>
              <a:t>dusts; </a:t>
            </a:r>
            <a:r>
              <a:rPr lang="en-MY" sz="2400" b="1" i="1" dirty="0" smtClean="0">
                <a:latin typeface="Garamond" pitchFamily="18" charset="0"/>
              </a:rPr>
              <a:t>soluble</a:t>
            </a:r>
            <a:endParaRPr lang="en-US" sz="2400" i="1" dirty="0" smtClean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994999" y="63567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009" y="0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ingestion</a:t>
            </a:r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1400" dirty="0" smtClean="0">
                <a:latin typeface="Garamond" pitchFamily="18" charset="0"/>
              </a:rPr>
              <a:t>:</a:t>
            </a:r>
          </a:p>
          <a:p>
            <a:r>
              <a:rPr lang="en-MY" sz="1400" i="1" dirty="0" smtClean="0">
                <a:latin typeface="Garamond" pitchFamily="18" charset="0"/>
              </a:rPr>
              <a:t>    </a:t>
            </a:r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273-6B6E-49A6-B679-C1252FFB3F5F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059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1683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</a:rPr>
              <a:t>Dust particles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larger than 10 microns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settle down from </a:t>
            </a:r>
            <a:r>
              <a:rPr lang="en-MY" sz="2600" b="1" dirty="0">
                <a:latin typeface="Garamond" pitchFamily="18" charset="0"/>
              </a:rPr>
              <a:t>the air   rapidly, </a:t>
            </a:r>
            <a:r>
              <a:rPr lang="en-MY" sz="2600" b="1" dirty="0" smtClean="0">
                <a:latin typeface="Garamond" pitchFamily="18" charset="0"/>
              </a:rPr>
              <a:t>               while </a:t>
            </a:r>
            <a:endParaRPr lang="en-MY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smaller ones remain suspended </a:t>
            </a:r>
            <a:r>
              <a:rPr lang="en-MY" sz="2600" b="1" dirty="0">
                <a:latin typeface="Garamond" pitchFamily="18" charset="0"/>
              </a:rPr>
              <a:t>indefinitely</a:t>
            </a:r>
            <a:r>
              <a:rPr lang="en-MY" sz="26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>
                <a:latin typeface="Garamond" pitchFamily="18" charset="0"/>
              </a:rPr>
              <a:t>Particles </a:t>
            </a:r>
            <a:r>
              <a:rPr lang="en-MY" sz="2600" b="1" u="sng" dirty="0">
                <a:solidFill>
                  <a:srgbClr val="FF0000"/>
                </a:solidFill>
                <a:latin typeface="Garamond" pitchFamily="18" charset="0"/>
              </a:rPr>
              <a:t>smaller than 5 microns </a:t>
            </a:r>
            <a:r>
              <a:rPr lang="en-MY" sz="2600" b="1" dirty="0">
                <a:latin typeface="Garamond" pitchFamily="18" charset="0"/>
              </a:rPr>
              <a:t>are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directly inhaled</a:t>
            </a:r>
            <a:r>
              <a:rPr lang="en-MY" sz="2600" b="1" dirty="0">
                <a:latin typeface="Garamond" pitchFamily="18" charset="0"/>
              </a:rPr>
              <a:t> into the lungs and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retained there</a:t>
            </a:r>
            <a:r>
              <a:rPr lang="en-MY" sz="26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This type of the dust is called </a:t>
            </a:r>
            <a:r>
              <a:rPr lang="en-MY" sz="2600" dirty="0">
                <a:latin typeface="Garamond" pitchFamily="18" charset="0"/>
              </a:rPr>
              <a:t>"</a:t>
            </a:r>
            <a:r>
              <a:rPr lang="en-MY" sz="2600" b="1" dirty="0" err="1">
                <a:solidFill>
                  <a:srgbClr val="C00000"/>
                </a:solidFill>
                <a:latin typeface="Garamond" pitchFamily="18" charset="0"/>
              </a:rPr>
              <a:t>respirable</a:t>
            </a:r>
            <a:r>
              <a:rPr lang="en-MY" sz="2600" b="1" dirty="0">
                <a:solidFill>
                  <a:srgbClr val="C00000"/>
                </a:solidFill>
                <a:latin typeface="Garamond" pitchFamily="18" charset="0"/>
              </a:rPr>
              <a:t> dust"</a:t>
            </a:r>
            <a:r>
              <a:rPr lang="en-MY" sz="2600" dirty="0">
                <a:latin typeface="Garamond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is mainly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responsible for pneumoconiosis</a:t>
            </a:r>
            <a:r>
              <a:rPr lang="en-MY" sz="26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6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Dusts have been ·classified into </a:t>
            </a:r>
            <a:r>
              <a:rPr lang="en-MY" sz="2600" b="1" i="1" dirty="0">
                <a:solidFill>
                  <a:schemeClr val="accent1"/>
                </a:solidFill>
                <a:latin typeface="Garamond" pitchFamily="18" charset="0"/>
              </a:rPr>
              <a:t>inorganic </a:t>
            </a:r>
            <a:r>
              <a:rPr lang="en-MY" sz="2600" b="1" dirty="0">
                <a:solidFill>
                  <a:schemeClr val="accent1"/>
                </a:solidFill>
                <a:latin typeface="Garamond" pitchFamily="18" charset="0"/>
              </a:rPr>
              <a:t>and </a:t>
            </a:r>
            <a:r>
              <a:rPr lang="en-MY" sz="2600" b="1" i="1" dirty="0">
                <a:solidFill>
                  <a:schemeClr val="accent1"/>
                </a:solidFill>
                <a:latin typeface="Garamond" pitchFamily="18" charset="0"/>
              </a:rPr>
              <a:t>organic </a:t>
            </a:r>
            <a:r>
              <a:rPr lang="en-MY" sz="2600" b="1" dirty="0">
                <a:latin typeface="Garamond" pitchFamily="18" charset="0"/>
              </a:rPr>
              <a:t>dusts; </a:t>
            </a:r>
            <a:r>
              <a:rPr lang="en-MY" sz="2600" b="1" i="1" dirty="0">
                <a:latin typeface="Garamond" pitchFamily="18" charset="0"/>
              </a:rPr>
              <a:t>soluble</a:t>
            </a:r>
            <a:endParaRPr lang="en-US" sz="2600" i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84906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Dusts </a:t>
            </a:r>
            <a:r>
              <a:rPr lang="en-MY" sz="2800" b="1" dirty="0" smtClean="0">
                <a:latin typeface="Garamond" pitchFamily="18" charset="0"/>
              </a:rPr>
              <a:t>with </a:t>
            </a:r>
            <a:r>
              <a:rPr lang="en-MY" sz="2800" b="1" dirty="0">
                <a:latin typeface="Garamond" pitchFamily="18" charset="0"/>
              </a:rPr>
              <a:t>size ranging </a:t>
            </a:r>
            <a:r>
              <a:rPr lang="en-MY" sz="2800" dirty="0">
                <a:latin typeface="Garamond" pitchFamily="18" charset="0"/>
              </a:rPr>
              <a:t>from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0.1 to 150 microns</a:t>
            </a:r>
            <a:r>
              <a:rPr lang="en-MY" sz="2800" dirty="0">
                <a:latin typeface="Garamond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77009" y="0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ingestion</a:t>
            </a:r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1400" dirty="0" smtClean="0">
                <a:latin typeface="Garamond" pitchFamily="18" charset="0"/>
              </a:rPr>
              <a:t>:</a:t>
            </a:r>
          </a:p>
          <a:p>
            <a:r>
              <a:rPr lang="en-MY" sz="1400" i="1" dirty="0" smtClean="0">
                <a:latin typeface="Garamond" pitchFamily="18" charset="0"/>
              </a:rPr>
              <a:t>    </a:t>
            </a:r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dusts</a:t>
            </a:r>
          </a:p>
          <a:p>
            <a:r>
              <a:rPr lang="en-MY" sz="1400" i="1" dirty="0" smtClean="0">
                <a:latin typeface="Garamond" pitchFamily="18" charset="0"/>
              </a:rPr>
              <a:t>    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90218" y="6139012"/>
            <a:ext cx="16984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66C7-21D2-4802-A529-AC137081F3AB}" type="datetime1">
              <a:rPr lang="en-MY" smtClean="0"/>
              <a:t>11/4/2021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05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041" y="448598"/>
            <a:ext cx="88522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Dusts have been ·classified into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   </a:t>
            </a:r>
            <a:r>
              <a:rPr lang="en-MY" sz="2800" b="1" i="1" dirty="0" smtClean="0">
                <a:latin typeface="Garamond" pitchFamily="18" charset="0"/>
              </a:rPr>
              <a:t>inorganic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organic </a:t>
            </a:r>
            <a:r>
              <a:rPr lang="en-MY" sz="2800" b="1" dirty="0" smtClean="0">
                <a:latin typeface="Garamond" pitchFamily="18" charset="0"/>
              </a:rPr>
              <a:t>dusts;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soluble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i="1" dirty="0" smtClean="0">
                <a:latin typeface="Garamond" pitchFamily="18" charset="0"/>
              </a:rPr>
              <a:t>insoluble dusts.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latin typeface="Garamond" pitchFamily="18" charset="0"/>
              </a:rPr>
              <a:t> </a:t>
            </a:r>
            <a:r>
              <a:rPr lang="en-MY" sz="2800" b="1" i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inorganic dusts </a:t>
            </a:r>
            <a:r>
              <a:rPr lang="en-MY" sz="2800" b="1" dirty="0" smtClean="0">
                <a:latin typeface="Garamond" pitchFamily="18" charset="0"/>
              </a:rPr>
              <a:t>are </a:t>
            </a:r>
          </a:p>
          <a:p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    silica</a:t>
            </a:r>
            <a:r>
              <a:rPr lang="en-MY" sz="2800" b="1" dirty="0" smtClean="0">
                <a:latin typeface="Garamond" pitchFamily="18" charset="0"/>
              </a:rPr>
              <a:t>, mica, coal,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asbestos</a:t>
            </a:r>
            <a:r>
              <a:rPr lang="en-MY" sz="2800" b="1" dirty="0" smtClean="0">
                <a:latin typeface="Garamond" pitchFamily="18" charset="0"/>
              </a:rPr>
              <a:t> dust, etc…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 organic dusts are </a:t>
            </a:r>
          </a:p>
          <a:p>
            <a:r>
              <a:rPr lang="en-MY" sz="2800" b="1" dirty="0" smtClean="0">
                <a:latin typeface="Garamond" pitchFamily="18" charset="0"/>
              </a:rPr>
              <a:t>            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cotton</a:t>
            </a:r>
            <a:r>
              <a:rPr lang="en-MY" sz="2800" b="1" dirty="0" smtClean="0">
                <a:latin typeface="Garamond" pitchFamily="18" charset="0"/>
              </a:rPr>
              <a:t>, jute ,,,,,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</a:rPr>
              <a:t>The soluble dusts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dissolve slowly, enter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 systemic circulation </a:t>
            </a:r>
            <a:r>
              <a:rPr lang="en-MY" sz="2800" b="1" dirty="0" smtClean="0">
                <a:latin typeface="Garamond" pitchFamily="18" charset="0"/>
              </a:rPr>
              <a:t>and are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    eventually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eliminated </a:t>
            </a:r>
            <a:r>
              <a:rPr lang="en-MY" sz="2800" b="1" dirty="0" smtClean="0">
                <a:latin typeface="Garamond" pitchFamily="18" charset="0"/>
              </a:rPr>
              <a:t>by body metabolism.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</a:rPr>
              <a:t>The insoluble dusts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remain</a:t>
            </a:r>
            <a:r>
              <a:rPr lang="en-MY" sz="2800" b="1" dirty="0" smtClean="0">
                <a:latin typeface="Garamond" pitchFamily="18" charset="0"/>
              </a:rPr>
              <a:t>, more or less,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permanently in the lungs</a:t>
            </a:r>
            <a:r>
              <a:rPr lang="en-MY" sz="2800" b="1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They are mainly 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cause of pneumoconiosis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7926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solidFill>
                  <a:srgbClr val="FF0000"/>
                </a:solidFill>
                <a:latin typeface="Garamond" pitchFamily="18" charset="0"/>
              </a:rPr>
              <a:t>Dusts  Cont. ..</a:t>
            </a:r>
            <a:endParaRPr lang="en-M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6" y="448598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ACF1-6DDC-4B5F-8BB3-A2FE04BC9F1C}" type="datetime1">
              <a:rPr lang="en-MY" smtClean="0"/>
              <a:t>11/4/2021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670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4457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latin typeface="Garamond" pitchFamily="18" charset="0"/>
              </a:rPr>
              <a:t>(ii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Gases :</a:t>
            </a:r>
          </a:p>
          <a:p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Exposure to gases is a common hazard in industries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Gases are sometimes classified as </a:t>
            </a:r>
            <a:endParaRPr lang="en-MY" sz="2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simple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oxygen, hydrogen</a:t>
            </a:r>
            <a:r>
              <a:rPr lang="en-MY" sz="2800" dirty="0" smtClean="0">
                <a:latin typeface="Garamond" pitchFamily="18" charset="0"/>
              </a:rPr>
              <a:t>)</a:t>
            </a:r>
          </a:p>
          <a:p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asphyxiating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carbon monoxide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, cyanide gas, sulphur dioxide, chlorine</a:t>
            </a:r>
            <a:r>
              <a:rPr lang="en-MY" sz="2800" dirty="0">
                <a:latin typeface="Garamond" pitchFamily="18" charset="0"/>
              </a:rPr>
              <a:t>) and </a:t>
            </a:r>
            <a:r>
              <a:rPr lang="en-MY" sz="2800" b="1" i="1" dirty="0" smtClean="0">
                <a:solidFill>
                  <a:schemeClr val="accent1"/>
                </a:solidFill>
                <a:latin typeface="Garamond" pitchFamily="18" charset="0"/>
              </a:rPr>
              <a:t>. </a:t>
            </a:r>
            <a:endParaRPr lang="en-MY" sz="2800" b="1" i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anaesthetic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gases </a:t>
            </a:r>
            <a:endParaRPr lang="en-MY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dirty="0">
                <a:latin typeface="Garamond" pitchFamily="18" charset="0"/>
              </a:rPr>
              <a:t>e.g.,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chloroform, ether, </a:t>
            </a:r>
            <a:r>
              <a:rPr lang="en-MY" sz="2800" b="1" dirty="0" err="1">
                <a:solidFill>
                  <a:schemeClr val="accent1"/>
                </a:solidFill>
                <a:latin typeface="Garamond" pitchFamily="18" charset="0"/>
              </a:rPr>
              <a:t>trichlorethylene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977009" y="0"/>
            <a:ext cx="113571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400" dirty="0">
                <a:latin typeface="Garamond" pitchFamily="18" charset="0"/>
              </a:rPr>
              <a:t>L</a:t>
            </a:r>
            <a:r>
              <a:rPr lang="en-MY" sz="1400" dirty="0" smtClean="0">
                <a:latin typeface="Garamond" pitchFamily="18" charset="0"/>
              </a:rPr>
              <a:t>ocal action ingestion</a:t>
            </a:r>
            <a:r>
              <a:rPr lang="en-MY" sz="1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1400" dirty="0" smtClean="0">
                <a:solidFill>
                  <a:srgbClr val="FF0000"/>
                </a:solidFill>
                <a:latin typeface="Garamond" pitchFamily="18" charset="0"/>
              </a:rPr>
              <a:t>inhalation </a:t>
            </a:r>
            <a:r>
              <a:rPr lang="en-MY" sz="1400" dirty="0" smtClean="0">
                <a:latin typeface="Garamond" pitchFamily="18" charset="0"/>
              </a:rPr>
              <a:t>:</a:t>
            </a:r>
          </a:p>
          <a:p>
            <a:r>
              <a:rPr lang="en-MY" sz="1400" i="1" dirty="0" smtClean="0">
                <a:latin typeface="Garamond" pitchFamily="18" charset="0"/>
              </a:rPr>
              <a:t>    dusts</a:t>
            </a:r>
          </a:p>
          <a:p>
            <a:r>
              <a:rPr lang="en-MY" sz="1400" i="1" dirty="0" smtClean="0">
                <a:latin typeface="Garamond" pitchFamily="18" charset="0"/>
              </a:rPr>
              <a:t>    </a:t>
            </a:r>
            <a:r>
              <a:rPr lang="en-MY" sz="1400" i="1" dirty="0" smtClean="0">
                <a:solidFill>
                  <a:srgbClr val="FF0000"/>
                </a:solidFill>
                <a:latin typeface="Garamond" pitchFamily="18" charset="0"/>
              </a:rPr>
              <a:t>gases</a:t>
            </a:r>
          </a:p>
          <a:p>
            <a:r>
              <a:rPr lang="en-MY" sz="1400" i="1" dirty="0" smtClean="0">
                <a:latin typeface="Garamond" pitchFamily="18" charset="0"/>
              </a:rPr>
              <a:t>   metals</a:t>
            </a:r>
            <a:endParaRPr lang="en-MY" sz="1400" dirty="0" smtClean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92AD-0607-419D-8347-6BE95E18CB7E}" type="datetime1">
              <a:rPr lang="en-MY" smtClean="0"/>
              <a:t>11/4/2021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C769-E706-49BD-9000-FBF363937335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631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4" ma:contentTypeDescription="Create a new document." ma:contentTypeScope="" ma:versionID="7f12e0e65badb37fa0b061fa071a32c4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b487f39c957a35a8765c7d4b73aac880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3F48E4-0661-4E2E-BD2A-4E273A31CA2E}"/>
</file>

<file path=customXml/itemProps2.xml><?xml version="1.0" encoding="utf-8"?>
<ds:datastoreItem xmlns:ds="http://schemas.openxmlformats.org/officeDocument/2006/customXml" ds:itemID="{D3F197CA-E356-4F1B-9CD2-BDC66FE38F84}"/>
</file>

<file path=customXml/itemProps3.xml><?xml version="1.0" encoding="utf-8"?>
<ds:datastoreItem xmlns:ds="http://schemas.openxmlformats.org/officeDocument/2006/customXml" ds:itemID="{A2300A74-AA75-4C4F-A7D9-CD6027A670BB}"/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1733</Words>
  <Application>Microsoft Office PowerPoint</Application>
  <PresentationFormat>On-screen Show (4:3)</PresentationFormat>
  <Paragraphs>340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Garamond</vt:lpstr>
      <vt:lpstr>Georgia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101</cp:revision>
  <dcterms:created xsi:type="dcterms:W3CDTF">2020-02-24T17:57:54Z</dcterms:created>
  <dcterms:modified xsi:type="dcterms:W3CDTF">2021-04-11T20:21:00Z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