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5"/>
  </p:notesMasterIdLst>
  <p:sldIdLst>
    <p:sldId id="350" r:id="rId2"/>
    <p:sldId id="347" r:id="rId3"/>
    <p:sldId id="395" r:id="rId4"/>
    <p:sldId id="377" r:id="rId5"/>
    <p:sldId id="378" r:id="rId6"/>
    <p:sldId id="379" r:id="rId7"/>
    <p:sldId id="381" r:id="rId8"/>
    <p:sldId id="396" r:id="rId9"/>
    <p:sldId id="397" r:id="rId10"/>
    <p:sldId id="398" r:id="rId11"/>
    <p:sldId id="399" r:id="rId12"/>
    <p:sldId id="402" r:id="rId13"/>
    <p:sldId id="401" r:id="rId14"/>
    <p:sldId id="388" r:id="rId15"/>
    <p:sldId id="392" r:id="rId16"/>
    <p:sldId id="400" r:id="rId17"/>
    <p:sldId id="269" r:id="rId18"/>
    <p:sldId id="273" r:id="rId19"/>
    <p:sldId id="276" r:id="rId20"/>
    <p:sldId id="393" r:id="rId21"/>
    <p:sldId id="278" r:id="rId22"/>
    <p:sldId id="280" r:id="rId23"/>
    <p:sldId id="394" r:id="rId24"/>
    <p:sldId id="279" r:id="rId25"/>
    <p:sldId id="349" r:id="rId26"/>
    <p:sldId id="291" r:id="rId27"/>
    <p:sldId id="287" r:id="rId28"/>
    <p:sldId id="288" r:id="rId29"/>
    <p:sldId id="352" r:id="rId30"/>
    <p:sldId id="353" r:id="rId31"/>
    <p:sldId id="355" r:id="rId32"/>
    <p:sldId id="356" r:id="rId33"/>
    <p:sldId id="357" r:id="rId34"/>
    <p:sldId id="358" r:id="rId35"/>
    <p:sldId id="359" r:id="rId36"/>
    <p:sldId id="360" r:id="rId37"/>
    <p:sldId id="361" r:id="rId38"/>
    <p:sldId id="362" r:id="rId39"/>
    <p:sldId id="363" r:id="rId40"/>
    <p:sldId id="404" r:id="rId41"/>
    <p:sldId id="405" r:id="rId42"/>
    <p:sldId id="365" r:id="rId43"/>
    <p:sldId id="366" r:id="rId44"/>
    <p:sldId id="367" r:id="rId45"/>
    <p:sldId id="368" r:id="rId46"/>
    <p:sldId id="371" r:id="rId47"/>
    <p:sldId id="406" r:id="rId48"/>
    <p:sldId id="372" r:id="rId49"/>
    <p:sldId id="407" r:id="rId50"/>
    <p:sldId id="373" r:id="rId51"/>
    <p:sldId id="374" r:id="rId52"/>
    <p:sldId id="375" r:id="rId53"/>
    <p:sldId id="376"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A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9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A9529F-9599-4A0F-8DAA-FA727B8CBA96}" type="datetimeFigureOut">
              <a:rPr lang="en-US" smtClean="0"/>
              <a:t>9/28/2025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E44BC5-EC52-4F43-BA44-6FF73B29CB7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t>4</a:t>
            </a:fld>
            <a:endParaRPr lang="en-US"/>
          </a:p>
        </p:txBody>
      </p:sp>
    </p:spTree>
    <p:extLst>
      <p:ext uri="{BB962C8B-B14F-4D97-AF65-F5344CB8AC3E}">
        <p14:creationId xmlns:p14="http://schemas.microsoft.com/office/powerpoint/2010/main" val="284019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t>30</a:t>
            </a:fld>
            <a:endParaRPr lang="en-US"/>
          </a:p>
        </p:txBody>
      </p:sp>
    </p:spTree>
    <p:extLst>
      <p:ext uri="{BB962C8B-B14F-4D97-AF65-F5344CB8AC3E}">
        <p14:creationId xmlns:p14="http://schemas.microsoft.com/office/powerpoint/2010/main" val="3706870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Typically B-lactamase producing bacteria are found in chronically infected adenoids </a:t>
            </a:r>
          </a:p>
          <a:p>
            <a:r>
              <a:rPr lang="en-US" sz="1200" b="0" i="0" u="none" strike="noStrike" kern="1200" baseline="0" dirty="0">
                <a:solidFill>
                  <a:schemeClr val="tx1"/>
                </a:solidFill>
                <a:latin typeface="+mn-lt"/>
                <a:ea typeface="+mn-ea"/>
                <a:cs typeface="+mn-cs"/>
              </a:rPr>
              <a:t>Chronically colonized/infected adenoids can contribute to chronic ear/sinus infections </a:t>
            </a:r>
          </a:p>
          <a:p>
            <a:r>
              <a:rPr lang="en-US" sz="1200" b="0" i="0" u="none" strike="noStrike" kern="1200" baseline="0" dirty="0">
                <a:solidFill>
                  <a:schemeClr val="tx1"/>
                </a:solidFill>
                <a:latin typeface="+mn-lt"/>
                <a:ea typeface="+mn-ea"/>
                <a:cs typeface="+mn-cs"/>
              </a:rPr>
              <a:t>Biofilms are prominent in adenoids of children with chronic sinusitis. </a:t>
            </a:r>
          </a:p>
          <a:p>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Biofilims</a:t>
            </a:r>
            <a:r>
              <a:rPr lang="en-US" sz="1200" b="0" i="0" u="none" strike="noStrike" kern="1200" baseline="0" dirty="0">
                <a:solidFill>
                  <a:schemeClr val="tx1"/>
                </a:solidFill>
                <a:latin typeface="+mn-lt"/>
                <a:ea typeface="+mn-ea"/>
                <a:cs typeface="+mn-cs"/>
              </a:rPr>
              <a:t> in 94.4% (sinusitis-related adenoids) vs 1.9% (hypertrophy-only adenoids) </a:t>
            </a:r>
          </a:p>
          <a:p>
            <a:r>
              <a:rPr lang="en-US" sz="1200" b="0" i="0" u="none" strike="noStrike" kern="1200" baseline="0" dirty="0">
                <a:solidFill>
                  <a:schemeClr val="tx1"/>
                </a:solidFill>
                <a:latin typeface="+mn-lt"/>
                <a:ea typeface="+mn-ea"/>
                <a:cs typeface="+mn-cs"/>
              </a:rPr>
              <a:t>Adenoidectomy regardless of adenoid size can improve the signs and symptoms of rhinosinusitis and middle ear effusions in children &gt; 3 years </a:t>
            </a:r>
          </a:p>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t>34</a:t>
            </a:fld>
            <a:endParaRPr lang="en-US"/>
          </a:p>
        </p:txBody>
      </p:sp>
    </p:spTree>
    <p:extLst>
      <p:ext uri="{BB962C8B-B14F-4D97-AF65-F5344CB8AC3E}">
        <p14:creationId xmlns:p14="http://schemas.microsoft.com/office/powerpoint/2010/main" val="2659850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Mixed conclusions about the relationship. </a:t>
            </a:r>
          </a:p>
          <a:p>
            <a:r>
              <a:rPr lang="en-US" sz="1200" b="0" i="0" u="none" strike="noStrike" kern="1200" baseline="0" dirty="0">
                <a:solidFill>
                  <a:schemeClr val="tx1"/>
                </a:solidFill>
                <a:latin typeface="+mn-lt"/>
                <a:ea typeface="+mn-ea"/>
                <a:cs typeface="+mn-cs"/>
              </a:rPr>
              <a:t>Longer total anterior face height. </a:t>
            </a:r>
          </a:p>
          <a:p>
            <a:r>
              <a:rPr lang="en-US" sz="1200" b="0" i="0" u="none" strike="noStrike" kern="1200" baseline="0" dirty="0">
                <a:solidFill>
                  <a:schemeClr val="tx1"/>
                </a:solidFill>
                <a:latin typeface="+mn-lt"/>
                <a:ea typeface="+mn-ea"/>
                <a:cs typeface="+mn-cs"/>
              </a:rPr>
              <a:t>Downward and backward displacement of the mandible and tongue. </a:t>
            </a:r>
          </a:p>
          <a:p>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Hypoplasic</a:t>
            </a:r>
            <a:r>
              <a:rPr lang="en-US" sz="1200" b="0" i="0" u="none" strike="noStrike" kern="1200" baseline="0" dirty="0">
                <a:solidFill>
                  <a:schemeClr val="tx1"/>
                </a:solidFill>
                <a:latin typeface="+mn-lt"/>
                <a:ea typeface="+mn-ea"/>
                <a:cs typeface="+mn-cs"/>
              </a:rPr>
              <a:t> maxilla. </a:t>
            </a:r>
          </a:p>
          <a:p>
            <a:r>
              <a:rPr lang="en-US" sz="1200" b="0" i="0" u="none" strike="noStrike" kern="1200" baseline="0" dirty="0">
                <a:solidFill>
                  <a:schemeClr val="tx1"/>
                </a:solidFill>
                <a:latin typeface="+mn-lt"/>
                <a:ea typeface="+mn-ea"/>
                <a:cs typeface="+mn-cs"/>
              </a:rPr>
              <a:t>Mouth breathing </a:t>
            </a:r>
          </a:p>
          <a:p>
            <a:r>
              <a:rPr lang="en-US" sz="1200" b="0" i="0" u="none" strike="noStrike" kern="1200" baseline="0" dirty="0">
                <a:solidFill>
                  <a:schemeClr val="tx1"/>
                </a:solidFill>
                <a:latin typeface="+mn-lt"/>
                <a:ea typeface="+mn-ea"/>
                <a:cs typeface="+mn-cs"/>
              </a:rPr>
              <a:t>Observational studies describe improvement following adenoidectomy. </a:t>
            </a:r>
          </a:p>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t>35</a:t>
            </a:fld>
            <a:endParaRPr lang="en-US"/>
          </a:p>
        </p:txBody>
      </p:sp>
    </p:spTree>
    <p:extLst>
      <p:ext uri="{BB962C8B-B14F-4D97-AF65-F5344CB8AC3E}">
        <p14:creationId xmlns:p14="http://schemas.microsoft.com/office/powerpoint/2010/main" val="1996178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t>46</a:t>
            </a:fld>
            <a:endParaRPr lang="en-US"/>
          </a:p>
        </p:txBody>
      </p:sp>
    </p:spTree>
    <p:extLst>
      <p:ext uri="{BB962C8B-B14F-4D97-AF65-F5344CB8AC3E}">
        <p14:creationId xmlns:p14="http://schemas.microsoft.com/office/powerpoint/2010/main" val="1346113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t>5</a:t>
            </a:fld>
            <a:endParaRPr lang="en-US"/>
          </a:p>
        </p:txBody>
      </p:sp>
    </p:spTree>
    <p:extLst>
      <p:ext uri="{BB962C8B-B14F-4D97-AF65-F5344CB8AC3E}">
        <p14:creationId xmlns:p14="http://schemas.microsoft.com/office/powerpoint/2010/main" val="2106391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t>6</a:t>
            </a:fld>
            <a:endParaRPr lang="en-US"/>
          </a:p>
        </p:txBody>
      </p:sp>
    </p:spTree>
    <p:extLst>
      <p:ext uri="{BB962C8B-B14F-4D97-AF65-F5344CB8AC3E}">
        <p14:creationId xmlns:p14="http://schemas.microsoft.com/office/powerpoint/2010/main" val="2614035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t>14</a:t>
            </a:fld>
            <a:endParaRPr lang="en-US"/>
          </a:p>
        </p:txBody>
      </p:sp>
    </p:spTree>
    <p:extLst>
      <p:ext uri="{BB962C8B-B14F-4D97-AF65-F5344CB8AC3E}">
        <p14:creationId xmlns:p14="http://schemas.microsoft.com/office/powerpoint/2010/main" val="151226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t>19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t>24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t>27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t>28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F59E07B-FF17-4689-841D-6FD7F1D9CE1E}" type="datetimeFigureOut">
              <a:rPr lang="en-US" smtClean="0"/>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D9002-9066-404B-A0C4-D9975528020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59E07B-FF17-4689-841D-6FD7F1D9CE1E}" type="datetimeFigureOut">
              <a:rPr lang="en-US" smtClean="0"/>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D9002-9066-404B-A0C4-D9975528020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59E07B-FF17-4689-841D-6FD7F1D9CE1E}" type="datetimeFigureOut">
              <a:rPr lang="en-US" smtClean="0"/>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D9002-9066-404B-A0C4-D9975528020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400"/>
            </a:lvl1pPr>
            <a:lvl2pPr>
              <a:defRPr sz="2200"/>
            </a:lvl2pPr>
            <a:lvl3pPr>
              <a:defRPr sz="19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59E07B-FF17-4689-841D-6FD7F1D9CE1E}" type="datetimeFigureOut">
              <a:rPr lang="en-US" smtClean="0"/>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D9002-9066-404B-A0C4-D9975528020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59E07B-FF17-4689-841D-6FD7F1D9CE1E}" type="datetimeFigureOut">
              <a:rPr lang="en-US" smtClean="0"/>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D9002-9066-404B-A0C4-D9975528020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59E07B-FF17-4689-841D-6FD7F1D9CE1E}" type="datetimeFigureOut">
              <a:rPr lang="en-US" smtClean="0"/>
              <a:t>9/28/2025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DD9002-9066-404B-A0C4-D99755280202}" type="slidenum">
              <a:rPr lang="en-US" smtClean="0"/>
              <a:t>‹#›</a:t>
            </a:fld>
            <a:endParaRPr lang="en-US"/>
          </a:p>
        </p:txBody>
      </p:sp>
      <p:sp>
        <p:nvSpPr>
          <p:cNvPr id="8" name="Content Placeholder 7"/>
          <p:cNvSpPr>
            <a:spLocks noGrp="1"/>
          </p:cNvSpPr>
          <p:nvPr>
            <p:ph sz="half" idx="13"/>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59E07B-FF17-4689-841D-6FD7F1D9CE1E}" type="datetimeFigureOut">
              <a:rPr lang="en-US" smtClean="0"/>
              <a:t>9/28/2025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DD9002-9066-404B-A0C4-D9975528020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59E07B-FF17-4689-841D-6FD7F1D9CE1E}" type="datetimeFigureOut">
              <a:rPr lang="en-US" smtClean="0"/>
              <a:t>9/28/2025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DD9002-9066-404B-A0C4-D9975528020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59E07B-FF17-4689-841D-6FD7F1D9CE1E}" type="datetimeFigureOut">
              <a:rPr lang="en-US" smtClean="0"/>
              <a:t>9/28/2025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DD9002-9066-404B-A0C4-D9975528020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59E07B-FF17-4689-841D-6FD7F1D9CE1E}" type="datetimeFigureOut">
              <a:rPr lang="en-US" smtClean="0"/>
              <a:t>9/28/2025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DD9002-9066-404B-A0C4-D9975528020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59E07B-FF17-4689-841D-6FD7F1D9CE1E}" type="datetimeFigureOut">
              <a:rPr lang="en-US" smtClean="0"/>
              <a:t>9/28/2025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DD9002-9066-404B-A0C4-D9975528020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2410" y="101600"/>
            <a:ext cx="10515600" cy="11334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32410" y="1439545"/>
            <a:ext cx="11436985" cy="47904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59E07B-FF17-4689-841D-6FD7F1D9CE1E}" type="datetimeFigureOut">
              <a:rPr lang="en-US" smtClean="0"/>
              <a:t>9/28/2025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DD9002-9066-404B-A0C4-D9975528020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charset="0"/>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9779" y="244058"/>
            <a:ext cx="9144000" cy="2387600"/>
          </a:xfrm>
        </p:spPr>
        <p:txBody>
          <a:bodyPr/>
          <a:lstStyle/>
          <a:p>
            <a:r>
              <a:rPr lang="en-US" dirty="0"/>
              <a:t>Tonsils and adenoids </a:t>
            </a:r>
          </a:p>
        </p:txBody>
      </p:sp>
      <p:sp>
        <p:nvSpPr>
          <p:cNvPr id="3" name="Subtitle 2"/>
          <p:cNvSpPr>
            <a:spLocks noGrp="1"/>
          </p:cNvSpPr>
          <p:nvPr>
            <p:ph type="subTitle" idx="1"/>
          </p:nvPr>
        </p:nvSpPr>
        <p:spPr>
          <a:xfrm>
            <a:off x="1439779" y="3398462"/>
            <a:ext cx="9144000" cy="1655762"/>
          </a:xfrm>
        </p:spPr>
        <p:txBody>
          <a:bodyPr>
            <a:noAutofit/>
          </a:bodyPr>
          <a:lstStyle/>
          <a:p>
            <a:pPr marL="0" marR="0" lvl="0" indent="0" defTabSz="914400" rtl="1"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ysClr val="windowText" lastClr="000000"/>
                </a:solidFill>
                <a:effectLst/>
                <a:uLnTx/>
                <a:uFillTx/>
                <a:latin typeface="Trebuchet MS"/>
                <a:cs typeface="Trebuchet MS"/>
              </a:rPr>
              <a:t>Presented</a:t>
            </a:r>
            <a:r>
              <a:rPr kumimoji="0" lang="en-US" b="1" i="0" u="none" strike="noStrike" kern="0" cap="none" spc="114" normalizeH="0" baseline="0" noProof="0" dirty="0">
                <a:ln>
                  <a:noFill/>
                </a:ln>
                <a:solidFill>
                  <a:sysClr val="windowText" lastClr="000000"/>
                </a:solidFill>
                <a:effectLst/>
                <a:uLnTx/>
                <a:uFillTx/>
                <a:latin typeface="Trebuchet MS"/>
                <a:cs typeface="Trebuchet MS"/>
              </a:rPr>
              <a:t> </a:t>
            </a:r>
            <a:r>
              <a:rPr kumimoji="0" lang="en-US" b="1" i="0" u="none" strike="noStrike" kern="0" cap="none" spc="0" normalizeH="0" baseline="0" noProof="0" dirty="0">
                <a:ln>
                  <a:noFill/>
                </a:ln>
                <a:solidFill>
                  <a:sysClr val="windowText" lastClr="000000"/>
                </a:solidFill>
                <a:effectLst/>
                <a:uLnTx/>
                <a:uFillTx/>
                <a:latin typeface="Trebuchet MS"/>
                <a:cs typeface="Trebuchet MS"/>
              </a:rPr>
              <a:t>by:</a:t>
            </a:r>
          </a:p>
          <a:p>
            <a:pPr marL="0" marR="0" lvl="0" indent="0" defTabSz="914400" rtl="1"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ysClr val="windowText" lastClr="000000"/>
                </a:solidFill>
                <a:effectLst/>
                <a:uLnTx/>
                <a:uFillTx/>
                <a:latin typeface="Trebuchet MS"/>
                <a:cs typeface="Trebuchet MS"/>
              </a:rPr>
              <a:t>Shaima’ Al-</a:t>
            </a:r>
            <a:r>
              <a:rPr kumimoji="0" lang="en-US" b="1" i="0" u="none" strike="noStrike" kern="0" cap="none" spc="0" normalizeH="0" baseline="0" noProof="0" dirty="0" err="1">
                <a:ln>
                  <a:noFill/>
                </a:ln>
                <a:solidFill>
                  <a:sysClr val="windowText" lastClr="000000"/>
                </a:solidFill>
                <a:effectLst/>
                <a:uLnTx/>
                <a:uFillTx/>
                <a:latin typeface="Trebuchet MS"/>
                <a:cs typeface="Trebuchet MS"/>
              </a:rPr>
              <a:t>mazaydeh</a:t>
            </a:r>
            <a:endParaRPr kumimoji="0" lang="ar-JO" b="1" i="0" u="none" strike="noStrike" kern="0" cap="none" spc="0" normalizeH="0" baseline="0" noProof="0" dirty="0">
              <a:ln>
                <a:noFill/>
              </a:ln>
              <a:solidFill>
                <a:sysClr val="windowText" lastClr="000000"/>
              </a:solidFill>
              <a:effectLst/>
              <a:uLnTx/>
              <a:uFillTx/>
              <a:latin typeface="Trebuchet MS"/>
              <a:cs typeface="Trebuchet MS"/>
            </a:endParaRPr>
          </a:p>
          <a:p>
            <a:pPr marL="0" marR="0" lvl="0" indent="0" defTabSz="914400" rtl="1"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ysClr val="windowText" lastClr="000000"/>
                </a:solidFill>
                <a:effectLst/>
                <a:uLnTx/>
                <a:uFillTx/>
                <a:latin typeface="Trebuchet MS"/>
                <a:ea typeface="+mn-ea"/>
                <a:cs typeface="Trebuchet MS"/>
              </a:rPr>
              <a:t>Sajeda </a:t>
            </a:r>
            <a:r>
              <a:rPr kumimoji="0" lang="en-US" b="1" i="0" u="none" strike="noStrike" kern="0" cap="none" spc="0" normalizeH="0" baseline="0" noProof="0" dirty="0" err="1">
                <a:ln>
                  <a:noFill/>
                </a:ln>
                <a:solidFill>
                  <a:sysClr val="windowText" lastClr="000000"/>
                </a:solidFill>
                <a:effectLst/>
                <a:uLnTx/>
                <a:uFillTx/>
                <a:latin typeface="Trebuchet MS"/>
                <a:ea typeface="+mn-ea"/>
                <a:cs typeface="Trebuchet MS"/>
              </a:rPr>
              <a:t>moayd</a:t>
            </a:r>
            <a:endParaRPr kumimoji="0" lang="en-US" b="1" i="0" u="none" strike="noStrike" kern="0" cap="none" spc="0" normalizeH="0" baseline="0" noProof="0" dirty="0">
              <a:ln>
                <a:noFill/>
              </a:ln>
              <a:solidFill>
                <a:sysClr val="windowText" lastClr="000000"/>
              </a:solidFill>
              <a:effectLst/>
              <a:uLnTx/>
              <a:uFillTx/>
              <a:latin typeface="Trebuchet MS"/>
              <a:cs typeface="Trebuchet MS"/>
            </a:endParaRPr>
          </a:p>
          <a:p>
            <a:pPr marL="0" marR="0" lvl="0" indent="0" defTabSz="914400" rtl="1"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ysClr val="windowText" lastClr="000000"/>
                </a:solidFill>
                <a:effectLst/>
                <a:uLnTx/>
                <a:uFillTx/>
                <a:latin typeface="Trebuchet MS"/>
                <a:cs typeface="Trebuchet MS"/>
              </a:rPr>
              <a:t>Sadal </a:t>
            </a:r>
            <a:r>
              <a:rPr kumimoji="0" lang="en-US" b="1" i="0" u="none" strike="noStrike" kern="0" cap="none" spc="0" normalizeH="0" baseline="0" noProof="0" dirty="0" err="1">
                <a:ln>
                  <a:noFill/>
                </a:ln>
                <a:solidFill>
                  <a:sysClr val="windowText" lastClr="000000"/>
                </a:solidFill>
                <a:effectLst/>
                <a:uLnTx/>
                <a:uFillTx/>
                <a:latin typeface="Trebuchet MS"/>
                <a:cs typeface="Trebuchet MS"/>
              </a:rPr>
              <a:t>Maaitah</a:t>
            </a:r>
            <a:endParaRPr kumimoji="0" lang="en-US" b="1" i="0" u="none" strike="noStrike" kern="0" cap="none" spc="0" normalizeH="0" baseline="0" noProof="0" dirty="0">
              <a:ln>
                <a:noFill/>
              </a:ln>
              <a:solidFill>
                <a:sysClr val="windowText" lastClr="000000"/>
              </a:solidFill>
              <a:effectLst/>
              <a:uLnTx/>
              <a:uFillTx/>
              <a:latin typeface="Trebuchet MS"/>
              <a:cs typeface="Trebuchet MS"/>
            </a:endParaRPr>
          </a:p>
          <a:p>
            <a:endParaRPr lang="en-US" sz="3200" dirty="0"/>
          </a:p>
          <a:p>
            <a:r>
              <a:rPr lang="en-US" sz="3200" dirty="0"/>
              <a:t>Supervised by : Dr. Hani alhamaideh</a:t>
            </a:r>
          </a:p>
        </p:txBody>
      </p:sp>
    </p:spTree>
    <p:extLst>
      <p:ext uri="{BB962C8B-B14F-4D97-AF65-F5344CB8AC3E}">
        <p14:creationId xmlns:p14="http://schemas.microsoft.com/office/powerpoint/2010/main" val="3457877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40C76B-3FBE-95B7-0985-98F9B0971025}"/>
              </a:ext>
            </a:extLst>
          </p:cNvPr>
          <p:cNvSpPr>
            <a:spLocks noGrp="1"/>
          </p:cNvSpPr>
          <p:nvPr>
            <p:ph idx="1"/>
          </p:nvPr>
        </p:nvSpPr>
        <p:spPr>
          <a:xfrm>
            <a:off x="232410" y="486697"/>
            <a:ext cx="11436985" cy="5743288"/>
          </a:xfrm>
        </p:spPr>
        <p:txBody>
          <a:bodyPr>
            <a:normAutofit fontScale="92500"/>
          </a:bodyPr>
          <a:lstStyle/>
          <a:p>
            <a:r>
              <a:rPr lang="en-US" dirty="0">
                <a:solidFill>
                  <a:srgbClr val="FF0000"/>
                </a:solidFill>
              </a:rPr>
              <a:t>Effects of Tonsillitis and Tonsillectomy on Immunity </a:t>
            </a:r>
            <a:endParaRPr lang="ar-JO" dirty="0">
              <a:solidFill>
                <a:srgbClr val="FF0000"/>
              </a:solidFill>
            </a:endParaRPr>
          </a:p>
          <a:p>
            <a:endParaRPr lang="ar-JO" dirty="0">
              <a:solidFill>
                <a:srgbClr val="FF0000"/>
              </a:solidFill>
            </a:endParaRPr>
          </a:p>
          <a:p>
            <a:r>
              <a:rPr lang="en-US" dirty="0"/>
              <a:t>• With recurrent tonsillitis, the controlled process of antigen transport and presentation is altered due to shedding of the M cells from the tonsil epithelium. </a:t>
            </a:r>
            <a:endParaRPr lang="ar-JO" dirty="0"/>
          </a:p>
          <a:p>
            <a:r>
              <a:rPr lang="en-US" dirty="0"/>
              <a:t>• The direct influx of antigens disproportionately expands the population of mature B-cell clones, and as a result, fewer early memory B cells go on to become J chain–positive IgA immunocytes</a:t>
            </a:r>
            <a:endParaRPr lang="ar-JO" dirty="0"/>
          </a:p>
          <a:p>
            <a:r>
              <a:rPr lang="en-US" dirty="0"/>
              <a:t>. • In addition, the tonsillar lymphocytes can become so overwhelmed with persistent antigenic stimulation that they may be unable to respond to other antigens</a:t>
            </a:r>
            <a:endParaRPr lang="ar-JO" dirty="0"/>
          </a:p>
          <a:p>
            <a:r>
              <a:rPr lang="en-US" dirty="0"/>
              <a:t>. • Once this immunologic impairment occurs, the tonsil is no longer able to function adequately in local protection, nor can it appropriately reinforce the secretory immune system of the upper respiratory tract. There would therefore appear to be a therapeutic advantage to removing recurrently diseased tonsils. However, some studies demonstrated minor alterations of Ig concentrations in the serum and adjacent tissues following tonsillectomy. </a:t>
            </a:r>
            <a:endParaRPr lang="ar-JO" dirty="0"/>
          </a:p>
          <a:p>
            <a:r>
              <a:rPr lang="en-US" dirty="0"/>
              <a:t>• Nevertheless, there are no studies to date that demonstrate a significant clinical impact of tonsillectomy on the immune system</a:t>
            </a:r>
          </a:p>
        </p:txBody>
      </p:sp>
    </p:spTree>
    <p:extLst>
      <p:ext uri="{BB962C8B-B14F-4D97-AF65-F5344CB8AC3E}">
        <p14:creationId xmlns:p14="http://schemas.microsoft.com/office/powerpoint/2010/main" val="807022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DBF05C-3302-91A0-FE34-1B7E93CCCCED}"/>
              </a:ext>
            </a:extLst>
          </p:cNvPr>
          <p:cNvSpPr>
            <a:spLocks noGrp="1"/>
          </p:cNvSpPr>
          <p:nvPr>
            <p:ph idx="1"/>
          </p:nvPr>
        </p:nvSpPr>
        <p:spPr>
          <a:xfrm>
            <a:off x="232410" y="722671"/>
            <a:ext cx="11436985" cy="5507314"/>
          </a:xfrm>
        </p:spPr>
        <p:txBody>
          <a:bodyPr>
            <a:normAutofit/>
          </a:bodyPr>
          <a:lstStyle/>
          <a:p>
            <a:pPr marL="0" indent="0">
              <a:buNone/>
            </a:pPr>
            <a:r>
              <a:rPr lang="en-US" b="1" dirty="0">
                <a:solidFill>
                  <a:srgbClr val="FF0000"/>
                </a:solidFill>
              </a:rPr>
              <a:t>Microbiology</a:t>
            </a:r>
            <a:endParaRPr lang="ar-JO" b="1" dirty="0">
              <a:solidFill>
                <a:srgbClr val="FF0000"/>
              </a:solidFill>
            </a:endParaRPr>
          </a:p>
          <a:p>
            <a:r>
              <a:rPr lang="en-US" dirty="0"/>
              <a:t> • Tonsillopharyngitis may be caused by a number of pathogens </a:t>
            </a:r>
            <a:endParaRPr lang="ar-JO" dirty="0"/>
          </a:p>
          <a:p>
            <a:r>
              <a:rPr lang="en-US" dirty="0"/>
              <a:t>• Studies have shown that the majority of acute infections are incited by viruses and may lead to secondary bacterial infection. </a:t>
            </a:r>
            <a:endParaRPr lang="ar-JO" dirty="0"/>
          </a:p>
          <a:p>
            <a:r>
              <a:rPr lang="en-US" dirty="0"/>
              <a:t>• Approximately 5 to 30% of acute infections are bacterial ,the most frequently cultured bacteria from patients with recurrent acute tonsillitis and tonsil hypertrophy are : ◦ H. influenza ◦ S. aureus ◦ </a:t>
            </a:r>
            <a:r>
              <a:rPr lang="en-US" dirty="0" err="1"/>
              <a:t>Strept</a:t>
            </a:r>
            <a:r>
              <a:rPr lang="en-US" dirty="0"/>
              <a:t> </a:t>
            </a:r>
            <a:r>
              <a:rPr lang="en-US" dirty="0" err="1"/>
              <a:t>pneumo</a:t>
            </a:r>
            <a:r>
              <a:rPr lang="en-US" dirty="0"/>
              <a:t> ◦ </a:t>
            </a:r>
            <a:r>
              <a:rPr lang="en-US" dirty="0" err="1"/>
              <a:t>Strept</a:t>
            </a:r>
            <a:r>
              <a:rPr lang="en-US" dirty="0"/>
              <a:t> pyogenes (group A beta-hemolytic streptococci or GABHS) </a:t>
            </a:r>
            <a:endParaRPr lang="ar-JO" dirty="0"/>
          </a:p>
          <a:p>
            <a:r>
              <a:rPr lang="en-US" dirty="0"/>
              <a:t>• GABHS is the most important bacterial pathogen due to its potential sequelae , rheumatic fever and glomerulonephritis. Although the incidence of rheumatic fever is decreasing in the US, many developing countries show it as the etiology of 30-40% of all heart disease. </a:t>
            </a:r>
            <a:endParaRPr lang="ar-JO" dirty="0"/>
          </a:p>
          <a:p>
            <a:r>
              <a:rPr lang="en-US" dirty="0"/>
              <a:t>• The prevalence of Staph aureus increased from 6 to 40%. Also more commonly seen now are anaerobic (particularly Bacteroides) and polymicrobial infections</a:t>
            </a:r>
          </a:p>
        </p:txBody>
      </p:sp>
    </p:spTree>
    <p:extLst>
      <p:ext uri="{BB962C8B-B14F-4D97-AF65-F5344CB8AC3E}">
        <p14:creationId xmlns:p14="http://schemas.microsoft.com/office/powerpoint/2010/main" val="772257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669407-B71B-F816-6C3C-E9A59F2968CA}"/>
              </a:ext>
            </a:extLst>
          </p:cNvPr>
          <p:cNvSpPr>
            <a:spLocks noGrp="1"/>
          </p:cNvSpPr>
          <p:nvPr>
            <p:ph idx="1"/>
          </p:nvPr>
        </p:nvSpPr>
        <p:spPr/>
        <p:txBody>
          <a:bodyPr/>
          <a:lstStyle/>
          <a:p>
            <a:r>
              <a:rPr lang="en-US" sz="3200" dirty="0">
                <a:solidFill>
                  <a:srgbClr val="FF0000"/>
                </a:solidFill>
              </a:rPr>
              <a:t>Tonsillitis </a:t>
            </a:r>
            <a:endParaRPr lang="ar-JO" sz="3200" dirty="0">
              <a:solidFill>
                <a:srgbClr val="FF0000"/>
              </a:solidFill>
            </a:endParaRPr>
          </a:p>
          <a:p>
            <a:r>
              <a:rPr lang="en-US" dirty="0"/>
              <a:t>• Tonsillar disease can also be divided into four categories:</a:t>
            </a:r>
            <a:endParaRPr lang="ar-JO" dirty="0"/>
          </a:p>
          <a:p>
            <a:r>
              <a:rPr lang="en-US" dirty="0"/>
              <a:t> 1. Acute tonsillitis </a:t>
            </a:r>
            <a:endParaRPr lang="ar-JO" dirty="0"/>
          </a:p>
          <a:p>
            <a:r>
              <a:rPr lang="en-US" dirty="0"/>
              <a:t>2. Recurrent acute tonsillitis </a:t>
            </a:r>
            <a:endParaRPr lang="ar-JO" dirty="0"/>
          </a:p>
          <a:p>
            <a:r>
              <a:rPr lang="en-US" dirty="0"/>
              <a:t>3. Chronic tonsillitis </a:t>
            </a:r>
            <a:endParaRPr lang="ar-JO" dirty="0"/>
          </a:p>
          <a:p>
            <a:r>
              <a:rPr lang="en-US" dirty="0"/>
              <a:t>4. Obstructive tonsillar hyperplasia. </a:t>
            </a:r>
          </a:p>
        </p:txBody>
      </p:sp>
    </p:spTree>
    <p:extLst>
      <p:ext uri="{BB962C8B-B14F-4D97-AF65-F5344CB8AC3E}">
        <p14:creationId xmlns:p14="http://schemas.microsoft.com/office/powerpoint/2010/main" val="3943879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502D66-E768-444A-7880-E7AF6AEE5299}"/>
              </a:ext>
            </a:extLst>
          </p:cNvPr>
          <p:cNvSpPr>
            <a:spLocks noGrp="1"/>
          </p:cNvSpPr>
          <p:nvPr>
            <p:ph idx="1"/>
          </p:nvPr>
        </p:nvSpPr>
        <p:spPr/>
        <p:txBody>
          <a:bodyPr/>
          <a:lstStyle/>
          <a:p>
            <a:r>
              <a:rPr lang="en-US" sz="3200" b="1" dirty="0"/>
              <a:t>Acute tonsillitis</a:t>
            </a:r>
            <a:endParaRPr lang="ar-JO" sz="3200" b="1" dirty="0"/>
          </a:p>
          <a:p>
            <a:r>
              <a:rPr lang="en-US" dirty="0"/>
              <a:t>  Patients with acute tonsillitis may have ◦ a sore throat ◦ fever ◦ dysphagia ◦ tender cervical lymphadenopathy ◦ and erythematous/exudative tonsils </a:t>
            </a:r>
            <a:endParaRPr lang="ar-JO" dirty="0"/>
          </a:p>
          <a:p>
            <a:r>
              <a:rPr lang="en-US" dirty="0"/>
              <a:t> a throat culture should be obtained to test for GABHS. </a:t>
            </a:r>
            <a:endParaRPr lang="ar-JO" dirty="0"/>
          </a:p>
          <a:p>
            <a:r>
              <a:rPr lang="en-US" dirty="0"/>
              <a:t> The incidence of GABHS pharyngitis is lowest in the infant and peaks from 6-12 years of age.</a:t>
            </a:r>
            <a:endParaRPr lang="ar-JO" dirty="0"/>
          </a:p>
          <a:p>
            <a:r>
              <a:rPr lang="en-US" dirty="0"/>
              <a:t>  Another common cause of a sore throat is acute pharyngitis.</a:t>
            </a:r>
            <a:endParaRPr lang="ar-JO" dirty="0"/>
          </a:p>
          <a:p>
            <a:r>
              <a:rPr lang="en-US" dirty="0"/>
              <a:t>  A patient with acute pharyngitis will have diffuse erythema of the soft palate and pharyngeal wall but no involvement of the tonsils or lymph nodes.</a:t>
            </a:r>
          </a:p>
        </p:txBody>
      </p:sp>
    </p:spTree>
    <p:extLst>
      <p:ext uri="{BB962C8B-B14F-4D97-AF65-F5344CB8AC3E}">
        <p14:creationId xmlns:p14="http://schemas.microsoft.com/office/powerpoint/2010/main" val="4069863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925" t="18492" r="57799" b="38501"/>
          <a:stretch>
            <a:fillRect/>
          </a:stretch>
        </p:blipFill>
        <p:spPr>
          <a:xfrm>
            <a:off x="6235888" y="1665026"/>
            <a:ext cx="5091754" cy="3398293"/>
          </a:xfrm>
          <a:prstGeom prst="rect">
            <a:avLst/>
          </a:prstGeom>
        </p:spPr>
      </p:pic>
      <p:pic>
        <p:nvPicPr>
          <p:cNvPr id="5" name="Picture 4"/>
          <p:cNvPicPr>
            <a:picLocks noChangeAspect="1"/>
          </p:cNvPicPr>
          <p:nvPr/>
        </p:nvPicPr>
        <p:blipFill rotWithShape="1">
          <a:blip r:embed="rId4"/>
          <a:srcRect l="4365" t="15506" r="57351" b="34917"/>
          <a:stretch>
            <a:fillRect/>
          </a:stretch>
        </p:blipFill>
        <p:spPr>
          <a:xfrm>
            <a:off x="1187354" y="1665026"/>
            <a:ext cx="4667535" cy="3398293"/>
          </a:xfrm>
          <a:prstGeom prst="rect">
            <a:avLst/>
          </a:prstGeom>
        </p:spPr>
      </p:pic>
    </p:spTree>
    <p:extLst>
      <p:ext uri="{BB962C8B-B14F-4D97-AF65-F5344CB8AC3E}">
        <p14:creationId xmlns:p14="http://schemas.microsoft.com/office/powerpoint/2010/main" val="784845832"/>
      </p:ext>
    </p:extLst>
  </p:cSld>
  <p:clrMapOvr>
    <a:masterClrMapping/>
  </p:clrMapOvr>
  <mc:AlternateContent xmlns:mc="http://schemas.openxmlformats.org/markup-compatibility/2006" xmlns:p14="http://schemas.microsoft.com/office/powerpoint/2010/main">
    <mc:Choice Requires="p14">
      <p:transition spd="slow" p14:dur="2000" advTm="61303"/>
    </mc:Choice>
    <mc:Fallback xmlns="">
      <p:transition spd="slow" advTm="6130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410" y="415636"/>
            <a:ext cx="11436985" cy="5814349"/>
          </a:xfrm>
        </p:spPr>
        <p:txBody>
          <a:bodyPr>
            <a:normAutofit/>
          </a:bodyPr>
          <a:lstStyle/>
          <a:p>
            <a:pPr algn="ctr"/>
            <a:r>
              <a:rPr lang="en-US" sz="3600" b="1" u="sng" dirty="0"/>
              <a:t>Complication</a:t>
            </a:r>
          </a:p>
          <a:p>
            <a:pPr marL="0" indent="0">
              <a:buNone/>
            </a:pPr>
            <a:r>
              <a:rPr lang="en-US" dirty="0"/>
              <a:t>Complications of Acute tonsillitis </a:t>
            </a:r>
            <a:endParaRPr lang="ar-JO" dirty="0"/>
          </a:p>
          <a:p>
            <a:pPr marL="0" indent="0">
              <a:buNone/>
            </a:pPr>
            <a:endParaRPr lang="ar-JO" dirty="0"/>
          </a:p>
          <a:p>
            <a:pPr marL="0" indent="0">
              <a:buNone/>
            </a:pPr>
            <a:r>
              <a:rPr lang="en-US" dirty="0"/>
              <a:t>• Cervical adenitis. </a:t>
            </a:r>
            <a:endParaRPr lang="ar-JO" dirty="0"/>
          </a:p>
          <a:p>
            <a:pPr marL="0" indent="0">
              <a:buNone/>
            </a:pPr>
            <a:r>
              <a:rPr lang="en-US" dirty="0"/>
              <a:t>• Retropharyngeal abscess.</a:t>
            </a:r>
            <a:endParaRPr lang="ar-JO" dirty="0"/>
          </a:p>
          <a:p>
            <a:pPr marL="0" indent="0">
              <a:buNone/>
            </a:pPr>
            <a:r>
              <a:rPr lang="en-US" dirty="0"/>
              <a:t> • Parapharyngeal abscess. </a:t>
            </a:r>
            <a:endParaRPr lang="ar-JO" dirty="0"/>
          </a:p>
          <a:p>
            <a:pPr marL="0" indent="0">
              <a:buNone/>
            </a:pPr>
            <a:r>
              <a:rPr lang="en-US" dirty="0"/>
              <a:t>• Peritonsillar abscess. </a:t>
            </a:r>
            <a:endParaRPr lang="ar-JO" dirty="0"/>
          </a:p>
          <a:p>
            <a:pPr marL="0" indent="0">
              <a:buNone/>
            </a:pPr>
            <a:r>
              <a:rPr lang="en-US" dirty="0"/>
              <a:t>• </a:t>
            </a:r>
            <a:r>
              <a:rPr lang="en-US" dirty="0" err="1"/>
              <a:t>Intratonsillar</a:t>
            </a:r>
            <a:r>
              <a:rPr lang="en-US" dirty="0"/>
              <a:t> abscess. </a:t>
            </a:r>
            <a:endParaRPr lang="ar-JO" dirty="0"/>
          </a:p>
          <a:p>
            <a:pPr marL="0" indent="0">
              <a:buNone/>
            </a:pPr>
            <a:r>
              <a:rPr lang="en-US" dirty="0"/>
              <a:t>• Inflammatory torticollis. </a:t>
            </a:r>
            <a:endParaRPr lang="ar-JO" dirty="0"/>
          </a:p>
          <a:p>
            <a:pPr marL="0" indent="0">
              <a:buNone/>
            </a:pPr>
            <a:r>
              <a:rPr lang="en-US" dirty="0"/>
              <a:t>• Hemorrhagic tonsillitis.</a:t>
            </a:r>
          </a:p>
        </p:txBody>
      </p:sp>
    </p:spTree>
    <p:extLst>
      <p:ext uri="{BB962C8B-B14F-4D97-AF65-F5344CB8AC3E}">
        <p14:creationId xmlns:p14="http://schemas.microsoft.com/office/powerpoint/2010/main" val="3738835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E79CE6-3028-8F13-572F-7C3F2C4D7C46}"/>
              </a:ext>
            </a:extLst>
          </p:cNvPr>
          <p:cNvSpPr>
            <a:spLocks noGrp="1"/>
          </p:cNvSpPr>
          <p:nvPr>
            <p:ph idx="1"/>
          </p:nvPr>
        </p:nvSpPr>
        <p:spPr>
          <a:xfrm>
            <a:off x="232410" y="471948"/>
            <a:ext cx="11436985" cy="5758037"/>
          </a:xfrm>
        </p:spPr>
        <p:txBody>
          <a:bodyPr/>
          <a:lstStyle/>
          <a:p>
            <a:pPr marL="0" indent="0">
              <a:buNone/>
            </a:pPr>
            <a:r>
              <a:rPr lang="en-US" dirty="0"/>
              <a:t>P</a:t>
            </a:r>
            <a:r>
              <a:rPr lang="en-US" b="1" dirty="0">
                <a:solidFill>
                  <a:srgbClr val="FF0000"/>
                </a:solidFill>
              </a:rPr>
              <a:t>eritonsillar abscess (Quinsy) </a:t>
            </a:r>
            <a:endParaRPr lang="ar-JO" b="1" dirty="0">
              <a:solidFill>
                <a:srgbClr val="FF0000"/>
              </a:solidFill>
            </a:endParaRPr>
          </a:p>
          <a:p>
            <a:r>
              <a:rPr lang="en-US" dirty="0"/>
              <a:t>• It is caused by infection of crypts in the </a:t>
            </a:r>
            <a:r>
              <a:rPr lang="en-US" dirty="0" err="1"/>
              <a:t>supratonsillar</a:t>
            </a:r>
            <a:r>
              <a:rPr lang="en-US" dirty="0"/>
              <a:t> fossa and can result in infection of the Parapharyngeal space if the superior constrictor muscle is penetrated. </a:t>
            </a:r>
            <a:endParaRPr lang="ar-JO" dirty="0"/>
          </a:p>
          <a:p>
            <a:endParaRPr lang="ar-JO" dirty="0"/>
          </a:p>
          <a:p>
            <a:r>
              <a:rPr lang="en-US" dirty="0"/>
              <a:t>• The condition is preceded by acute tonsillitis and is characterized by: ◦ low grade fever ◦ trismus (pain when opening the mouth) ◦ difficulty swallowing secretions. </a:t>
            </a:r>
          </a:p>
        </p:txBody>
      </p:sp>
      <p:pic>
        <p:nvPicPr>
          <p:cNvPr id="5" name="Picture 4">
            <a:extLst>
              <a:ext uri="{FF2B5EF4-FFF2-40B4-BE49-F238E27FC236}">
                <a16:creationId xmlns:a16="http://schemas.microsoft.com/office/drawing/2014/main" id="{AAB6483A-1299-CD21-A9F0-0B5DCF84438D}"/>
              </a:ext>
            </a:extLst>
          </p:cNvPr>
          <p:cNvPicPr>
            <a:picLocks noChangeAspect="1"/>
          </p:cNvPicPr>
          <p:nvPr/>
        </p:nvPicPr>
        <p:blipFill>
          <a:blip r:embed="rId2"/>
          <a:stretch>
            <a:fillRect/>
          </a:stretch>
        </p:blipFill>
        <p:spPr>
          <a:xfrm>
            <a:off x="7772400" y="2990850"/>
            <a:ext cx="4419600" cy="3867150"/>
          </a:xfrm>
          <a:prstGeom prst="rect">
            <a:avLst/>
          </a:prstGeom>
        </p:spPr>
      </p:pic>
    </p:spTree>
    <p:extLst>
      <p:ext uri="{BB962C8B-B14F-4D97-AF65-F5344CB8AC3E}">
        <p14:creationId xmlns:p14="http://schemas.microsoft.com/office/powerpoint/2010/main" val="3784284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 y="101600"/>
            <a:ext cx="5397500" cy="1133475"/>
          </a:xfrm>
        </p:spPr>
        <p:txBody>
          <a:bodyPr/>
          <a:lstStyle/>
          <a:p>
            <a:r>
              <a:rPr lang="en-US" b="1" dirty="0"/>
              <a:t>Chronic tonsillitis</a:t>
            </a:r>
          </a:p>
        </p:txBody>
      </p:sp>
      <p:sp>
        <p:nvSpPr>
          <p:cNvPr id="3" name="Content Placeholder 2"/>
          <p:cNvSpPr>
            <a:spLocks noGrp="1"/>
          </p:cNvSpPr>
          <p:nvPr>
            <p:ph idx="1"/>
          </p:nvPr>
        </p:nvSpPr>
        <p:spPr>
          <a:xfrm>
            <a:off x="176847" y="1033780"/>
            <a:ext cx="7623175" cy="4790440"/>
          </a:xfrm>
        </p:spPr>
        <p:txBody>
          <a:bodyPr>
            <a:normAutofit/>
          </a:bodyPr>
          <a:lstStyle/>
          <a:p>
            <a:r>
              <a:rPr lang="en-US" dirty="0"/>
              <a:t>The physician should consider the diagnosis of chronic tonsillitis when the patient has a </a:t>
            </a:r>
            <a:r>
              <a:rPr lang="en-US" b="1" dirty="0"/>
              <a:t>sore throat or pain with swallowing </a:t>
            </a:r>
            <a:r>
              <a:rPr lang="en-US" dirty="0"/>
              <a:t>that last </a:t>
            </a:r>
            <a:r>
              <a:rPr lang="en-US" b="1" dirty="0"/>
              <a:t>longer than 4 weeks</a:t>
            </a:r>
            <a:r>
              <a:rPr lang="en-US" dirty="0"/>
              <a:t>. </a:t>
            </a:r>
          </a:p>
        </p:txBody>
      </p:sp>
      <p:pic>
        <p:nvPicPr>
          <p:cNvPr id="4" name="Picture 3"/>
          <p:cNvPicPr>
            <a:picLocks noChangeAspect="1"/>
          </p:cNvPicPr>
          <p:nvPr/>
        </p:nvPicPr>
        <p:blipFill rotWithShape="1">
          <a:blip r:embed="rId2"/>
          <a:srcRect l="26418" t="44292" r="61269" b="40248"/>
          <a:stretch>
            <a:fillRect/>
          </a:stretch>
        </p:blipFill>
        <p:spPr>
          <a:xfrm>
            <a:off x="8182610" y="389255"/>
            <a:ext cx="4009390" cy="3184124"/>
          </a:xfrm>
          <a:prstGeom prst="rect">
            <a:avLst/>
          </a:prstGeom>
        </p:spPr>
      </p:pic>
      <p:pic>
        <p:nvPicPr>
          <p:cNvPr id="5" name="Picture 4"/>
          <p:cNvPicPr>
            <a:picLocks noChangeAspect="1"/>
          </p:cNvPicPr>
          <p:nvPr/>
        </p:nvPicPr>
        <p:blipFill rotWithShape="1">
          <a:blip r:embed="rId3"/>
          <a:srcRect l="13097" t="39398" r="66418" b="37108"/>
          <a:stretch>
            <a:fillRect/>
          </a:stretch>
        </p:blipFill>
        <p:spPr>
          <a:xfrm>
            <a:off x="4286885" y="2111375"/>
            <a:ext cx="3895725" cy="2635250"/>
          </a:xfrm>
          <a:prstGeom prst="rect">
            <a:avLst/>
          </a:prstGeom>
        </p:spPr>
      </p:pic>
      <p:sp>
        <p:nvSpPr>
          <p:cNvPr id="6" name="Content Placeholder 2"/>
          <p:cNvSpPr>
            <a:spLocks noGrp="1"/>
          </p:cNvSpPr>
          <p:nvPr/>
        </p:nvSpPr>
        <p:spPr>
          <a:xfrm>
            <a:off x="232410" y="2271395"/>
            <a:ext cx="3756025" cy="29857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charset="0"/>
              <a:buChar char="§"/>
              <a:defRPr sz="19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charset="0"/>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Associated symptoms include </a:t>
            </a:r>
          </a:p>
          <a:p>
            <a:pPr lvl="1"/>
            <a:r>
              <a:rPr lang="en-US" dirty="0"/>
              <a:t>tonsillitis</a:t>
            </a:r>
          </a:p>
          <a:p>
            <a:pPr lvl="1"/>
            <a:r>
              <a:rPr lang="en-US" dirty="0"/>
              <a:t>halitosis</a:t>
            </a:r>
          </a:p>
          <a:p>
            <a:pPr lvl="1"/>
            <a:r>
              <a:rPr lang="en-US" dirty="0"/>
              <a:t>excessive tonsillar debris</a:t>
            </a:r>
          </a:p>
          <a:p>
            <a:pPr lvl="1"/>
            <a:r>
              <a:rPr lang="en-US" dirty="0"/>
              <a:t>Peritonsillar erythema</a:t>
            </a:r>
          </a:p>
          <a:p>
            <a:pPr lvl="1"/>
            <a:r>
              <a:rPr lang="en-US" dirty="0"/>
              <a:t>persistent tender cervical lymphadenopathy.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2610" y="3573379"/>
            <a:ext cx="4009390" cy="28953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228"/>
    </mc:Choice>
    <mc:Fallback xmlns="">
      <p:transition spd="slow" advTm="3022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37" y="101600"/>
            <a:ext cx="10515600" cy="1133475"/>
          </a:xfrm>
        </p:spPr>
        <p:txBody>
          <a:bodyPr/>
          <a:lstStyle/>
          <a:p>
            <a:r>
              <a:rPr lang="en-US" b="1" dirty="0"/>
              <a:t>Obstructive tonsillar hyperplasia</a:t>
            </a:r>
          </a:p>
        </p:txBody>
      </p:sp>
      <p:sp>
        <p:nvSpPr>
          <p:cNvPr id="3" name="Content Placeholder 2"/>
          <p:cNvSpPr>
            <a:spLocks noGrp="1"/>
          </p:cNvSpPr>
          <p:nvPr>
            <p:ph idx="1"/>
          </p:nvPr>
        </p:nvSpPr>
        <p:spPr>
          <a:xfrm>
            <a:off x="232410" y="998621"/>
            <a:ext cx="11678853" cy="5508090"/>
          </a:xfrm>
        </p:spPr>
        <p:txBody>
          <a:bodyPr>
            <a:normAutofit/>
          </a:bodyPr>
          <a:lstStyle/>
          <a:p>
            <a:r>
              <a:rPr lang="en-US" dirty="0"/>
              <a:t>general symptoms </a:t>
            </a:r>
          </a:p>
          <a:p>
            <a:pPr lvl="1"/>
            <a:r>
              <a:rPr lang="en-US" dirty="0"/>
              <a:t>loud snoring</a:t>
            </a:r>
          </a:p>
          <a:p>
            <a:pPr lvl="1"/>
            <a:r>
              <a:rPr lang="en-US" dirty="0"/>
              <a:t>dysphagia</a:t>
            </a:r>
          </a:p>
          <a:p>
            <a:pPr lvl="1"/>
            <a:r>
              <a:rPr lang="en-US" dirty="0"/>
              <a:t>voice changes. </a:t>
            </a:r>
          </a:p>
          <a:p>
            <a:pPr marL="457200" lvl="1" indent="0">
              <a:buNone/>
            </a:pPr>
            <a:endParaRPr lang="en-US" dirty="0"/>
          </a:p>
          <a:p>
            <a:pPr marL="0" lvl="1" indent="0">
              <a:spcBef>
                <a:spcPts val="1000"/>
              </a:spcBef>
              <a:buNone/>
            </a:pPr>
            <a:r>
              <a:rPr lang="en-US" sz="2400" dirty="0"/>
              <a:t>• </a:t>
            </a:r>
            <a:r>
              <a:rPr lang="en-US" dirty="0"/>
              <a:t>May cause obstructive sleep-disordered breathing (oSDB)</a:t>
            </a:r>
          </a:p>
          <a:p>
            <a:pPr marL="0" lvl="1" indent="0">
              <a:spcBef>
                <a:spcPts val="1000"/>
              </a:spcBef>
              <a:buNone/>
            </a:pPr>
            <a:r>
              <a:rPr lang="en-US" dirty="0"/>
              <a:t>    in some condition will refer patient to polysomnography (PSG) before surgery.</a:t>
            </a:r>
          </a:p>
          <a:p>
            <a:pPr marL="0" indent="0">
              <a:buNone/>
            </a:pPr>
            <a:r>
              <a:rPr lang="en-US" dirty="0"/>
              <a:t> • In </a:t>
            </a:r>
            <a:r>
              <a:rPr lang="en-US" b="1" dirty="0"/>
              <a:t>adults</a:t>
            </a:r>
            <a:r>
              <a:rPr lang="en-US" dirty="0"/>
              <a:t>, </a:t>
            </a:r>
            <a:r>
              <a:rPr lang="en-US" b="1" dirty="0"/>
              <a:t>excessive daytime sleepiness </a:t>
            </a:r>
            <a:r>
              <a:rPr lang="en-US" dirty="0"/>
              <a:t>is the most common presenting symptom of OSA. </a:t>
            </a:r>
          </a:p>
          <a:p>
            <a:r>
              <a:rPr lang="en-US" dirty="0"/>
              <a:t>In </a:t>
            </a:r>
            <a:r>
              <a:rPr lang="en-US" b="1" dirty="0"/>
              <a:t>children</a:t>
            </a:r>
          </a:p>
          <a:p>
            <a:pPr lvl="1"/>
            <a:r>
              <a:rPr lang="en-US" dirty="0"/>
              <a:t> </a:t>
            </a:r>
            <a:r>
              <a:rPr lang="en-US" b="1" dirty="0"/>
              <a:t>snoring is the most common presenting symptom </a:t>
            </a:r>
          </a:p>
          <a:p>
            <a:pPr lvl="1"/>
            <a:r>
              <a:rPr lang="en-US" dirty="0">
                <a:sym typeface="+mn-ea"/>
              </a:rPr>
              <a:t>Nocturnal enuresis</a:t>
            </a:r>
          </a:p>
          <a:p>
            <a:pPr lvl="1"/>
            <a:r>
              <a:rPr lang="en-US" dirty="0"/>
              <a:t>Lower mental activity ,decreased attention span </a:t>
            </a:r>
            <a:r>
              <a:rPr lang="en-US" dirty="0">
                <a:sym typeface="+mn-ea"/>
              </a:rPr>
              <a:t>and </a:t>
            </a:r>
            <a:r>
              <a:rPr lang="en-US" dirty="0"/>
              <a:t> poor school performance </a:t>
            </a:r>
          </a:p>
        </p:txBody>
      </p:sp>
      <p:pic>
        <p:nvPicPr>
          <p:cNvPr id="4" name="Picture 3"/>
          <p:cNvPicPr>
            <a:picLocks noChangeAspect="1"/>
          </p:cNvPicPr>
          <p:nvPr/>
        </p:nvPicPr>
        <p:blipFill>
          <a:blip r:embed="rId2"/>
          <a:stretch>
            <a:fillRect/>
          </a:stretch>
        </p:blipFill>
        <p:spPr>
          <a:xfrm>
            <a:off x="7255042" y="101600"/>
            <a:ext cx="4743066" cy="29175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087"/>
    </mc:Choice>
    <mc:Fallback xmlns="">
      <p:transition spd="slow" advTm="3108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z="3600" b="1" i="0" u="none" strike="noStrike" kern="1200" cap="none" spc="0" normalizeH="0" baseline="0" noProof="0" dirty="0">
                <a:ln>
                  <a:noFill/>
                </a:ln>
                <a:solidFill>
                  <a:prstClr val="black"/>
                </a:solidFill>
                <a:effectLst/>
                <a:uLnTx/>
                <a:uFillTx/>
                <a:latin typeface="Calibri Light"/>
                <a:ea typeface="+mj-ea"/>
                <a:cs typeface="+mj-cs"/>
              </a:rPr>
              <a:t>Clinical presentation </a:t>
            </a:r>
            <a:endParaRPr lang="en-US" b="1" dirty="0"/>
          </a:p>
        </p:txBody>
      </p:sp>
      <p:sp>
        <p:nvSpPr>
          <p:cNvPr id="3" name="Content Placeholder 2"/>
          <p:cNvSpPr>
            <a:spLocks noGrp="1"/>
          </p:cNvSpPr>
          <p:nvPr>
            <p:ph idx="1"/>
          </p:nvPr>
        </p:nvSpPr>
        <p:spPr>
          <a:xfrm>
            <a:off x="232410" y="1235075"/>
            <a:ext cx="11522055" cy="4994910"/>
          </a:xfrm>
        </p:spPr>
        <p:txBody>
          <a:bodyPr>
            <a:normAutofit lnSpcReduction="10000"/>
          </a:bodyPr>
          <a:lstStyle/>
          <a:p>
            <a:r>
              <a:rPr lang="en-US" dirty="0"/>
              <a:t>• Each episode of tonsillitis had to have one or more of the following: </a:t>
            </a:r>
          </a:p>
          <a:p>
            <a:r>
              <a:rPr lang="en-US" dirty="0"/>
              <a:t>◦ oral temperature of at least 38.C ◦ </a:t>
            </a:r>
          </a:p>
          <a:p>
            <a:r>
              <a:rPr lang="en-US" dirty="0"/>
              <a:t>Enlarged (&gt;2cm) </a:t>
            </a:r>
          </a:p>
          <a:p>
            <a:r>
              <a:rPr lang="en-US" dirty="0"/>
              <a:t>◦ tender cervical adenopathy</a:t>
            </a:r>
          </a:p>
          <a:p>
            <a:r>
              <a:rPr lang="en-US" dirty="0"/>
              <a:t> ◦ tonsillar or pharyngeal exudate</a:t>
            </a:r>
          </a:p>
          <a:p>
            <a:r>
              <a:rPr lang="en-US" dirty="0"/>
              <a:t> ◦ positive culture for GABHS. </a:t>
            </a:r>
          </a:p>
          <a:p>
            <a:endParaRPr lang="en-US" dirty="0"/>
          </a:p>
          <a:p>
            <a:r>
              <a:rPr lang="en-US" dirty="0"/>
              <a:t>• Attention should be made to symptoms of failure to thrive and </a:t>
            </a:r>
            <a:r>
              <a:rPr lang="en-US" dirty="0" err="1"/>
              <a:t>cor</a:t>
            </a:r>
            <a:r>
              <a:rPr lang="en-US" dirty="0"/>
              <a:t> pulmonale from chronic tonsillar hypertrophy.</a:t>
            </a:r>
          </a:p>
          <a:p>
            <a:endParaRPr lang="en-US" dirty="0"/>
          </a:p>
          <a:p>
            <a:r>
              <a:rPr lang="en-US" dirty="0"/>
              <a:t> • Complications of GABHS such as post streptococcal glomerulonephritis and rheumatic fever should be considered.</a:t>
            </a:r>
          </a:p>
        </p:txBody>
      </p:sp>
    </p:spTree>
  </p:cSld>
  <p:clrMapOvr>
    <a:masterClrMapping/>
  </p:clrMapOvr>
  <mc:AlternateContent xmlns:mc="http://schemas.openxmlformats.org/markup-compatibility/2006" xmlns:p14="http://schemas.microsoft.com/office/powerpoint/2010/main">
    <mc:Choice Requires="p14">
      <p:transition spd="slow" p14:dur="2000" advTm="46643"/>
    </mc:Choice>
    <mc:Fallback xmlns="">
      <p:transition spd="slow" advTm="4664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sym typeface="+mn-ea"/>
              </a:rPr>
              <a:t>Tonsils</a:t>
            </a: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F4392-8C30-44FC-ADDE-96E90C8A516E}"/>
              </a:ext>
            </a:extLst>
          </p:cNvPr>
          <p:cNvSpPr>
            <a:spLocks noGrp="1"/>
          </p:cNvSpPr>
          <p:nvPr>
            <p:ph type="title"/>
          </p:nvPr>
        </p:nvSpPr>
        <p:spPr/>
        <p:txBody>
          <a:bodyPr>
            <a:normAutofit/>
          </a:bodyPr>
          <a:lstStyle/>
          <a:p>
            <a:r>
              <a:rPr kumimoji="0" lang="en-US" sz="3200" b="0" i="0" u="none" strike="noStrike" kern="1200" cap="none" spc="0" normalizeH="0" baseline="0" noProof="0" dirty="0">
                <a:ln>
                  <a:noFill/>
                </a:ln>
                <a:solidFill>
                  <a:srgbClr val="FF0000"/>
                </a:solidFill>
                <a:effectLst/>
                <a:uLnTx/>
                <a:uFillTx/>
                <a:latin typeface="Calibri"/>
                <a:ea typeface="+mn-ea"/>
                <a:cs typeface="+mn-cs"/>
              </a:rPr>
              <a:t>Physical examination</a:t>
            </a:r>
            <a:endParaRPr lang="en-US" sz="4400" dirty="0">
              <a:solidFill>
                <a:srgbClr val="FF0000"/>
              </a:solidFill>
            </a:endParaRPr>
          </a:p>
        </p:txBody>
      </p:sp>
      <p:sp>
        <p:nvSpPr>
          <p:cNvPr id="3" name="Content Placeholder 2">
            <a:extLst>
              <a:ext uri="{FF2B5EF4-FFF2-40B4-BE49-F238E27FC236}">
                <a16:creationId xmlns:a16="http://schemas.microsoft.com/office/drawing/2014/main" id="{63B84F69-F439-5961-0C1C-4CD83AAFD8CA}"/>
              </a:ext>
            </a:extLst>
          </p:cNvPr>
          <p:cNvSpPr>
            <a:spLocks noGrp="1"/>
          </p:cNvSpPr>
          <p:nvPr>
            <p:ph idx="1"/>
          </p:nvPr>
        </p:nvSpPr>
        <p:spPr/>
        <p:txBody>
          <a:bodyPr/>
          <a:lstStyle/>
          <a:p>
            <a:pPr marL="0" indent="0">
              <a:buNone/>
            </a:pPr>
            <a:r>
              <a:rPr lang="en-US" dirty="0"/>
              <a:t>• the size of the tonsils should be documented. The following grading system was developed by Brodsky et al. using the ratio of the width of the tonsils to the width of the oropharynx (next slide) </a:t>
            </a:r>
            <a:endParaRPr lang="ar-JO" dirty="0"/>
          </a:p>
          <a:p>
            <a:pPr marL="0" indent="0">
              <a:buNone/>
            </a:pPr>
            <a:endParaRPr lang="ar-JO" dirty="0"/>
          </a:p>
          <a:p>
            <a:pPr marL="0" indent="0">
              <a:buNone/>
            </a:pPr>
            <a:r>
              <a:rPr lang="en-US" dirty="0"/>
              <a:t>• The surface of the tonsils should be examined for erythema or exudate. </a:t>
            </a:r>
            <a:endParaRPr lang="ar-JO" dirty="0"/>
          </a:p>
          <a:p>
            <a:pPr marL="0" indent="0">
              <a:buNone/>
            </a:pPr>
            <a:endParaRPr lang="ar-JO" dirty="0"/>
          </a:p>
          <a:p>
            <a:pPr marL="0" indent="0">
              <a:buNone/>
            </a:pPr>
            <a:r>
              <a:rPr lang="en-US" dirty="0"/>
              <a:t>• Patients should be examined for craniofacial, neuromuscular, or CNS anomalies as these conditions put patients at greater risk for airway obstruction and postoperative complications.</a:t>
            </a:r>
          </a:p>
        </p:txBody>
      </p:sp>
    </p:spTree>
    <p:extLst>
      <p:ext uri="{BB962C8B-B14F-4D97-AF65-F5344CB8AC3E}">
        <p14:creationId xmlns:p14="http://schemas.microsoft.com/office/powerpoint/2010/main" val="3976819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7175" y="133350"/>
            <a:ext cx="3931920" cy="739775"/>
          </a:xfrm>
        </p:spPr>
        <p:txBody>
          <a:bodyPr/>
          <a:lstStyle/>
          <a:p>
            <a:r>
              <a:rPr lang="en-US" dirty="0"/>
              <a:t>Tonsil Grades</a:t>
            </a:r>
          </a:p>
        </p:txBody>
      </p:sp>
      <p:sp>
        <p:nvSpPr>
          <p:cNvPr id="6" name="Text Placeholder 5"/>
          <p:cNvSpPr>
            <a:spLocks noGrp="1"/>
          </p:cNvSpPr>
          <p:nvPr>
            <p:ph type="body" sz="half" idx="2"/>
          </p:nvPr>
        </p:nvSpPr>
        <p:spPr>
          <a:xfrm>
            <a:off x="589915" y="1011555"/>
            <a:ext cx="10622915" cy="3811905"/>
          </a:xfrm>
        </p:spPr>
        <p:txBody>
          <a:bodyPr>
            <a:normAutofit/>
          </a:bodyPr>
          <a:lstStyle/>
          <a:p>
            <a:pPr marL="0" lvl="1"/>
            <a:r>
              <a:rPr lang="en-US" sz="2400" dirty="0">
                <a:sym typeface="+mn-ea"/>
              </a:rPr>
              <a:t>the Tonsils are graded by the percentage they Occupy of the lateral dimension of the oropharynx</a:t>
            </a:r>
          </a:p>
          <a:p>
            <a:pPr marL="0" lvl="1"/>
            <a:r>
              <a:rPr lang="en-US" sz="2400" b="1" dirty="0">
                <a:sym typeface="+mn-ea"/>
              </a:rPr>
              <a:t>0</a:t>
            </a:r>
            <a:r>
              <a:rPr lang="en-US" sz="2400" dirty="0">
                <a:sym typeface="+mn-ea"/>
              </a:rPr>
              <a:t> — Tonsils are </a:t>
            </a:r>
            <a:r>
              <a:rPr lang="en-US" sz="2400" b="1" dirty="0">
                <a:sym typeface="+mn-ea"/>
              </a:rPr>
              <a:t>entirely within the tonsillar pillar</a:t>
            </a:r>
            <a:endParaRPr lang="ar-JO" sz="2400" b="1" dirty="0">
              <a:sym typeface="+mn-ea"/>
            </a:endParaRPr>
          </a:p>
          <a:p>
            <a:pPr marL="0" lvl="1"/>
            <a:r>
              <a:rPr lang="en-US" sz="2400" b="1" dirty="0">
                <a:sym typeface="+mn-ea"/>
              </a:rPr>
              <a:t>1+ </a:t>
            </a:r>
            <a:r>
              <a:rPr lang="en-US" sz="2400" dirty="0">
                <a:sym typeface="+mn-ea"/>
              </a:rPr>
              <a:t>— Occupy </a:t>
            </a:r>
            <a:r>
              <a:rPr lang="en-US" sz="2400" b="1" dirty="0">
                <a:sym typeface="+mn-ea"/>
              </a:rPr>
              <a:t>less than 25 percent</a:t>
            </a:r>
            <a:r>
              <a:rPr lang="en-US" sz="2400" dirty="0">
                <a:sym typeface="+mn-ea"/>
              </a:rPr>
              <a:t> </a:t>
            </a:r>
          </a:p>
          <a:p>
            <a:pPr marL="0" lvl="1"/>
            <a:r>
              <a:rPr lang="en-US" sz="2400" b="1" dirty="0">
                <a:sym typeface="+mn-ea"/>
              </a:rPr>
              <a:t>2+</a:t>
            </a:r>
            <a:r>
              <a:rPr lang="en-US" sz="2400" dirty="0">
                <a:sym typeface="+mn-ea"/>
              </a:rPr>
              <a:t> — Occupy </a:t>
            </a:r>
            <a:r>
              <a:rPr lang="en-US" sz="2400" b="1" dirty="0">
                <a:sym typeface="+mn-ea"/>
              </a:rPr>
              <a:t>26 to 50 percent</a:t>
            </a:r>
            <a:r>
              <a:rPr lang="en-US" sz="2400" dirty="0">
                <a:sym typeface="+mn-ea"/>
              </a:rPr>
              <a:t> </a:t>
            </a:r>
          </a:p>
          <a:p>
            <a:pPr marL="0" lvl="1"/>
            <a:r>
              <a:rPr lang="en-US" sz="2400" b="1" dirty="0">
                <a:sym typeface="+mn-ea"/>
              </a:rPr>
              <a:t>3+ </a:t>
            </a:r>
            <a:r>
              <a:rPr lang="en-US" sz="2400" dirty="0">
                <a:sym typeface="+mn-ea"/>
              </a:rPr>
              <a:t>— Occupy </a:t>
            </a:r>
            <a:r>
              <a:rPr lang="en-US" sz="2400" b="1" dirty="0">
                <a:sym typeface="+mn-ea"/>
              </a:rPr>
              <a:t>51 to 75 percent</a:t>
            </a:r>
          </a:p>
          <a:p>
            <a:pPr marL="0" lvl="1"/>
            <a:r>
              <a:rPr lang="en-US" sz="2400" b="1" dirty="0">
                <a:sym typeface="+mn-ea"/>
              </a:rPr>
              <a:t>4+</a:t>
            </a:r>
            <a:r>
              <a:rPr lang="en-US" sz="2400" dirty="0">
                <a:sym typeface="+mn-ea"/>
              </a:rPr>
              <a:t> — Occupy </a:t>
            </a:r>
            <a:r>
              <a:rPr lang="en-US" sz="2400" b="1" dirty="0">
                <a:sym typeface="+mn-ea"/>
              </a:rPr>
              <a:t>more than 75 percent</a:t>
            </a:r>
            <a:r>
              <a:rPr lang="en-US" sz="2400" dirty="0">
                <a:sym typeface="+mn-ea"/>
              </a:rPr>
              <a:t> (Kissing tonsils)</a:t>
            </a:r>
          </a:p>
        </p:txBody>
      </p:sp>
      <p:pic>
        <p:nvPicPr>
          <p:cNvPr id="4" name="Picture 3"/>
          <p:cNvPicPr>
            <a:picLocks noChangeAspect="1"/>
          </p:cNvPicPr>
          <p:nvPr/>
        </p:nvPicPr>
        <p:blipFill rotWithShape="1">
          <a:blip r:embed="rId3"/>
          <a:srcRect l="29508" t="51406" r="36042" b="28797"/>
          <a:stretch>
            <a:fillRect/>
          </a:stretch>
        </p:blipFill>
        <p:spPr>
          <a:xfrm>
            <a:off x="2148840" y="4025900"/>
            <a:ext cx="7505700" cy="24250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58"/>
    </mc:Choice>
    <mc:Fallback xmlns="">
      <p:transition spd="slow" advTm="415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Management </a:t>
            </a:r>
          </a:p>
        </p:txBody>
      </p:sp>
      <p:sp>
        <p:nvSpPr>
          <p:cNvPr id="3" name="Content Placeholder 2"/>
          <p:cNvSpPr>
            <a:spLocks noGrp="1"/>
          </p:cNvSpPr>
          <p:nvPr>
            <p:ph idx="1"/>
          </p:nvPr>
        </p:nvSpPr>
        <p:spPr/>
        <p:txBody>
          <a:bodyPr/>
          <a:lstStyle/>
          <a:p>
            <a:r>
              <a:rPr lang="en-US" dirty="0"/>
              <a:t>Brodsky reports that </a:t>
            </a:r>
            <a:r>
              <a:rPr lang="en-US" b="1" dirty="0"/>
              <a:t>adenotonsillar hyperplasia</a:t>
            </a:r>
            <a:r>
              <a:rPr lang="en-US" dirty="0"/>
              <a:t> may respond to one month of antibiotics </a:t>
            </a:r>
            <a:r>
              <a:rPr lang="en-US" dirty="0">
                <a:solidFill>
                  <a:srgbClr val="FF0000"/>
                </a:solidFill>
              </a:rPr>
              <a:t>(Augmentin, clindamycin).</a:t>
            </a:r>
          </a:p>
          <a:p>
            <a:r>
              <a:rPr lang="en-US" dirty="0">
                <a:solidFill>
                  <a:srgbClr val="FF0000"/>
                </a:solidFill>
              </a:rPr>
              <a:t>Penicillin</a:t>
            </a:r>
            <a:r>
              <a:rPr lang="en-US" dirty="0"/>
              <a:t> is still the 1st line agent </a:t>
            </a:r>
            <a:r>
              <a:rPr lang="en-US" b="1" dirty="0"/>
              <a:t>for acute adenotonsillitis</a:t>
            </a:r>
            <a:r>
              <a:rPr lang="en-US" dirty="0"/>
              <a:t>, and in the face of a negative throat culture for GABHS, should still be used if clinical suspicion is high.</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35344"/>
    </mc:Choice>
    <mc:Fallback xmlns="">
      <p:transition spd="slow" advTm="3534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94960-88F2-6981-475D-16E03A10129A}"/>
              </a:ext>
            </a:extLst>
          </p:cNvPr>
          <p:cNvSpPr>
            <a:spLocks noGrp="1"/>
          </p:cNvSpPr>
          <p:nvPr>
            <p:ph type="title"/>
          </p:nvPr>
        </p:nvSpPr>
        <p:spPr/>
        <p:txBody>
          <a:bodyPr>
            <a:normAutofit/>
          </a:bodyPr>
          <a:lstStyle/>
          <a:p>
            <a:r>
              <a:rPr kumimoji="0" lang="en-US" sz="3200" b="0" i="0" u="none" strike="noStrike" kern="1200" cap="none" spc="0" normalizeH="0" baseline="0" noProof="0" dirty="0">
                <a:ln>
                  <a:noFill/>
                </a:ln>
                <a:solidFill>
                  <a:prstClr val="black"/>
                </a:solidFill>
                <a:effectLst/>
                <a:uLnTx/>
                <a:uFillTx/>
                <a:latin typeface="Calibri"/>
                <a:ea typeface="+mn-ea"/>
                <a:cs typeface="+mn-cs"/>
              </a:rPr>
              <a:t>OBSTRUCTIVE SLEEP APNEA (OSA)</a:t>
            </a:r>
            <a:endParaRPr lang="en-US" sz="4400" dirty="0"/>
          </a:p>
        </p:txBody>
      </p:sp>
      <p:sp>
        <p:nvSpPr>
          <p:cNvPr id="3" name="Content Placeholder 2">
            <a:extLst>
              <a:ext uri="{FF2B5EF4-FFF2-40B4-BE49-F238E27FC236}">
                <a16:creationId xmlns:a16="http://schemas.microsoft.com/office/drawing/2014/main" id="{3A3FF103-B593-DC3A-5FD2-87A9A55A7060}"/>
              </a:ext>
            </a:extLst>
          </p:cNvPr>
          <p:cNvSpPr>
            <a:spLocks noGrp="1"/>
          </p:cNvSpPr>
          <p:nvPr>
            <p:ph idx="1"/>
          </p:nvPr>
        </p:nvSpPr>
        <p:spPr/>
        <p:txBody>
          <a:bodyPr/>
          <a:lstStyle/>
          <a:p>
            <a:r>
              <a:rPr lang="en-US" dirty="0"/>
              <a:t> Many physicians use subjective criteria to diagnose sleep disordered breathing in children.</a:t>
            </a:r>
            <a:endParaRPr lang="ar-JO" dirty="0"/>
          </a:p>
          <a:p>
            <a:r>
              <a:rPr lang="en-US" dirty="0"/>
              <a:t> A number of clinical studies have shown no correlation of the patient’s history to the sleep study findings</a:t>
            </a:r>
            <a:endParaRPr lang="ar-JO" dirty="0"/>
          </a:p>
          <a:p>
            <a:pPr marL="0" indent="0">
              <a:buNone/>
            </a:pPr>
            <a:r>
              <a:rPr lang="en-US" dirty="0"/>
              <a:t>• The best objective method to diagnose OSA is by multichannel polysomnography (PSG)</a:t>
            </a:r>
            <a:endParaRPr lang="ar-JO" dirty="0"/>
          </a:p>
          <a:p>
            <a:pPr marL="0" indent="0">
              <a:buNone/>
            </a:pPr>
            <a:r>
              <a:rPr lang="en-US" dirty="0"/>
              <a:t> • The most common pattern in children is continuous partial obstructive hypoventilation. Therefore, PSG is only ordered if the history and physical exam are not in agreement or in children who are at unusually high risk for perioperative complications. </a:t>
            </a:r>
            <a:endParaRPr lang="ar-JO" dirty="0"/>
          </a:p>
          <a:p>
            <a:pPr marL="0" indent="0">
              <a:buNone/>
            </a:pPr>
            <a:endParaRPr lang="ar-JO" dirty="0"/>
          </a:p>
          <a:p>
            <a:pPr marL="0" indent="0">
              <a:buNone/>
            </a:pPr>
            <a:r>
              <a:rPr lang="en-US" dirty="0"/>
              <a:t>• PSG records the oxygen level in your blood, heart rate and breathing and other metrics during the study</a:t>
            </a:r>
          </a:p>
        </p:txBody>
      </p:sp>
    </p:spTree>
    <p:extLst>
      <p:ext uri="{BB962C8B-B14F-4D97-AF65-F5344CB8AC3E}">
        <p14:creationId xmlns:p14="http://schemas.microsoft.com/office/powerpoint/2010/main" val="95362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ym typeface="+mn-ea"/>
              </a:rPr>
              <a:t>INDICATIONS FOR POLYSOMNOGRAPHY</a:t>
            </a:r>
            <a:endParaRPr lang="en-US" dirty="0"/>
          </a:p>
        </p:txBody>
      </p:sp>
      <p:sp>
        <p:nvSpPr>
          <p:cNvPr id="3" name="Content Placeholder 2"/>
          <p:cNvSpPr>
            <a:spLocks noGrp="1"/>
          </p:cNvSpPr>
          <p:nvPr>
            <p:ph idx="1"/>
          </p:nvPr>
        </p:nvSpPr>
        <p:spPr>
          <a:xfrm>
            <a:off x="232410" y="1291590"/>
            <a:ext cx="11436985" cy="4790440"/>
          </a:xfrm>
        </p:spPr>
        <p:txBody>
          <a:bodyPr>
            <a:normAutofit/>
          </a:bodyPr>
          <a:lstStyle/>
          <a:p>
            <a:r>
              <a:rPr lang="en-US" dirty="0"/>
              <a:t>Before performing tonsillectomy, the clinician should refer children with obstructive sleep-disordered breathing (oSDB) for polysomnography (PSG) if they are </a:t>
            </a:r>
          </a:p>
          <a:p>
            <a:pPr lvl="1"/>
            <a:r>
              <a:rPr lang="en-US" sz="2200" dirty="0"/>
              <a:t>&lt;2 years of age</a:t>
            </a:r>
          </a:p>
          <a:p>
            <a:pPr lvl="1"/>
            <a:r>
              <a:rPr lang="en-US" sz="2200" dirty="0">
                <a:sym typeface="+mn-ea"/>
              </a:rPr>
              <a:t>Exhibit any of the following :</a:t>
            </a:r>
            <a:endParaRPr lang="en-US" sz="2200" dirty="0"/>
          </a:p>
          <a:p>
            <a:pPr lvl="2"/>
            <a:r>
              <a:rPr lang="en-US" sz="2200" dirty="0"/>
              <a:t>Obese</a:t>
            </a:r>
          </a:p>
          <a:p>
            <a:pPr lvl="2"/>
            <a:r>
              <a:rPr lang="en-US" sz="2200" dirty="0"/>
              <a:t>Down syndrome</a:t>
            </a:r>
          </a:p>
          <a:p>
            <a:pPr lvl="2"/>
            <a:r>
              <a:rPr lang="en-US" sz="2200" dirty="0"/>
              <a:t>Craniofacial abnormalities</a:t>
            </a:r>
          </a:p>
          <a:p>
            <a:pPr lvl="2"/>
            <a:r>
              <a:rPr lang="en-US" sz="2200" dirty="0"/>
              <a:t>Neuromuscular disorders</a:t>
            </a:r>
          </a:p>
          <a:p>
            <a:pPr lvl="2"/>
            <a:r>
              <a:rPr lang="en-US" sz="2200" dirty="0"/>
              <a:t>Sickle cell disease</a:t>
            </a:r>
          </a:p>
          <a:p>
            <a:pPr lvl="2"/>
            <a:r>
              <a:rPr lang="en-US" sz="2200" dirty="0"/>
              <a:t>Mucopolysaccharidoses.</a:t>
            </a:r>
          </a:p>
          <a:p>
            <a:pPr marL="914400" lvl="2" indent="0">
              <a:buNone/>
            </a:pPr>
            <a:endParaRPr lang="en-US" sz="2200" dirty="0"/>
          </a:p>
          <a:p>
            <a:pPr marL="914400" lvl="2" indent="0">
              <a:buNone/>
            </a:pPr>
            <a:endParaRPr lang="en-US" sz="2200" dirty="0"/>
          </a:p>
        </p:txBody>
      </p:sp>
      <p:pic>
        <p:nvPicPr>
          <p:cNvPr id="2" name="Picture 1"/>
          <p:cNvPicPr>
            <a:picLocks noChangeAspect="1"/>
          </p:cNvPicPr>
          <p:nvPr/>
        </p:nvPicPr>
        <p:blipFill>
          <a:blip r:embed="rId3"/>
          <a:stretch>
            <a:fillRect/>
          </a:stretch>
        </p:blipFill>
        <p:spPr>
          <a:xfrm>
            <a:off x="5161547" y="2208412"/>
            <a:ext cx="6110547" cy="29567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16"/>
    </mc:Choice>
    <mc:Fallback xmlns="">
      <p:transition spd="slow" advTm="1816"/>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Indications of tonsillectomy</a:t>
            </a:r>
          </a:p>
        </p:txBody>
      </p:sp>
      <p:sp>
        <p:nvSpPr>
          <p:cNvPr id="4" name="Content Placeholder 3"/>
          <p:cNvSpPr>
            <a:spLocks noGrp="1"/>
          </p:cNvSpPr>
          <p:nvPr>
            <p:ph sz="half" idx="2"/>
          </p:nvPr>
        </p:nvSpPr>
        <p:spPr>
          <a:xfrm>
            <a:off x="6797842" y="1825625"/>
            <a:ext cx="4555958" cy="4351338"/>
          </a:xfrm>
        </p:spPr>
        <p:txBody>
          <a:bodyPr/>
          <a:lstStyle/>
          <a:p>
            <a:pPr algn="ctr"/>
            <a:r>
              <a:rPr lang="en-US" sz="2600" b="1" dirty="0"/>
              <a:t>Relative indications:</a:t>
            </a:r>
          </a:p>
          <a:p>
            <a:pPr marL="0" indent="0">
              <a:buNone/>
            </a:pPr>
            <a:endParaRPr lang="en-US" sz="2600" dirty="0"/>
          </a:p>
          <a:p>
            <a:pPr marL="0" indent="0">
              <a:buNone/>
            </a:pPr>
            <a:r>
              <a:rPr lang="en-US" sz="2600" dirty="0"/>
              <a:t>• Second peritonsillar abscess</a:t>
            </a:r>
          </a:p>
          <a:p>
            <a:pPr marL="0" indent="0">
              <a:buNone/>
            </a:pPr>
            <a:r>
              <a:rPr lang="en-US" sz="2600" dirty="0"/>
              <a:t>• Febrile convulsions</a:t>
            </a:r>
          </a:p>
          <a:p>
            <a:pPr marL="0" indent="0">
              <a:buNone/>
            </a:pPr>
            <a:r>
              <a:rPr lang="en-US" sz="2600" dirty="0"/>
              <a:t>• Halitosis</a:t>
            </a:r>
          </a:p>
          <a:p>
            <a:pPr marL="0" indent="0">
              <a:buNone/>
            </a:pPr>
            <a:r>
              <a:rPr lang="en-US" sz="2600" dirty="0"/>
              <a:t>• dysphagia</a:t>
            </a:r>
          </a:p>
          <a:p>
            <a:endParaRPr lang="en-US" sz="2600" dirty="0"/>
          </a:p>
        </p:txBody>
      </p:sp>
      <p:sp>
        <p:nvSpPr>
          <p:cNvPr id="5" name="Content Placeholder 4"/>
          <p:cNvSpPr>
            <a:spLocks noGrp="1"/>
          </p:cNvSpPr>
          <p:nvPr>
            <p:ph sz="half" idx="13"/>
          </p:nvPr>
        </p:nvSpPr>
        <p:spPr>
          <a:xfrm>
            <a:off x="96253" y="1825625"/>
            <a:ext cx="6328610" cy="4351338"/>
          </a:xfrm>
        </p:spPr>
        <p:txBody>
          <a:bodyPr>
            <a:normAutofit/>
          </a:bodyPr>
          <a:lstStyle/>
          <a:p>
            <a:pPr algn="ctr"/>
            <a:r>
              <a:rPr lang="en-US" sz="2500" b="1" dirty="0"/>
              <a:t>Absolute: </a:t>
            </a:r>
          </a:p>
          <a:p>
            <a:pPr marL="0" indent="0">
              <a:buNone/>
            </a:pPr>
            <a:r>
              <a:rPr lang="en-US" sz="2500" dirty="0"/>
              <a:t>• Recurrent infection </a:t>
            </a:r>
          </a:p>
          <a:p>
            <a:pPr>
              <a:buNone/>
            </a:pPr>
            <a:r>
              <a:rPr lang="en-US" sz="2500" dirty="0"/>
              <a:t>7  episodes in  the  previous  year</a:t>
            </a:r>
          </a:p>
          <a:p>
            <a:pPr>
              <a:buNone/>
            </a:pPr>
            <a:r>
              <a:rPr lang="en-US" sz="2500" dirty="0"/>
              <a:t>5  episodes  in  each  of  the  2  previous  years</a:t>
            </a:r>
          </a:p>
          <a:p>
            <a:pPr marL="0" indent="0">
              <a:buNone/>
            </a:pPr>
            <a:r>
              <a:rPr lang="en-US" sz="2500" dirty="0"/>
              <a:t>3  episodes  in  each  of  the  previous  3  year </a:t>
            </a:r>
          </a:p>
          <a:p>
            <a:pPr marL="0" indent="0">
              <a:buNone/>
            </a:pPr>
            <a:endParaRPr lang="en-US" sz="2500" dirty="0"/>
          </a:p>
          <a:p>
            <a:pPr marL="0" indent="0">
              <a:buNone/>
            </a:pPr>
            <a:r>
              <a:rPr lang="en-US" sz="2500" dirty="0"/>
              <a:t>• Suspected malignancy (asymmetric tonsils)</a:t>
            </a:r>
          </a:p>
          <a:p>
            <a:pPr marL="0" indent="0">
              <a:buNone/>
            </a:pPr>
            <a:r>
              <a:rPr lang="en-US" sz="2500" dirty="0"/>
              <a:t>• Airway Obstruction OSA</a:t>
            </a:r>
          </a:p>
        </p:txBody>
      </p:sp>
    </p:spTree>
    <p:extLst>
      <p:ext uri="{BB962C8B-B14F-4D97-AF65-F5344CB8AC3E}">
        <p14:creationId xmlns:p14="http://schemas.microsoft.com/office/powerpoint/2010/main" val="1541422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Contraindications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b="1" dirty="0"/>
              <a:t>Bleeding disorders</a:t>
            </a:r>
            <a:endParaRPr lang="en-US" dirty="0"/>
          </a:p>
          <a:p>
            <a:pPr marL="514350" indent="-514350">
              <a:buFont typeface="+mj-lt"/>
              <a:buAutoNum type="arabicPeriod"/>
            </a:pPr>
            <a:r>
              <a:rPr lang="en-US" dirty="0"/>
              <a:t>Cleft palate or sub mucous cleft palate Velopharyngeal insufficiency</a:t>
            </a:r>
          </a:p>
          <a:p>
            <a:pPr marL="514350" indent="-514350">
              <a:buFont typeface="+mj-lt"/>
              <a:buAutoNum type="arabicPeriod"/>
            </a:pPr>
            <a:r>
              <a:rPr lang="en-US" dirty="0"/>
              <a:t>Acute infection</a:t>
            </a:r>
          </a:p>
          <a:p>
            <a:pPr marL="514350" indent="-514350">
              <a:buFont typeface="+mj-lt"/>
              <a:buAutoNum type="arabicPeriod"/>
            </a:pPr>
            <a:r>
              <a:rPr lang="en-US" dirty="0"/>
              <a:t>Uncontrolled systemic disease</a:t>
            </a:r>
          </a:p>
          <a:p>
            <a:pPr marL="514350" indent="-514350">
              <a:buFont typeface="+mj-lt"/>
              <a:buAutoNum type="arabicPeriod"/>
            </a:pPr>
            <a:r>
              <a:rPr lang="en-US" dirty="0"/>
              <a:t>Anemia</a:t>
            </a:r>
          </a:p>
          <a:p>
            <a:pPr marL="514350" indent="-514350">
              <a:buFont typeface="+mj-lt"/>
              <a:buAutoNum type="arabicPeriod"/>
            </a:pPr>
            <a:r>
              <a:rPr lang="en-US" dirty="0"/>
              <a:t>Extremes of age</a:t>
            </a:r>
          </a:p>
        </p:txBody>
      </p:sp>
    </p:spTree>
  </p:cSld>
  <p:clrMapOvr>
    <a:masterClrMapping/>
  </p:clrMapOvr>
  <mc:AlternateContent xmlns:mc="http://schemas.openxmlformats.org/markup-compatibility/2006" xmlns:p14="http://schemas.microsoft.com/office/powerpoint/2010/main">
    <mc:Choice Requires="p14">
      <p:transition spd="slow" p14:dur="2000" advTm="26370"/>
    </mc:Choice>
    <mc:Fallback xmlns="">
      <p:transition spd="slow" advTm="2637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The surgery</a:t>
            </a:r>
          </a:p>
        </p:txBody>
      </p:sp>
      <p:pic>
        <p:nvPicPr>
          <p:cNvPr id="4" name="Picture 3"/>
          <p:cNvPicPr>
            <a:picLocks noChangeAspect="1"/>
          </p:cNvPicPr>
          <p:nvPr/>
        </p:nvPicPr>
        <p:blipFill rotWithShape="1">
          <a:blip r:embed="rId3"/>
          <a:srcRect l="2462" t="17100" r="58360" b="35115"/>
          <a:stretch>
            <a:fillRect/>
          </a:stretch>
        </p:blipFill>
        <p:spPr>
          <a:xfrm>
            <a:off x="600501" y="1856096"/>
            <a:ext cx="4776717" cy="3998794"/>
          </a:xfrm>
          <a:prstGeom prst="rect">
            <a:avLst/>
          </a:prstGeom>
        </p:spPr>
      </p:pic>
      <p:pic>
        <p:nvPicPr>
          <p:cNvPr id="5" name="Picture 4"/>
          <p:cNvPicPr>
            <a:picLocks noChangeAspect="1"/>
          </p:cNvPicPr>
          <p:nvPr/>
        </p:nvPicPr>
        <p:blipFill rotWithShape="1">
          <a:blip r:embed="rId4"/>
          <a:srcRect l="4255" t="13913" r="57798" b="48258"/>
          <a:stretch>
            <a:fillRect/>
          </a:stretch>
        </p:blipFill>
        <p:spPr>
          <a:xfrm>
            <a:off x="5609228" y="1856096"/>
            <a:ext cx="6014569" cy="39987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6475"/>
    </mc:Choice>
    <mc:Fallback xmlns="">
      <p:transition spd="slow" advTm="14647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05" y="0"/>
            <a:ext cx="10515600" cy="1133475"/>
          </a:xfrm>
        </p:spPr>
        <p:txBody>
          <a:bodyPr/>
          <a:lstStyle/>
          <a:p>
            <a:pPr algn="ctr"/>
            <a:r>
              <a:rPr lang="en-US" dirty="0"/>
              <a:t>Complications of tonsillectomy</a:t>
            </a:r>
          </a:p>
        </p:txBody>
      </p:sp>
      <p:pic>
        <p:nvPicPr>
          <p:cNvPr id="3" name="Picture 2"/>
          <p:cNvPicPr>
            <a:picLocks noChangeAspect="1"/>
          </p:cNvPicPr>
          <p:nvPr/>
        </p:nvPicPr>
        <p:blipFill rotWithShape="1">
          <a:blip r:embed="rId3"/>
          <a:srcRect l="19258" t="17566" r="18561" b="13355"/>
          <a:stretch>
            <a:fillRect/>
          </a:stretch>
        </p:blipFill>
        <p:spPr>
          <a:xfrm>
            <a:off x="473710" y="1133475"/>
            <a:ext cx="11371580" cy="5351145"/>
          </a:xfrm>
          <a:prstGeom prst="rect">
            <a:avLst/>
          </a:prstGeom>
          <a:ln w="12700" cmpd="sng">
            <a:solidFill>
              <a:schemeClr val="accent1">
                <a:shade val="50000"/>
              </a:schemeClr>
            </a:solidFill>
            <a:prstDash val="solid"/>
          </a:ln>
          <a:effectLst/>
        </p:spPr>
      </p:pic>
    </p:spTree>
  </p:cSld>
  <p:clrMapOvr>
    <a:masterClrMapping/>
  </p:clrMapOvr>
  <mc:AlternateContent xmlns:mc="http://schemas.openxmlformats.org/markup-compatibility/2006" xmlns:p14="http://schemas.microsoft.com/office/powerpoint/2010/main">
    <mc:Choice Requires="p14">
      <p:transition spd="slow" p14:dur="2000" advTm="261778"/>
    </mc:Choice>
    <mc:Fallback xmlns="">
      <p:transition spd="slow" advTm="261778"/>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Adenoids</a:t>
            </a:r>
          </a:p>
        </p:txBody>
      </p:sp>
      <p:sp>
        <p:nvSpPr>
          <p:cNvPr id="5" name="Content Placeholder 4"/>
          <p:cNvSpPr>
            <a:spLocks noGrp="1"/>
          </p:cNvSpPr>
          <p:nvPr>
            <p:ph sz="half" idx="4294967295"/>
          </p:nvPr>
        </p:nvSpPr>
        <p:spPr>
          <a:xfrm>
            <a:off x="838200" y="1825625"/>
            <a:ext cx="5181600" cy="4351338"/>
          </a:xfrm>
        </p:spPr>
        <p:txBody>
          <a:bodyPr>
            <a:normAutofit/>
          </a:bodyPr>
          <a:lstStyle/>
          <a:p>
            <a:r>
              <a:rPr lang="en-US" dirty="0"/>
              <a:t>The adenoid tissue is positioned in the midline of the posterior nasopharyngeal wall immediately inferior to the rostrum of the sphenoid. </a:t>
            </a:r>
          </a:p>
          <a:p>
            <a:endParaRPr lang="en-US" dirty="0"/>
          </a:p>
          <a:p>
            <a:r>
              <a:rPr lang="en-US" dirty="0"/>
              <a:t>It makes up the most rostral portion of the pharyngeal lymphoid tissue termed Waldeyer’s ring. </a:t>
            </a:r>
          </a:p>
        </p:txBody>
      </p:sp>
      <p:pic>
        <p:nvPicPr>
          <p:cNvPr id="4" name="Picture 3"/>
          <p:cNvPicPr>
            <a:picLocks noChangeAspect="1"/>
          </p:cNvPicPr>
          <p:nvPr/>
        </p:nvPicPr>
        <p:blipFill rotWithShape="1">
          <a:blip r:embed="rId2"/>
          <a:srcRect l="19478" t="37407" r="47276" b="15207"/>
          <a:stretch>
            <a:fillRect/>
          </a:stretch>
        </p:blipFill>
        <p:spPr>
          <a:xfrm>
            <a:off x="7004104" y="526552"/>
            <a:ext cx="3971650" cy="3182668"/>
          </a:xfrm>
          <a:prstGeom prst="rect">
            <a:avLst/>
          </a:prstGeom>
        </p:spPr>
      </p:pic>
      <p:pic>
        <p:nvPicPr>
          <p:cNvPr id="7" name="Picture 6">
            <a:extLst>
              <a:ext uri="{FF2B5EF4-FFF2-40B4-BE49-F238E27FC236}">
                <a16:creationId xmlns:a16="http://schemas.microsoft.com/office/drawing/2014/main" id="{727ED92D-B6A8-EEBD-D13D-63F1C1B5F61B}"/>
              </a:ext>
            </a:extLst>
          </p:cNvPr>
          <p:cNvPicPr>
            <a:picLocks noChangeAspect="1"/>
          </p:cNvPicPr>
          <p:nvPr/>
        </p:nvPicPr>
        <p:blipFill>
          <a:blip r:embed="rId3"/>
          <a:srcRect l="-947" t="4260" r="947" b="10582"/>
          <a:stretch>
            <a:fillRect/>
          </a:stretch>
        </p:blipFill>
        <p:spPr>
          <a:xfrm>
            <a:off x="6019800" y="4001294"/>
            <a:ext cx="6054078" cy="2030979"/>
          </a:xfrm>
          <a:prstGeom prst="rect">
            <a:avLst/>
          </a:prstGeom>
        </p:spPr>
      </p:pic>
    </p:spTree>
    <p:extLst>
      <p:ext uri="{BB962C8B-B14F-4D97-AF65-F5344CB8AC3E}">
        <p14:creationId xmlns:p14="http://schemas.microsoft.com/office/powerpoint/2010/main" val="1585148076"/>
      </p:ext>
    </p:extLst>
  </p:cSld>
  <p:clrMapOvr>
    <a:masterClrMapping/>
  </p:clrMapOvr>
  <mc:AlternateContent xmlns:mc="http://schemas.openxmlformats.org/markup-compatibility/2006" xmlns:p14="http://schemas.microsoft.com/office/powerpoint/2010/main">
    <mc:Choice Requires="p14">
      <p:transition spd="slow" p14:dur="2000" advTm="32999"/>
    </mc:Choice>
    <mc:Fallback xmlns="">
      <p:transition spd="slow" advTm="3299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58A29E-D28F-25A2-E13C-3CC56EB0F9F3}"/>
              </a:ext>
            </a:extLst>
          </p:cNvPr>
          <p:cNvSpPr>
            <a:spLocks noGrp="1"/>
          </p:cNvSpPr>
          <p:nvPr>
            <p:ph idx="1"/>
          </p:nvPr>
        </p:nvSpPr>
        <p:spPr/>
        <p:txBody>
          <a:bodyPr/>
          <a:lstStyle/>
          <a:p>
            <a:r>
              <a:rPr lang="en-US" dirty="0"/>
              <a:t>Relevant anatomy (Waldeyer's ring) </a:t>
            </a:r>
            <a:endParaRPr lang="ar-JO" dirty="0"/>
          </a:p>
          <a:p>
            <a:endParaRPr lang="ar-JO" dirty="0"/>
          </a:p>
          <a:p>
            <a:r>
              <a:rPr lang="en-US" dirty="0"/>
              <a:t>• Waldeyer's lymphatic ring, or tonsillar ring) is a ringed arrangement of lymphoid organs in the pharynx. Waldeyer's ring surrounds the </a:t>
            </a:r>
            <a:r>
              <a:rPr lang="en-US" dirty="0" err="1"/>
              <a:t>naso</a:t>
            </a:r>
            <a:r>
              <a:rPr lang="en-US" dirty="0"/>
              <a:t>- and oropharynx, with some of its tonsillar tissue located above and some below the soft palate (and to the back of the mouth cavity)</a:t>
            </a:r>
          </a:p>
        </p:txBody>
      </p:sp>
      <p:pic>
        <p:nvPicPr>
          <p:cNvPr id="5" name="Picture 4">
            <a:extLst>
              <a:ext uri="{FF2B5EF4-FFF2-40B4-BE49-F238E27FC236}">
                <a16:creationId xmlns:a16="http://schemas.microsoft.com/office/drawing/2014/main" id="{07672944-87C5-4356-1F99-B927681A6B0E}"/>
              </a:ext>
            </a:extLst>
          </p:cNvPr>
          <p:cNvPicPr>
            <a:picLocks noChangeAspect="1"/>
          </p:cNvPicPr>
          <p:nvPr/>
        </p:nvPicPr>
        <p:blipFill>
          <a:blip r:embed="rId2"/>
          <a:stretch>
            <a:fillRect/>
          </a:stretch>
        </p:blipFill>
        <p:spPr>
          <a:xfrm>
            <a:off x="1466850" y="3946525"/>
            <a:ext cx="9258300" cy="2809875"/>
          </a:xfrm>
          <a:prstGeom prst="rect">
            <a:avLst/>
          </a:prstGeom>
        </p:spPr>
      </p:pic>
    </p:spTree>
    <p:extLst>
      <p:ext uri="{BB962C8B-B14F-4D97-AF65-F5344CB8AC3E}">
        <p14:creationId xmlns:p14="http://schemas.microsoft.com/office/powerpoint/2010/main" val="1577082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Adenoids</a:t>
            </a:r>
          </a:p>
        </p:txBody>
      </p:sp>
      <p:pic>
        <p:nvPicPr>
          <p:cNvPr id="7" name="Picture 6"/>
          <p:cNvPicPr>
            <a:picLocks noChangeAspect="1"/>
          </p:cNvPicPr>
          <p:nvPr/>
        </p:nvPicPr>
        <p:blipFill rotWithShape="1">
          <a:blip r:embed="rId3"/>
          <a:srcRect l="21492" t="19288" r="22873" b="7242"/>
          <a:stretch>
            <a:fillRect/>
          </a:stretch>
        </p:blipFill>
        <p:spPr>
          <a:xfrm>
            <a:off x="5162397" y="1235075"/>
            <a:ext cx="6614051" cy="4910634"/>
          </a:xfrm>
          <a:prstGeom prst="rect">
            <a:avLst/>
          </a:prstGeom>
          <a:ln>
            <a:noFill/>
          </a:ln>
          <a:effectLst>
            <a:softEdge rad="112500"/>
          </a:effectLst>
        </p:spPr>
      </p:pic>
      <p:pic>
        <p:nvPicPr>
          <p:cNvPr id="2" name="Picture 1">
            <a:extLst>
              <a:ext uri="{FF2B5EF4-FFF2-40B4-BE49-F238E27FC236}">
                <a16:creationId xmlns:a16="http://schemas.microsoft.com/office/drawing/2014/main" id="{60F8387B-A644-C301-47E9-59B7407CC7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 y="1182185"/>
            <a:ext cx="4774943" cy="4493629"/>
          </a:xfrm>
          <a:prstGeom prst="rect">
            <a:avLst/>
          </a:prstGeom>
        </p:spPr>
      </p:pic>
    </p:spTree>
    <p:extLst>
      <p:ext uri="{BB962C8B-B14F-4D97-AF65-F5344CB8AC3E}">
        <p14:creationId xmlns:p14="http://schemas.microsoft.com/office/powerpoint/2010/main" val="2145629414"/>
      </p:ext>
    </p:extLst>
  </p:cSld>
  <p:clrMapOvr>
    <a:masterClrMapping/>
  </p:clrMapOvr>
  <mc:AlternateContent xmlns:mc="http://schemas.openxmlformats.org/markup-compatibility/2006" xmlns:p14="http://schemas.microsoft.com/office/powerpoint/2010/main">
    <mc:Choice Requires="p14">
      <p:transition spd="slow" p14:dur="2000" advTm="53892"/>
    </mc:Choice>
    <mc:Fallback xmlns="">
      <p:transition spd="slow" advTm="53892"/>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Microscopic Anatomy</a:t>
            </a:r>
          </a:p>
        </p:txBody>
      </p:sp>
      <p:sp>
        <p:nvSpPr>
          <p:cNvPr id="3" name="Content Placeholder 2"/>
          <p:cNvSpPr>
            <a:spLocks noGrp="1"/>
          </p:cNvSpPr>
          <p:nvPr>
            <p:ph sz="half" idx="4294967295"/>
          </p:nvPr>
        </p:nvSpPr>
        <p:spPr>
          <a:xfrm>
            <a:off x="838200" y="1825625"/>
            <a:ext cx="5181600" cy="4351338"/>
          </a:xfrm>
        </p:spPr>
        <p:txBody>
          <a:bodyPr>
            <a:normAutofit lnSpcReduction="10000"/>
          </a:bodyPr>
          <a:lstStyle/>
          <a:p>
            <a:r>
              <a:rPr lang="en-US" dirty="0"/>
              <a:t>Covered by respiratory epithelium (pseudostratified ciliated columnar epithelium). </a:t>
            </a:r>
          </a:p>
          <a:p>
            <a:r>
              <a:rPr lang="en-US" dirty="0"/>
              <a:t>Non-encapsulated (harder to remove). </a:t>
            </a:r>
          </a:p>
          <a:p>
            <a:r>
              <a:rPr lang="en-US" dirty="0"/>
              <a:t>Lymphatic parenchyma is organized into follicles </a:t>
            </a:r>
            <a:r>
              <a:rPr lang="en-US" dirty="0" err="1"/>
              <a:t>Sero</a:t>
            </a:r>
            <a:r>
              <a:rPr lang="en-US" dirty="0"/>
              <a:t>-mucous glands lie within the connective tissue. </a:t>
            </a:r>
          </a:p>
          <a:p>
            <a:r>
              <a:rPr lang="en-US" dirty="0"/>
              <a:t>Germinal centers produce antibodies. </a:t>
            </a:r>
          </a:p>
          <a:p>
            <a:endParaRPr lang="en-US" dirty="0"/>
          </a:p>
        </p:txBody>
      </p:sp>
      <p:pic>
        <p:nvPicPr>
          <p:cNvPr id="6" name="Picture 5"/>
          <p:cNvPicPr>
            <a:picLocks noChangeAspect="1"/>
          </p:cNvPicPr>
          <p:nvPr/>
        </p:nvPicPr>
        <p:blipFill>
          <a:blip r:embed="rId2"/>
          <a:stretch>
            <a:fillRect/>
          </a:stretch>
        </p:blipFill>
        <p:spPr>
          <a:xfrm>
            <a:off x="6655422" y="1903061"/>
            <a:ext cx="4698378" cy="3051877"/>
          </a:xfrm>
          <a:prstGeom prst="rect">
            <a:avLst/>
          </a:prstGeom>
        </p:spPr>
      </p:pic>
    </p:spTree>
    <p:extLst>
      <p:ext uri="{BB962C8B-B14F-4D97-AF65-F5344CB8AC3E}">
        <p14:creationId xmlns:p14="http://schemas.microsoft.com/office/powerpoint/2010/main" val="550939747"/>
      </p:ext>
    </p:extLst>
  </p:cSld>
  <p:clrMapOvr>
    <a:masterClrMapping/>
  </p:clrMapOvr>
  <mc:AlternateContent xmlns:mc="http://schemas.openxmlformats.org/markup-compatibility/2006" xmlns:p14="http://schemas.microsoft.com/office/powerpoint/2010/main">
    <mc:Choice Requires="p14">
      <p:transition spd="slow" p14:dur="2000" advTm="65567"/>
    </mc:Choice>
    <mc:Fallback xmlns="">
      <p:transition spd="slow" advTm="65567"/>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Adenoid Function -   Adenoid through out life</a:t>
            </a:r>
          </a:p>
        </p:txBody>
      </p:sp>
      <p:sp>
        <p:nvSpPr>
          <p:cNvPr id="3" name="Content Placeholder 2"/>
          <p:cNvSpPr>
            <a:spLocks noGrp="1"/>
          </p:cNvSpPr>
          <p:nvPr>
            <p:ph sz="half" idx="4294967295"/>
          </p:nvPr>
        </p:nvSpPr>
        <p:spPr>
          <a:xfrm>
            <a:off x="232410" y="1984374"/>
            <a:ext cx="5346859" cy="2889251"/>
          </a:xfrm>
          <a:ln w="28575">
            <a:solidFill>
              <a:schemeClr val="accent2">
                <a:lumMod val="75000"/>
              </a:schemeClr>
            </a:solidFill>
          </a:ln>
        </p:spPr>
        <p:txBody>
          <a:bodyPr>
            <a:normAutofit fontScale="77500" lnSpcReduction="20000"/>
          </a:bodyPr>
          <a:lstStyle/>
          <a:p>
            <a:endParaRPr lang="en-US" dirty="0"/>
          </a:p>
          <a:p>
            <a:r>
              <a:rPr lang="en-US" dirty="0"/>
              <a:t>50 – 65% of its lymphocytes are B-cells. </a:t>
            </a:r>
          </a:p>
          <a:p>
            <a:r>
              <a:rPr lang="en-US" dirty="0"/>
              <a:t>Involved in secretory immunity (immunoglobulins). </a:t>
            </a:r>
            <a:endParaRPr lang="sv-SE" dirty="0"/>
          </a:p>
          <a:p>
            <a:r>
              <a:rPr lang="sv-SE" dirty="0"/>
              <a:t>Produces IgA, IgG, IgM, IgD </a:t>
            </a:r>
            <a:endParaRPr lang="en-US" dirty="0"/>
          </a:p>
          <a:p>
            <a:r>
              <a:rPr lang="en-US" dirty="0"/>
              <a:t>Although it contributes to the mucosal immunity of the upper aero digestive tract, no major immunodeficiency results from adenoidectomy. </a:t>
            </a:r>
          </a:p>
          <a:p>
            <a:endParaRPr lang="en-US" dirty="0"/>
          </a:p>
        </p:txBody>
      </p:sp>
      <p:sp>
        <p:nvSpPr>
          <p:cNvPr id="4" name="Content Placeholder 3"/>
          <p:cNvSpPr>
            <a:spLocks noGrp="1"/>
          </p:cNvSpPr>
          <p:nvPr>
            <p:ph sz="half" idx="2"/>
          </p:nvPr>
        </p:nvSpPr>
        <p:spPr>
          <a:xfrm>
            <a:off x="5801032" y="1359399"/>
            <a:ext cx="5181600" cy="4539456"/>
          </a:xfrm>
          <a:ln w="28575">
            <a:solidFill>
              <a:srgbClr val="C00000"/>
            </a:solidFill>
          </a:ln>
        </p:spPr>
        <p:txBody>
          <a:bodyPr>
            <a:normAutofit fontScale="85000" lnSpcReduction="20000"/>
          </a:bodyPr>
          <a:lstStyle/>
          <a:p>
            <a:endParaRPr lang="en-US" dirty="0"/>
          </a:p>
          <a:p>
            <a:r>
              <a:rPr lang="en-US" dirty="0"/>
              <a:t>Can be identified at 4 – 6 weeks of gestation </a:t>
            </a:r>
          </a:p>
          <a:p>
            <a:r>
              <a:rPr lang="en-US" dirty="0"/>
              <a:t>They are present at birth and start growing rapidly, usually become symptomatic by 18 – 24 months </a:t>
            </a:r>
          </a:p>
          <a:p>
            <a:r>
              <a:rPr lang="en-US" dirty="0"/>
              <a:t>Snoring </a:t>
            </a:r>
          </a:p>
          <a:p>
            <a:r>
              <a:rPr lang="en-US" dirty="0"/>
              <a:t>Nasal airway obstruction </a:t>
            </a:r>
          </a:p>
          <a:p>
            <a:r>
              <a:rPr lang="en-US" dirty="0"/>
              <a:t>They usually stop growing by age 5 – 7 </a:t>
            </a:r>
          </a:p>
          <a:p>
            <a:r>
              <a:rPr lang="en-US" dirty="0"/>
              <a:t>Involution and atrophy at age of 8 – 10 years and by the teenage years they become asymptomatic </a:t>
            </a:r>
          </a:p>
          <a:p>
            <a:r>
              <a:rPr lang="en-US" dirty="0"/>
              <a:t>They are rarely seen in adults. </a:t>
            </a:r>
          </a:p>
          <a:p>
            <a:endParaRPr lang="en-US" dirty="0"/>
          </a:p>
        </p:txBody>
      </p:sp>
    </p:spTree>
    <p:extLst>
      <p:ext uri="{BB962C8B-B14F-4D97-AF65-F5344CB8AC3E}">
        <p14:creationId xmlns:p14="http://schemas.microsoft.com/office/powerpoint/2010/main" val="3363746207"/>
      </p:ext>
    </p:extLst>
  </p:cSld>
  <p:clrMapOvr>
    <a:masterClrMapping/>
  </p:clrMapOvr>
  <mc:AlternateContent xmlns:mc="http://schemas.openxmlformats.org/markup-compatibility/2006" xmlns:p14="http://schemas.microsoft.com/office/powerpoint/2010/main">
    <mc:Choice Requires="p14">
      <p:transition spd="slow" p14:dur="2000" advTm="112770"/>
    </mc:Choice>
    <mc:Fallback xmlns="">
      <p:transition spd="slow" advTm="11277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Chronic adenoid hypertrophy</a:t>
            </a:r>
          </a:p>
        </p:txBody>
      </p:sp>
      <p:sp>
        <p:nvSpPr>
          <p:cNvPr id="3" name="Content Placeholder 2"/>
          <p:cNvSpPr>
            <a:spLocks noGrp="1"/>
          </p:cNvSpPr>
          <p:nvPr>
            <p:ph sz="half" idx="4294967295"/>
          </p:nvPr>
        </p:nvSpPr>
        <p:spPr>
          <a:xfrm>
            <a:off x="838200" y="1825625"/>
            <a:ext cx="5181600" cy="4351338"/>
          </a:xfrm>
        </p:spPr>
        <p:txBody>
          <a:bodyPr>
            <a:normAutofit fontScale="77500" lnSpcReduction="20000"/>
          </a:bodyPr>
          <a:lstStyle/>
          <a:p>
            <a:r>
              <a:rPr lang="en-US" dirty="0"/>
              <a:t>Infectious and inflammatory processes probably induce a hypertrophy/hyperplasia of the lymphatic tissue. </a:t>
            </a:r>
          </a:p>
          <a:p>
            <a:r>
              <a:rPr lang="en-US" dirty="0"/>
              <a:t>Exposure to smoke/pollution has been implicated.</a:t>
            </a:r>
          </a:p>
          <a:p>
            <a:r>
              <a:rPr lang="en-US" dirty="0"/>
              <a:t>Associated with: </a:t>
            </a:r>
          </a:p>
          <a:p>
            <a:pPr>
              <a:buFont typeface="Wingdings" panose="05000000000000000000" pitchFamily="2" charset="2"/>
              <a:buChar char="ü"/>
            </a:pPr>
            <a:r>
              <a:rPr lang="en-US" dirty="0"/>
              <a:t>Snoring/sleep apnea </a:t>
            </a:r>
          </a:p>
          <a:p>
            <a:pPr>
              <a:buFont typeface="Wingdings" panose="05000000000000000000" pitchFamily="2" charset="2"/>
              <a:buChar char="ü"/>
            </a:pPr>
            <a:r>
              <a:rPr lang="en-US" dirty="0"/>
              <a:t>Mouth breathing </a:t>
            </a:r>
          </a:p>
          <a:p>
            <a:pPr>
              <a:buFont typeface="Wingdings" panose="05000000000000000000" pitchFamily="2" charset="2"/>
              <a:buChar char="ü"/>
            </a:pPr>
            <a:r>
              <a:rPr lang="en-US" dirty="0"/>
              <a:t>Rhinorrhea </a:t>
            </a:r>
          </a:p>
          <a:p>
            <a:pPr>
              <a:buFont typeface="Wingdings" panose="05000000000000000000" pitchFamily="2" charset="2"/>
              <a:buChar char="ü"/>
            </a:pPr>
            <a:r>
              <a:rPr lang="en-US" dirty="0"/>
              <a:t>Craniofacial growth abnormalities </a:t>
            </a:r>
          </a:p>
          <a:p>
            <a:pPr>
              <a:buFont typeface="Wingdings" panose="05000000000000000000" pitchFamily="2" charset="2"/>
              <a:buChar char="ü"/>
            </a:pPr>
            <a:r>
              <a:rPr lang="en-US" dirty="0"/>
              <a:t>Recurrent otitis media </a:t>
            </a:r>
          </a:p>
          <a:p>
            <a:pPr>
              <a:buFont typeface="Wingdings" panose="05000000000000000000" pitchFamily="2" charset="2"/>
              <a:buChar char="ü"/>
            </a:pPr>
            <a:r>
              <a:rPr lang="en-US" dirty="0"/>
              <a:t>Chronic rhinosinusitis </a:t>
            </a:r>
          </a:p>
          <a:p>
            <a:endParaRPr lang="en-US" dirty="0"/>
          </a:p>
        </p:txBody>
      </p:sp>
      <p:pic>
        <p:nvPicPr>
          <p:cNvPr id="5" name="Content Placeholder 4"/>
          <p:cNvPicPr>
            <a:picLocks noGrp="1" noChangeAspect="1"/>
          </p:cNvPicPr>
          <p:nvPr>
            <p:ph sz="half" idx="2"/>
          </p:nvPr>
        </p:nvPicPr>
        <p:blipFill>
          <a:blip r:embed="rId2"/>
          <a:stretch>
            <a:fillRect/>
          </a:stretch>
        </p:blipFill>
        <p:spPr>
          <a:xfrm>
            <a:off x="6782936" y="2149239"/>
            <a:ext cx="4830171" cy="3754554"/>
          </a:xfrm>
          <a:prstGeom prst="rect">
            <a:avLst/>
          </a:prstGeom>
        </p:spPr>
      </p:pic>
    </p:spTree>
    <p:extLst>
      <p:ext uri="{BB962C8B-B14F-4D97-AF65-F5344CB8AC3E}">
        <p14:creationId xmlns:p14="http://schemas.microsoft.com/office/powerpoint/2010/main" val="1449361522"/>
      </p:ext>
    </p:extLst>
  </p:cSld>
  <p:clrMapOvr>
    <a:masterClrMapping/>
  </p:clrMapOvr>
  <mc:AlternateContent xmlns:mc="http://schemas.openxmlformats.org/markup-compatibility/2006" xmlns:p14="http://schemas.microsoft.com/office/powerpoint/2010/main">
    <mc:Choice Requires="p14">
      <p:transition spd="slow" p14:dur="2000" advTm="33402"/>
    </mc:Choice>
    <mc:Fallback xmlns="">
      <p:transition spd="slow" advTm="33402"/>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Clinical symptoms</a:t>
            </a:r>
          </a:p>
        </p:txBody>
      </p:sp>
      <p:pic>
        <p:nvPicPr>
          <p:cNvPr id="6" name="Picture 5"/>
          <p:cNvPicPr>
            <a:picLocks noChangeAspect="1"/>
          </p:cNvPicPr>
          <p:nvPr/>
        </p:nvPicPr>
        <p:blipFill rotWithShape="1">
          <a:blip r:embed="rId3"/>
          <a:srcRect l="15559" t="27452" r="42575" b="13017"/>
          <a:stretch>
            <a:fillRect/>
          </a:stretch>
        </p:blipFill>
        <p:spPr>
          <a:xfrm>
            <a:off x="4105659" y="432475"/>
            <a:ext cx="7496322" cy="5993049"/>
          </a:xfrm>
          <a:prstGeom prst="rect">
            <a:avLst/>
          </a:prstGeom>
        </p:spPr>
      </p:pic>
    </p:spTree>
    <p:extLst>
      <p:ext uri="{BB962C8B-B14F-4D97-AF65-F5344CB8AC3E}">
        <p14:creationId xmlns:p14="http://schemas.microsoft.com/office/powerpoint/2010/main" val="1294685812"/>
      </p:ext>
    </p:extLst>
  </p:cSld>
  <p:clrMapOvr>
    <a:masterClrMapping/>
  </p:clrMapOvr>
  <mc:AlternateContent xmlns:mc="http://schemas.openxmlformats.org/markup-compatibility/2006" xmlns:p14="http://schemas.microsoft.com/office/powerpoint/2010/main">
    <mc:Choice Requires="p14">
      <p:transition spd="slow" p14:dur="2000" advTm="136019"/>
    </mc:Choice>
    <mc:Fallback xmlns="">
      <p:transition spd="slow" advTm="136019"/>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Adenoid face</a:t>
            </a:r>
          </a:p>
        </p:txBody>
      </p:sp>
      <p:pic>
        <p:nvPicPr>
          <p:cNvPr id="3" name="Picture 2"/>
          <p:cNvPicPr>
            <a:picLocks noChangeAspect="1"/>
          </p:cNvPicPr>
          <p:nvPr/>
        </p:nvPicPr>
        <p:blipFill rotWithShape="1">
          <a:blip r:embed="rId3"/>
          <a:srcRect l="15336" t="27053" r="39664" b="12619"/>
          <a:stretch>
            <a:fillRect/>
          </a:stretch>
        </p:blipFill>
        <p:spPr>
          <a:xfrm>
            <a:off x="4735771" y="1690688"/>
            <a:ext cx="6933064" cy="4710113"/>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4"/>
          <a:srcRect l="25858" t="24465" r="56791" b="34918"/>
          <a:stretch>
            <a:fillRect/>
          </a:stretch>
        </p:blipFill>
        <p:spPr>
          <a:xfrm>
            <a:off x="712588" y="1949996"/>
            <a:ext cx="3381741" cy="4450805"/>
          </a:xfrm>
          <a:prstGeom prst="rect">
            <a:avLst/>
          </a:prstGeom>
          <a:ln>
            <a:noFill/>
          </a:ln>
          <a:effectLst>
            <a:softEdge rad="112500"/>
          </a:effectLst>
        </p:spPr>
      </p:pic>
    </p:spTree>
    <p:extLst>
      <p:ext uri="{BB962C8B-B14F-4D97-AF65-F5344CB8AC3E}">
        <p14:creationId xmlns:p14="http://schemas.microsoft.com/office/powerpoint/2010/main" val="1285118843"/>
      </p:ext>
    </p:extLst>
  </p:cSld>
  <p:clrMapOvr>
    <a:masterClrMapping/>
  </p:clrMapOvr>
  <mc:AlternateContent xmlns:mc="http://schemas.openxmlformats.org/markup-compatibility/2006" xmlns:p14="http://schemas.microsoft.com/office/powerpoint/2010/main">
    <mc:Choice Requires="p14">
      <p:transition spd="slow" p14:dur="2000" advTm="83028"/>
    </mc:Choice>
    <mc:Fallback xmlns="">
      <p:transition spd="slow" advTm="83028"/>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301" y="668336"/>
            <a:ext cx="10515600" cy="1133475"/>
          </a:xfrm>
        </p:spPr>
        <p:txBody>
          <a:bodyPr/>
          <a:lstStyle/>
          <a:p>
            <a:r>
              <a:rPr lang="en-US" b="1" dirty="0"/>
              <a:t>Dental malocclusion</a:t>
            </a:r>
            <a:r>
              <a:rPr lang="en-US" dirty="0"/>
              <a:t> </a:t>
            </a:r>
          </a:p>
        </p:txBody>
      </p:sp>
      <p:pic>
        <p:nvPicPr>
          <p:cNvPr id="3" name="Picture 2"/>
          <p:cNvPicPr>
            <a:picLocks noChangeAspect="1"/>
          </p:cNvPicPr>
          <p:nvPr/>
        </p:nvPicPr>
        <p:blipFill rotWithShape="1">
          <a:blip r:embed="rId2"/>
          <a:srcRect l="23731" t="39000" r="38545" b="5252"/>
          <a:stretch>
            <a:fillRect/>
          </a:stretch>
        </p:blipFill>
        <p:spPr>
          <a:xfrm>
            <a:off x="339566" y="1682404"/>
            <a:ext cx="4523390" cy="3758305"/>
          </a:xfrm>
          <a:prstGeom prst="rect">
            <a:avLst/>
          </a:prstGeom>
        </p:spPr>
      </p:pic>
      <p:pic>
        <p:nvPicPr>
          <p:cNvPr id="4" name="Picture 3">
            <a:extLst>
              <a:ext uri="{FF2B5EF4-FFF2-40B4-BE49-F238E27FC236}">
                <a16:creationId xmlns:a16="http://schemas.microsoft.com/office/drawing/2014/main" id="{51E040D2-FFEB-EC80-7FDC-8AAF69C9C2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0193" y="1682404"/>
            <a:ext cx="6125273" cy="3758304"/>
          </a:xfrm>
          <a:prstGeom prst="rect">
            <a:avLst/>
          </a:prstGeom>
        </p:spPr>
      </p:pic>
      <p:sp>
        <p:nvSpPr>
          <p:cNvPr id="5" name="TextBox 4">
            <a:extLst>
              <a:ext uri="{FF2B5EF4-FFF2-40B4-BE49-F238E27FC236}">
                <a16:creationId xmlns:a16="http://schemas.microsoft.com/office/drawing/2014/main" id="{35474DE3-BD7B-2A9F-96F4-2ADB19B7B71B}"/>
              </a:ext>
            </a:extLst>
          </p:cNvPr>
          <p:cNvSpPr txBox="1"/>
          <p:nvPr/>
        </p:nvSpPr>
        <p:spPr>
          <a:xfrm>
            <a:off x="6262499" y="911909"/>
            <a:ext cx="3982830" cy="646331"/>
          </a:xfrm>
          <a:prstGeom prst="rect">
            <a:avLst/>
          </a:prstGeom>
          <a:noFill/>
        </p:spPr>
        <p:txBody>
          <a:bodyPr wrap="square" rtlCol="0">
            <a:spAutoFit/>
          </a:bodyPr>
          <a:lstStyle/>
          <a:p>
            <a:pPr algn="l"/>
            <a:r>
              <a:rPr lang="ar-EG" sz="3600" b="1" dirty="0"/>
              <a:t>High  arched palate</a:t>
            </a:r>
            <a:r>
              <a:rPr lang="ar-EG" sz="2400" b="1" dirty="0"/>
              <a:t> </a:t>
            </a:r>
            <a:endParaRPr lang="en-US" sz="2400" b="1" dirty="0"/>
          </a:p>
        </p:txBody>
      </p:sp>
    </p:spTree>
    <p:extLst>
      <p:ext uri="{BB962C8B-B14F-4D97-AF65-F5344CB8AC3E}">
        <p14:creationId xmlns:p14="http://schemas.microsoft.com/office/powerpoint/2010/main" val="720002159"/>
      </p:ext>
    </p:extLst>
  </p:cSld>
  <p:clrMapOvr>
    <a:masterClrMapping/>
  </p:clrMapOvr>
  <mc:AlternateContent xmlns:mc="http://schemas.openxmlformats.org/markup-compatibility/2006" xmlns:p14="http://schemas.microsoft.com/office/powerpoint/2010/main">
    <mc:Choice Requires="p14">
      <p:transition spd="slow" p14:dur="2000" advTm="54405"/>
    </mc:Choice>
    <mc:Fallback xmlns="">
      <p:transition spd="slow" advTm="54405"/>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Diagnosis</a:t>
            </a:r>
            <a:br>
              <a:rPr lang="en-US" dirty="0"/>
            </a:br>
            <a:r>
              <a:rPr lang="en-US" b="1" dirty="0">
                <a:solidFill>
                  <a:srgbClr val="FF0000"/>
                </a:solidFill>
              </a:rPr>
              <a:t>Nasopharyngoscopy</a:t>
            </a:r>
          </a:p>
        </p:txBody>
      </p:sp>
      <p:sp>
        <p:nvSpPr>
          <p:cNvPr id="3" name="Content Placeholder 2"/>
          <p:cNvSpPr>
            <a:spLocks noGrp="1"/>
          </p:cNvSpPr>
          <p:nvPr>
            <p:ph sz="half" idx="4294967295"/>
          </p:nvPr>
        </p:nvSpPr>
        <p:spPr>
          <a:xfrm>
            <a:off x="838200" y="1825625"/>
            <a:ext cx="5181600" cy="4351338"/>
          </a:xfrm>
        </p:spPr>
        <p:txBody>
          <a:bodyPr>
            <a:normAutofit/>
          </a:bodyPr>
          <a:lstStyle/>
          <a:p>
            <a:r>
              <a:rPr lang="en-US" dirty="0">
                <a:latin typeface="Franklin Gothic Book" panose="020B0503020102020204" pitchFamily="34" charset="0"/>
              </a:rPr>
              <a:t>Gold standard </a:t>
            </a:r>
          </a:p>
          <a:p>
            <a:pPr>
              <a:buFont typeface="Wingdings" pitchFamily="2" charset="2"/>
              <a:buChar char="q"/>
            </a:pPr>
            <a:r>
              <a:rPr lang="en-GB" sz="2400" dirty="0">
                <a:latin typeface="Franklin Gothic Book" panose="020B0503020102020204" pitchFamily="34" charset="0"/>
              </a:rPr>
              <a:t>A thorough clinical examination combined with nasoendoscopy  NE.</a:t>
            </a:r>
          </a:p>
          <a:p>
            <a:pPr marL="0" indent="0">
              <a:buNone/>
            </a:pPr>
            <a:endParaRPr lang="en-US" sz="2400" dirty="0">
              <a:latin typeface="Franklin Gothic Book" panose="020B0503020102020204" pitchFamily="34" charset="0"/>
            </a:endParaRPr>
          </a:p>
          <a:p>
            <a:pPr marL="0" indent="0">
              <a:buNone/>
            </a:pPr>
            <a:r>
              <a:rPr lang="en-US" sz="2400" dirty="0">
                <a:latin typeface="Wingdings" panose="05000000000000000000" pitchFamily="2" charset="2"/>
              </a:rPr>
              <a:t></a:t>
            </a:r>
            <a:r>
              <a:rPr lang="en-GB" sz="2400" dirty="0">
                <a:latin typeface="Franklin Gothic Book" panose="020B0503020102020204" pitchFamily="34" charset="0"/>
              </a:rPr>
              <a:t> Visual examination should be conducted to determine whether adenoid facies are present.</a:t>
            </a:r>
            <a:endParaRPr lang="en-US" dirty="0">
              <a:latin typeface="Franklin Gothic Book" panose="020B0503020102020204" pitchFamily="34" charset="0"/>
            </a:endParaRPr>
          </a:p>
          <a:p>
            <a:endParaRPr lang="en-US" dirty="0"/>
          </a:p>
        </p:txBody>
      </p:sp>
      <p:pic>
        <p:nvPicPr>
          <p:cNvPr id="5" name="Content Placeholder 4"/>
          <p:cNvPicPr>
            <a:picLocks noGrp="1" noChangeAspect="1"/>
          </p:cNvPicPr>
          <p:nvPr>
            <p:ph sz="half" idx="2"/>
          </p:nvPr>
        </p:nvPicPr>
        <p:blipFill>
          <a:blip r:embed="rId2"/>
          <a:stretch>
            <a:fillRect/>
          </a:stretch>
        </p:blipFill>
        <p:spPr>
          <a:xfrm>
            <a:off x="6472451" y="1825625"/>
            <a:ext cx="5181600" cy="3449143"/>
          </a:xfrm>
          <a:prstGeom prst="rect">
            <a:avLst/>
          </a:prstGeom>
        </p:spPr>
      </p:pic>
    </p:spTree>
    <p:extLst>
      <p:ext uri="{BB962C8B-B14F-4D97-AF65-F5344CB8AC3E}">
        <p14:creationId xmlns:p14="http://schemas.microsoft.com/office/powerpoint/2010/main" val="2009161344"/>
      </p:ext>
    </p:extLst>
  </p:cSld>
  <p:clrMapOvr>
    <a:masterClrMapping/>
  </p:clrMapOvr>
  <mc:AlternateContent xmlns:mc="http://schemas.openxmlformats.org/markup-compatibility/2006" xmlns:p14="http://schemas.microsoft.com/office/powerpoint/2010/main">
    <mc:Choice Requires="p14">
      <p:transition spd="slow" p14:dur="2000" advTm="62421"/>
    </mc:Choice>
    <mc:Fallback xmlns="">
      <p:transition spd="slow" advTm="62421"/>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Diagnosis</a:t>
            </a:r>
            <a:br>
              <a:rPr lang="en-US" dirty="0"/>
            </a:br>
            <a:r>
              <a:rPr lang="en-US" dirty="0"/>
              <a:t>Imaging</a:t>
            </a:r>
          </a:p>
        </p:txBody>
      </p:sp>
      <p:sp>
        <p:nvSpPr>
          <p:cNvPr id="3" name="Content Placeholder 2"/>
          <p:cNvSpPr>
            <a:spLocks noGrp="1"/>
          </p:cNvSpPr>
          <p:nvPr>
            <p:ph sz="half" idx="4294967295"/>
          </p:nvPr>
        </p:nvSpPr>
        <p:spPr>
          <a:xfrm>
            <a:off x="838200" y="1825625"/>
            <a:ext cx="5181600" cy="4351338"/>
          </a:xfrm>
        </p:spPr>
        <p:txBody>
          <a:bodyPr>
            <a:normAutofit fontScale="47500" lnSpcReduction="20000"/>
          </a:bodyPr>
          <a:lstStyle/>
          <a:p>
            <a:pPr marL="0" indent="0">
              <a:buNone/>
            </a:pPr>
            <a:r>
              <a:rPr lang="en-US" sz="4400" b="1" dirty="0">
                <a:solidFill>
                  <a:srgbClr val="FF0000"/>
                </a:solidFill>
                <a:latin typeface="Franklin Gothic Book" panose="020B0503020102020204" pitchFamily="34" charset="0"/>
              </a:rPr>
              <a:t>Lateral X-ray </a:t>
            </a:r>
            <a:r>
              <a:rPr lang="en-US" sz="4400" dirty="0">
                <a:latin typeface="Franklin Gothic Book" panose="020B0503020102020204" pitchFamily="34" charset="0"/>
              </a:rPr>
              <a:t>of the skull isn’t necessary in all patients. </a:t>
            </a:r>
          </a:p>
          <a:p>
            <a:pPr marL="0" indent="0">
              <a:buNone/>
            </a:pPr>
            <a:r>
              <a:rPr lang="en-US" sz="4400" dirty="0">
                <a:latin typeface="Wingdings" panose="05000000000000000000" pitchFamily="2" charset="2"/>
              </a:rPr>
              <a:t></a:t>
            </a:r>
            <a:r>
              <a:rPr lang="en-US" sz="4400" dirty="0">
                <a:latin typeface="Franklin Gothic Book" panose="020B0503020102020204" pitchFamily="34" charset="0"/>
              </a:rPr>
              <a:t>The history and symptoms are more important than the imaging studies. </a:t>
            </a:r>
          </a:p>
          <a:p>
            <a:pPr marL="0" indent="0">
              <a:buNone/>
            </a:pPr>
            <a:r>
              <a:rPr lang="en-US" sz="4400" dirty="0">
                <a:latin typeface="Wingdings" panose="05000000000000000000" pitchFamily="2" charset="2"/>
              </a:rPr>
              <a:t></a:t>
            </a:r>
            <a:r>
              <a:rPr lang="en-US" sz="4400" dirty="0">
                <a:latin typeface="Franklin Gothic Book" panose="020B0503020102020204" pitchFamily="34" charset="0"/>
              </a:rPr>
              <a:t>Those with significant tonsillar hypertrophy most likely require surgical intervention </a:t>
            </a:r>
          </a:p>
          <a:p>
            <a:pPr marL="0" indent="0">
              <a:buNone/>
            </a:pPr>
            <a:r>
              <a:rPr lang="en-US" sz="4400" dirty="0">
                <a:latin typeface="Wingdings" panose="05000000000000000000" pitchFamily="2" charset="2"/>
              </a:rPr>
              <a:t></a:t>
            </a:r>
            <a:r>
              <a:rPr lang="en-US" sz="4400" dirty="0">
                <a:latin typeface="Franklin Gothic Book" panose="020B0503020102020204" pitchFamily="34" charset="0"/>
              </a:rPr>
              <a:t>If needed, nasopharyngoscopy should be the initial method used to evaluate adenoid hypertrophy. </a:t>
            </a:r>
          </a:p>
          <a:p>
            <a:pPr marL="0" indent="0">
              <a:buNone/>
            </a:pPr>
            <a:r>
              <a:rPr lang="en-US" sz="4400" dirty="0">
                <a:latin typeface="Wingdings" panose="05000000000000000000" pitchFamily="2" charset="2"/>
              </a:rPr>
              <a:t></a:t>
            </a:r>
            <a:r>
              <a:rPr lang="en-US" sz="4400" dirty="0">
                <a:latin typeface="Franklin Gothic Book" panose="020B0503020102020204" pitchFamily="34" charset="0"/>
              </a:rPr>
              <a:t>Intolerance to nasopharyngoscopy + obstructive symptoms + NO evident physical findings </a:t>
            </a:r>
            <a:r>
              <a:rPr lang="en-US" sz="4400" dirty="0">
                <a:latin typeface="Wingdings" panose="05000000000000000000" pitchFamily="2" charset="2"/>
              </a:rPr>
              <a:t></a:t>
            </a:r>
            <a:r>
              <a:rPr lang="en-GB" sz="4400" dirty="0">
                <a:latin typeface="Wingdings" panose="05000000000000000000" pitchFamily="2" charset="2"/>
              </a:rPr>
              <a:t> </a:t>
            </a:r>
            <a:r>
              <a:rPr lang="en-GB" sz="4400" b="1" dirty="0">
                <a:solidFill>
                  <a:srgbClr val="FF0000"/>
                </a:solidFill>
                <a:latin typeface="Franklin Gothic Book" panose="020B0503020102020204" pitchFamily="34" charset="0"/>
              </a:rPr>
              <a:t>post-nasal space x ray </a:t>
            </a:r>
            <a:endParaRPr lang="en-US" sz="4400" b="1" dirty="0">
              <a:solidFill>
                <a:srgbClr val="FF0000"/>
              </a:solidFill>
              <a:latin typeface="Franklin Gothic Book" panose="020B0503020102020204" pitchFamily="34" charset="0"/>
            </a:endParaRPr>
          </a:p>
          <a:p>
            <a:pPr marL="0" indent="0">
              <a:buNone/>
            </a:pPr>
            <a:r>
              <a:rPr lang="en-US" sz="4400" dirty="0">
                <a:latin typeface="Wingdings" panose="05000000000000000000" pitchFamily="2" charset="2"/>
              </a:rPr>
              <a:t></a:t>
            </a:r>
            <a:r>
              <a:rPr lang="en-US" sz="4400" dirty="0">
                <a:latin typeface="Franklin Gothic Book" panose="020B0503020102020204" pitchFamily="34" charset="0"/>
              </a:rPr>
              <a:t>CT scan / MRI if there is another indication </a:t>
            </a:r>
          </a:p>
          <a:p>
            <a:endParaRPr lang="en-US" dirty="0"/>
          </a:p>
        </p:txBody>
      </p:sp>
      <p:sp>
        <p:nvSpPr>
          <p:cNvPr id="4" name="Content Placeholder 3"/>
          <p:cNvSpPr>
            <a:spLocks noGrp="1"/>
          </p:cNvSpPr>
          <p:nvPr>
            <p:ph sz="half" idx="2"/>
          </p:nvPr>
        </p:nvSpPr>
        <p:spPr/>
        <p:txBody>
          <a:bodyPr>
            <a:normAutofit/>
          </a:bodyPr>
          <a:lstStyle/>
          <a:p>
            <a:endParaRPr lang="en-US"/>
          </a:p>
        </p:txBody>
      </p:sp>
      <p:pic>
        <p:nvPicPr>
          <p:cNvPr id="6" name="Picture 5"/>
          <p:cNvPicPr>
            <a:picLocks noChangeAspect="1"/>
          </p:cNvPicPr>
          <p:nvPr/>
        </p:nvPicPr>
        <p:blipFill rotWithShape="1">
          <a:blip r:embed="rId2"/>
          <a:srcRect l="52388" t="26456" r="23992" b="26158"/>
          <a:stretch>
            <a:fillRect/>
          </a:stretch>
        </p:blipFill>
        <p:spPr>
          <a:xfrm>
            <a:off x="6172200" y="1027906"/>
            <a:ext cx="5278272" cy="5372560"/>
          </a:xfrm>
          <a:prstGeom prst="rect">
            <a:avLst/>
          </a:prstGeom>
        </p:spPr>
      </p:pic>
    </p:spTree>
    <p:extLst>
      <p:ext uri="{BB962C8B-B14F-4D97-AF65-F5344CB8AC3E}">
        <p14:creationId xmlns:p14="http://schemas.microsoft.com/office/powerpoint/2010/main" val="150277706"/>
      </p:ext>
    </p:extLst>
  </p:cSld>
  <p:clrMapOvr>
    <a:masterClrMapping/>
  </p:clrMapOvr>
  <mc:AlternateContent xmlns:mc="http://schemas.openxmlformats.org/markup-compatibility/2006" xmlns:p14="http://schemas.microsoft.com/office/powerpoint/2010/main">
    <mc:Choice Requires="p14">
      <p:transition spd="slow" p14:dur="2000" advTm="101875"/>
    </mc:Choice>
    <mc:Fallback xmlns="">
      <p:transition spd="slow" advTm="101875"/>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Adenoidectomy </a:t>
            </a:r>
          </a:p>
        </p:txBody>
      </p:sp>
      <p:sp>
        <p:nvSpPr>
          <p:cNvPr id="3" name="Content Placeholder 2"/>
          <p:cNvSpPr>
            <a:spLocks noGrp="1"/>
          </p:cNvSpPr>
          <p:nvPr>
            <p:ph idx="1"/>
          </p:nvPr>
        </p:nvSpPr>
        <p:spPr/>
        <p:txBody>
          <a:bodyPr/>
          <a:lstStyle/>
          <a:p>
            <a:pPr>
              <a:buFont typeface="Wingdings" panose="05000000000000000000" pitchFamily="2" charset="2"/>
              <a:buChar char="q"/>
            </a:pPr>
            <a:r>
              <a:rPr lang="en-US" dirty="0">
                <a:latin typeface="Franklin Gothic Book" panose="020B0503020102020204" pitchFamily="34" charset="0"/>
              </a:rPr>
              <a:t>Usually associated with other surgical procedures like tonsillectomy or tympanostomy tube placement.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Tonsillectomy &amp; adenoidectomy is the </a:t>
            </a:r>
            <a:r>
              <a:rPr lang="en-US" dirty="0">
                <a:solidFill>
                  <a:srgbClr val="FF0000"/>
                </a:solidFill>
                <a:latin typeface="Franklin Gothic Book" panose="020B0503020102020204" pitchFamily="34" charset="0"/>
              </a:rPr>
              <a:t>most common major surgical procedure in the United States.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When performed alone, it´s usually done as an outpatient procedure.</a:t>
            </a:r>
          </a:p>
          <a:p>
            <a:pPr marL="0" indent="0">
              <a:buNone/>
            </a:pPr>
            <a:r>
              <a:rPr lang="en-US" sz="2400" dirty="0">
                <a:latin typeface="Wingdings" panose="05000000000000000000" pitchFamily="2" charset="2"/>
              </a:rPr>
              <a:t></a:t>
            </a:r>
            <a:r>
              <a:rPr lang="en-US" dirty="0">
                <a:latin typeface="Franklin Gothic Book" panose="020B0503020102020204" pitchFamily="34" charset="0"/>
              </a:rPr>
              <a:t>Outpatient T&amp;A when older than 3 years of age.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Infrequently done in teenagers or older individuals. </a:t>
            </a:r>
          </a:p>
          <a:p>
            <a:endParaRPr lang="en-US" dirty="0"/>
          </a:p>
        </p:txBody>
      </p:sp>
    </p:spTree>
    <p:extLst>
      <p:ext uri="{BB962C8B-B14F-4D97-AF65-F5344CB8AC3E}">
        <p14:creationId xmlns:p14="http://schemas.microsoft.com/office/powerpoint/2010/main" val="3962295084"/>
      </p:ext>
    </p:extLst>
  </p:cSld>
  <p:clrMapOvr>
    <a:masterClrMapping/>
  </p:clrMapOvr>
  <mc:AlternateContent xmlns:mc="http://schemas.openxmlformats.org/markup-compatibility/2006" xmlns:p14="http://schemas.microsoft.com/office/powerpoint/2010/main">
    <mc:Choice Requires="p14">
      <p:transition spd="slow" p14:dur="2000" advTm="42291"/>
    </mc:Choice>
    <mc:Fallback xmlns="">
      <p:transition spd="slow" advTm="4229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690"/>
            <a:ext cx="10515600" cy="1325563"/>
          </a:xfrm>
        </p:spPr>
        <p:txBody>
          <a:bodyPr/>
          <a:lstStyle/>
          <a:p>
            <a:r>
              <a:rPr lang="en-US" dirty="0"/>
              <a:t>Relevant anatomy (Palatine Tonsils)</a:t>
            </a:r>
          </a:p>
        </p:txBody>
      </p:sp>
      <p:sp>
        <p:nvSpPr>
          <p:cNvPr id="3" name="Content Placeholder 2"/>
          <p:cNvSpPr>
            <a:spLocks noGrp="1"/>
          </p:cNvSpPr>
          <p:nvPr>
            <p:ph sz="half" idx="4294967295"/>
          </p:nvPr>
        </p:nvSpPr>
        <p:spPr>
          <a:xfrm>
            <a:off x="588645" y="1514475"/>
            <a:ext cx="5181600" cy="4351338"/>
          </a:xfrm>
        </p:spPr>
        <p:txBody>
          <a:bodyPr>
            <a:normAutofit fontScale="77500" lnSpcReduction="20000"/>
          </a:bodyPr>
          <a:lstStyle/>
          <a:p>
            <a:r>
              <a:rPr lang="en-US" dirty="0"/>
              <a:t>The palatine tonsils are Lymphoepithelial organs located at the junction of the oral cavity and oropharynx. </a:t>
            </a:r>
          </a:p>
          <a:p>
            <a:r>
              <a:rPr lang="en-US" dirty="0"/>
              <a:t>They are strategically positioned to serve as secondary lymphoid organs, initiating immune responses against antigens entering the body through the mouth or nose. </a:t>
            </a:r>
          </a:p>
          <a:p>
            <a:r>
              <a:rPr lang="en-US" dirty="0"/>
              <a:t>The </a:t>
            </a:r>
            <a:r>
              <a:rPr lang="en-US" b="1" dirty="0"/>
              <a:t>greatest </a:t>
            </a:r>
            <a:r>
              <a:rPr lang="en-US" dirty="0"/>
              <a:t>immunologic </a:t>
            </a:r>
            <a:r>
              <a:rPr lang="en-US" b="1" dirty="0"/>
              <a:t>activity </a:t>
            </a:r>
            <a:r>
              <a:rPr lang="en-US" dirty="0"/>
              <a:t>of the tonsils is found between the </a:t>
            </a:r>
            <a:r>
              <a:rPr lang="en-US" b="1" dirty="0"/>
              <a:t>ages of 3 and 10 years</a:t>
            </a:r>
            <a:r>
              <a:rPr lang="en-US" dirty="0"/>
              <a:t>.</a:t>
            </a:r>
          </a:p>
          <a:p>
            <a:r>
              <a:rPr lang="en-US" dirty="0"/>
              <a:t> As a result, the tonsils are most prominent during this period of childhood and subsequently demonstrate </a:t>
            </a:r>
            <a:r>
              <a:rPr lang="en-US" b="1" dirty="0"/>
              <a:t>age-dependent involution.</a:t>
            </a:r>
          </a:p>
        </p:txBody>
      </p:sp>
      <p:pic>
        <p:nvPicPr>
          <p:cNvPr id="5" name="Picture 4"/>
          <p:cNvPicPr>
            <a:picLocks noChangeAspect="1"/>
          </p:cNvPicPr>
          <p:nvPr/>
        </p:nvPicPr>
        <p:blipFill rotWithShape="1">
          <a:blip r:embed="rId3"/>
          <a:srcRect l="8844" t="16899" r="54552" b="24565"/>
          <a:stretch>
            <a:fillRect/>
          </a:stretch>
        </p:blipFill>
        <p:spPr>
          <a:xfrm>
            <a:off x="6485746" y="1385253"/>
            <a:ext cx="5622879" cy="4928476"/>
          </a:xfrm>
          <a:prstGeom prst="rect">
            <a:avLst/>
          </a:prstGeom>
          <a:ln>
            <a:noFill/>
          </a:ln>
          <a:effectLst>
            <a:softEdge rad="112500"/>
          </a:effectLst>
        </p:spPr>
      </p:pic>
    </p:spTree>
    <p:extLst>
      <p:ext uri="{BB962C8B-B14F-4D97-AF65-F5344CB8AC3E}">
        <p14:creationId xmlns:p14="http://schemas.microsoft.com/office/powerpoint/2010/main" val="582180567"/>
      </p:ext>
    </p:extLst>
  </p:cSld>
  <p:clrMapOvr>
    <a:masterClrMapping/>
  </p:clrMapOvr>
  <mc:AlternateContent xmlns:mc="http://schemas.openxmlformats.org/markup-compatibility/2006" xmlns:p14="http://schemas.microsoft.com/office/powerpoint/2010/main">
    <mc:Choice Requires="p14">
      <p:transition spd="slow" p14:dur="2000" advTm="87652"/>
    </mc:Choice>
    <mc:Fallback xmlns="">
      <p:transition spd="slow" advTm="87652"/>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EB9D4A0-4FAE-F1EF-3DC8-89F621A5CE5C}"/>
              </a:ext>
            </a:extLst>
          </p:cNvPr>
          <p:cNvPicPr>
            <a:picLocks noGrp="1" noChangeAspect="1"/>
          </p:cNvPicPr>
          <p:nvPr>
            <p:ph idx="1"/>
          </p:nvPr>
        </p:nvPicPr>
        <p:blipFill>
          <a:blip r:embed="rId2"/>
          <a:stretch>
            <a:fillRect/>
          </a:stretch>
        </p:blipFill>
        <p:spPr>
          <a:xfrm>
            <a:off x="461118" y="929149"/>
            <a:ext cx="10902348" cy="4115746"/>
          </a:xfrm>
          <a:prstGeom prst="rect">
            <a:avLst/>
          </a:prstGeom>
        </p:spPr>
      </p:pic>
    </p:spTree>
    <p:extLst>
      <p:ext uri="{BB962C8B-B14F-4D97-AF65-F5344CB8AC3E}">
        <p14:creationId xmlns:p14="http://schemas.microsoft.com/office/powerpoint/2010/main" val="2951502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7346EF-412A-620F-DC84-18DAC7890D32}"/>
              </a:ext>
            </a:extLst>
          </p:cNvPr>
          <p:cNvPicPr>
            <a:picLocks noGrp="1" noChangeAspect="1"/>
          </p:cNvPicPr>
          <p:nvPr>
            <p:ph idx="1"/>
          </p:nvPr>
        </p:nvPicPr>
        <p:blipFill>
          <a:blip r:embed="rId2"/>
          <a:stretch>
            <a:fillRect/>
          </a:stretch>
        </p:blipFill>
        <p:spPr>
          <a:xfrm>
            <a:off x="1192699" y="988142"/>
            <a:ext cx="8610068" cy="5163497"/>
          </a:xfrm>
          <a:prstGeom prst="rect">
            <a:avLst/>
          </a:prstGeom>
        </p:spPr>
      </p:pic>
    </p:spTree>
    <p:extLst>
      <p:ext uri="{BB962C8B-B14F-4D97-AF65-F5344CB8AC3E}">
        <p14:creationId xmlns:p14="http://schemas.microsoft.com/office/powerpoint/2010/main" val="22698297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Indications of adenoidectomy</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b="1" dirty="0"/>
              <a:t>Obstructive Sleep apnea</a:t>
            </a:r>
          </a:p>
          <a:p>
            <a:r>
              <a:rPr lang="en-US" dirty="0"/>
              <a:t>Almost always associated with hypertrophy of the tonsils and adenoids. </a:t>
            </a:r>
          </a:p>
          <a:p>
            <a:r>
              <a:rPr lang="en-US" dirty="0"/>
              <a:t>Worse when in supine and asleep due to gravity and the relaxation of the surrounding tissues. </a:t>
            </a:r>
          </a:p>
          <a:p>
            <a:r>
              <a:rPr lang="en-US" dirty="0"/>
              <a:t>Most children have a history of significant </a:t>
            </a:r>
            <a:r>
              <a:rPr lang="en-US" b="1" dirty="0">
                <a:solidFill>
                  <a:srgbClr val="FF0000"/>
                </a:solidFill>
              </a:rPr>
              <a:t>snoring</a:t>
            </a:r>
            <a:r>
              <a:rPr lang="en-US" dirty="0"/>
              <a:t>. </a:t>
            </a:r>
          </a:p>
          <a:p>
            <a:r>
              <a:rPr lang="en-GB" b="1" dirty="0">
                <a:solidFill>
                  <a:srgbClr val="FF0000"/>
                </a:solidFill>
              </a:rPr>
              <a:t>Symptoms</a:t>
            </a:r>
            <a:r>
              <a:rPr lang="en-GB" dirty="0"/>
              <a:t> :</a:t>
            </a:r>
            <a:r>
              <a:rPr lang="en-US" dirty="0"/>
              <a:t>Daytime sleepiness, morning headache, dry mouth, halitosis, swallowing difficulty, hyponasal speech. </a:t>
            </a:r>
          </a:p>
          <a:p>
            <a:r>
              <a:rPr lang="en-US" dirty="0"/>
              <a:t>Obstructive sleep apnea is </a:t>
            </a:r>
            <a:r>
              <a:rPr lang="en-US" dirty="0">
                <a:solidFill>
                  <a:srgbClr val="FF0000"/>
                </a:solidFill>
              </a:rPr>
              <a:t>the most common indication for Adenotonsillectomy. </a:t>
            </a:r>
          </a:p>
          <a:p>
            <a:r>
              <a:rPr lang="en-US" dirty="0"/>
              <a:t>In children, Adenotonsillectomy is usually </a:t>
            </a:r>
            <a:r>
              <a:rPr lang="en-US" b="1" u="sng" dirty="0"/>
              <a:t>indicated</a:t>
            </a:r>
            <a:r>
              <a:rPr lang="en-US" dirty="0"/>
              <a:t> with </a:t>
            </a:r>
            <a:r>
              <a:rPr lang="en-US" dirty="0">
                <a:solidFill>
                  <a:srgbClr val="FF0000"/>
                </a:solidFill>
              </a:rPr>
              <a:t>AHI greater than 5</a:t>
            </a:r>
            <a:r>
              <a:rPr lang="en-US" dirty="0"/>
              <a:t>; polysomnography isn’t needed as a routine. </a:t>
            </a:r>
          </a:p>
          <a:p>
            <a:pPr marL="0" indent="0">
              <a:buNone/>
            </a:pPr>
            <a:endParaRPr lang="en-US" dirty="0">
              <a:latin typeface="Franklin Gothic Book" panose="020B0503020102020204" pitchFamily="34" charset="0"/>
            </a:endParaRPr>
          </a:p>
          <a:p>
            <a:endParaRPr lang="en-US" dirty="0"/>
          </a:p>
        </p:txBody>
      </p:sp>
    </p:spTree>
    <p:extLst>
      <p:ext uri="{BB962C8B-B14F-4D97-AF65-F5344CB8AC3E}">
        <p14:creationId xmlns:p14="http://schemas.microsoft.com/office/powerpoint/2010/main" val="1605168997"/>
      </p:ext>
    </p:extLst>
  </p:cSld>
  <p:clrMapOvr>
    <a:masterClrMapping/>
  </p:clrMapOvr>
  <mc:AlternateContent xmlns:mc="http://schemas.openxmlformats.org/markup-compatibility/2006" xmlns:p14="http://schemas.microsoft.com/office/powerpoint/2010/main">
    <mc:Choice Requires="p14">
      <p:transition spd="slow" p14:dur="2000" advTm="60956"/>
    </mc:Choice>
    <mc:Fallback xmlns="">
      <p:transition spd="slow" advTm="60956"/>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Indications of adenoidectomy</a:t>
            </a:r>
          </a:p>
        </p:txBody>
      </p:sp>
      <p:sp>
        <p:nvSpPr>
          <p:cNvPr id="3" name="Content Placeholder 2"/>
          <p:cNvSpPr>
            <a:spLocks noGrp="1"/>
          </p:cNvSpPr>
          <p:nvPr>
            <p:ph idx="1"/>
          </p:nvPr>
        </p:nvSpPr>
        <p:spPr>
          <a:xfrm>
            <a:off x="232410" y="1440655"/>
            <a:ext cx="6554153" cy="4789329"/>
          </a:xfrm>
        </p:spPr>
        <p:txBody>
          <a:bodyPr>
            <a:normAutofit/>
          </a:bodyPr>
          <a:lstStyle/>
          <a:p>
            <a:pPr marL="0" indent="0">
              <a:buNone/>
            </a:pPr>
            <a:r>
              <a:rPr lang="en-US" b="1" dirty="0"/>
              <a:t>Recurrent or persistent otitis media </a:t>
            </a:r>
          </a:p>
          <a:p>
            <a:pPr>
              <a:buFont typeface="Wingdings" panose="05000000000000000000" pitchFamily="2" charset="2"/>
              <a:buChar char="ü"/>
            </a:pPr>
            <a:r>
              <a:rPr lang="en-US" dirty="0"/>
              <a:t>Eustachian tube function is improved and fluid collection prevented following adenoidectomy, independent of the size of the adenoids. </a:t>
            </a:r>
          </a:p>
          <a:p>
            <a:pPr>
              <a:buFont typeface="Wingdings" panose="05000000000000000000" pitchFamily="2" charset="2"/>
              <a:buChar char="ü"/>
            </a:pPr>
            <a:r>
              <a:rPr lang="en-US" dirty="0"/>
              <a:t>Improvement achieved even if patients don’t present with obstructive symptoms. </a:t>
            </a:r>
          </a:p>
          <a:p>
            <a:pPr>
              <a:buFont typeface="Wingdings" panose="05000000000000000000" pitchFamily="2" charset="2"/>
              <a:buChar char="ü"/>
            </a:pPr>
            <a:r>
              <a:rPr lang="en-US" u="sng" dirty="0"/>
              <a:t>Indicated</a:t>
            </a:r>
            <a:r>
              <a:rPr lang="en-US" dirty="0"/>
              <a:t> in those who have previously undergone tympanostomy tube placement without improvement and are being considered for a repeat procedure.</a:t>
            </a:r>
          </a:p>
          <a:p>
            <a:pPr>
              <a:buFont typeface="Wingdings" panose="05000000000000000000" pitchFamily="2" charset="2"/>
              <a:buChar char="ü"/>
            </a:pPr>
            <a:r>
              <a:rPr lang="en-US" dirty="0"/>
              <a:t>Not recommended in those who have not undergone tympanostomy tube insertion.</a:t>
            </a:r>
          </a:p>
          <a:p>
            <a:endParaRPr lang="en-US" dirty="0"/>
          </a:p>
        </p:txBody>
      </p:sp>
      <p:pic>
        <p:nvPicPr>
          <p:cNvPr id="4" name="Picture 3">
            <a:extLst>
              <a:ext uri="{FF2B5EF4-FFF2-40B4-BE49-F238E27FC236}">
                <a16:creationId xmlns:a16="http://schemas.microsoft.com/office/drawing/2014/main" id="{E8631D2D-8D15-14F1-5312-3288BE6B5B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4158" y="1125985"/>
            <a:ext cx="4334934" cy="5418667"/>
          </a:xfrm>
          <a:prstGeom prst="rect">
            <a:avLst/>
          </a:prstGeom>
        </p:spPr>
      </p:pic>
    </p:spTree>
    <p:extLst>
      <p:ext uri="{BB962C8B-B14F-4D97-AF65-F5344CB8AC3E}">
        <p14:creationId xmlns:p14="http://schemas.microsoft.com/office/powerpoint/2010/main" val="2796792968"/>
      </p:ext>
    </p:extLst>
  </p:cSld>
  <p:clrMapOvr>
    <a:masterClrMapping/>
  </p:clrMapOvr>
  <mc:AlternateContent xmlns:mc="http://schemas.openxmlformats.org/markup-compatibility/2006" xmlns:p14="http://schemas.microsoft.com/office/powerpoint/2010/main">
    <mc:Choice Requires="p14">
      <p:transition spd="slow" p14:dur="2000" advTm="128614"/>
    </mc:Choice>
    <mc:Fallback xmlns="">
      <p:transition spd="slow" advTm="128614"/>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Indications of adenoidectomy</a:t>
            </a:r>
          </a:p>
        </p:txBody>
      </p:sp>
      <p:sp>
        <p:nvSpPr>
          <p:cNvPr id="3" name="Content Placeholder 2"/>
          <p:cNvSpPr>
            <a:spLocks noGrp="1"/>
          </p:cNvSpPr>
          <p:nvPr>
            <p:ph idx="1"/>
          </p:nvPr>
        </p:nvSpPr>
        <p:spPr/>
        <p:txBody>
          <a:bodyPr>
            <a:normAutofit/>
          </a:bodyPr>
          <a:lstStyle/>
          <a:p>
            <a:pPr marL="0" indent="0">
              <a:buNone/>
            </a:pPr>
            <a:r>
              <a:rPr lang="en-US" sz="3200" dirty="0">
                <a:latin typeface="Arial" panose="020B0604020202020204" pitchFamily="34" charset="0"/>
              </a:rPr>
              <a:t>Recurrent and/or chronic sinusitis </a:t>
            </a:r>
          </a:p>
          <a:p>
            <a:pPr marL="0" indent="0">
              <a:buNone/>
            </a:pPr>
            <a:r>
              <a:rPr lang="en-US" sz="2200" dirty="0">
                <a:latin typeface="Wingdings" panose="05000000000000000000" pitchFamily="2" charset="2"/>
              </a:rPr>
              <a:t></a:t>
            </a:r>
            <a:r>
              <a:rPr lang="en-US" sz="2200" dirty="0">
                <a:latin typeface="Arial" panose="020B0604020202020204" pitchFamily="34" charset="0"/>
              </a:rPr>
              <a:t>Adenoidectomy improves sinusitis symptoms with independence of the weight of adenoids. </a:t>
            </a:r>
          </a:p>
          <a:p>
            <a:pPr marL="0" indent="0">
              <a:buNone/>
            </a:pPr>
            <a:r>
              <a:rPr lang="en-US" sz="2200" dirty="0">
                <a:latin typeface="Wingdings" panose="05000000000000000000" pitchFamily="2" charset="2"/>
              </a:rPr>
              <a:t></a:t>
            </a:r>
            <a:r>
              <a:rPr lang="en-US" sz="2200" dirty="0">
                <a:latin typeface="Arial" panose="020B0604020202020204" pitchFamily="34" charset="0"/>
              </a:rPr>
              <a:t>Possibly attributed to </a:t>
            </a:r>
            <a:r>
              <a:rPr lang="en-US" sz="2200" b="1" dirty="0">
                <a:solidFill>
                  <a:srgbClr val="FF0000"/>
                </a:solidFill>
                <a:latin typeface="Arial" panose="020B0604020202020204" pitchFamily="34" charset="0"/>
              </a:rPr>
              <a:t>biofilms</a:t>
            </a:r>
            <a:r>
              <a:rPr lang="en-US" sz="2200" dirty="0">
                <a:latin typeface="Arial" panose="020B0604020202020204" pitchFamily="34" charset="0"/>
              </a:rPr>
              <a:t> in adenoid tissue. </a:t>
            </a:r>
          </a:p>
          <a:p>
            <a:pPr marL="0" indent="0">
              <a:buNone/>
            </a:pPr>
            <a:r>
              <a:rPr lang="en-US" sz="2200" dirty="0">
                <a:latin typeface="Wingdings" panose="05000000000000000000" pitchFamily="2" charset="2"/>
              </a:rPr>
              <a:t></a:t>
            </a:r>
            <a:r>
              <a:rPr lang="en-US" sz="2200" dirty="0">
                <a:latin typeface="Arial" panose="020B0604020202020204" pitchFamily="34" charset="0"/>
              </a:rPr>
              <a:t>The European Position Paper on Rhinosinusitis and Nasal Polyps recommends adenoidectomy with possible antral irrigation or balloon dilation of the maxillary sinuses as a the first surgical treatment to be offered. </a:t>
            </a:r>
          </a:p>
          <a:p>
            <a:pPr marL="0" indent="0">
              <a:buNone/>
            </a:pPr>
            <a:r>
              <a:rPr lang="en-US" sz="2200" dirty="0">
                <a:latin typeface="Wingdings" panose="05000000000000000000" pitchFamily="2" charset="2"/>
              </a:rPr>
              <a:t></a:t>
            </a:r>
            <a:r>
              <a:rPr lang="en-US" sz="2200" dirty="0">
                <a:latin typeface="Arial" panose="020B0604020202020204" pitchFamily="34" charset="0"/>
              </a:rPr>
              <a:t>Adenoidectomy + Balloon sinuplasty was found to be more effective than adenoidectomy alone.</a:t>
            </a:r>
          </a:p>
          <a:p>
            <a:endParaRPr lang="en-US" dirty="0"/>
          </a:p>
        </p:txBody>
      </p:sp>
    </p:spTree>
    <p:extLst>
      <p:ext uri="{BB962C8B-B14F-4D97-AF65-F5344CB8AC3E}">
        <p14:creationId xmlns:p14="http://schemas.microsoft.com/office/powerpoint/2010/main" val="3473884764"/>
      </p:ext>
    </p:extLst>
  </p:cSld>
  <p:clrMapOvr>
    <a:masterClrMapping/>
  </p:clrMapOvr>
  <mc:AlternateContent xmlns:mc="http://schemas.openxmlformats.org/markup-compatibility/2006" xmlns:p14="http://schemas.microsoft.com/office/powerpoint/2010/main">
    <mc:Choice Requires="p14">
      <p:transition spd="slow" p14:dur="2000" advTm="61688"/>
    </mc:Choice>
    <mc:Fallback xmlns="">
      <p:transition spd="slow" advTm="61688"/>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275" y="597017"/>
            <a:ext cx="10515600" cy="1133475"/>
          </a:xfrm>
        </p:spPr>
        <p:txBody>
          <a:bodyPr/>
          <a:lstStyle/>
          <a:p>
            <a:r>
              <a:rPr lang="en-US" sz="4000" b="1" dirty="0">
                <a:solidFill>
                  <a:srgbClr val="FF0000"/>
                </a:solidFill>
              </a:rPr>
              <a:t>Contraindications</a:t>
            </a:r>
            <a:r>
              <a:rPr lang="en-US" dirty="0"/>
              <a:t> of Surgery</a:t>
            </a:r>
          </a:p>
        </p:txBody>
      </p:sp>
      <p:sp>
        <p:nvSpPr>
          <p:cNvPr id="4" name="Content Placeholder 3"/>
          <p:cNvSpPr>
            <a:spLocks noGrp="1"/>
          </p:cNvSpPr>
          <p:nvPr>
            <p:ph sz="half" idx="4294967295"/>
          </p:nvPr>
        </p:nvSpPr>
        <p:spPr>
          <a:xfrm>
            <a:off x="838199" y="1825625"/>
            <a:ext cx="6464121" cy="4351338"/>
          </a:xfrm>
        </p:spPr>
        <p:txBody>
          <a:bodyPr>
            <a:normAutofit fontScale="92500" lnSpcReduction="10000"/>
          </a:bodyPr>
          <a:lstStyle/>
          <a:p>
            <a:pPr marL="457200" indent="-457200">
              <a:buFont typeface="+mj-lt"/>
              <a:buAutoNum type="arabicPeriod"/>
            </a:pPr>
            <a:r>
              <a:rPr lang="en-US" sz="2400" dirty="0">
                <a:latin typeface="Franklin Gothic Book" panose="020B0503020102020204" pitchFamily="34" charset="0"/>
              </a:rPr>
              <a:t>Conditions in which general anesthesia cannot be performed.</a:t>
            </a:r>
          </a:p>
          <a:p>
            <a:pPr marL="457200" indent="-457200">
              <a:buFont typeface="+mj-lt"/>
              <a:buAutoNum type="arabicPeriod"/>
            </a:pPr>
            <a:r>
              <a:rPr lang="en-US" sz="2400" dirty="0">
                <a:latin typeface="Franklin Gothic Book" panose="020B0503020102020204" pitchFamily="34" charset="0"/>
              </a:rPr>
              <a:t>Child at risk of VPI (short palate, sub mucous cleft palate, cleft palate, muscle weakness or hypotonia associated with a neurological disease, velocardiofacial syndrome, etc.) </a:t>
            </a:r>
          </a:p>
          <a:p>
            <a:pPr marL="457200" indent="-457200">
              <a:buFont typeface="+mj-lt"/>
              <a:buAutoNum type="arabicPeriod"/>
            </a:pPr>
            <a:r>
              <a:rPr lang="en-US" sz="2400" dirty="0">
                <a:latin typeface="Franklin Gothic Book" panose="020B0503020102020204" pitchFamily="34" charset="0"/>
              </a:rPr>
              <a:t>Atlantoaxial joint laxity &gt; neutral position.</a:t>
            </a:r>
            <a:r>
              <a:rPr lang="en-GB" sz="2400" dirty="0">
                <a:latin typeface="Franklin Gothic Book" panose="020B0503020102020204" pitchFamily="34" charset="0"/>
              </a:rPr>
              <a:t> (Grisels syndrome )</a:t>
            </a:r>
            <a:endParaRPr lang="en-US" sz="2400" dirty="0">
              <a:latin typeface="Franklin Gothic Book" panose="020B0503020102020204" pitchFamily="34" charset="0"/>
            </a:endParaRPr>
          </a:p>
          <a:p>
            <a:pPr marL="457200" indent="-457200">
              <a:buFont typeface="+mj-lt"/>
              <a:buAutoNum type="arabicPeriod"/>
            </a:pPr>
            <a:r>
              <a:rPr lang="en-US" sz="2400" dirty="0">
                <a:latin typeface="Franklin Gothic Book" panose="020B0503020102020204" pitchFamily="34" charset="0"/>
              </a:rPr>
              <a:t>Coagulation</a:t>
            </a:r>
            <a:r>
              <a:rPr lang="en-GB" sz="2400" dirty="0">
                <a:latin typeface="Franklin Gothic Book" panose="020B0503020102020204" pitchFamily="34" charset="0"/>
              </a:rPr>
              <a:t>( bleeding )</a:t>
            </a:r>
            <a:r>
              <a:rPr lang="en-US" sz="2400" dirty="0">
                <a:latin typeface="Franklin Gothic Book" panose="020B0503020102020204" pitchFamily="34" charset="0"/>
              </a:rPr>
              <a:t>disorders.</a:t>
            </a:r>
            <a:endParaRPr lang="en-GB" sz="2400" dirty="0">
              <a:latin typeface="Franklin Gothic Book" panose="020B0503020102020204" pitchFamily="34" charset="0"/>
            </a:endParaRPr>
          </a:p>
          <a:p>
            <a:pPr marL="457200" indent="-457200">
              <a:buFont typeface="+mj-lt"/>
              <a:buAutoNum type="arabicPeriod"/>
            </a:pPr>
            <a:r>
              <a:rPr lang="en-GB" sz="2400" dirty="0">
                <a:latin typeface="Franklin Gothic Book" panose="020B0503020102020204" pitchFamily="34" charset="0"/>
              </a:rPr>
              <a:t>Neurological abnormalities impairing palatal function , like down syndrome </a:t>
            </a:r>
          </a:p>
          <a:p>
            <a:pPr marL="457200" indent="-457200">
              <a:buFont typeface="+mj-lt"/>
              <a:buAutoNum type="arabicPeriod"/>
            </a:pPr>
            <a:r>
              <a:rPr lang="en-GB" sz="2400" dirty="0">
                <a:latin typeface="Franklin Gothic Book" panose="020B0503020102020204" pitchFamily="34" charset="0"/>
              </a:rPr>
              <a:t>Non- specific contraindications like upper respiratory tract infection.</a:t>
            </a:r>
          </a:p>
          <a:p>
            <a:endParaRPr lang="en-US" sz="2400" dirty="0">
              <a:latin typeface="Franklin Gothic Book" panose="020B0503020102020204" pitchFamily="34" charset="0"/>
            </a:endParaRPr>
          </a:p>
        </p:txBody>
      </p:sp>
      <p:pic>
        <p:nvPicPr>
          <p:cNvPr id="6" name="Content Placeholder 5"/>
          <p:cNvPicPr>
            <a:picLocks noGrp="1" noChangeAspect="1"/>
          </p:cNvPicPr>
          <p:nvPr>
            <p:ph sz="half" idx="2"/>
          </p:nvPr>
        </p:nvPicPr>
        <p:blipFill>
          <a:blip r:embed="rId2"/>
          <a:stretch>
            <a:fillRect/>
          </a:stretch>
        </p:blipFill>
        <p:spPr>
          <a:xfrm>
            <a:off x="8224644" y="787210"/>
            <a:ext cx="2825429" cy="2764649"/>
          </a:xfrm>
          <a:prstGeom prst="rect">
            <a:avLst/>
          </a:prstGeom>
        </p:spPr>
      </p:pic>
      <p:pic>
        <p:nvPicPr>
          <p:cNvPr id="7" name="Picture 6"/>
          <p:cNvPicPr>
            <a:picLocks noChangeAspect="1"/>
          </p:cNvPicPr>
          <p:nvPr/>
        </p:nvPicPr>
        <p:blipFill rotWithShape="1">
          <a:blip r:embed="rId3"/>
          <a:srcRect l="58099" t="33044" r="24788" b="36707"/>
          <a:stretch>
            <a:fillRect/>
          </a:stretch>
        </p:blipFill>
        <p:spPr>
          <a:xfrm>
            <a:off x="8224644" y="3742124"/>
            <a:ext cx="2846231" cy="2723070"/>
          </a:xfrm>
          <a:prstGeom prst="rect">
            <a:avLst/>
          </a:prstGeom>
        </p:spPr>
      </p:pic>
    </p:spTree>
    <p:extLst>
      <p:ext uri="{BB962C8B-B14F-4D97-AF65-F5344CB8AC3E}">
        <p14:creationId xmlns:p14="http://schemas.microsoft.com/office/powerpoint/2010/main" val="3808551152"/>
      </p:ext>
    </p:extLst>
  </p:cSld>
  <p:clrMapOvr>
    <a:masterClrMapping/>
  </p:clrMapOvr>
  <mc:AlternateContent xmlns:mc="http://schemas.openxmlformats.org/markup-compatibility/2006" xmlns:p14="http://schemas.microsoft.com/office/powerpoint/2010/main">
    <mc:Choice Requires="p14">
      <p:transition spd="slow" p14:dur="2000" advTm="132678"/>
    </mc:Choice>
    <mc:Fallback xmlns="">
      <p:transition spd="slow" advTm="132678"/>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The surgery</a:t>
            </a:r>
          </a:p>
        </p:txBody>
      </p:sp>
      <p:pic>
        <p:nvPicPr>
          <p:cNvPr id="5" name="Content Placeholder 4"/>
          <p:cNvPicPr>
            <a:picLocks noGrp="1" noChangeAspect="1"/>
          </p:cNvPicPr>
          <p:nvPr>
            <p:ph sz="half" idx="4294967295"/>
          </p:nvPr>
        </p:nvPicPr>
        <p:blipFill rotWithShape="1">
          <a:blip r:embed="rId3"/>
          <a:srcRect l="15141" t="27150" r="44843" b="15379"/>
          <a:stretch>
            <a:fillRect/>
          </a:stretch>
        </p:blipFill>
        <p:spPr>
          <a:xfrm>
            <a:off x="575983" y="1825625"/>
            <a:ext cx="4485413" cy="3557744"/>
          </a:xfrm>
          <a:prstGeom prst="rect">
            <a:avLst/>
          </a:prstGeom>
        </p:spPr>
      </p:pic>
      <p:pic>
        <p:nvPicPr>
          <p:cNvPr id="6" name="Content Placeholder 5"/>
          <p:cNvPicPr>
            <a:picLocks noGrp="1" noChangeAspect="1"/>
          </p:cNvPicPr>
          <p:nvPr>
            <p:ph sz="half" idx="2"/>
          </p:nvPr>
        </p:nvPicPr>
        <p:blipFill rotWithShape="1">
          <a:blip r:embed="rId4"/>
          <a:srcRect l="38389" t="51320" r="39487" b="18698"/>
          <a:stretch>
            <a:fillRect/>
          </a:stretch>
        </p:blipFill>
        <p:spPr>
          <a:xfrm>
            <a:off x="5786650" y="365125"/>
            <a:ext cx="4667535" cy="3087569"/>
          </a:xfrm>
          <a:prstGeom prst="rect">
            <a:avLst/>
          </a:prstGeom>
        </p:spPr>
      </p:pic>
      <p:pic>
        <p:nvPicPr>
          <p:cNvPr id="7" name="Picture 6"/>
          <p:cNvPicPr>
            <a:picLocks noChangeAspect="1"/>
          </p:cNvPicPr>
          <p:nvPr/>
        </p:nvPicPr>
        <p:blipFill rotWithShape="1">
          <a:blip r:embed="rId5"/>
          <a:srcRect l="16455" t="35615" r="45261" b="23569"/>
          <a:stretch>
            <a:fillRect/>
          </a:stretch>
        </p:blipFill>
        <p:spPr>
          <a:xfrm>
            <a:off x="5786650" y="3604497"/>
            <a:ext cx="4667535" cy="2797791"/>
          </a:xfrm>
          <a:prstGeom prst="rect">
            <a:avLst/>
          </a:prstGeom>
        </p:spPr>
      </p:pic>
    </p:spTree>
    <p:extLst>
      <p:ext uri="{BB962C8B-B14F-4D97-AF65-F5344CB8AC3E}">
        <p14:creationId xmlns:p14="http://schemas.microsoft.com/office/powerpoint/2010/main" val="3723196189"/>
      </p:ext>
    </p:extLst>
  </p:cSld>
  <p:clrMapOvr>
    <a:masterClrMapping/>
  </p:clrMapOvr>
  <mc:AlternateContent xmlns:mc="http://schemas.openxmlformats.org/markup-compatibility/2006" xmlns:p14="http://schemas.microsoft.com/office/powerpoint/2010/main">
    <mc:Choice Requires="p14">
      <p:transition spd="slow" p14:dur="2000" advTm="139821"/>
    </mc:Choice>
    <mc:Fallback xmlns="">
      <p:transition spd="slow" advTm="139821"/>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F378F8-4ADF-4D18-1071-53B111D51A26}"/>
              </a:ext>
            </a:extLst>
          </p:cNvPr>
          <p:cNvPicPr>
            <a:picLocks noChangeAspect="1"/>
          </p:cNvPicPr>
          <p:nvPr/>
        </p:nvPicPr>
        <p:blipFill>
          <a:blip r:embed="rId2"/>
          <a:stretch>
            <a:fillRect/>
          </a:stretch>
        </p:blipFill>
        <p:spPr>
          <a:xfrm>
            <a:off x="174297" y="432005"/>
            <a:ext cx="10461031" cy="5762318"/>
          </a:xfrm>
          <a:prstGeom prst="rect">
            <a:avLst/>
          </a:prstGeom>
        </p:spPr>
      </p:pic>
    </p:spTree>
    <p:extLst>
      <p:ext uri="{BB962C8B-B14F-4D97-AF65-F5344CB8AC3E}">
        <p14:creationId xmlns:p14="http://schemas.microsoft.com/office/powerpoint/2010/main" val="40875354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Postoperative care</a:t>
            </a:r>
          </a:p>
        </p:txBody>
      </p:sp>
      <p:sp>
        <p:nvSpPr>
          <p:cNvPr id="5" name="Content Placeholder 4"/>
          <p:cNvSpPr>
            <a:spLocks noGrp="1"/>
          </p:cNvSpPr>
          <p:nvPr>
            <p:ph idx="1"/>
          </p:nvPr>
        </p:nvSpPr>
        <p:spPr>
          <a:xfrm>
            <a:off x="232410" y="1010920"/>
            <a:ext cx="11471434" cy="2334736"/>
          </a:xfrm>
        </p:spPr>
        <p:txBody>
          <a:bodyPr/>
          <a:lstStyle/>
          <a:p>
            <a:pPr>
              <a:buFont typeface="Wingdings" panose="05000000000000000000" pitchFamily="2" charset="2"/>
              <a:buChar char="q"/>
            </a:pPr>
            <a:r>
              <a:rPr lang="en-US" dirty="0">
                <a:latin typeface="Franklin Gothic Book" panose="020B0503020102020204" pitchFamily="34" charset="0"/>
              </a:rPr>
              <a:t>Pain isn’t a common problem.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A sore throat can appear with swallowing or speaking..</a:t>
            </a:r>
          </a:p>
          <a:p>
            <a:pPr marL="0" indent="0">
              <a:buNone/>
            </a:pPr>
            <a:r>
              <a:rPr lang="en-US" sz="2400" dirty="0">
                <a:latin typeface="Wingdings" panose="05000000000000000000" pitchFamily="2" charset="2"/>
              </a:rPr>
              <a:t></a:t>
            </a:r>
            <a:r>
              <a:rPr lang="en-US" dirty="0">
                <a:latin typeface="Franklin Gothic Book" panose="020B0503020102020204" pitchFamily="34" charset="0"/>
              </a:rPr>
              <a:t>Nasal congestion can result after the surgery or from a concomitant allergic rhinitis. Both can be improved with intranasal steroids. </a:t>
            </a:r>
          </a:p>
          <a:p>
            <a:endParaRPr lang="en-US" dirty="0"/>
          </a:p>
        </p:txBody>
      </p:sp>
      <p:sp>
        <p:nvSpPr>
          <p:cNvPr id="4" name="Title 1">
            <a:extLst>
              <a:ext uri="{FF2B5EF4-FFF2-40B4-BE49-F238E27FC236}">
                <a16:creationId xmlns:a16="http://schemas.microsoft.com/office/drawing/2014/main" id="{D2473E13-7F7C-0AD7-A2CF-68CC574E36FF}"/>
              </a:ext>
            </a:extLst>
          </p:cNvPr>
          <p:cNvSpPr txBox="1">
            <a:spLocks/>
          </p:cNvSpPr>
          <p:nvPr/>
        </p:nvSpPr>
        <p:spPr>
          <a:xfrm>
            <a:off x="190738" y="3170912"/>
            <a:ext cx="10515600" cy="595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Follow up</a:t>
            </a:r>
          </a:p>
        </p:txBody>
      </p:sp>
      <p:sp>
        <p:nvSpPr>
          <p:cNvPr id="7" name="TextBox 6">
            <a:extLst>
              <a:ext uri="{FF2B5EF4-FFF2-40B4-BE49-F238E27FC236}">
                <a16:creationId xmlns:a16="http://schemas.microsoft.com/office/drawing/2014/main" id="{2E4540EF-3277-611F-1DD0-C40885695DA7}"/>
              </a:ext>
            </a:extLst>
          </p:cNvPr>
          <p:cNvSpPr txBox="1"/>
          <p:nvPr/>
        </p:nvSpPr>
        <p:spPr>
          <a:xfrm>
            <a:off x="190738" y="3736459"/>
            <a:ext cx="11471434" cy="1200329"/>
          </a:xfrm>
          <a:prstGeom prst="rect">
            <a:avLst/>
          </a:prstGeom>
          <a:noFill/>
        </p:spPr>
        <p:txBody>
          <a:bodyPr wrap="square">
            <a:spAutoFit/>
          </a:bodyPr>
          <a:lstStyle/>
          <a:p>
            <a:pPr>
              <a:buFont typeface="Wingdings" panose="05000000000000000000" pitchFamily="2" charset="2"/>
              <a:buChar char="q"/>
            </a:pPr>
            <a:r>
              <a:rPr lang="en-US" sz="2400" dirty="0">
                <a:latin typeface="Franklin Gothic Book" panose="020B0503020102020204" pitchFamily="34" charset="0"/>
              </a:rPr>
              <a:t>Follow-up 1 – 4 weeks after surgery. </a:t>
            </a:r>
          </a:p>
          <a:p>
            <a:pPr marL="0" indent="0">
              <a:buNone/>
            </a:pPr>
            <a:r>
              <a:rPr lang="en-US" sz="2400" dirty="0">
                <a:latin typeface="Wingdings" panose="05000000000000000000" pitchFamily="2" charset="2"/>
              </a:rPr>
              <a:t></a:t>
            </a:r>
            <a:r>
              <a:rPr lang="en-US" sz="2400" dirty="0">
                <a:latin typeface="Franklin Gothic Book" panose="020B0503020102020204" pitchFamily="34" charset="0"/>
              </a:rPr>
              <a:t>Hyper nasal speech is observed in at least 50% of the patients following the procedure, but usually reverts to normal in 2-4 weeks. </a:t>
            </a:r>
          </a:p>
        </p:txBody>
      </p:sp>
    </p:spTree>
    <p:extLst>
      <p:ext uri="{BB962C8B-B14F-4D97-AF65-F5344CB8AC3E}">
        <p14:creationId xmlns:p14="http://schemas.microsoft.com/office/powerpoint/2010/main" val="1615799434"/>
      </p:ext>
    </p:extLst>
  </p:cSld>
  <p:clrMapOvr>
    <a:masterClrMapping/>
  </p:clrMapOvr>
  <mc:AlternateContent xmlns:mc="http://schemas.openxmlformats.org/markup-compatibility/2006" xmlns:p14="http://schemas.microsoft.com/office/powerpoint/2010/main">
    <mc:Choice Requires="p14">
      <p:transition spd="slow" p14:dur="2000" advTm="32648"/>
    </mc:Choice>
    <mc:Fallback xmlns="">
      <p:transition spd="slow" advTm="32648"/>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0F098B-9A57-7746-077F-C93D35E867A0}"/>
              </a:ext>
            </a:extLst>
          </p:cNvPr>
          <p:cNvSpPr>
            <a:spLocks noGrp="1"/>
          </p:cNvSpPr>
          <p:nvPr>
            <p:ph idx="1"/>
          </p:nvPr>
        </p:nvSpPr>
        <p:spPr>
          <a:xfrm>
            <a:off x="188165" y="908603"/>
            <a:ext cx="11436985" cy="4790440"/>
          </a:xfrm>
        </p:spPr>
        <p:txBody>
          <a:bodyPr/>
          <a:lstStyle/>
          <a:p>
            <a:r>
              <a:rPr lang="en-US" sz="3600" dirty="0">
                <a:solidFill>
                  <a:srgbClr val="FF0000"/>
                </a:solidFill>
              </a:rPr>
              <a:t>Follow up </a:t>
            </a:r>
            <a:endParaRPr lang="ar-JO" sz="3600" dirty="0">
              <a:solidFill>
                <a:srgbClr val="FF0000"/>
              </a:solidFill>
            </a:endParaRPr>
          </a:p>
          <a:p>
            <a:endParaRPr lang="ar-JO" dirty="0"/>
          </a:p>
          <a:p>
            <a:r>
              <a:rPr lang="en-US" dirty="0"/>
              <a:t>Follow-up 1 – 4 weeks after surgery. </a:t>
            </a:r>
            <a:endParaRPr lang="ar-JO" dirty="0"/>
          </a:p>
          <a:p>
            <a:r>
              <a:rPr lang="en-US" dirty="0"/>
              <a:t> Hyper nasal speech is observed in at least 50% of the patients following the procedure, but usually reverts to normal in 2-4 weeks. </a:t>
            </a:r>
          </a:p>
        </p:txBody>
      </p:sp>
    </p:spTree>
    <p:extLst>
      <p:ext uri="{BB962C8B-B14F-4D97-AF65-F5344CB8AC3E}">
        <p14:creationId xmlns:p14="http://schemas.microsoft.com/office/powerpoint/2010/main" val="1776541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Relevant anatomy (Palatine Tonsils)</a:t>
            </a:r>
          </a:p>
        </p:txBody>
      </p:sp>
      <p:sp>
        <p:nvSpPr>
          <p:cNvPr id="3" name="Content Placeholder 2"/>
          <p:cNvSpPr>
            <a:spLocks noGrp="1"/>
          </p:cNvSpPr>
          <p:nvPr>
            <p:ph sz="half" idx="4294967295"/>
          </p:nvPr>
        </p:nvSpPr>
        <p:spPr>
          <a:xfrm>
            <a:off x="232410" y="1235075"/>
            <a:ext cx="6113780" cy="5166360"/>
          </a:xfrm>
        </p:spPr>
        <p:txBody>
          <a:bodyPr>
            <a:noAutofit/>
          </a:bodyPr>
          <a:lstStyle/>
          <a:p>
            <a:pPr lvl="0"/>
            <a:r>
              <a:rPr lang="en-US" sz="2195" dirty="0">
                <a:sym typeface="+mn-ea"/>
              </a:rPr>
              <a:t>The luminal surface of the tonsil is covered by deeply invaginated </a:t>
            </a:r>
            <a:r>
              <a:rPr lang="en-US" sz="2195" b="1" dirty="0">
                <a:sym typeface="+mn-ea"/>
              </a:rPr>
              <a:t>stratified squamous epithelium</a:t>
            </a:r>
            <a:r>
              <a:rPr lang="en-US" sz="2195" dirty="0">
                <a:sym typeface="+mn-ea"/>
              </a:rPr>
              <a:t>. </a:t>
            </a:r>
            <a:endParaRPr lang="en-US" sz="2195" dirty="0"/>
          </a:p>
          <a:p>
            <a:pPr marL="0" lvl="0" indent="0">
              <a:buNone/>
            </a:pPr>
            <a:endParaRPr lang="en-US" sz="2195" dirty="0">
              <a:sym typeface="+mn-ea"/>
            </a:endParaRPr>
          </a:p>
          <a:p>
            <a:pPr lvl="0"/>
            <a:r>
              <a:rPr lang="en-US" sz="2195" dirty="0">
                <a:sym typeface="+mn-ea"/>
              </a:rPr>
              <a:t>In most people, the </a:t>
            </a:r>
            <a:r>
              <a:rPr lang="en-US" sz="2195" b="1" dirty="0">
                <a:sym typeface="+mn-ea"/>
              </a:rPr>
              <a:t>internal carotid </a:t>
            </a:r>
            <a:r>
              <a:rPr lang="en-US" sz="2195" dirty="0">
                <a:sym typeface="+mn-ea"/>
              </a:rPr>
              <a:t>artery lies </a:t>
            </a:r>
            <a:r>
              <a:rPr lang="en-US" sz="2195" b="1" dirty="0">
                <a:sym typeface="+mn-ea"/>
              </a:rPr>
              <a:t>two centimeters posterolateral </a:t>
            </a:r>
            <a:r>
              <a:rPr lang="en-US" sz="2195" dirty="0">
                <a:sym typeface="+mn-ea"/>
              </a:rPr>
              <a:t>to the deep surface of the tonsil; however in 1% of the population, it is found just deep to the </a:t>
            </a:r>
            <a:r>
              <a:rPr lang="en-US" sz="2195" b="1" dirty="0">
                <a:sym typeface="+mn-ea"/>
              </a:rPr>
              <a:t>superior constrictor muscle</a:t>
            </a:r>
            <a:r>
              <a:rPr lang="en-US" sz="2195" dirty="0">
                <a:sym typeface="+mn-ea"/>
              </a:rPr>
              <a:t>.</a:t>
            </a:r>
            <a:endParaRPr lang="en-US" sz="2195" dirty="0"/>
          </a:p>
          <a:p>
            <a:r>
              <a:rPr lang="en-US" sz="2200" dirty="0"/>
              <a:t>The base of the tonsil is separated from the underlying muscle by a dense collagenous hemi-capsule. </a:t>
            </a:r>
          </a:p>
          <a:p>
            <a:r>
              <a:rPr lang="en-US" sz="2200" dirty="0"/>
              <a:t>The parenchyma consists of numerous lymphoid follicles dispersed just beneath the epithelium of the crypts. </a:t>
            </a:r>
          </a:p>
        </p:txBody>
      </p:sp>
      <p:pic>
        <p:nvPicPr>
          <p:cNvPr id="5" name="Picture 4"/>
          <p:cNvPicPr>
            <a:picLocks noChangeAspect="1"/>
          </p:cNvPicPr>
          <p:nvPr/>
        </p:nvPicPr>
        <p:blipFill rotWithShape="1">
          <a:blip r:embed="rId3"/>
          <a:srcRect l="5485" t="14111" r="58918" b="31334"/>
          <a:stretch>
            <a:fillRect/>
          </a:stretch>
        </p:blipFill>
        <p:spPr>
          <a:xfrm>
            <a:off x="6345555" y="1096053"/>
            <a:ext cx="5846624" cy="5037658"/>
          </a:xfrm>
          <a:prstGeom prst="rect">
            <a:avLst/>
          </a:prstGeom>
          <a:ln>
            <a:noFill/>
          </a:ln>
          <a:effectLst>
            <a:softEdge rad="112500"/>
          </a:effectLst>
        </p:spPr>
      </p:pic>
    </p:spTree>
    <p:extLst>
      <p:ext uri="{BB962C8B-B14F-4D97-AF65-F5344CB8AC3E}">
        <p14:creationId xmlns:p14="http://schemas.microsoft.com/office/powerpoint/2010/main" val="457654210"/>
      </p:ext>
    </p:extLst>
  </p:cSld>
  <p:clrMapOvr>
    <a:masterClrMapping/>
  </p:clrMapOvr>
  <mc:AlternateContent xmlns:mc="http://schemas.openxmlformats.org/markup-compatibility/2006" xmlns:p14="http://schemas.microsoft.com/office/powerpoint/2010/main">
    <mc:Choice Requires="p14">
      <p:transition spd="slow" p14:dur="2000" advTm="145002"/>
    </mc:Choice>
    <mc:Fallback xmlns="">
      <p:transition spd="slow" advTm="145002"/>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102" y="440929"/>
            <a:ext cx="10515600" cy="1133475"/>
          </a:xfrm>
        </p:spPr>
        <p:txBody>
          <a:bodyPr/>
          <a:lstStyle/>
          <a:p>
            <a:r>
              <a:rPr lang="en-US" b="1" dirty="0">
                <a:solidFill>
                  <a:srgbClr val="FF0000"/>
                </a:solidFill>
              </a:rPr>
              <a:t>Complications</a:t>
            </a:r>
            <a:r>
              <a:rPr lang="en-US" dirty="0"/>
              <a:t> </a:t>
            </a:r>
          </a:p>
        </p:txBody>
      </p:sp>
      <p:sp>
        <p:nvSpPr>
          <p:cNvPr id="3" name="Content Placeholder 2"/>
          <p:cNvSpPr>
            <a:spLocks noGrp="1"/>
          </p:cNvSpPr>
          <p:nvPr>
            <p:ph idx="1"/>
          </p:nvPr>
        </p:nvSpPr>
        <p:spPr/>
        <p:txBody>
          <a:bodyPr>
            <a:normAutofit fontScale="85000" lnSpcReduction="20000"/>
          </a:bodyPr>
          <a:lstStyle/>
          <a:p>
            <a:pPr>
              <a:buFont typeface="Wingdings" panose="05000000000000000000" pitchFamily="2" charset="2"/>
              <a:buChar char="v"/>
            </a:pPr>
            <a:r>
              <a:rPr lang="en-US" sz="3200" b="1" u="sng" dirty="0">
                <a:latin typeface="Franklin Gothic Book" panose="020B0503020102020204" pitchFamily="34" charset="0"/>
              </a:rPr>
              <a:t>Nasopharyngeal stenosis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More common in T&amp;A than in adenoidectomy alone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Presents as nasal obstruction or hyponasal speech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Repair involves palatal/pharyngeal flaps </a:t>
            </a:r>
            <a:endParaRPr lang="en-GB" dirty="0">
              <a:latin typeface="Franklin Gothic Book" panose="020B0503020102020204" pitchFamily="34" charset="0"/>
            </a:endParaRPr>
          </a:p>
          <a:p>
            <a:pPr marL="0" indent="0">
              <a:buNone/>
            </a:pPr>
            <a:endParaRPr lang="en-US" dirty="0">
              <a:latin typeface="Franklin Gothic Book" panose="020B0503020102020204" pitchFamily="34" charset="0"/>
            </a:endParaRPr>
          </a:p>
          <a:p>
            <a:pPr>
              <a:buFont typeface="Wingdings" panose="05000000000000000000" pitchFamily="2" charset="2"/>
              <a:buChar char="v"/>
            </a:pPr>
            <a:r>
              <a:rPr lang="en-US" sz="2400" dirty="0">
                <a:latin typeface="Wingdings" panose="05000000000000000000" pitchFamily="2" charset="2"/>
              </a:rPr>
              <a:t></a:t>
            </a:r>
            <a:r>
              <a:rPr lang="en-US" sz="3200" b="1" u="sng" dirty="0">
                <a:latin typeface="Franklin Gothic Book" panose="020B0503020102020204" pitchFamily="34" charset="0"/>
              </a:rPr>
              <a:t>Neck spasm and pain </a:t>
            </a:r>
            <a:r>
              <a:rPr lang="en-US" sz="3200" dirty="0">
                <a:latin typeface="Franklin Gothic Book" panose="020B0503020102020204" pitchFamily="34" charset="0"/>
              </a:rPr>
              <a:t>can appear due to inflammation of the superior constrictor muscle </a:t>
            </a:r>
            <a:endParaRPr lang="en-GB" sz="3200" dirty="0">
              <a:latin typeface="Franklin Gothic Book" panose="020B0503020102020204" pitchFamily="34" charset="0"/>
            </a:endParaRPr>
          </a:p>
          <a:p>
            <a:pPr>
              <a:buFont typeface="Wingdings" panose="05000000000000000000" pitchFamily="2" charset="2"/>
              <a:buChar char="v"/>
            </a:pPr>
            <a:endParaRPr lang="en-US" sz="3200" dirty="0">
              <a:latin typeface="Franklin Gothic Book" panose="020B0503020102020204" pitchFamily="34" charset="0"/>
            </a:endParaRPr>
          </a:p>
          <a:p>
            <a:pPr>
              <a:buFont typeface="Wingdings" panose="05000000000000000000" pitchFamily="2" charset="2"/>
              <a:buChar char="v"/>
            </a:pPr>
            <a:r>
              <a:rPr lang="en-US" sz="3200" b="1" u="sng" dirty="0">
                <a:latin typeface="Franklin Gothic Book" panose="020B0503020102020204" pitchFamily="34" charset="0"/>
              </a:rPr>
              <a:t>Velopharyngeal insufficiency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Persistent VPI (&gt;3 months) occurs in 1 in 1500-3000 adenoidectomies)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More often in children w/ decreased muscle tone or palatal abnormality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Initial treatment involves speech therapy.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Surgery </a:t>
            </a:r>
          </a:p>
          <a:p>
            <a:endParaRPr lang="en-US" dirty="0"/>
          </a:p>
        </p:txBody>
      </p:sp>
    </p:spTree>
    <p:extLst>
      <p:ext uri="{BB962C8B-B14F-4D97-AF65-F5344CB8AC3E}">
        <p14:creationId xmlns:p14="http://schemas.microsoft.com/office/powerpoint/2010/main" val="1162412420"/>
      </p:ext>
    </p:extLst>
  </p:cSld>
  <p:clrMapOvr>
    <a:masterClrMapping/>
  </p:clrMapOvr>
  <mc:AlternateContent xmlns:mc="http://schemas.openxmlformats.org/markup-compatibility/2006" xmlns:p14="http://schemas.microsoft.com/office/powerpoint/2010/main">
    <mc:Choice Requires="p14">
      <p:transition spd="slow" p14:dur="2000" advTm="82115"/>
    </mc:Choice>
    <mc:Fallback xmlns="">
      <p:transition spd="slow" advTm="82115"/>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Complications</a:t>
            </a:r>
          </a:p>
        </p:txBody>
      </p:sp>
      <p:sp>
        <p:nvSpPr>
          <p:cNvPr id="3" name="Content Placeholder 2"/>
          <p:cNvSpPr>
            <a:spLocks noGrp="1"/>
          </p:cNvSpPr>
          <p:nvPr>
            <p:ph idx="1"/>
          </p:nvPr>
        </p:nvSpPr>
        <p:spPr/>
        <p:txBody>
          <a:bodyPr>
            <a:normAutofit/>
          </a:bodyPr>
          <a:lstStyle/>
          <a:p>
            <a:pPr marL="0" indent="0">
              <a:buNone/>
            </a:pPr>
            <a:r>
              <a:rPr lang="en-US" sz="2400" b="1" dirty="0">
                <a:solidFill>
                  <a:srgbClr val="FF0000"/>
                </a:solidFill>
                <a:latin typeface="Franklin Gothic Book" panose="020B0503020102020204" pitchFamily="34" charset="0"/>
              </a:rPr>
              <a:t>Rare </a:t>
            </a:r>
          </a:p>
          <a:p>
            <a:pPr marL="0" indent="0">
              <a:buNone/>
            </a:pPr>
            <a:r>
              <a:rPr lang="en-US" sz="2400" dirty="0">
                <a:latin typeface="Wingdings" panose="05000000000000000000" pitchFamily="2" charset="2"/>
              </a:rPr>
              <a:t></a:t>
            </a:r>
            <a:r>
              <a:rPr lang="en-US" sz="2400" dirty="0">
                <a:latin typeface="Franklin Gothic Book" panose="020B0503020102020204" pitchFamily="34" charset="0"/>
              </a:rPr>
              <a:t>Immediate bleeding occurs in 0.4% of cases. Can be controlled with a local vasoconstrictive agent </a:t>
            </a:r>
          </a:p>
          <a:p>
            <a:pPr marL="0" indent="0">
              <a:buNone/>
            </a:pPr>
            <a:r>
              <a:rPr lang="en-US" sz="2400" dirty="0">
                <a:latin typeface="Wingdings" panose="05000000000000000000" pitchFamily="2" charset="2"/>
              </a:rPr>
              <a:t></a:t>
            </a:r>
            <a:r>
              <a:rPr lang="en-US" sz="2400" dirty="0">
                <a:latin typeface="Franklin Gothic Book" panose="020B0503020102020204" pitchFamily="34" charset="0"/>
              </a:rPr>
              <a:t>Delayed bleeding is rare </a:t>
            </a:r>
          </a:p>
          <a:p>
            <a:pPr marL="0" indent="0">
              <a:buNone/>
            </a:pPr>
            <a:r>
              <a:rPr lang="en-US" sz="2400" dirty="0">
                <a:latin typeface="Wingdings" panose="05000000000000000000" pitchFamily="2" charset="2"/>
              </a:rPr>
              <a:t></a:t>
            </a:r>
            <a:r>
              <a:rPr lang="en-US" sz="2400" dirty="0">
                <a:latin typeface="Franklin Gothic Book" panose="020B0503020102020204" pitchFamily="34" charset="0"/>
              </a:rPr>
              <a:t>Mandibular condyle fracture: very rare </a:t>
            </a:r>
          </a:p>
          <a:p>
            <a:pPr marL="0" indent="0">
              <a:buNone/>
            </a:pPr>
            <a:r>
              <a:rPr lang="en-US" sz="2400" dirty="0">
                <a:latin typeface="Wingdings" panose="05000000000000000000" pitchFamily="2" charset="2"/>
              </a:rPr>
              <a:t></a:t>
            </a:r>
            <a:r>
              <a:rPr lang="en-US" sz="2400" dirty="0">
                <a:latin typeface="Franklin Gothic Book" panose="020B0503020102020204" pitchFamily="34" charset="0"/>
              </a:rPr>
              <a:t>Eustachian tube injury </a:t>
            </a:r>
          </a:p>
          <a:p>
            <a:pPr marL="0" indent="0">
              <a:buNone/>
            </a:pPr>
            <a:r>
              <a:rPr lang="en-US" sz="2400" dirty="0">
                <a:latin typeface="Wingdings" panose="05000000000000000000" pitchFamily="2" charset="2"/>
              </a:rPr>
              <a:t></a:t>
            </a:r>
            <a:r>
              <a:rPr lang="en-US" sz="2400" dirty="0">
                <a:latin typeface="Franklin Gothic Book" panose="020B0503020102020204" pitchFamily="34" charset="0"/>
              </a:rPr>
              <a:t>Griesel syndrome (atlantoaxial subluxation) </a:t>
            </a:r>
          </a:p>
          <a:p>
            <a:pPr marL="0" indent="0">
              <a:buNone/>
            </a:pPr>
            <a:r>
              <a:rPr lang="en-US" sz="2400" dirty="0">
                <a:latin typeface="Wingdings" panose="05000000000000000000" pitchFamily="2" charset="2"/>
              </a:rPr>
              <a:t></a:t>
            </a:r>
            <a:r>
              <a:rPr lang="en-US" sz="2400" dirty="0">
                <a:latin typeface="Franklin Gothic Book" panose="020B0503020102020204" pitchFamily="34" charset="0"/>
              </a:rPr>
              <a:t>Vertebral body decalcification and laxity of the anterior transverse ligament between the axis and atlas </a:t>
            </a:r>
          </a:p>
          <a:p>
            <a:pPr marL="0" indent="0">
              <a:buNone/>
            </a:pPr>
            <a:r>
              <a:rPr lang="en-US" sz="2400" dirty="0">
                <a:latin typeface="Wingdings" panose="05000000000000000000" pitchFamily="2" charset="2"/>
              </a:rPr>
              <a:t></a:t>
            </a:r>
            <a:r>
              <a:rPr lang="en-US" sz="2400" dirty="0">
                <a:latin typeface="Franklin Gothic Book" panose="020B0503020102020204" pitchFamily="34" charset="0"/>
              </a:rPr>
              <a:t>Subluxation is usually seen 1 week after surgery </a:t>
            </a:r>
          </a:p>
          <a:p>
            <a:endParaRPr lang="en-US" dirty="0"/>
          </a:p>
        </p:txBody>
      </p:sp>
    </p:spTree>
    <p:extLst>
      <p:ext uri="{BB962C8B-B14F-4D97-AF65-F5344CB8AC3E}">
        <p14:creationId xmlns:p14="http://schemas.microsoft.com/office/powerpoint/2010/main" val="776323175"/>
      </p:ext>
    </p:extLst>
  </p:cSld>
  <p:clrMapOvr>
    <a:masterClrMapping/>
  </p:clrMapOvr>
  <mc:AlternateContent xmlns:mc="http://schemas.openxmlformats.org/markup-compatibility/2006" xmlns:p14="http://schemas.microsoft.com/office/powerpoint/2010/main">
    <mc:Choice Requires="p14">
      <p:transition spd="slow" p14:dur="2000" advTm="23444"/>
    </mc:Choice>
    <mc:Fallback xmlns="">
      <p:transition spd="slow" advTm="23444"/>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Conclusions</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dirty="0">
                <a:latin typeface="Franklin Gothic Book" panose="020B0503020102020204" pitchFamily="34" charset="0"/>
              </a:rPr>
              <a:t>Adenotonsillectomy is the most commonly performed major surgery in children.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Obstructive sleep apnea is the most common indication.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Other indications include nasal obstructive symptoms, recurrent or chronic ear/sinus infections, changes in facial growth.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A complete ENT exam should be performed to rule out other causes.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The main diagnostic method for hypertrophy is nasopharyngoscopy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Medical treatment should be offered to patients </a:t>
            </a:r>
          </a:p>
          <a:p>
            <a:endParaRPr lang="en-US" dirty="0"/>
          </a:p>
        </p:txBody>
      </p:sp>
    </p:spTree>
    <p:extLst>
      <p:ext uri="{BB962C8B-B14F-4D97-AF65-F5344CB8AC3E}">
        <p14:creationId xmlns:p14="http://schemas.microsoft.com/office/powerpoint/2010/main" val="2186650063"/>
      </p:ext>
    </p:extLst>
  </p:cSld>
  <p:clrMapOvr>
    <a:masterClrMapping/>
  </p:clrMapOvr>
  <mc:AlternateContent xmlns:mc="http://schemas.openxmlformats.org/markup-compatibility/2006" xmlns:p14="http://schemas.microsoft.com/office/powerpoint/2010/main">
    <mc:Choice Requires="p14">
      <p:transition spd="slow" p14:dur="2000" advTm="28028"/>
    </mc:Choice>
    <mc:Fallback xmlns="">
      <p:transition spd="slow" advTm="28028"/>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 !</a:t>
            </a:r>
          </a:p>
        </p:txBody>
      </p:sp>
    </p:spTree>
    <p:extLst>
      <p:ext uri="{BB962C8B-B14F-4D97-AF65-F5344CB8AC3E}">
        <p14:creationId xmlns:p14="http://schemas.microsoft.com/office/powerpoint/2010/main" val="4204513639"/>
      </p:ext>
    </p:extLst>
  </p:cSld>
  <p:clrMapOvr>
    <a:masterClrMapping/>
  </p:clrMapOvr>
  <mc:AlternateContent xmlns:mc="http://schemas.openxmlformats.org/markup-compatibility/2006" xmlns:p14="http://schemas.microsoft.com/office/powerpoint/2010/main">
    <mc:Choice Requires="p14">
      <p:transition spd="slow" p14:dur="2000" advTm="11448"/>
    </mc:Choice>
    <mc:Fallback xmlns="">
      <p:transition spd="slow" advTm="1144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Relevant anatomy (Palatine Tonsils)</a:t>
            </a:r>
          </a:p>
        </p:txBody>
      </p:sp>
      <p:sp>
        <p:nvSpPr>
          <p:cNvPr id="3" name="Content Placeholder 2"/>
          <p:cNvSpPr>
            <a:spLocks noGrp="1"/>
          </p:cNvSpPr>
          <p:nvPr>
            <p:ph sz="half" idx="4294967295"/>
          </p:nvPr>
        </p:nvSpPr>
        <p:spPr>
          <a:xfrm>
            <a:off x="232410" y="1235075"/>
            <a:ext cx="5755005" cy="5166360"/>
          </a:xfrm>
        </p:spPr>
        <p:txBody>
          <a:bodyPr>
            <a:noAutofit/>
          </a:bodyPr>
          <a:lstStyle/>
          <a:p>
            <a:r>
              <a:rPr lang="en-US" sz="2400" b="1" dirty="0">
                <a:solidFill>
                  <a:srgbClr val="FF0000"/>
                </a:solidFill>
              </a:rPr>
              <a:t>Blood supply :</a:t>
            </a:r>
            <a:r>
              <a:rPr lang="en-US" sz="2400" dirty="0"/>
              <a:t> </a:t>
            </a:r>
          </a:p>
          <a:p>
            <a:pPr lvl="1"/>
            <a:r>
              <a:rPr lang="en-US" dirty="0"/>
              <a:t>Main blood supply :</a:t>
            </a:r>
          </a:p>
          <a:p>
            <a:pPr lvl="2"/>
            <a:r>
              <a:rPr lang="en-US" b="1" dirty="0"/>
              <a:t>The tonsillar branch of the facial artery</a:t>
            </a:r>
          </a:p>
          <a:p>
            <a:pPr lvl="1"/>
            <a:r>
              <a:rPr lang="en-US" dirty="0"/>
              <a:t>other contributers </a:t>
            </a:r>
          </a:p>
          <a:p>
            <a:pPr lvl="2"/>
            <a:r>
              <a:rPr lang="en-US" sz="1800" dirty="0"/>
              <a:t>The ascending pharyngeal</a:t>
            </a:r>
          </a:p>
          <a:p>
            <a:pPr lvl="2"/>
            <a:r>
              <a:rPr lang="en-US" sz="1800" dirty="0"/>
              <a:t>descending palatine </a:t>
            </a:r>
          </a:p>
          <a:p>
            <a:pPr lvl="2"/>
            <a:r>
              <a:rPr lang="en-US" sz="1800" dirty="0"/>
              <a:t>the dorsal lingual branch of the lingual artery also contribute. </a:t>
            </a:r>
          </a:p>
          <a:p>
            <a:pPr lvl="2"/>
            <a:endParaRPr lang="en-US" sz="1800" dirty="0"/>
          </a:p>
          <a:p>
            <a:pPr lvl="0"/>
            <a:r>
              <a:rPr lang="en-US" sz="2520" b="1" dirty="0">
                <a:solidFill>
                  <a:srgbClr val="D4A000"/>
                </a:solidFill>
                <a:sym typeface="+mn-ea"/>
              </a:rPr>
              <a:t>The nerve supply </a:t>
            </a:r>
            <a:endParaRPr lang="en-US" sz="2520" b="1" dirty="0"/>
          </a:p>
          <a:p>
            <a:pPr lvl="1"/>
            <a:r>
              <a:rPr lang="en-US" dirty="0">
                <a:sym typeface="+mn-ea"/>
              </a:rPr>
              <a:t>Mainly from </a:t>
            </a:r>
            <a:r>
              <a:rPr lang="en-US" b="1" dirty="0">
                <a:sym typeface="+mn-ea"/>
              </a:rPr>
              <a:t>CN IX </a:t>
            </a:r>
          </a:p>
          <a:p>
            <a:pPr lvl="1"/>
            <a:r>
              <a:rPr lang="en-US" dirty="0">
                <a:sym typeface="+mn-ea"/>
              </a:rPr>
              <a:t>Some branches of </a:t>
            </a:r>
            <a:r>
              <a:rPr lang="en-US" b="1" dirty="0">
                <a:sym typeface="+mn-ea"/>
              </a:rPr>
              <a:t>lesser palatine nerve </a:t>
            </a:r>
            <a:r>
              <a:rPr lang="en-US" dirty="0">
                <a:sym typeface="+mn-ea"/>
              </a:rPr>
              <a:t>via the sphenopalatine ganglion. </a:t>
            </a:r>
            <a:endParaRPr lang="en-US" dirty="0"/>
          </a:p>
          <a:p>
            <a:pPr lvl="0"/>
            <a:endParaRPr lang="en-US" sz="2520" dirty="0"/>
          </a:p>
          <a:p>
            <a:endParaRPr lang="en-US" sz="2200" dirty="0"/>
          </a:p>
        </p:txBody>
      </p:sp>
      <p:sp>
        <p:nvSpPr>
          <p:cNvPr id="4" name="Content Placeholder 3"/>
          <p:cNvSpPr>
            <a:spLocks noGrp="1"/>
          </p:cNvSpPr>
          <p:nvPr>
            <p:ph sz="half" idx="2"/>
          </p:nvPr>
        </p:nvSpPr>
        <p:spPr/>
        <p:txBody>
          <a:bodyPr>
            <a:normAutofit/>
          </a:bodyPr>
          <a:lstStyle/>
          <a:p>
            <a:endParaRPr lang="en-US"/>
          </a:p>
        </p:txBody>
      </p:sp>
      <p:pic>
        <p:nvPicPr>
          <p:cNvPr id="6" name="Picture 5"/>
          <p:cNvPicPr>
            <a:picLocks noChangeAspect="1"/>
          </p:cNvPicPr>
          <p:nvPr/>
        </p:nvPicPr>
        <p:blipFill rotWithShape="1">
          <a:blip r:embed="rId3"/>
          <a:srcRect l="5485" t="14111" r="58918" b="31334"/>
          <a:stretch>
            <a:fillRect/>
          </a:stretch>
        </p:blipFill>
        <p:spPr>
          <a:xfrm>
            <a:off x="6346190" y="1299888"/>
            <a:ext cx="5846624" cy="5037658"/>
          </a:xfrm>
          <a:prstGeom prst="rect">
            <a:avLst/>
          </a:prstGeom>
          <a:ln>
            <a:noFill/>
          </a:ln>
          <a:effectLst>
            <a:softEdge rad="112500"/>
          </a:effectLst>
        </p:spPr>
      </p:pic>
    </p:spTree>
    <p:extLst>
      <p:ext uri="{BB962C8B-B14F-4D97-AF65-F5344CB8AC3E}">
        <p14:creationId xmlns:p14="http://schemas.microsoft.com/office/powerpoint/2010/main" val="1533549075"/>
      </p:ext>
    </p:extLst>
  </p:cSld>
  <p:clrMapOvr>
    <a:masterClrMapping/>
  </p:clrMapOvr>
  <mc:AlternateContent xmlns:mc="http://schemas.openxmlformats.org/markup-compatibility/2006" xmlns:p14="http://schemas.microsoft.com/office/powerpoint/2010/main">
    <mc:Choice Requires="p14">
      <p:transition spd="slow" p14:dur="2000" advTm="145002"/>
    </mc:Choice>
    <mc:Fallback xmlns="">
      <p:transition spd="slow" advTm="14500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4550" y="275359"/>
            <a:ext cx="52197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ubtitle 2"/>
          <p:cNvSpPr>
            <a:spLocks noGrp="1"/>
          </p:cNvSpPr>
          <p:nvPr>
            <p:ph type="subTitle" idx="1"/>
          </p:nvPr>
        </p:nvSpPr>
        <p:spPr>
          <a:xfrm>
            <a:off x="374073" y="609599"/>
            <a:ext cx="5334000" cy="5500255"/>
          </a:xfrm>
        </p:spPr>
        <p:txBody>
          <a:bodyPr/>
          <a:lstStyle/>
          <a:p>
            <a:pPr algn="l"/>
            <a:endParaRPr lang="en-US" dirty="0"/>
          </a:p>
          <a:p>
            <a:pPr algn="l"/>
            <a:r>
              <a:rPr lang="en-US" b="1" u="sng" dirty="0"/>
              <a:t>Lymphatic drainage</a:t>
            </a:r>
            <a:r>
              <a:rPr lang="en-US" dirty="0"/>
              <a:t>:</a:t>
            </a:r>
          </a:p>
          <a:p>
            <a:pPr algn="l"/>
            <a:endParaRPr lang="en-US" dirty="0"/>
          </a:p>
          <a:p>
            <a:pPr algn="l"/>
            <a:r>
              <a:rPr lang="en-US" dirty="0"/>
              <a:t>Submandibular</a:t>
            </a:r>
          </a:p>
          <a:p>
            <a:pPr algn="l"/>
            <a:endParaRPr lang="en-US" dirty="0"/>
          </a:p>
          <a:p>
            <a:pPr algn="l"/>
            <a:r>
              <a:rPr lang="en-US" dirty="0"/>
              <a:t>Superfacial cervical</a:t>
            </a:r>
          </a:p>
          <a:p>
            <a:pPr algn="l"/>
            <a:endParaRPr lang="en-US" dirty="0"/>
          </a:p>
          <a:p>
            <a:pPr algn="l"/>
            <a:r>
              <a:rPr lang="en-US" dirty="0"/>
              <a:t>Jugulodigastric</a:t>
            </a:r>
          </a:p>
        </p:txBody>
      </p:sp>
    </p:spTree>
    <p:extLst>
      <p:ext uri="{BB962C8B-B14F-4D97-AF65-F5344CB8AC3E}">
        <p14:creationId xmlns:p14="http://schemas.microsoft.com/office/powerpoint/2010/main" val="1783243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F09C01-2FA7-7E53-2841-1724A9467DC0}"/>
              </a:ext>
            </a:extLst>
          </p:cNvPr>
          <p:cNvSpPr>
            <a:spLocks noGrp="1"/>
          </p:cNvSpPr>
          <p:nvPr>
            <p:ph idx="1"/>
          </p:nvPr>
        </p:nvSpPr>
        <p:spPr>
          <a:xfrm>
            <a:off x="232410" y="575187"/>
            <a:ext cx="11436985" cy="5654798"/>
          </a:xfrm>
        </p:spPr>
        <p:txBody>
          <a:bodyPr>
            <a:normAutofit/>
          </a:bodyPr>
          <a:lstStyle/>
          <a:p>
            <a:r>
              <a:rPr lang="en-US" dirty="0">
                <a:solidFill>
                  <a:srgbClr val="FF0000"/>
                </a:solidFill>
              </a:rPr>
              <a:t>Immunological role and histology</a:t>
            </a:r>
            <a:r>
              <a:rPr lang="ar-JO" dirty="0">
                <a:solidFill>
                  <a:srgbClr val="FF0000"/>
                </a:solidFill>
              </a:rPr>
              <a:t> </a:t>
            </a:r>
            <a:r>
              <a:rPr lang="en-US" dirty="0">
                <a:solidFill>
                  <a:srgbClr val="FF0000"/>
                </a:solidFill>
              </a:rPr>
              <a:t>of palatine tonsils </a:t>
            </a:r>
            <a:endParaRPr lang="ar-JO" dirty="0">
              <a:solidFill>
                <a:srgbClr val="FF0000"/>
              </a:solidFill>
            </a:endParaRPr>
          </a:p>
          <a:p>
            <a:pPr marL="0" indent="0">
              <a:buNone/>
            </a:pPr>
            <a:endParaRPr lang="ar-JO" dirty="0">
              <a:solidFill>
                <a:srgbClr val="FF0000"/>
              </a:solidFill>
            </a:endParaRPr>
          </a:p>
          <a:p>
            <a:r>
              <a:rPr lang="en-US" dirty="0"/>
              <a:t> The tonsils and adenoids are important in the production of antigen-specific secretory IgA. </a:t>
            </a:r>
            <a:endParaRPr lang="ar-JO" dirty="0"/>
          </a:p>
          <a:p>
            <a:r>
              <a:rPr lang="en-US" dirty="0"/>
              <a:t> A system of clefts covered by specialized epithelium allows intimate contact between antigens and immune competent cells. </a:t>
            </a:r>
            <a:endParaRPr lang="ar-JO" dirty="0"/>
          </a:p>
          <a:p>
            <a:r>
              <a:rPr lang="en-US" dirty="0"/>
              <a:t> Antigens are transported by M cells in the specialized squamous epithelium to a </a:t>
            </a:r>
            <a:r>
              <a:rPr lang="en-US" dirty="0" err="1"/>
              <a:t>tubovesicular</a:t>
            </a:r>
            <a:r>
              <a:rPr lang="en-US" dirty="0"/>
              <a:t> system where they are captured by APC (antigen processing cells) and transported to the next layer, the extra follicular area.</a:t>
            </a:r>
            <a:endParaRPr lang="ar-JO" dirty="0"/>
          </a:p>
          <a:p>
            <a:r>
              <a:rPr lang="en-US" dirty="0"/>
              <a:t>  The extra follicular area is rich in T-cells , contains abundant vasculature allowing circulating lymphocytes to gain access to the tonsils. The lymphoid follicle is encased by the mantle zone where mature lymphocytes reside.</a:t>
            </a:r>
            <a:endParaRPr lang="ar-JO" dirty="0"/>
          </a:p>
          <a:p>
            <a:r>
              <a:rPr lang="en-US" dirty="0"/>
              <a:t> At the core of the lymphoid follicle is the germinal center where immunoglobulin production takes place by B cells.</a:t>
            </a:r>
          </a:p>
        </p:txBody>
      </p:sp>
    </p:spTree>
    <p:extLst>
      <p:ext uri="{BB962C8B-B14F-4D97-AF65-F5344CB8AC3E}">
        <p14:creationId xmlns:p14="http://schemas.microsoft.com/office/powerpoint/2010/main" val="278987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409D7-F915-6DF4-50D3-B0EDCDBA904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409BA72-99E9-0DFD-60E7-BFAC9F8F7CC3}"/>
              </a:ext>
            </a:extLst>
          </p:cNvPr>
          <p:cNvPicPr>
            <a:picLocks noGrp="1" noChangeAspect="1"/>
          </p:cNvPicPr>
          <p:nvPr>
            <p:ph idx="1"/>
          </p:nvPr>
        </p:nvPicPr>
        <p:blipFill>
          <a:blip r:embed="rId2"/>
          <a:stretch>
            <a:fillRect/>
          </a:stretch>
        </p:blipFill>
        <p:spPr>
          <a:xfrm>
            <a:off x="2712244" y="1658144"/>
            <a:ext cx="6477000" cy="4352925"/>
          </a:xfrm>
          <a:prstGeom prst="rect">
            <a:avLst/>
          </a:prstGeom>
        </p:spPr>
      </p:pic>
    </p:spTree>
    <p:extLst>
      <p:ext uri="{BB962C8B-B14F-4D97-AF65-F5344CB8AC3E}">
        <p14:creationId xmlns:p14="http://schemas.microsoft.com/office/powerpoint/2010/main" val="36875826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2697</TotalTime>
  <Words>2905</Words>
  <Application>Microsoft Office PowerPoint</Application>
  <PresentationFormat>Widescreen</PresentationFormat>
  <Paragraphs>330</Paragraphs>
  <Slides>53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Calibri</vt:lpstr>
      <vt:lpstr>Calibri Light</vt:lpstr>
      <vt:lpstr>Franklin Gothic Book</vt:lpstr>
      <vt:lpstr>Trebuchet MS</vt:lpstr>
      <vt:lpstr>Wingdings</vt:lpstr>
      <vt:lpstr>Office Theme</vt:lpstr>
      <vt:lpstr>Tonsils and adenoids </vt:lpstr>
      <vt:lpstr>Tonsils</vt:lpstr>
      <vt:lpstr>PowerPoint Presentation</vt:lpstr>
      <vt:lpstr>Relevant anatomy (Palatine Tonsils)</vt:lpstr>
      <vt:lpstr>Relevant anatomy (Palatine Tonsils)</vt:lpstr>
      <vt:lpstr>Relevant anatomy (Palatine Tonsils)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Chronic tonsillitis</vt:lpstr>
      <vt:lpstr>Obstructive tonsillar hyperplasia</vt:lpstr>
      <vt:lpstr>Clinical presentation </vt:lpstr>
      <vt:lpstr>Physical examination</vt:lpstr>
      <vt:lpstr>Tonsil Grades</vt:lpstr>
      <vt:lpstr>Medical Management </vt:lpstr>
      <vt:lpstr>OBSTRUCTIVE SLEEP APNEA (OSA)</vt:lpstr>
      <vt:lpstr>INDICATIONS FOR POLYSOMNOGRAPHY</vt:lpstr>
      <vt:lpstr>Indications of tonsillectomy</vt:lpstr>
      <vt:lpstr>Contraindications</vt:lpstr>
      <vt:lpstr>The surgery</vt:lpstr>
      <vt:lpstr>Complications of tonsillectomy</vt:lpstr>
      <vt:lpstr>Adenoids</vt:lpstr>
      <vt:lpstr>Adenoids</vt:lpstr>
      <vt:lpstr>Microscopic Anatomy</vt:lpstr>
      <vt:lpstr>Adenoid Function -   Adenoid through out life</vt:lpstr>
      <vt:lpstr>Chronic adenoid hypertrophy</vt:lpstr>
      <vt:lpstr>Clinical symptoms</vt:lpstr>
      <vt:lpstr>Adenoid face</vt:lpstr>
      <vt:lpstr>Dental malocclusion </vt:lpstr>
      <vt:lpstr>Diagnosis Nasopharyngoscopy</vt:lpstr>
      <vt:lpstr>Diagnosis Imaging</vt:lpstr>
      <vt:lpstr>Adenoidectomy </vt:lpstr>
      <vt:lpstr>PowerPoint Presentation</vt:lpstr>
      <vt:lpstr>PowerPoint Presentation</vt:lpstr>
      <vt:lpstr>Indications of adenoidectomy</vt:lpstr>
      <vt:lpstr>Indications of adenoidectomy</vt:lpstr>
      <vt:lpstr>Indications of adenoidectomy</vt:lpstr>
      <vt:lpstr>Contraindications of Surgery</vt:lpstr>
      <vt:lpstr>The surgery</vt:lpstr>
      <vt:lpstr>PowerPoint Presentation</vt:lpstr>
      <vt:lpstr>Postoperative care</vt:lpstr>
      <vt:lpstr>PowerPoint Presentation</vt:lpstr>
      <vt:lpstr>Complications </vt:lpstr>
      <vt:lpstr>Complications</vt:lpstr>
      <vt:lpstr>Conclusions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Tonsillitis &amp; Adenoiditis</dc:title>
  <dc:creator>User</dc:creator>
  <cp:lastModifiedBy>sajeda moayed</cp:lastModifiedBy>
  <cp:revision>87</cp:revision>
  <dcterms:created xsi:type="dcterms:W3CDTF">2020-03-15T16:24:00Z</dcterms:created>
  <dcterms:modified xsi:type="dcterms:W3CDTF">2025-09-28T08:08:19Z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0x01010095DE71F5D498A7468AA2A262088F09E7</vt:lpwstr>
  </property>
  <property fmtid="{D5CDD505-2E9C-101B-9397-08002B2CF9AE}" pid="3" name="KSOProductBuildVer">
    <vt:lpwstr>1033-11.2.0.9747</vt:lpwstr>
  </property>
</Properties>
</file>