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slides/slide3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3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29.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3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7.xml" ContentType="application/vnd.openxmlformats-officedocument.presentationml.slideLayout+xml"/>
  <Override PartName="/ppt/slideLayouts/slideLayout25.xml" ContentType="application/vnd.openxmlformats-officedocument.presentationml.slideLayout+xml"/>
  <Override PartName="/ppt/slideLayouts/slideLayout38.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28.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Override1.xml" ContentType="application/vnd.openxmlformats-officedocument.themeOverride+xml"/>
  <Override PartName="/ppt/theme/theme2.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0" r:id="rId4"/>
    <p:sldMasterId id="2147483696" r:id="rId5"/>
    <p:sldMasterId id="2147483702" r:id="rId6"/>
    <p:sldMasterId id="2147483708" r:id="rId7"/>
    <p:sldMasterId id="2147483714" r:id="rId8"/>
  </p:sldMasterIdLst>
  <p:notesMasterIdLst>
    <p:notesMasterId r:id="rId46"/>
  </p:notesMasterIdLst>
  <p:sldIdLst>
    <p:sldId id="257" r:id="rId9"/>
    <p:sldId id="258" r:id="rId10"/>
    <p:sldId id="259" r:id="rId11"/>
    <p:sldId id="261" r:id="rId12"/>
    <p:sldId id="262" r:id="rId13"/>
    <p:sldId id="263" r:id="rId14"/>
    <p:sldId id="264" r:id="rId15"/>
    <p:sldId id="265" r:id="rId16"/>
    <p:sldId id="266" r:id="rId17"/>
    <p:sldId id="267" r:id="rId18"/>
    <p:sldId id="268" r:id="rId19"/>
    <p:sldId id="269" r:id="rId20"/>
    <p:sldId id="270" r:id="rId21"/>
    <p:sldId id="271" r:id="rId22"/>
    <p:sldId id="273"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varScale="1">
        <p:scale>
          <a:sx n="87" d="100"/>
          <a:sy n="87" d="100"/>
        </p:scale>
        <p:origin x="-147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99EB1D-2037-4204-96EF-35624107CDA9}" type="datetimeFigureOut">
              <a:rPr lang="en-US" smtClean="0"/>
              <a:t>3/21/2021</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652A8-BC81-42F9-90BC-1BF4A8F56A4D}" type="slidenum">
              <a:rPr lang="en-US" smtClean="0"/>
              <a:t>‹#›</a:t>
            </a:fld>
            <a:endParaRPr lang="en-US"/>
          </a:p>
        </p:txBody>
      </p:sp>
    </p:spTree>
    <p:extLst>
      <p:ext uri="{BB962C8B-B14F-4D97-AF65-F5344CB8AC3E}">
        <p14:creationId xmlns:p14="http://schemas.microsoft.com/office/powerpoint/2010/main" val="256405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 more…</a:t>
            </a:r>
          </a:p>
          <a:p>
            <a:r>
              <a:rPr lang="en-US" altLang="uk-UA" smtClean="0"/>
              <a:t>There is three basic steps which are in common with all type of PCR </a:t>
            </a:r>
          </a:p>
          <a:p>
            <a:r>
              <a:rPr lang="en-US" altLang="uk-UA" smtClean="0"/>
              <a:t>Thermal denaturation :</a:t>
            </a:r>
          </a:p>
          <a:p>
            <a:r>
              <a:rPr lang="en-US" altLang="uk-UA" smtClean="0"/>
              <a:t>In this step DNAs are denatured mostly by temprature about 94˚c &amp; single stranded DNAs are made.</a:t>
            </a:r>
          </a:p>
          <a:p>
            <a:r>
              <a:rPr lang="en-US" altLang="uk-UA" smtClean="0"/>
              <a:t>( in some  cases It’s done by helicase )</a:t>
            </a:r>
          </a:p>
          <a:p>
            <a:r>
              <a:rPr lang="en-US" altLang="uk-UA" smtClean="0"/>
              <a:t>Primer annealing :</a:t>
            </a:r>
          </a:p>
          <a:p>
            <a:r>
              <a:rPr lang="en-US" altLang="uk-UA" smtClean="0"/>
              <a:t>In this step Primers are attached to ssDNA by their complementary regions.</a:t>
            </a:r>
          </a:p>
          <a:p>
            <a:r>
              <a:rPr lang="en-US" altLang="uk-UA" smtClean="0"/>
              <a:t>Extension or polymerization :</a:t>
            </a:r>
          </a:p>
          <a:p>
            <a:r>
              <a:rPr lang="en-US" altLang="uk-UA" smtClean="0"/>
              <a:t>This is done by a temprature resistance polymerase named  Taq  polymerase  which is extracted from Thermus  aquaticus. </a:t>
            </a:r>
          </a:p>
          <a:p>
            <a:endParaRPr lang="en-US" altLang="uk-UA" smtClean="0"/>
          </a:p>
          <a:p>
            <a:r>
              <a:rPr lang="en-US" altLang="uk-UA" smtClean="0"/>
              <a:t>Advantage disadvantages </a:t>
            </a:r>
          </a:p>
          <a:p>
            <a:r>
              <a:rPr lang="en-US" altLang="uk-UA" smtClean="0"/>
              <a:t>Real Time PCR</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REAL TIME PCR &amp; IT’S FUNCTIONS IN DIAGNOSIS</a:t>
            </a:r>
          </a:p>
          <a:p>
            <a:r>
              <a:rPr lang="en-US" altLang="uk-UA" smtClean="0"/>
              <a:t>Introduction </a:t>
            </a:r>
          </a:p>
          <a:p>
            <a:endParaRPr lang="en-GB" altLang="uk-U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uk-UA" smtClean="0"/>
              <a:t>Real Time PCR in Diagnosis</a:t>
            </a:r>
          </a:p>
          <a:p>
            <a:r>
              <a:rPr lang="en-GB" altLang="uk-UA" smtClean="0"/>
              <a:t>*Quantitatively measurment of Human     Immunodeficiency Virus (HIV).</a:t>
            </a:r>
          </a:p>
          <a:p>
            <a:r>
              <a:rPr lang="en-GB" altLang="uk-UA" smtClean="0"/>
              <a:t>*Detection of Thalassemia, hemophilia,Sickle cell anemia &amp; favism by real time PCR.</a:t>
            </a:r>
          </a:p>
          <a:p>
            <a:r>
              <a:rPr lang="en-GB" altLang="uk-UA" smtClean="0"/>
              <a:t>*Cystic fibrosis.</a:t>
            </a:r>
          </a:p>
          <a:p>
            <a:r>
              <a:rPr lang="en-GB" altLang="uk-UA" smtClean="0"/>
              <a:t>*Phenyl ketonuria.</a:t>
            </a:r>
          </a:p>
          <a:p>
            <a:r>
              <a:rPr lang="en-GB" altLang="uk-UA" smtClean="0"/>
              <a:t>*Use in forensic medicine.</a:t>
            </a:r>
          </a:p>
          <a:p>
            <a:r>
              <a:rPr lang="en-GB" altLang="uk-UA" smtClean="0"/>
              <a:t>*Noninvasive Prenatal Diagnosis by Analysis of Fetal DNA in Maternal Plasma.</a:t>
            </a:r>
          </a:p>
          <a:p>
            <a:r>
              <a:rPr lang="en-GB" altLang="uk-UA" smtClean="0"/>
              <a:t>*Detection and Quantitation of Circulating Plasmodium falciparum DNA.</a:t>
            </a:r>
          </a:p>
          <a:p>
            <a:r>
              <a:rPr lang="en-GB" altLang="uk-UA" smtClean="0"/>
              <a:t>*Effect of antimicrobial peptides on host cells</a:t>
            </a:r>
          </a:p>
          <a:p>
            <a:r>
              <a:rPr lang="en-GB" altLang="uk-UA" smtClean="0"/>
              <a:t>   &amp; …</a:t>
            </a:r>
          </a:p>
          <a:p>
            <a:r>
              <a:rPr lang="en-GB" altLang="uk-UA" smtClean="0"/>
              <a:t>Introduction </a:t>
            </a:r>
          </a:p>
          <a:p>
            <a:r>
              <a:rPr lang="en-GB" altLang="uk-UA" smtClean="0"/>
              <a:t>Advantage disadvantages </a:t>
            </a:r>
          </a:p>
          <a:p>
            <a:r>
              <a:rPr lang="en-GB" altLang="uk-UA" smtClean="0"/>
              <a:t>Real Time PCR</a:t>
            </a:r>
          </a:p>
          <a:p>
            <a:r>
              <a:rPr lang="en-GB" altLang="uk-UA" smtClean="0"/>
              <a:t>Product Detection</a:t>
            </a:r>
          </a:p>
          <a:p>
            <a:r>
              <a:rPr lang="en-GB" altLang="uk-UA" smtClean="0"/>
              <a:t>in medicine</a:t>
            </a:r>
          </a:p>
          <a:p>
            <a:r>
              <a:rPr lang="en-GB" altLang="uk-UA" smtClean="0"/>
              <a:t>Conclusion</a:t>
            </a:r>
          </a:p>
          <a:p>
            <a:r>
              <a:rPr lang="en-GB" altLang="uk-UA" smtClean="0"/>
              <a:t>Reference</a:t>
            </a:r>
          </a:p>
          <a:p>
            <a:r>
              <a:rPr lang="en-GB" altLang="uk-UA" smtClean="0"/>
              <a:t>REAL TIME PCR &amp; IT’S FUNCTIONS IN DIAGNOSIS</a:t>
            </a:r>
          </a:p>
          <a:p>
            <a:endParaRPr lang="en-GB" altLang="uk-U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uk-UA" smtClean="0"/>
              <a:t>Quantitatively measurment of Human Immunodeficiency Virus (HIV).</a:t>
            </a:r>
          </a:p>
          <a:p>
            <a:pPr eaLnBrk="1" hangingPunct="1"/>
            <a:r>
              <a:rPr lang="en-US" altLang="uk-UA" smtClean="0"/>
              <a:t>Nowadays HIV is strikingly spreading out whole the world. so in order to diminish its distribution , it is necessary to detect it as soon as possible &amp; for this purpose, Real time PCR is recommended by scientist.</a:t>
            </a:r>
          </a:p>
          <a:p>
            <a:pPr eaLnBrk="1" hangingPunct="1"/>
            <a:r>
              <a:rPr lang="en-US" altLang="uk-UA" smtClean="0"/>
              <a:t>In this method ,’ pol’’ gen of the virus, is amplified in thermocycler.</a:t>
            </a:r>
          </a:p>
          <a:p>
            <a:pPr eaLnBrk="1" hangingPunct="1"/>
            <a:r>
              <a:rPr lang="en-US" altLang="uk-UA" smtClean="0"/>
              <a:t>26 patient have been studied. infection in these patients was confirmed by ELISA &amp; western blot.</a:t>
            </a:r>
          </a:p>
          <a:p>
            <a:pPr eaLnBrk="1" hangingPunct="1"/>
            <a:r>
              <a:rPr lang="en-US" altLang="uk-UA" smtClean="0"/>
              <a:t>Then what was done?</a:t>
            </a:r>
          </a:p>
          <a:p>
            <a:pPr eaLnBrk="1" hangingPunct="1"/>
            <a:r>
              <a:rPr lang="en-US" altLang="uk-UA" smtClean="0"/>
              <a:t>Sampling &amp; RNA extracting from patients.</a:t>
            </a:r>
          </a:p>
          <a:p>
            <a:pPr eaLnBrk="1" hangingPunct="1"/>
            <a:r>
              <a:rPr lang="en-US" altLang="uk-UA" smtClean="0"/>
              <a:t>Cloning of target segment by using Xba I &amp; Hind III. And 180 bp primers.</a:t>
            </a:r>
          </a:p>
          <a:p>
            <a:pPr eaLnBrk="1" hangingPunct="1"/>
            <a:r>
              <a:rPr lang="en-US" altLang="uk-UA" smtClean="0"/>
              <a:t>Standard virus mRNA was extracted.</a:t>
            </a:r>
          </a:p>
          <a:p>
            <a:pPr eaLnBrk="1" hangingPunct="1"/>
            <a:r>
              <a:rPr lang="en-US" altLang="uk-UA" smtClean="0"/>
              <a:t>Quantitative analysis of HIV virus by SYBR-green Real Time RT-PCR.(3,4,5)</a:t>
            </a:r>
          </a:p>
          <a:p>
            <a:pPr eaLnBrk="1" hangingPunct="1"/>
            <a:endParaRPr lang="en-US" altLang="uk-UA" smtClean="0"/>
          </a:p>
          <a:p>
            <a:pPr eaLnBrk="1" hangingPunct="1"/>
            <a:endParaRPr lang="en-US" altLang="uk-UA" smtClean="0"/>
          </a:p>
          <a:p>
            <a:pPr eaLnBrk="1" hangingPunct="1"/>
            <a:r>
              <a:rPr lang="en-US" altLang="uk-UA" smtClean="0"/>
              <a:t>Introduction </a:t>
            </a:r>
          </a:p>
          <a:p>
            <a:pPr eaLnBrk="1" hangingPunct="1"/>
            <a:r>
              <a:rPr lang="en-US" altLang="uk-UA" smtClean="0"/>
              <a:t>Advantage disadvantages </a:t>
            </a:r>
          </a:p>
          <a:p>
            <a:pPr eaLnBrk="1" hangingPunct="1"/>
            <a:r>
              <a:rPr lang="en-US" altLang="uk-UA" smtClean="0"/>
              <a:t>Real Time PCR</a:t>
            </a:r>
          </a:p>
          <a:p>
            <a:pPr eaLnBrk="1" hangingPunct="1"/>
            <a:r>
              <a:rPr lang="en-US" altLang="uk-UA" smtClean="0"/>
              <a:t>Product Detection</a:t>
            </a:r>
          </a:p>
          <a:p>
            <a:pPr eaLnBrk="1" hangingPunct="1"/>
            <a:r>
              <a:rPr lang="en-US" altLang="uk-UA" smtClean="0"/>
              <a:t>in medicine</a:t>
            </a:r>
          </a:p>
          <a:p>
            <a:pPr eaLnBrk="1" hangingPunct="1"/>
            <a:r>
              <a:rPr lang="en-US" altLang="uk-UA" smtClean="0"/>
              <a:t>Conclusion</a:t>
            </a:r>
          </a:p>
          <a:p>
            <a:pPr eaLnBrk="1" hangingPunct="1"/>
            <a:r>
              <a:rPr lang="en-US" altLang="uk-UA" smtClean="0"/>
              <a:t>Reference</a:t>
            </a:r>
          </a:p>
          <a:p>
            <a:pPr eaLnBrk="1" hangingPunct="1"/>
            <a:r>
              <a:rPr lang="en-US" altLang="uk-UA" smtClean="0"/>
              <a:t>0.34</a:t>
            </a:r>
          </a:p>
          <a:p>
            <a:pPr eaLnBrk="1" hangingPunct="1"/>
            <a:endParaRPr lang="en-US" altLang="uk-UA" smtClean="0"/>
          </a:p>
          <a:p>
            <a:pPr eaLnBrk="1" hangingPunct="1"/>
            <a:r>
              <a:rPr lang="en-US" altLang="uk-UA" smtClean="0"/>
              <a:t>o.29</a:t>
            </a:r>
          </a:p>
          <a:p>
            <a:pPr eaLnBrk="1" hangingPunct="1"/>
            <a:endParaRPr lang="en-US" altLang="uk-UA" smtClean="0"/>
          </a:p>
          <a:p>
            <a:pPr eaLnBrk="1" hangingPunct="1"/>
            <a:r>
              <a:rPr lang="en-US" altLang="uk-UA" smtClean="0"/>
              <a:t>0.24</a:t>
            </a:r>
          </a:p>
          <a:p>
            <a:pPr eaLnBrk="1" hangingPunct="1"/>
            <a:endParaRPr lang="en-US" altLang="uk-UA" smtClean="0"/>
          </a:p>
          <a:p>
            <a:pPr eaLnBrk="1" hangingPunct="1"/>
            <a:r>
              <a:rPr lang="en-US" altLang="uk-UA" smtClean="0"/>
              <a:t>0.19</a:t>
            </a:r>
          </a:p>
          <a:p>
            <a:pPr eaLnBrk="1" hangingPunct="1"/>
            <a:endParaRPr lang="en-US" altLang="uk-UA" smtClean="0"/>
          </a:p>
          <a:p>
            <a:pPr eaLnBrk="1" hangingPunct="1"/>
            <a:r>
              <a:rPr lang="en-US" altLang="uk-UA" smtClean="0"/>
              <a:t>0.14</a:t>
            </a:r>
          </a:p>
          <a:p>
            <a:pPr eaLnBrk="1" hangingPunct="1"/>
            <a:endParaRPr lang="en-US" altLang="uk-UA" smtClean="0"/>
          </a:p>
          <a:p>
            <a:pPr eaLnBrk="1" hangingPunct="1"/>
            <a:r>
              <a:rPr lang="en-US" altLang="uk-UA" smtClean="0"/>
              <a:t>0.09</a:t>
            </a:r>
          </a:p>
          <a:p>
            <a:pPr eaLnBrk="1" hangingPunct="1"/>
            <a:endParaRPr lang="en-US" altLang="uk-UA" smtClean="0"/>
          </a:p>
          <a:p>
            <a:pPr eaLnBrk="1" hangingPunct="1"/>
            <a:r>
              <a:rPr lang="en-US" altLang="uk-UA" smtClean="0"/>
              <a:t>0.04</a:t>
            </a:r>
          </a:p>
          <a:p>
            <a:pPr eaLnBrk="1" hangingPunct="1"/>
            <a:r>
              <a:rPr lang="en-US" altLang="uk-UA" smtClean="0"/>
              <a:t>-0.01</a:t>
            </a:r>
          </a:p>
          <a:p>
            <a:pPr eaLnBrk="1" hangingPunct="1"/>
            <a:endParaRPr lang="en-US" altLang="uk-UA" smtClean="0"/>
          </a:p>
          <a:p>
            <a:pPr eaLnBrk="1" hangingPunct="1"/>
            <a:r>
              <a:rPr lang="en-US" altLang="uk-UA" smtClean="0"/>
              <a:t>          </a:t>
            </a:r>
          </a:p>
          <a:p>
            <a:pPr eaLnBrk="1" hangingPunct="1"/>
            <a:r>
              <a:rPr lang="en-US" altLang="uk-UA" smtClean="0"/>
              <a:t>                0                10                20                 30                 40</a:t>
            </a:r>
          </a:p>
          <a:p>
            <a:pPr eaLnBrk="1" hangingPunct="1"/>
            <a:endParaRPr lang="en-US" altLang="uk-UA" smtClean="0"/>
          </a:p>
          <a:p>
            <a:pPr eaLnBrk="1" hangingPunct="1"/>
            <a:endParaRPr lang="en-US" altLang="uk-UA" smtClean="0"/>
          </a:p>
          <a:p>
            <a:pPr eaLnBrk="1" hangingPunct="1"/>
            <a:endParaRPr lang="en-US" altLang="uk-UA" smtClean="0"/>
          </a:p>
          <a:p>
            <a:pPr eaLnBrk="1" hangingPunct="1"/>
            <a:endParaRPr lang="en-US" altLang="uk-UA" smtClean="0"/>
          </a:p>
          <a:p>
            <a:pPr eaLnBrk="1" hangingPunct="1"/>
            <a:endParaRPr lang="en-US" altLang="uk-UA" smtClean="0"/>
          </a:p>
          <a:p>
            <a:pPr eaLnBrk="1" hangingPunct="1"/>
            <a:r>
              <a:rPr lang="en-US" altLang="uk-UA" smtClean="0"/>
              <a:t>180 bp</a:t>
            </a:r>
          </a:p>
          <a:p>
            <a:pPr eaLnBrk="1" hangingPunct="1"/>
            <a:r>
              <a:rPr lang="en-US" altLang="uk-UA" smtClean="0"/>
              <a:t>marker</a:t>
            </a:r>
          </a:p>
          <a:p>
            <a:pPr eaLnBrk="1" hangingPunct="1"/>
            <a:r>
              <a:rPr lang="en-US" altLang="uk-UA" smtClean="0"/>
              <a:t>cycle</a:t>
            </a:r>
          </a:p>
          <a:p>
            <a:pPr eaLnBrk="1" hangingPunct="1"/>
            <a:r>
              <a:rPr lang="en-US" altLang="uk-UA" smtClean="0"/>
              <a:t>Flu</a:t>
            </a:r>
          </a:p>
          <a:p>
            <a:pPr eaLnBrk="1" hangingPunct="1"/>
            <a:r>
              <a:rPr lang="en-US" altLang="uk-UA" smtClean="0"/>
              <a:t>- control</a:t>
            </a:r>
          </a:p>
          <a:p>
            <a:pPr eaLnBrk="1" hangingPunct="1"/>
            <a:r>
              <a:rPr lang="en-US" altLang="uk-UA" smtClean="0"/>
              <a:t>product</a:t>
            </a:r>
          </a:p>
          <a:p>
            <a:pPr eaLnBrk="1" hangingPunct="1"/>
            <a:r>
              <a:rPr lang="en-US" altLang="uk-UA" smtClean="0"/>
              <a:t>REAL TIME PCR &amp; IT’S FUNCTIONS IN DIAGNOSIS</a:t>
            </a:r>
          </a:p>
          <a:p>
            <a:pPr eaLnBrk="1" hangingPunct="1"/>
            <a:endParaRPr lang="en-GB" altLang="uk-UA" smtClean="0"/>
          </a:p>
        </p:txBody>
      </p:sp>
      <p:sp>
        <p:nvSpPr>
          <p:cNvPr id="4" name="Slide Number Placeholder 3"/>
          <p:cNvSpPr>
            <a:spLocks noGrp="1"/>
          </p:cNvSpPr>
          <p:nvPr>
            <p:ph type="sldNum" sz="quarter" idx="5"/>
          </p:nvPr>
        </p:nvSpPr>
        <p:spPr/>
        <p:txBody>
          <a:bodyPr/>
          <a:lstStyle/>
          <a:p>
            <a:pPr>
              <a:defRPr/>
            </a:pPr>
            <a:r>
              <a:rPr lang="en-US">
                <a:solidFill>
                  <a:prstClr val="black"/>
                </a:solidFill>
              </a:rPr>
              <a:t>Quantitatively measurment of Human Immunodeficiency Virus (HIV).</a:t>
            </a:r>
          </a:p>
          <a:p>
            <a:pPr>
              <a:defRPr/>
            </a:pPr>
            <a:r>
              <a:rPr lang="en-US">
                <a:solidFill>
                  <a:prstClr val="black"/>
                </a:solidFill>
              </a:rPr>
              <a:t>Nowadays HIV is strikingly spreading out whole the world. so in order to diminish its distribution , it is necessary to detect it as soon as possible &amp; for this purpose, Real time PCR is recommended by scientist.</a:t>
            </a:r>
          </a:p>
          <a:p>
            <a:pPr>
              <a:defRPr/>
            </a:pPr>
            <a:r>
              <a:rPr lang="en-US">
                <a:solidFill>
                  <a:prstClr val="black"/>
                </a:solidFill>
              </a:rPr>
              <a:t>In this method ,’ pol’’ gen of the virus, is amplified in thermocycler.</a:t>
            </a:r>
          </a:p>
          <a:p>
            <a:pPr>
              <a:defRPr/>
            </a:pPr>
            <a:r>
              <a:rPr lang="en-US">
                <a:solidFill>
                  <a:prstClr val="black"/>
                </a:solidFill>
              </a:rPr>
              <a:t>26 patient have been studied. infection in these patients was confirmed by ELISA &amp; western blot.</a:t>
            </a:r>
          </a:p>
          <a:p>
            <a:pPr>
              <a:defRPr/>
            </a:pPr>
            <a:r>
              <a:rPr lang="en-US">
                <a:solidFill>
                  <a:prstClr val="black"/>
                </a:solidFill>
              </a:rPr>
              <a:t>Then what was done?</a:t>
            </a:r>
          </a:p>
          <a:p>
            <a:pPr>
              <a:defRPr/>
            </a:pPr>
            <a:r>
              <a:rPr lang="en-US">
                <a:solidFill>
                  <a:prstClr val="black"/>
                </a:solidFill>
              </a:rPr>
              <a:t>Sampling &amp; RNA extracting from patients.</a:t>
            </a:r>
          </a:p>
          <a:p>
            <a:pPr>
              <a:defRPr/>
            </a:pPr>
            <a:r>
              <a:rPr lang="en-US">
                <a:solidFill>
                  <a:prstClr val="black"/>
                </a:solidFill>
              </a:rPr>
              <a:t>Cloning of target segment by using Xba I &amp; Hind III. And 180 bp primers.</a:t>
            </a:r>
          </a:p>
          <a:p>
            <a:pPr>
              <a:defRPr/>
            </a:pPr>
            <a:r>
              <a:rPr lang="en-US">
                <a:solidFill>
                  <a:prstClr val="black"/>
                </a:solidFill>
              </a:rPr>
              <a:t>Standard virus mRNA was extracted.</a:t>
            </a:r>
          </a:p>
          <a:p>
            <a:pPr>
              <a:defRPr/>
            </a:pPr>
            <a:r>
              <a:rPr lang="en-US">
                <a:solidFill>
                  <a:prstClr val="black"/>
                </a:solidFill>
              </a:rPr>
              <a:t>Quantitative analysis of HIV virus by SYBR-green Real Time RT-PCR.(3,4,5)</a:t>
            </a:r>
          </a:p>
          <a:p>
            <a:pPr>
              <a:defRPr/>
            </a:pPr>
            <a:endParaRPr lang="en-US">
              <a:solidFill>
                <a:prstClr val="black"/>
              </a:solidFill>
            </a:endParaRPr>
          </a:p>
          <a:p>
            <a:pPr>
              <a:defRPr/>
            </a:pPr>
            <a:endParaRPr lang="en-US">
              <a:solidFill>
                <a:prstClr val="black"/>
              </a:solidFill>
            </a:endParaRPr>
          </a:p>
          <a:p>
            <a:pPr>
              <a:defRPr/>
            </a:pPr>
            <a:r>
              <a:rPr lang="en-US">
                <a:solidFill>
                  <a:prstClr val="black"/>
                </a:solidFill>
              </a:rPr>
              <a:t>Introduction </a:t>
            </a:r>
          </a:p>
          <a:p>
            <a:pPr>
              <a:defRPr/>
            </a:pPr>
            <a:r>
              <a:rPr lang="en-US">
                <a:solidFill>
                  <a:prstClr val="black"/>
                </a:solidFill>
              </a:rPr>
              <a:t>Advantage disadvantages </a:t>
            </a:r>
          </a:p>
          <a:p>
            <a:pPr>
              <a:defRPr/>
            </a:pPr>
            <a:r>
              <a:rPr lang="en-US">
                <a:solidFill>
                  <a:prstClr val="black"/>
                </a:solidFill>
              </a:rPr>
              <a:t>Real Time PCR</a:t>
            </a:r>
          </a:p>
          <a:p>
            <a:pPr>
              <a:defRPr/>
            </a:pPr>
            <a:r>
              <a:rPr lang="en-US">
                <a:solidFill>
                  <a:prstClr val="black"/>
                </a:solidFill>
              </a:rPr>
              <a:t>Product Detection</a:t>
            </a:r>
          </a:p>
          <a:p>
            <a:pPr>
              <a:defRPr/>
            </a:pPr>
            <a:r>
              <a:rPr lang="en-US">
                <a:solidFill>
                  <a:prstClr val="black"/>
                </a:solidFill>
              </a:rPr>
              <a:t>in medicine</a:t>
            </a:r>
          </a:p>
          <a:p>
            <a:pPr>
              <a:defRPr/>
            </a:pPr>
            <a:r>
              <a:rPr lang="en-US">
                <a:solidFill>
                  <a:prstClr val="black"/>
                </a:solidFill>
              </a:rPr>
              <a:t>Conclusion</a:t>
            </a:r>
          </a:p>
          <a:p>
            <a:pPr>
              <a:defRPr/>
            </a:pPr>
            <a:r>
              <a:rPr lang="en-US">
                <a:solidFill>
                  <a:prstClr val="black"/>
                </a:solidFill>
              </a:rPr>
              <a:t>Reference</a:t>
            </a:r>
          </a:p>
          <a:p>
            <a:pPr>
              <a:defRPr/>
            </a:pPr>
            <a:r>
              <a:rPr lang="en-US">
                <a:solidFill>
                  <a:prstClr val="black"/>
                </a:solidFill>
              </a:rPr>
              <a:t>0.34</a:t>
            </a:r>
          </a:p>
          <a:p>
            <a:pPr>
              <a:defRPr/>
            </a:pPr>
            <a:endParaRPr lang="en-US">
              <a:solidFill>
                <a:prstClr val="black"/>
              </a:solidFill>
            </a:endParaRPr>
          </a:p>
          <a:p>
            <a:pPr>
              <a:defRPr/>
            </a:pPr>
            <a:r>
              <a:rPr lang="en-US">
                <a:solidFill>
                  <a:prstClr val="black"/>
                </a:solidFill>
              </a:rPr>
              <a:t>o.29</a:t>
            </a:r>
          </a:p>
          <a:p>
            <a:pPr>
              <a:defRPr/>
            </a:pPr>
            <a:endParaRPr lang="en-US">
              <a:solidFill>
                <a:prstClr val="black"/>
              </a:solidFill>
            </a:endParaRPr>
          </a:p>
          <a:p>
            <a:pPr>
              <a:defRPr/>
            </a:pPr>
            <a:r>
              <a:rPr lang="en-US">
                <a:solidFill>
                  <a:prstClr val="black"/>
                </a:solidFill>
              </a:rPr>
              <a:t>0.24</a:t>
            </a:r>
          </a:p>
          <a:p>
            <a:pPr>
              <a:defRPr/>
            </a:pPr>
            <a:endParaRPr lang="en-US">
              <a:solidFill>
                <a:prstClr val="black"/>
              </a:solidFill>
            </a:endParaRPr>
          </a:p>
          <a:p>
            <a:pPr>
              <a:defRPr/>
            </a:pPr>
            <a:r>
              <a:rPr lang="en-US">
                <a:solidFill>
                  <a:prstClr val="black"/>
                </a:solidFill>
              </a:rPr>
              <a:t>0.19</a:t>
            </a:r>
          </a:p>
          <a:p>
            <a:pPr>
              <a:defRPr/>
            </a:pPr>
            <a:endParaRPr lang="en-US">
              <a:solidFill>
                <a:prstClr val="black"/>
              </a:solidFill>
            </a:endParaRPr>
          </a:p>
          <a:p>
            <a:pPr>
              <a:defRPr/>
            </a:pPr>
            <a:r>
              <a:rPr lang="en-US">
                <a:solidFill>
                  <a:prstClr val="black"/>
                </a:solidFill>
              </a:rPr>
              <a:t>0.14</a:t>
            </a:r>
          </a:p>
          <a:p>
            <a:pPr>
              <a:defRPr/>
            </a:pPr>
            <a:endParaRPr lang="en-US">
              <a:solidFill>
                <a:prstClr val="black"/>
              </a:solidFill>
            </a:endParaRPr>
          </a:p>
          <a:p>
            <a:pPr>
              <a:defRPr/>
            </a:pPr>
            <a:r>
              <a:rPr lang="en-US">
                <a:solidFill>
                  <a:prstClr val="black"/>
                </a:solidFill>
              </a:rPr>
              <a:t>0.09</a:t>
            </a:r>
          </a:p>
          <a:p>
            <a:pPr>
              <a:defRPr/>
            </a:pPr>
            <a:endParaRPr lang="en-US">
              <a:solidFill>
                <a:prstClr val="black"/>
              </a:solidFill>
            </a:endParaRPr>
          </a:p>
          <a:p>
            <a:pPr>
              <a:defRPr/>
            </a:pPr>
            <a:r>
              <a:rPr lang="en-US">
                <a:solidFill>
                  <a:prstClr val="black"/>
                </a:solidFill>
              </a:rPr>
              <a:t>0.04</a:t>
            </a:r>
          </a:p>
          <a:p>
            <a:pPr>
              <a:defRPr/>
            </a:pPr>
            <a:r>
              <a:rPr lang="en-US">
                <a:solidFill>
                  <a:prstClr val="black"/>
                </a:solidFill>
              </a:rPr>
              <a:t>-0.01</a:t>
            </a:r>
          </a:p>
          <a:p>
            <a:pPr>
              <a:defRPr/>
            </a:pPr>
            <a:endParaRPr lang="en-US">
              <a:solidFill>
                <a:prstClr val="black"/>
              </a:solidFill>
            </a:endParaRPr>
          </a:p>
          <a:p>
            <a:pPr>
              <a:defRPr/>
            </a:pPr>
            <a:r>
              <a:rPr lang="en-US">
                <a:solidFill>
                  <a:prstClr val="black"/>
                </a:solidFill>
              </a:rPr>
              <a:t>          </a:t>
            </a:r>
          </a:p>
          <a:p>
            <a:pPr>
              <a:defRPr/>
            </a:pPr>
            <a:r>
              <a:rPr lang="en-US">
                <a:solidFill>
                  <a:prstClr val="black"/>
                </a:solidFill>
              </a:rPr>
              <a:t>                0                10                20                 30                 40</a:t>
            </a:r>
          </a:p>
          <a:p>
            <a:pPr>
              <a:defRPr/>
            </a:pPr>
            <a:endParaRPr lang="en-US">
              <a:solidFill>
                <a:prstClr val="black"/>
              </a:solidFill>
            </a:endParaRPr>
          </a:p>
          <a:p>
            <a:pPr>
              <a:defRPr/>
            </a:pPr>
            <a:endParaRPr lang="en-US">
              <a:solidFill>
                <a:prstClr val="black"/>
              </a:solidFill>
            </a:endParaRPr>
          </a:p>
          <a:p>
            <a:pPr>
              <a:defRPr/>
            </a:pPr>
            <a:endParaRPr lang="en-US">
              <a:solidFill>
                <a:prstClr val="black"/>
              </a:solidFill>
            </a:endParaRPr>
          </a:p>
          <a:p>
            <a:pPr>
              <a:defRPr/>
            </a:pPr>
            <a:endParaRPr lang="en-US">
              <a:solidFill>
                <a:prstClr val="black"/>
              </a:solidFill>
            </a:endParaRPr>
          </a:p>
          <a:p>
            <a:pPr>
              <a:defRPr/>
            </a:pPr>
            <a:endParaRPr lang="en-US">
              <a:solidFill>
                <a:prstClr val="black"/>
              </a:solidFill>
            </a:endParaRPr>
          </a:p>
          <a:p>
            <a:pPr>
              <a:defRPr/>
            </a:pPr>
            <a:r>
              <a:rPr lang="en-US">
                <a:solidFill>
                  <a:prstClr val="black"/>
                </a:solidFill>
              </a:rPr>
              <a:t>180 bp</a:t>
            </a:r>
          </a:p>
          <a:p>
            <a:pPr>
              <a:defRPr/>
            </a:pPr>
            <a:r>
              <a:rPr lang="en-US">
                <a:solidFill>
                  <a:prstClr val="black"/>
                </a:solidFill>
              </a:rPr>
              <a:t>marker</a:t>
            </a:r>
          </a:p>
          <a:p>
            <a:pPr>
              <a:defRPr/>
            </a:pPr>
            <a:r>
              <a:rPr lang="en-US">
                <a:solidFill>
                  <a:prstClr val="black"/>
                </a:solidFill>
              </a:rPr>
              <a:t>cycle</a:t>
            </a:r>
          </a:p>
          <a:p>
            <a:pPr>
              <a:defRPr/>
            </a:pPr>
            <a:r>
              <a:rPr lang="en-US">
                <a:solidFill>
                  <a:prstClr val="black"/>
                </a:solidFill>
              </a:rPr>
              <a:t>Flu</a:t>
            </a:r>
          </a:p>
          <a:p>
            <a:pPr>
              <a:defRPr/>
            </a:pPr>
            <a:r>
              <a:rPr lang="en-US">
                <a:solidFill>
                  <a:prstClr val="black"/>
                </a:solidFill>
              </a:rPr>
              <a:t>- control</a:t>
            </a:r>
          </a:p>
          <a:p>
            <a:pPr>
              <a:defRPr/>
            </a:pPr>
            <a:r>
              <a:rPr lang="en-US">
                <a:solidFill>
                  <a:prstClr val="black"/>
                </a:solidFill>
              </a:rPr>
              <a:t>product</a:t>
            </a:r>
          </a:p>
          <a:p>
            <a:pPr>
              <a:defRPr/>
            </a:pPr>
            <a:r>
              <a:rPr lang="en-US">
                <a:solidFill>
                  <a:prstClr val="black"/>
                </a:solidFill>
              </a:rPr>
              <a:t>REAL TIME PCR &amp; IT’S FUNCTIONS IN DIAGNOSIS</a:t>
            </a:r>
          </a:p>
          <a:p>
            <a:pPr>
              <a:defRPr/>
            </a:pPr>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uk-UA"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PCR phases</a:t>
            </a:r>
          </a:p>
          <a:p>
            <a:endParaRPr lang="en-US" altLang="uk-UA" smtClean="0"/>
          </a:p>
          <a:p>
            <a:r>
              <a:rPr lang="en-US" altLang="uk-UA" smtClean="0"/>
              <a:t>Exponential</a:t>
            </a:r>
          </a:p>
          <a:p>
            <a:r>
              <a:rPr lang="en-US" altLang="uk-UA" smtClean="0"/>
              <a:t>If 100% efficiency – exact doubling of products. Specific and precise</a:t>
            </a:r>
          </a:p>
          <a:p>
            <a:endParaRPr lang="en-US" altLang="uk-UA" smtClean="0"/>
          </a:p>
          <a:p>
            <a:r>
              <a:rPr lang="en-US" altLang="uk-UA" smtClean="0"/>
              <a:t>Linear</a:t>
            </a:r>
          </a:p>
          <a:p>
            <a:r>
              <a:rPr lang="en-US" altLang="uk-UA" smtClean="0"/>
              <a:t>High variability. Reaction components are being consumed and PCR products are starting to degrade.</a:t>
            </a:r>
          </a:p>
          <a:p>
            <a:endParaRPr lang="en-US" altLang="uk-UA" smtClean="0"/>
          </a:p>
          <a:p>
            <a:r>
              <a:rPr lang="en-US" altLang="uk-UA" smtClean="0"/>
              <a:t>Plateau</a:t>
            </a:r>
          </a:p>
          <a:p>
            <a:r>
              <a:rPr lang="en-US" altLang="uk-UA" smtClean="0"/>
              <a:t>End-point analysis. The reaction has stopped and if left for long – degradation of PCR products.</a:t>
            </a:r>
          </a:p>
          <a:p>
            <a:r>
              <a:rPr lang="en-US" altLang="uk-UA" smtClean="0"/>
              <a:t> more…</a:t>
            </a:r>
          </a:p>
          <a:p>
            <a:r>
              <a:rPr lang="en-US" altLang="uk-UA" smtClean="0"/>
              <a:t>Advantage disadvantages </a:t>
            </a:r>
          </a:p>
          <a:p>
            <a:r>
              <a:rPr lang="en-US" altLang="uk-UA" smtClean="0"/>
              <a:t>Real Time PCR</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REAL TIME PCR &amp; IT’S FUNCTIONS IN DIAGNOSIS</a:t>
            </a:r>
          </a:p>
          <a:p>
            <a:r>
              <a:rPr lang="en-US" altLang="uk-UA" smtClean="0"/>
              <a:t>Introduction </a:t>
            </a:r>
          </a:p>
          <a:p>
            <a:r>
              <a:rPr lang="en-US" altLang="uk-UA" smtClean="0"/>
              <a:t>Exponential</a:t>
            </a:r>
          </a:p>
          <a:p>
            <a:r>
              <a:rPr lang="en-US" altLang="uk-UA" smtClean="0"/>
              <a:t>Linear</a:t>
            </a:r>
          </a:p>
          <a:p>
            <a:r>
              <a:rPr lang="en-US" altLang="uk-UA" smtClean="0"/>
              <a:t>Plateau</a:t>
            </a:r>
          </a:p>
          <a:p>
            <a:endParaRPr lang="en-GB" altLang="uk-U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Advantages &amp; disadvantages</a:t>
            </a:r>
          </a:p>
          <a:p>
            <a:r>
              <a:rPr lang="en-US" altLang="uk-UA" smtClean="0"/>
              <a:t>* The most accurate &amp; feasible technique to      determine the amount &amp; concentration of products.</a:t>
            </a:r>
          </a:p>
          <a:p>
            <a:r>
              <a:rPr lang="en-US" altLang="uk-UA" smtClean="0"/>
              <a:t>* Rapid cycling (30 minutes to 2 hours).</a:t>
            </a:r>
          </a:p>
          <a:p>
            <a:r>
              <a:rPr lang="en-US" altLang="uk-UA" smtClean="0"/>
              <a:t>* Specific &amp; sensitive.</a:t>
            </a:r>
          </a:p>
          <a:p>
            <a:r>
              <a:rPr lang="en-US" altLang="uk-UA" smtClean="0"/>
              <a:t>* Not much more expensive.</a:t>
            </a:r>
          </a:p>
          <a:p>
            <a:endParaRPr lang="en-US" altLang="uk-UA" smtClean="0"/>
          </a:p>
          <a:p>
            <a:r>
              <a:rPr lang="en-US" altLang="uk-UA" smtClean="0"/>
              <a:t>                            * * * * *</a:t>
            </a:r>
          </a:p>
          <a:p>
            <a:r>
              <a:rPr lang="en-US" altLang="uk-UA" smtClean="0"/>
              <a:t>* Pollution.</a:t>
            </a:r>
          </a:p>
          <a:p>
            <a:r>
              <a:rPr lang="en-US" altLang="uk-UA" smtClean="0"/>
              <a:t>* Poor precision.</a:t>
            </a:r>
          </a:p>
          <a:p>
            <a:r>
              <a:rPr lang="en-US" altLang="uk-UA" smtClean="0"/>
              <a:t>* Hard to get quantitative data.</a:t>
            </a:r>
          </a:p>
          <a:p>
            <a:endParaRPr lang="en-US" altLang="uk-UA" smtClean="0"/>
          </a:p>
          <a:p>
            <a:r>
              <a:rPr lang="en-US" altLang="uk-UA" smtClean="0"/>
              <a:t>Introduction </a:t>
            </a:r>
          </a:p>
          <a:p>
            <a:r>
              <a:rPr lang="en-US" altLang="uk-UA" smtClean="0"/>
              <a:t>Advantage disadvantages </a:t>
            </a:r>
          </a:p>
          <a:p>
            <a:r>
              <a:rPr lang="en-US" altLang="uk-UA" smtClean="0"/>
              <a:t>Real Time PCR</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REAL TIME PCR &amp; IT’S FUNCTIONS IN DIAGNOSIS</a:t>
            </a:r>
          </a:p>
          <a:p>
            <a:endParaRPr lang="en-GB" altLang="uk-U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Real Time PCR</a:t>
            </a:r>
          </a:p>
          <a:p>
            <a:r>
              <a:rPr lang="en-US" altLang="uk-UA" smtClean="0"/>
              <a:t>The perfect standard does not exist.</a:t>
            </a:r>
          </a:p>
          <a:p>
            <a:r>
              <a:rPr lang="en-US" altLang="uk-UA" smtClean="0"/>
              <a:t>Quantitative Real-Time PCR is an important technique for quantifying messenger RNA levels (gene expression) and DNA gene levels (copy number) in biological samples.(1)</a:t>
            </a:r>
          </a:p>
          <a:p>
            <a:r>
              <a:rPr lang="en-US" altLang="uk-UA" smtClean="0"/>
              <a:t>Additional benefits of Real-Time quantitative PCR include sensitivity and a wide dynamic range. As few as 10 copies of an RNA/DNA target can be detected with linearity of detection greater than six orders of magnitude.</a:t>
            </a:r>
          </a:p>
          <a:p>
            <a:r>
              <a:rPr lang="en-US" altLang="uk-UA" smtClean="0"/>
              <a:t>Considered to be the most sensitive method for the detection and quantification of gene expression</a:t>
            </a:r>
          </a:p>
          <a:p>
            <a:r>
              <a:rPr lang="en-US" altLang="uk-UA" smtClean="0"/>
              <a:t>Introduction </a:t>
            </a:r>
          </a:p>
          <a:p>
            <a:r>
              <a:rPr lang="en-US" altLang="uk-UA" smtClean="0"/>
              <a:t>Advantage disadvantages </a:t>
            </a:r>
          </a:p>
          <a:p>
            <a:r>
              <a:rPr lang="en-US" altLang="uk-UA" smtClean="0"/>
              <a:t>Real Time PCR</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REAL TIME PCR &amp; IT’S FUNCTIONS IN DIAGNOSIS</a:t>
            </a:r>
          </a:p>
          <a:p>
            <a:endParaRPr lang="en-GB" altLang="uk-U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The Basic of Real time PCR</a:t>
            </a:r>
          </a:p>
          <a:p>
            <a:endParaRPr lang="en-US" altLang="uk-UA" smtClean="0"/>
          </a:p>
          <a:p>
            <a:r>
              <a:rPr lang="en-US" altLang="uk-UA" smtClean="0"/>
              <a:t> Baseline – The baseline phase contains all the amplification that is below the level of detection of the real time instrument.</a:t>
            </a:r>
          </a:p>
          <a:p>
            <a:r>
              <a:rPr lang="en-US" altLang="uk-UA" smtClean="0"/>
              <a:t>Threshold – where the threshold and the amplification plot intersect defines CT. Can be set manually/automatically</a:t>
            </a:r>
          </a:p>
          <a:p>
            <a:r>
              <a:rPr lang="en-US" altLang="uk-UA" smtClean="0"/>
              <a:t>CT – (cycle threshold) the cycle number where the fluorescence passes the threshold</a:t>
            </a:r>
          </a:p>
          <a:p>
            <a:r>
              <a:rPr lang="en-US" altLang="uk-UA" smtClean="0"/>
              <a:t>Rn – (Rn-baseline)</a:t>
            </a:r>
          </a:p>
          <a:p>
            <a:r>
              <a:rPr lang="en-US" altLang="uk-UA" smtClean="0"/>
              <a:t>NTC – no template control</a:t>
            </a:r>
          </a:p>
          <a:p>
            <a:r>
              <a:rPr lang="en-US" altLang="uk-UA" smtClean="0"/>
              <a:t>DRn is plotted against cycle numbers to produce the amplification curves and gives the CT value.</a:t>
            </a:r>
          </a:p>
          <a:p>
            <a:r>
              <a:rPr lang="en-US" altLang="uk-UA" smtClean="0"/>
              <a:t>Introduction </a:t>
            </a:r>
          </a:p>
          <a:p>
            <a:r>
              <a:rPr lang="en-US" altLang="uk-UA" smtClean="0"/>
              <a:t>Advantage disadvantages </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Real Time PCR</a:t>
            </a:r>
          </a:p>
          <a:p>
            <a:r>
              <a:rPr lang="en-US" altLang="uk-UA" smtClean="0"/>
              <a:t>REAL TIME PCR &amp; IT’S FUNCTIONS IN DIAGNOSIS</a:t>
            </a:r>
          </a:p>
          <a:p>
            <a:r>
              <a:rPr lang="en-US" altLang="uk-UA" smtClean="0"/>
              <a:t>Log fluorescence (Rn)</a:t>
            </a:r>
          </a:p>
          <a:p>
            <a:endParaRPr lang="en-GB" altLang="uk-U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Real time PCR in comparison with other technical methods</a:t>
            </a:r>
          </a:p>
          <a:p>
            <a:r>
              <a:rPr lang="en-US" altLang="uk-UA" smtClean="0"/>
              <a:t>Less time to getting results</a:t>
            </a:r>
          </a:p>
          <a:p>
            <a:endParaRPr lang="en-US" altLang="uk-UA" smtClean="0"/>
          </a:p>
          <a:p>
            <a:endParaRPr lang="en-US" altLang="uk-UA" smtClean="0"/>
          </a:p>
          <a:p>
            <a:endParaRPr lang="en-US" altLang="uk-UA" smtClean="0"/>
          </a:p>
          <a:p>
            <a:endParaRPr lang="en-US" altLang="uk-UA" smtClean="0"/>
          </a:p>
          <a:p>
            <a:endParaRPr lang="en-US" altLang="uk-UA" smtClean="0"/>
          </a:p>
          <a:p>
            <a:endParaRPr lang="en-US" altLang="uk-UA" smtClean="0"/>
          </a:p>
          <a:p>
            <a:endParaRPr lang="en-US" altLang="uk-UA" smtClean="0"/>
          </a:p>
          <a:p>
            <a:endParaRPr lang="en-US" altLang="uk-UA" smtClean="0"/>
          </a:p>
          <a:p>
            <a:endParaRPr lang="en-US" altLang="uk-UA" smtClean="0"/>
          </a:p>
          <a:p>
            <a:endParaRPr lang="en-US" altLang="uk-UA" smtClean="0"/>
          </a:p>
          <a:p>
            <a:endParaRPr lang="en-US" altLang="uk-UA" smtClean="0"/>
          </a:p>
          <a:p>
            <a:endParaRPr lang="en-US" altLang="uk-UA" smtClean="0"/>
          </a:p>
          <a:p>
            <a:endParaRPr lang="en-US" altLang="uk-UA" smtClean="0"/>
          </a:p>
          <a:p>
            <a:endParaRPr lang="en-US" altLang="uk-UA" smtClean="0"/>
          </a:p>
          <a:p>
            <a:endParaRPr lang="en-US" altLang="uk-UA" smtClean="0"/>
          </a:p>
          <a:p>
            <a:endParaRPr lang="en-US" altLang="uk-UA" smtClean="0"/>
          </a:p>
          <a:p>
            <a:endParaRPr lang="en-US" altLang="uk-UA" smtClean="0"/>
          </a:p>
          <a:p>
            <a:endParaRPr lang="en-US" altLang="uk-UA" smtClean="0"/>
          </a:p>
          <a:p>
            <a:endParaRPr lang="en-US" altLang="uk-UA" smtClean="0"/>
          </a:p>
          <a:p>
            <a:r>
              <a:rPr lang="en-US" altLang="uk-UA" smtClean="0"/>
              <a:t>Introduction </a:t>
            </a:r>
          </a:p>
          <a:p>
            <a:r>
              <a:rPr lang="en-US" altLang="uk-UA" smtClean="0"/>
              <a:t>Advantage disadvantages </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REAL TIME PCR &amp; IT’S FUNCTIONS IN DIAGNOSIS</a:t>
            </a:r>
          </a:p>
          <a:p>
            <a:r>
              <a:rPr lang="en-US" altLang="uk-UA" smtClean="0"/>
              <a:t>Real Time PCR</a:t>
            </a:r>
          </a:p>
          <a:p>
            <a:endParaRPr lang="en-GB" altLang="uk-U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uk-UA" smtClean="0"/>
              <a:t>Uses fluorescence as a reporter by Three general methods :</a:t>
            </a:r>
          </a:p>
          <a:p>
            <a:r>
              <a:rPr lang="en-GB" altLang="uk-UA" smtClean="0"/>
              <a:t>1. Hydrolysis probes</a:t>
            </a:r>
          </a:p>
          <a:p>
            <a:r>
              <a:rPr lang="en-GB" altLang="uk-UA" smtClean="0"/>
              <a:t>(TaqMan, Beacons, Scorpions) </a:t>
            </a:r>
          </a:p>
          <a:p>
            <a:r>
              <a:rPr lang="en-GB" altLang="uk-UA" smtClean="0"/>
              <a:t>2. Hybridization probes</a:t>
            </a:r>
          </a:p>
          <a:p>
            <a:r>
              <a:rPr lang="en-GB" altLang="uk-UA" smtClean="0"/>
              <a:t>(Light Cycler) most accurate &amp; specific.</a:t>
            </a:r>
          </a:p>
          <a:p>
            <a:r>
              <a:rPr lang="en-GB" altLang="uk-UA" smtClean="0"/>
              <a:t>3. DNA-binding agents</a:t>
            </a:r>
          </a:p>
          <a:p>
            <a:r>
              <a:rPr lang="en-GB" altLang="uk-UA" smtClean="0"/>
              <a:t>(SYBR Green)less accuracy.</a:t>
            </a:r>
          </a:p>
          <a:p>
            <a:r>
              <a:rPr lang="en-GB" altLang="uk-UA" smtClean="0"/>
              <a:t>Detection in real time PCR</a:t>
            </a:r>
          </a:p>
          <a:p>
            <a:r>
              <a:rPr lang="en-GB" altLang="uk-UA" smtClean="0"/>
              <a:t>Introduction </a:t>
            </a:r>
          </a:p>
          <a:p>
            <a:r>
              <a:rPr lang="en-GB" altLang="uk-UA" smtClean="0"/>
              <a:t>Advantage disadvantages </a:t>
            </a:r>
          </a:p>
          <a:p>
            <a:r>
              <a:rPr lang="en-GB" altLang="uk-UA" smtClean="0"/>
              <a:t>Real Time PCR</a:t>
            </a:r>
          </a:p>
          <a:p>
            <a:r>
              <a:rPr lang="en-GB" altLang="uk-UA" smtClean="0"/>
              <a:t>Product Detection</a:t>
            </a:r>
          </a:p>
          <a:p>
            <a:r>
              <a:rPr lang="en-GB" altLang="uk-UA" smtClean="0"/>
              <a:t>in medicine</a:t>
            </a:r>
          </a:p>
          <a:p>
            <a:r>
              <a:rPr lang="en-GB" altLang="uk-UA" smtClean="0"/>
              <a:t>Conclusion</a:t>
            </a:r>
          </a:p>
          <a:p>
            <a:r>
              <a:rPr lang="en-GB" altLang="uk-UA" smtClean="0"/>
              <a:t>Reference</a:t>
            </a:r>
          </a:p>
          <a:p>
            <a:r>
              <a:rPr lang="en-GB" altLang="uk-UA" smtClean="0"/>
              <a:t>REAL TIME PCR &amp; IT’S FUNCTIONS IN DIAGNOSIS</a:t>
            </a:r>
          </a:p>
          <a:p>
            <a:endParaRPr lang="en-GB" altLang="uk-U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 DNA binding dye</a:t>
            </a:r>
          </a:p>
          <a:p>
            <a:r>
              <a:rPr lang="en-US" altLang="uk-UA" smtClean="0"/>
              <a:t>* Binds to minor groove (dsDNA)</a:t>
            </a:r>
          </a:p>
          <a:p>
            <a:r>
              <a:rPr lang="en-US" altLang="uk-UA" smtClean="0"/>
              <a:t>* Emits light when bound</a:t>
            </a:r>
          </a:p>
          <a:p>
            <a:r>
              <a:rPr lang="en-US" altLang="uk-UA" smtClean="0"/>
              <a:t>More double stranded DNA = more binding = more fluorescence</a:t>
            </a:r>
          </a:p>
          <a:p>
            <a:r>
              <a:rPr lang="en-US" altLang="uk-UA" smtClean="0"/>
              <a:t> * Forensically, can be used to calculate how much DNA was present before reaction. </a:t>
            </a:r>
          </a:p>
          <a:p>
            <a:r>
              <a:rPr lang="en-US" altLang="uk-UA" smtClean="0"/>
              <a:t>* Unspecific</a:t>
            </a:r>
          </a:p>
          <a:p>
            <a:r>
              <a:rPr lang="en-US" altLang="uk-UA" smtClean="0"/>
              <a:t>* Dissociation curve</a:t>
            </a:r>
          </a:p>
          <a:p>
            <a:r>
              <a:rPr lang="en-US" altLang="uk-UA" smtClean="0"/>
              <a:t>SYBR® green</a:t>
            </a:r>
          </a:p>
          <a:p>
            <a:r>
              <a:rPr lang="en-US" altLang="uk-UA" smtClean="0"/>
              <a:t>Introduction </a:t>
            </a:r>
          </a:p>
          <a:p>
            <a:r>
              <a:rPr lang="en-US" altLang="uk-UA" smtClean="0"/>
              <a:t>Advantage disadvantages </a:t>
            </a:r>
          </a:p>
          <a:p>
            <a:r>
              <a:rPr lang="en-US" altLang="uk-UA" smtClean="0"/>
              <a:t>Real Time PCR</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REAL TIME PCR &amp; IT’S FUNCTIONS IN DIAGNOSIS</a:t>
            </a:r>
          </a:p>
          <a:p>
            <a:endParaRPr lang="en-GB" altLang="uk-U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1)</a:t>
            </a:r>
          </a:p>
          <a:p>
            <a:r>
              <a:rPr lang="en-US" altLang="uk-UA" smtClean="0"/>
              <a:t>2)</a:t>
            </a:r>
          </a:p>
          <a:p>
            <a:r>
              <a:rPr lang="en-US" altLang="uk-UA" smtClean="0"/>
              <a:t>3)</a:t>
            </a:r>
          </a:p>
          <a:p>
            <a:r>
              <a:rPr lang="en-US" altLang="uk-UA" smtClean="0"/>
              <a:t>1) Denaturation and hybridization of probe.</a:t>
            </a:r>
          </a:p>
          <a:p>
            <a:endParaRPr lang="en-US" altLang="uk-UA" smtClean="0"/>
          </a:p>
          <a:p>
            <a:r>
              <a:rPr lang="en-US" altLang="uk-UA" smtClean="0"/>
              <a:t>2) Extension of primer and strand displacement of probe.</a:t>
            </a:r>
          </a:p>
          <a:p>
            <a:endParaRPr lang="en-US" altLang="uk-UA" smtClean="0"/>
          </a:p>
          <a:p>
            <a:r>
              <a:rPr lang="en-US" altLang="uk-UA" smtClean="0"/>
              <a:t>3) Cleavage of probe and fluorescence from the reporter dye.</a:t>
            </a:r>
          </a:p>
          <a:p>
            <a:r>
              <a:rPr lang="en-US" altLang="uk-UA" smtClean="0"/>
              <a:t>Fluorescence from reporter dye is directly proportional to the number of amplicons generated</a:t>
            </a:r>
          </a:p>
          <a:p>
            <a:r>
              <a:rPr lang="en-US" altLang="uk-UA" smtClean="0"/>
              <a:t>REAL TIME PCR &amp; IT’S FUNCTIONS IN DIAGNOSIS</a:t>
            </a:r>
          </a:p>
          <a:p>
            <a:r>
              <a:rPr lang="en-US" altLang="uk-UA" smtClean="0"/>
              <a:t>Introduction </a:t>
            </a:r>
          </a:p>
          <a:p>
            <a:r>
              <a:rPr lang="en-US" altLang="uk-UA" smtClean="0"/>
              <a:t>Advantage disadvantages </a:t>
            </a:r>
          </a:p>
          <a:p>
            <a:r>
              <a:rPr lang="en-US" altLang="uk-UA" smtClean="0"/>
              <a:t>Real Time PCR</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Taqman</a:t>
            </a:r>
          </a:p>
          <a:p>
            <a:endParaRPr lang="en-GB" altLang="uk-U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4.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5.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6.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7.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8.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lang="ru-RU" smtClean="0"/>
              <a:t>Образец заголовка</a:t>
            </a:r>
            <a:endParaRPr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7" name="Дата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C8173963-FC81-4F2E-98A9-372625050512}" type="datetimeFigureOut">
              <a:rPr lang="ru-RU"/>
              <a:pPr>
                <a:defRPr/>
              </a:pPr>
              <a:t>21.03.2021</a:t>
            </a:fld>
            <a:endParaRPr lang="ru-RU"/>
          </a:p>
        </p:txBody>
      </p:sp>
      <p:sp>
        <p:nvSpPr>
          <p:cNvPr id="10" name="Нижний колонтитул 16"/>
          <p:cNvSpPr>
            <a:spLocks noGrp="1"/>
          </p:cNvSpPr>
          <p:nvPr>
            <p:ph type="ftr" sz="quarter" idx="11"/>
          </p:nvPr>
        </p:nvSpPr>
        <p:spPr>
          <a:xfrm>
            <a:off x="2085975" y="236538"/>
            <a:ext cx="5867400" cy="365125"/>
          </a:xfrm>
        </p:spPr>
        <p:txBody>
          <a:bodyPr/>
          <a:lstStyle>
            <a:lvl1pPr algn="r">
              <a:defRPr>
                <a:solidFill>
                  <a:srgbClr val="E9E5DC"/>
                </a:solidFill>
              </a:defRPr>
            </a:lvl1pPr>
          </a:lstStyle>
          <a:p>
            <a:pPr>
              <a:defRPr/>
            </a:pPr>
            <a:endParaRPr lang="ru-RU"/>
          </a:p>
        </p:txBody>
      </p:sp>
      <p:sp>
        <p:nvSpPr>
          <p:cNvPr id="11" name="Номер слайда 28"/>
          <p:cNvSpPr>
            <a:spLocks noGrp="1"/>
          </p:cNvSpPr>
          <p:nvPr>
            <p:ph type="sldNum" sz="quarter" idx="12"/>
          </p:nvPr>
        </p:nvSpPr>
        <p:spPr>
          <a:xfrm>
            <a:off x="8001000" y="228600"/>
            <a:ext cx="838200" cy="381000"/>
          </a:xfrm>
        </p:spPr>
        <p:txBody>
          <a:bodyPr/>
          <a:lstStyle>
            <a:lvl1pPr>
              <a:defRPr>
                <a:solidFill>
                  <a:srgbClr val="E9E5DC"/>
                </a:solidFill>
              </a:defRPr>
            </a:lvl1pPr>
          </a:lstStyle>
          <a:p>
            <a:pPr>
              <a:defRPr/>
            </a:pPr>
            <a:fld id="{7892AB15-A7A1-4900-B33F-D3A9F11B8A1E}" type="slidenum">
              <a:rPr lang="ru-RU"/>
              <a:pPr>
                <a:defRPr/>
              </a:pPr>
              <a:t>‹#›</a:t>
            </a:fld>
            <a:endParaRPr lang="ru-RU"/>
          </a:p>
        </p:txBody>
      </p:sp>
    </p:spTree>
    <p:extLst>
      <p:ext uri="{BB962C8B-B14F-4D97-AF65-F5344CB8AC3E}">
        <p14:creationId xmlns:p14="http://schemas.microsoft.com/office/powerpoint/2010/main" val="15151632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0D2E005-6FD4-45F3-B82F-2D85A05B7D2B}" type="datetimeFigureOut">
              <a:rPr lang="ru-RU"/>
              <a:pPr>
                <a:defRPr/>
              </a:pPr>
              <a:t>21.03.2021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A0788C4-B395-4AF4-8CB9-F51CED6BD154}" type="slidenum">
              <a:rPr lang="ru-RU"/>
              <a:pPr>
                <a:defRPr/>
              </a:pPr>
              <a:t>‹#›</a:t>
            </a:fld>
            <a:endParaRPr lang="ru-RU"/>
          </a:p>
        </p:txBody>
      </p:sp>
    </p:spTree>
    <p:extLst>
      <p:ext uri="{BB962C8B-B14F-4D97-AF65-F5344CB8AC3E}">
        <p14:creationId xmlns:p14="http://schemas.microsoft.com/office/powerpoint/2010/main" val="222361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Вертикальный заголовок 1"/>
          <p:cNvSpPr>
            <a:spLocks noGrp="1"/>
          </p:cNvSpPr>
          <p:nvPr>
            <p:ph type="title" orient="vert"/>
          </p:nvPr>
        </p:nvSpPr>
        <p:spPr>
          <a:xfrm>
            <a:off x="6553200" y="609600"/>
            <a:ext cx="2057400" cy="55165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a:xfrm>
            <a:off x="6553200" y="6248400"/>
            <a:ext cx="2209800" cy="365125"/>
          </a:xfrm>
        </p:spPr>
        <p:txBody>
          <a:bodyPr/>
          <a:lstStyle>
            <a:lvl1pPr>
              <a:defRPr/>
            </a:lvl1pPr>
          </a:lstStyle>
          <a:p>
            <a:pPr>
              <a:defRPr/>
            </a:pPr>
            <a:fld id="{1E393BE7-4F9F-495A-BA8E-3C02E0CADA01}" type="datetimeFigureOut">
              <a:rPr lang="ru-RU"/>
              <a:pPr>
                <a:defRPr/>
              </a:pPr>
              <a:t>21.03.2021</a:t>
            </a:fld>
            <a:endParaRPr lang="ru-RU"/>
          </a:p>
        </p:txBody>
      </p:sp>
      <p:sp>
        <p:nvSpPr>
          <p:cNvPr id="8" name="Нижний колонтитул 4"/>
          <p:cNvSpPr>
            <a:spLocks noGrp="1"/>
          </p:cNvSpPr>
          <p:nvPr>
            <p:ph type="ftr" sz="quarter" idx="11"/>
          </p:nvPr>
        </p:nvSpPr>
        <p:spPr>
          <a:xfrm>
            <a:off x="457200" y="6248400"/>
            <a:ext cx="5573713" cy="365125"/>
          </a:xfrm>
        </p:spPr>
        <p:txBody>
          <a:bodyPr/>
          <a:lstStyle>
            <a:lvl1pPr>
              <a:defRPr/>
            </a:lvl1pPr>
          </a:lstStyle>
          <a:p>
            <a:pPr>
              <a:defRPr/>
            </a:pPr>
            <a:endParaRPr lang="ru-RU"/>
          </a:p>
        </p:txBody>
      </p:sp>
      <p:sp>
        <p:nvSpPr>
          <p:cNvPr id="9" name="Номер слайда 5"/>
          <p:cNvSpPr>
            <a:spLocks noGrp="1"/>
          </p:cNvSpPr>
          <p:nvPr>
            <p:ph type="sldNum" sz="quarter" idx="12"/>
          </p:nvPr>
        </p:nvSpPr>
        <p:spPr>
          <a:xfrm rot="5400000">
            <a:off x="5989638" y="144462"/>
            <a:ext cx="533400" cy="244475"/>
          </a:xfrm>
        </p:spPr>
        <p:txBody>
          <a:bodyPr/>
          <a:lstStyle>
            <a:lvl1pPr>
              <a:defRPr/>
            </a:lvl1pPr>
          </a:lstStyle>
          <a:p>
            <a:pPr>
              <a:defRPr/>
            </a:pPr>
            <a:fld id="{81E53167-67AB-4C6F-9A26-DF72CE03B46A}" type="slidenum">
              <a:rPr lang="ru-RU"/>
              <a:pPr>
                <a:defRPr/>
              </a:pPr>
              <a:t>‹#›</a:t>
            </a:fld>
            <a:endParaRPr lang="ru-RU"/>
          </a:p>
        </p:txBody>
      </p:sp>
    </p:spTree>
    <p:extLst>
      <p:ext uri="{BB962C8B-B14F-4D97-AF65-F5344CB8AC3E}">
        <p14:creationId xmlns:p14="http://schemas.microsoft.com/office/powerpoint/2010/main" val="91694339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5" name="Oval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41A9BD4F-44C5-4F93-A781-7094A8F07E86}" type="datetime1">
              <a:rPr lang="en-US">
                <a:solidFill>
                  <a:srgbClr val="E7DEC9">
                    <a:shade val="50000"/>
                    <a:satMod val="200000"/>
                  </a:srgbClr>
                </a:solidFill>
              </a:rPr>
              <a:pPr>
                <a:defRPr/>
              </a:pPr>
              <a:t>3/21/2021</a:t>
            </a:fld>
            <a:endParaRPr lang="en-US">
              <a:solidFill>
                <a:srgbClr val="E7DEC9">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8" name="Slide Number Placeholder 9"/>
          <p:cNvSpPr>
            <a:spLocks noGrp="1"/>
          </p:cNvSpPr>
          <p:nvPr>
            <p:ph type="sldNum" sz="quarter" idx="12"/>
          </p:nvPr>
        </p:nvSpPr>
        <p:spPr/>
        <p:txBody>
          <a:bodyPr/>
          <a:lstStyle>
            <a:lvl1pPr>
              <a:defRPr/>
            </a:lvl1pPr>
            <a:extLst/>
          </a:lstStyle>
          <a:p>
            <a:pPr>
              <a:defRPr/>
            </a:pPr>
            <a:fld id="{5CFB5D64-A508-421C-B789-AEE23C63F30C}"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40526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5F52A1A-C65A-45DC-B229-4D02DF127FAE}" type="datetime1">
              <a:rPr lang="en-US">
                <a:solidFill>
                  <a:srgbClr val="E7DEC9">
                    <a:shade val="50000"/>
                    <a:satMod val="200000"/>
                  </a:srgbClr>
                </a:solidFill>
              </a:rPr>
              <a:pPr>
                <a:defRPr/>
              </a:pPr>
              <a:t>3/21/2021</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6" name="Slide Number Placeholder 21"/>
          <p:cNvSpPr>
            <a:spLocks noGrp="1"/>
          </p:cNvSpPr>
          <p:nvPr>
            <p:ph type="sldNum" sz="quarter" idx="12"/>
          </p:nvPr>
        </p:nvSpPr>
        <p:spPr/>
        <p:txBody>
          <a:bodyPr/>
          <a:lstStyle>
            <a:lvl1pPr>
              <a:defRPr/>
            </a:lvl1pPr>
          </a:lstStyle>
          <a:p>
            <a:pPr>
              <a:defRPr/>
            </a:pPr>
            <a:fld id="{E648F239-DC85-41DF-87AB-8706236C7959}"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6545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Rectangle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7" name="Oval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831A0358-D68F-447C-B926-A876AC60CBF0}" type="datetime1">
              <a:rPr lang="en-US">
                <a:solidFill>
                  <a:srgbClr val="E7DEC9">
                    <a:shade val="50000"/>
                    <a:satMod val="200000"/>
                  </a:srgbClr>
                </a:solidFill>
              </a:rPr>
              <a:pPr>
                <a:defRPr/>
              </a:pPr>
              <a:t>3/21/2021</a:t>
            </a:fld>
            <a:endParaRPr lang="en-US">
              <a:solidFill>
                <a:srgbClr val="E7DEC9">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10" name="Slide Number Placeholder 5"/>
          <p:cNvSpPr>
            <a:spLocks noGrp="1"/>
          </p:cNvSpPr>
          <p:nvPr>
            <p:ph type="sldNum" sz="quarter" idx="12"/>
          </p:nvPr>
        </p:nvSpPr>
        <p:spPr/>
        <p:txBody>
          <a:bodyPr/>
          <a:lstStyle>
            <a:lvl1pPr>
              <a:defRPr/>
            </a:lvl1pPr>
            <a:extLst/>
          </a:lstStyle>
          <a:p>
            <a:pPr>
              <a:defRPr/>
            </a:pPr>
            <a:fld id="{5F3BD58D-D7AC-4084-88A8-19B5BE1A9498}"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5259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9D21305E-08B9-4495-A811-642A5755FDCF}" type="datetime1">
              <a:rPr lang="en-US">
                <a:solidFill>
                  <a:srgbClr val="E7DEC9">
                    <a:shade val="50000"/>
                    <a:satMod val="200000"/>
                  </a:srgbClr>
                </a:solidFill>
              </a:rPr>
              <a:pPr>
                <a:defRPr/>
              </a:pPr>
              <a:t>3/21/2021</a:t>
            </a:fld>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7" name="Slide Number Placeholder 21"/>
          <p:cNvSpPr>
            <a:spLocks noGrp="1"/>
          </p:cNvSpPr>
          <p:nvPr>
            <p:ph type="sldNum" sz="quarter" idx="12"/>
          </p:nvPr>
        </p:nvSpPr>
        <p:spPr/>
        <p:txBody>
          <a:bodyPr/>
          <a:lstStyle>
            <a:lvl1pPr>
              <a:defRPr/>
            </a:lvl1pPr>
          </a:lstStyle>
          <a:p>
            <a:pPr>
              <a:defRPr/>
            </a:pPr>
            <a:fld id="{1D643CD6-69B5-4BE7-A392-FF32D1632A93}"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2538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5651A77C-E3D5-415E-902F-E1B1CB94431D}" type="datetime1">
              <a:rPr lang="en-US">
                <a:solidFill>
                  <a:srgbClr val="E7DEC9">
                    <a:shade val="50000"/>
                    <a:satMod val="200000"/>
                  </a:srgbClr>
                </a:solidFill>
              </a:rPr>
              <a:pPr>
                <a:defRPr/>
              </a:pPr>
              <a:t>3/21/2021</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9" name="Slide Number Placeholder 8"/>
          <p:cNvSpPr>
            <a:spLocks noGrp="1"/>
          </p:cNvSpPr>
          <p:nvPr>
            <p:ph type="sldNum" sz="quarter" idx="12"/>
          </p:nvPr>
        </p:nvSpPr>
        <p:spPr/>
        <p:txBody>
          <a:bodyPr/>
          <a:lstStyle>
            <a:lvl1pPr>
              <a:defRPr/>
            </a:lvl1pPr>
            <a:extLst/>
          </a:lstStyle>
          <a:p>
            <a:pPr>
              <a:defRPr/>
            </a:pPr>
            <a:fld id="{358D32FE-1B9A-4A01-BB01-C7F22A7C0773}"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66243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1FCC232-06A2-43C4-ABDC-811C7045037A}" type="datetime1">
              <a:rPr lang="en-US">
                <a:solidFill>
                  <a:srgbClr val="E7DEC9">
                    <a:shade val="50000"/>
                    <a:satMod val="200000"/>
                  </a:srgbClr>
                </a:solidFill>
              </a:rPr>
              <a:pPr>
                <a:defRPr/>
              </a:pPr>
              <a:t>3/21/2021</a:t>
            </a:fld>
            <a:endParaRPr lang="en-US">
              <a:solidFill>
                <a:srgbClr val="E7DEC9">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5" name="Slide Number Placeholder 21"/>
          <p:cNvSpPr>
            <a:spLocks noGrp="1"/>
          </p:cNvSpPr>
          <p:nvPr>
            <p:ph type="sldNum" sz="quarter" idx="12"/>
          </p:nvPr>
        </p:nvSpPr>
        <p:spPr/>
        <p:txBody>
          <a:bodyPr/>
          <a:lstStyle>
            <a:lvl1pPr>
              <a:defRPr/>
            </a:lvl1pPr>
          </a:lstStyle>
          <a:p>
            <a:pPr>
              <a:defRPr/>
            </a:pPr>
            <a:fld id="{4A62E49F-BB97-4D49-8089-B1FD6C269911}"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954805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Rectangle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extLst/>
          </a:lstStyle>
          <a:p>
            <a:pPr>
              <a:defRPr/>
            </a:pPr>
            <a:fld id="{AB476CDE-5403-4148-8514-0ED704BDB619}" type="datetime1">
              <a:rPr lang="en-US">
                <a:solidFill>
                  <a:srgbClr val="E7DEC9">
                    <a:shade val="50000"/>
                    <a:satMod val="200000"/>
                  </a:srgbClr>
                </a:solidFill>
              </a:rPr>
              <a:pPr>
                <a:defRPr/>
              </a:pPr>
              <a:t>3/21/2021</a:t>
            </a:fld>
            <a:endParaRPr lang="en-US">
              <a:solidFill>
                <a:srgbClr val="E7DEC9">
                  <a:shade val="50000"/>
                  <a:satMod val="200000"/>
                </a:srgbClr>
              </a:solidFill>
            </a:endParaRPr>
          </a:p>
        </p:txBody>
      </p:sp>
      <p:sp>
        <p:nvSpPr>
          <p:cNvPr id="5" name="Footer Placeholder 2"/>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6" name="Slide Number Placeholder 3"/>
          <p:cNvSpPr>
            <a:spLocks noGrp="1"/>
          </p:cNvSpPr>
          <p:nvPr>
            <p:ph type="sldNum" sz="quarter" idx="12"/>
          </p:nvPr>
        </p:nvSpPr>
        <p:spPr/>
        <p:txBody>
          <a:bodyPr/>
          <a:lstStyle>
            <a:lvl1pPr>
              <a:defRPr/>
            </a:lvl1pPr>
            <a:extLst/>
          </a:lstStyle>
          <a:p>
            <a:pPr>
              <a:defRPr/>
            </a:pPr>
            <a:fld id="{0BD8EE31-D89A-415D-A832-85A2FA482C99}"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16511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8B72145-0EC4-4202-8959-F47DCAF2F762}" type="datetime1">
              <a:rPr lang="en-US">
                <a:solidFill>
                  <a:srgbClr val="E7DEC9">
                    <a:shade val="50000"/>
                    <a:satMod val="200000"/>
                  </a:srgbClr>
                </a:solidFill>
              </a:rPr>
              <a:pPr>
                <a:defRPr/>
              </a:pPr>
              <a:t>3/21/2021</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7" name="Slide Number Placeholder 6"/>
          <p:cNvSpPr>
            <a:spLocks noGrp="1"/>
          </p:cNvSpPr>
          <p:nvPr>
            <p:ph type="sldNum" sz="quarter" idx="12"/>
          </p:nvPr>
        </p:nvSpPr>
        <p:spPr/>
        <p:txBody>
          <a:bodyPr/>
          <a:lstStyle>
            <a:lvl1pPr>
              <a:defRPr/>
            </a:lvl1pPr>
            <a:extLst/>
          </a:lstStyle>
          <a:p>
            <a:pPr>
              <a:defRPr/>
            </a:pPr>
            <a:fld id="{D52CC819-6D16-469A-8FDC-2C83C6DD1497}"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810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612648" y="1600200"/>
            <a:ext cx="81534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0D2E005-6FD4-45F3-B82F-2D85A05B7D2B}" type="datetimeFigureOut">
              <a:rPr lang="ru-RU"/>
              <a:pPr>
                <a:defRPr/>
              </a:pPr>
              <a:t>21.03.2021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0129898-FCA3-4CC9-8D14-BEF1CA187B86}" type="slidenum">
              <a:rPr lang="ru-RU"/>
              <a:pPr>
                <a:defRPr/>
              </a:pPr>
              <a:t>‹#›</a:t>
            </a:fld>
            <a:endParaRPr lang="ru-RU"/>
          </a:p>
        </p:txBody>
      </p:sp>
    </p:spTree>
    <p:extLst>
      <p:ext uri="{BB962C8B-B14F-4D97-AF65-F5344CB8AC3E}">
        <p14:creationId xmlns:p14="http://schemas.microsoft.com/office/powerpoint/2010/main" val="3949640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rgbClr val="3891A7"/>
              </a:buClr>
              <a:buSzPct val="80000"/>
              <a:buFont typeface="Wingdings 2"/>
              <a:buNone/>
              <a:defRPr/>
            </a:pPr>
            <a:endParaRPr lang="en-US" sz="3200">
              <a:solidFill>
                <a:prstClr val="black"/>
              </a:solidFill>
              <a:cs typeface="Arial" pitchFamily="34" charset="0"/>
            </a:endParaRPr>
          </a:p>
        </p:txBody>
      </p:sp>
      <p:sp>
        <p:nvSpPr>
          <p:cNvPr id="6" name="Flowchart: Process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7" name="Flowchart: Process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39"/>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A9C65D33-1C0E-49A7-8E60-3ECADE318B05}" type="datetime1">
              <a:rPr lang="en-US">
                <a:solidFill>
                  <a:srgbClr val="E7DEC9">
                    <a:shade val="50000"/>
                    <a:satMod val="200000"/>
                  </a:srgbClr>
                </a:solidFill>
              </a:rPr>
              <a:pPr>
                <a:defRPr/>
              </a:pPr>
              <a:t>3/21/2021</a:t>
            </a:fld>
            <a:endParaRPr lang="en-US">
              <a:solidFill>
                <a:srgbClr val="E7DEC9">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10" name="Slide Number Placeholder 6"/>
          <p:cNvSpPr>
            <a:spLocks noGrp="1"/>
          </p:cNvSpPr>
          <p:nvPr>
            <p:ph type="sldNum" sz="quarter" idx="12"/>
          </p:nvPr>
        </p:nvSpPr>
        <p:spPr/>
        <p:txBody>
          <a:bodyPr/>
          <a:lstStyle>
            <a:lvl1pPr>
              <a:defRPr/>
            </a:lvl1pPr>
            <a:extLst/>
          </a:lstStyle>
          <a:p>
            <a:pPr>
              <a:defRPr/>
            </a:pPr>
            <a:fld id="{93A31619-1BE2-47D0-9E25-1B4A67918A30}"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083094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11719E0-995B-421A-BCAB-89801CEED57B}" type="datetime1">
              <a:rPr lang="en-US">
                <a:solidFill>
                  <a:srgbClr val="E7DEC9">
                    <a:shade val="50000"/>
                    <a:satMod val="200000"/>
                  </a:srgbClr>
                </a:solidFill>
              </a:rPr>
              <a:pPr>
                <a:defRPr/>
              </a:pPr>
              <a:t>3/21/2021</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6" name="Slide Number Placeholder 21"/>
          <p:cNvSpPr>
            <a:spLocks noGrp="1"/>
          </p:cNvSpPr>
          <p:nvPr>
            <p:ph type="sldNum" sz="quarter" idx="12"/>
          </p:nvPr>
        </p:nvSpPr>
        <p:spPr/>
        <p:txBody>
          <a:bodyPr/>
          <a:lstStyle>
            <a:lvl1pPr>
              <a:defRPr/>
            </a:lvl1pPr>
          </a:lstStyle>
          <a:p>
            <a:pPr>
              <a:defRPr/>
            </a:pPr>
            <a:fld id="{72E38BE6-4A72-4B4E-A4DE-A0C23BEB9352}"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542372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5"/>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76"/>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9CD260C-6BE7-46B9-BE69-EE73844E4F6E}" type="datetime1">
              <a:rPr lang="en-US">
                <a:solidFill>
                  <a:srgbClr val="E7DEC9">
                    <a:shade val="50000"/>
                    <a:satMod val="200000"/>
                  </a:srgbClr>
                </a:solidFill>
              </a:rPr>
              <a:pPr>
                <a:defRPr/>
              </a:pPr>
              <a:t>3/21/2021</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6" name="Slide Number Placeholder 21"/>
          <p:cNvSpPr>
            <a:spLocks noGrp="1"/>
          </p:cNvSpPr>
          <p:nvPr>
            <p:ph type="sldNum" sz="quarter" idx="12"/>
          </p:nvPr>
        </p:nvSpPr>
        <p:spPr/>
        <p:txBody>
          <a:bodyPr/>
          <a:lstStyle>
            <a:lvl1pPr>
              <a:defRPr/>
            </a:lvl1pPr>
          </a:lstStyle>
          <a:p>
            <a:pPr>
              <a:defRPr/>
            </a:pPr>
            <a:fld id="{5F02A894-70A1-4CE8-AEC9-48D88674751A}"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21736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6006"/>
            <a:ext cx="7772400" cy="615553"/>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8"/>
            <a:ext cx="6400800" cy="430887"/>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E1476A72-9689-4C44-AC05-3659912C09CD}" type="slidenum">
              <a:rPr/>
              <a:pPr>
                <a:defRPr/>
              </a:pPr>
              <a:t>‹#›</a:t>
            </a:fld>
            <a:endParaRPr/>
          </a:p>
        </p:txBody>
      </p:sp>
    </p:spTree>
    <p:extLst>
      <p:ext uri="{BB962C8B-B14F-4D97-AF65-F5344CB8AC3E}">
        <p14:creationId xmlns:p14="http://schemas.microsoft.com/office/powerpoint/2010/main" val="2104597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a:lstStyle>
            <a:lvl1pPr>
              <a:defRPr sz="2800" b="1" i="0">
                <a:solidFill>
                  <a:schemeClr val="tx1"/>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B5F3E5FF-76AF-4871-8707-68C0FBC372E8}" type="slidenum">
              <a:rPr/>
              <a:pPr>
                <a:defRPr/>
              </a:pPr>
              <a:t>‹#›</a:t>
            </a:fld>
            <a:endParaRPr/>
          </a:p>
        </p:txBody>
      </p:sp>
    </p:spTree>
    <p:extLst>
      <p:ext uri="{BB962C8B-B14F-4D97-AF65-F5344CB8AC3E}">
        <p14:creationId xmlns:p14="http://schemas.microsoft.com/office/powerpoint/2010/main" val="4177331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Black"/>
                <a:cs typeface="Arial Black"/>
              </a:defRPr>
            </a:lvl1pPr>
          </a:lstStyle>
          <a:p>
            <a:endParaRPr/>
          </a:p>
        </p:txBody>
      </p:sp>
      <p:sp>
        <p:nvSpPr>
          <p:cNvPr id="3" name="Holder 3"/>
          <p:cNvSpPr>
            <a:spLocks noGrp="1"/>
          </p:cNvSpPr>
          <p:nvPr>
            <p:ph sz="half" idx="2"/>
          </p:nvPr>
        </p:nvSpPr>
        <p:spPr>
          <a:xfrm>
            <a:off x="457200" y="1577340"/>
            <a:ext cx="3977640" cy="430887"/>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430887"/>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44C655D9-AF89-4D46-8257-974F1ACA27E1}" type="slidenum">
              <a:rPr/>
              <a:pPr>
                <a:defRPr/>
              </a:pPr>
              <a:t>‹#›</a:t>
            </a:fld>
            <a:endParaRPr/>
          </a:p>
        </p:txBody>
      </p:sp>
    </p:spTree>
    <p:extLst>
      <p:ext uri="{BB962C8B-B14F-4D97-AF65-F5344CB8AC3E}">
        <p14:creationId xmlns:p14="http://schemas.microsoft.com/office/powerpoint/2010/main" val="3739428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Black"/>
                <a:cs typeface="Arial Black"/>
              </a:defRPr>
            </a:lvl1pPr>
          </a:lstStyle>
          <a:p>
            <a:endParaRPr/>
          </a:p>
        </p:txBody>
      </p:sp>
      <p:sp>
        <p:nvSpPr>
          <p:cNvPr id="3"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4"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5"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0075769A-364F-4499-A859-5EFBA7F0B4BA}" type="slidenum">
              <a:rPr/>
              <a:pPr>
                <a:defRPr/>
              </a:pPr>
              <a:t>‹#›</a:t>
            </a:fld>
            <a:endParaRPr/>
          </a:p>
        </p:txBody>
      </p:sp>
    </p:spTree>
    <p:extLst>
      <p:ext uri="{BB962C8B-B14F-4D97-AF65-F5344CB8AC3E}">
        <p14:creationId xmlns:p14="http://schemas.microsoft.com/office/powerpoint/2010/main" val="952064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70942AAA-AD06-4148-836F-241A0D596E10}" type="slidenum">
              <a:rPr/>
              <a:pPr>
                <a:defRPr/>
              </a:pPr>
              <a:t>‹#›</a:t>
            </a:fld>
            <a:endParaRPr/>
          </a:p>
        </p:txBody>
      </p:sp>
    </p:spTree>
    <p:extLst>
      <p:ext uri="{BB962C8B-B14F-4D97-AF65-F5344CB8AC3E}">
        <p14:creationId xmlns:p14="http://schemas.microsoft.com/office/powerpoint/2010/main" val="2336731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9FA3F00F-3196-4406-ABFF-60F4887A8B54}" type="slidenum">
              <a:rPr/>
              <a:pPr>
                <a:defRPr/>
              </a:pPr>
              <a:t>‹#›</a:t>
            </a:fld>
            <a:endParaRPr/>
          </a:p>
        </p:txBody>
      </p:sp>
    </p:spTree>
    <p:extLst>
      <p:ext uri="{BB962C8B-B14F-4D97-AF65-F5344CB8AC3E}">
        <p14:creationId xmlns:p14="http://schemas.microsoft.com/office/powerpoint/2010/main" val="1676746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F49A7BBD-EF35-4207-9318-841073A14FEF}" type="slidenum">
              <a:rPr/>
              <a:pPr>
                <a:defRPr/>
              </a:pPr>
              <a:t>‹#›</a:t>
            </a:fld>
            <a:endParaRPr/>
          </a:p>
        </p:txBody>
      </p:sp>
    </p:spTree>
    <p:extLst>
      <p:ext uri="{BB962C8B-B14F-4D97-AF65-F5344CB8AC3E}">
        <p14:creationId xmlns:p14="http://schemas.microsoft.com/office/powerpoint/2010/main" val="305881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Текст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smtClean="0"/>
              <a:t>Образец заголовка</a:t>
            </a:r>
            <a:endParaRPr lang="en-US"/>
          </a:p>
        </p:txBody>
      </p:sp>
      <p:sp>
        <p:nvSpPr>
          <p:cNvPr id="7" name="Дата 11"/>
          <p:cNvSpPr>
            <a:spLocks noGrp="1"/>
          </p:cNvSpPr>
          <p:nvPr>
            <p:ph type="dt" sz="half" idx="10"/>
          </p:nvPr>
        </p:nvSpPr>
        <p:spPr/>
        <p:txBody>
          <a:bodyPr/>
          <a:lstStyle>
            <a:lvl1pPr>
              <a:defRPr/>
            </a:lvl1pPr>
          </a:lstStyle>
          <a:p>
            <a:pPr>
              <a:defRPr/>
            </a:pPr>
            <a:fld id="{38B4AA75-D7B0-4229-AD99-4EA613A85EDC}" type="datetimeFigureOut">
              <a:rPr lang="ru-RU"/>
              <a:pPr>
                <a:defRPr/>
              </a:pPr>
              <a:t>21.03.2021</a:t>
            </a:fld>
            <a:endParaRPr lang="ru-RU"/>
          </a:p>
        </p:txBody>
      </p:sp>
      <p:sp>
        <p:nvSpPr>
          <p:cNvPr id="8" name="Номер слайда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38DC5F5D-0731-4266-AAFC-68DC8F39AC42}" type="slidenum">
              <a:rPr lang="ru-RU"/>
              <a:pPr>
                <a:defRPr/>
              </a:pPr>
              <a:t>‹#›</a:t>
            </a:fld>
            <a:endParaRPr lang="ru-RU"/>
          </a:p>
        </p:txBody>
      </p:sp>
      <p:sp>
        <p:nvSpPr>
          <p:cNvPr id="9"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15186091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C37CAAF5-C47B-4562-AF72-0AFF3E44AE51}" type="slidenum">
              <a:rPr/>
              <a:pPr>
                <a:defRPr/>
              </a:pPr>
              <a:t>‹#›</a:t>
            </a:fld>
            <a:endParaRPr/>
          </a:p>
        </p:txBody>
      </p:sp>
    </p:spTree>
    <p:extLst>
      <p:ext uri="{BB962C8B-B14F-4D97-AF65-F5344CB8AC3E}">
        <p14:creationId xmlns:p14="http://schemas.microsoft.com/office/powerpoint/2010/main" val="717210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ED409E1D-357C-45F9-818B-724113C5255B}" type="slidenum">
              <a:rPr/>
              <a:pPr>
                <a:defRPr/>
              </a:pPr>
              <a:t>‹#›</a:t>
            </a:fld>
            <a:endParaRPr/>
          </a:p>
        </p:txBody>
      </p:sp>
    </p:spTree>
    <p:extLst>
      <p:ext uri="{BB962C8B-B14F-4D97-AF65-F5344CB8AC3E}">
        <p14:creationId xmlns:p14="http://schemas.microsoft.com/office/powerpoint/2010/main" val="1461117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C7E74146-5A05-4761-B815-243704D59148}" type="slidenum">
              <a:rPr/>
              <a:pPr>
                <a:defRPr/>
              </a:pPr>
              <a:t>‹#›</a:t>
            </a:fld>
            <a:endParaRPr/>
          </a:p>
        </p:txBody>
      </p:sp>
    </p:spTree>
    <p:extLst>
      <p:ext uri="{BB962C8B-B14F-4D97-AF65-F5344CB8AC3E}">
        <p14:creationId xmlns:p14="http://schemas.microsoft.com/office/powerpoint/2010/main" val="946833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76F0BCF4-EF41-4835-91CF-4A56DCA2FBC3}" type="slidenum">
              <a:rPr/>
              <a:pPr>
                <a:defRPr/>
              </a:pPr>
              <a:t>‹#›</a:t>
            </a:fld>
            <a:endParaRPr/>
          </a:p>
        </p:txBody>
      </p:sp>
    </p:spTree>
    <p:extLst>
      <p:ext uri="{BB962C8B-B14F-4D97-AF65-F5344CB8AC3E}">
        <p14:creationId xmlns:p14="http://schemas.microsoft.com/office/powerpoint/2010/main" val="3550967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9D5C4CBC-0009-4FBE-9C39-5719BF75522C}" type="slidenum">
              <a:rPr/>
              <a:pPr>
                <a:defRPr/>
              </a:pPr>
              <a:t>‹#›</a:t>
            </a:fld>
            <a:endParaRPr/>
          </a:p>
        </p:txBody>
      </p:sp>
    </p:spTree>
    <p:extLst>
      <p:ext uri="{BB962C8B-B14F-4D97-AF65-F5344CB8AC3E}">
        <p14:creationId xmlns:p14="http://schemas.microsoft.com/office/powerpoint/2010/main" val="2784003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A3553F42-756F-4A8E-BA21-E226B954FC31}" type="slidenum">
              <a:rPr/>
              <a:pPr>
                <a:defRPr/>
              </a:pPr>
              <a:t>‹#›</a:t>
            </a:fld>
            <a:endParaRPr/>
          </a:p>
        </p:txBody>
      </p:sp>
    </p:spTree>
    <p:extLst>
      <p:ext uri="{BB962C8B-B14F-4D97-AF65-F5344CB8AC3E}">
        <p14:creationId xmlns:p14="http://schemas.microsoft.com/office/powerpoint/2010/main" val="2585567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89F234B6-3881-4080-A8B8-DF2513E46214}" type="slidenum">
              <a:rPr/>
              <a:pPr>
                <a:defRPr/>
              </a:pPr>
              <a:t>‹#›</a:t>
            </a:fld>
            <a:endParaRPr/>
          </a:p>
        </p:txBody>
      </p:sp>
    </p:spTree>
    <p:extLst>
      <p:ext uri="{BB962C8B-B14F-4D97-AF65-F5344CB8AC3E}">
        <p14:creationId xmlns:p14="http://schemas.microsoft.com/office/powerpoint/2010/main" val="425727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3FB58524-B376-426C-BDD5-4C5FD45D12CB}" type="slidenum">
              <a:rPr/>
              <a:pPr>
                <a:defRPr/>
              </a:pPr>
              <a:t>‹#›</a:t>
            </a:fld>
            <a:endParaRPr/>
          </a:p>
        </p:txBody>
      </p:sp>
    </p:spTree>
    <p:extLst>
      <p:ext uri="{BB962C8B-B14F-4D97-AF65-F5344CB8AC3E}">
        <p14:creationId xmlns:p14="http://schemas.microsoft.com/office/powerpoint/2010/main" val="471783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B45EE245-2BDD-45D8-A9A9-421A0656722B}" type="slidenum">
              <a:rPr/>
              <a:pPr>
                <a:defRPr/>
              </a:pPr>
              <a:t>‹#›</a:t>
            </a:fld>
            <a:endParaRPr/>
          </a:p>
        </p:txBody>
      </p:sp>
    </p:spTree>
    <p:extLst>
      <p:ext uri="{BB962C8B-B14F-4D97-AF65-F5344CB8AC3E}">
        <p14:creationId xmlns:p14="http://schemas.microsoft.com/office/powerpoint/2010/main" val="3381003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D70E60FA-4AF8-463F-871F-315F81909354}" type="slidenum">
              <a:rPr/>
              <a:pPr>
                <a:defRPr/>
              </a:pPr>
              <a:t>‹#›</a:t>
            </a:fld>
            <a:endParaRPr/>
          </a:p>
        </p:txBody>
      </p:sp>
    </p:spTree>
    <p:extLst>
      <p:ext uri="{BB962C8B-B14F-4D97-AF65-F5344CB8AC3E}">
        <p14:creationId xmlns:p14="http://schemas.microsoft.com/office/powerpoint/2010/main" val="58817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609600"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844901"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7"/>
          <p:cNvSpPr>
            <a:spLocks noGrp="1"/>
          </p:cNvSpPr>
          <p:nvPr>
            <p:ph type="dt" sz="half" idx="10"/>
          </p:nvPr>
        </p:nvSpPr>
        <p:spPr/>
        <p:txBody>
          <a:bodyPr rtlCol="0"/>
          <a:lstStyle>
            <a:lvl1pPr>
              <a:defRPr/>
            </a:lvl1pPr>
          </a:lstStyle>
          <a:p>
            <a:pPr>
              <a:defRPr/>
            </a:pPr>
            <a:fld id="{92F90FEF-464E-4B38-97EE-9951D7BF0B39}" type="datetimeFigureOut">
              <a:rPr lang="ru-RU"/>
              <a:pPr>
                <a:defRPr/>
              </a:pPr>
              <a:t>21.03.2021</a:t>
            </a:fld>
            <a:endParaRPr lang="ru-RU"/>
          </a:p>
        </p:txBody>
      </p:sp>
      <p:sp>
        <p:nvSpPr>
          <p:cNvPr id="6" name="Номер слайда 9"/>
          <p:cNvSpPr>
            <a:spLocks noGrp="1"/>
          </p:cNvSpPr>
          <p:nvPr>
            <p:ph type="sldNum" sz="quarter" idx="11"/>
          </p:nvPr>
        </p:nvSpPr>
        <p:spPr/>
        <p:txBody>
          <a:bodyPr rtlCol="0"/>
          <a:lstStyle>
            <a:lvl1pPr>
              <a:defRPr/>
            </a:lvl1pPr>
          </a:lstStyle>
          <a:p>
            <a:pPr>
              <a:defRPr/>
            </a:pPr>
            <a:fld id="{F7D44365-FC42-489E-8FC2-1A7252C3504C}" type="slidenum">
              <a:rPr lang="ru-RU"/>
              <a:pPr>
                <a:defRPr/>
              </a:pPr>
              <a:t>‹#›</a:t>
            </a:fld>
            <a:endParaRPr lang="ru-RU"/>
          </a:p>
        </p:txBody>
      </p:sp>
      <p:sp>
        <p:nvSpPr>
          <p:cNvPr id="7" name="Нижний колонтитул 11"/>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2429487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817F372E-D12D-4024-87CF-5AD11259D2BF}" type="slidenum">
              <a:rPr/>
              <a:pPr>
                <a:defRPr/>
              </a:pPr>
              <a:t>‹#›</a:t>
            </a:fld>
            <a:endParaRPr/>
          </a:p>
        </p:txBody>
      </p:sp>
    </p:spTree>
    <p:extLst>
      <p:ext uri="{BB962C8B-B14F-4D97-AF65-F5344CB8AC3E}">
        <p14:creationId xmlns:p14="http://schemas.microsoft.com/office/powerpoint/2010/main" val="1038584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A4600461-3B1E-42D9-A929-73DA89EEDBD5}" type="slidenum">
              <a:rPr/>
              <a:pPr>
                <a:defRPr/>
              </a:pPr>
              <a:t>‹#›</a:t>
            </a:fld>
            <a:endParaRPr/>
          </a:p>
        </p:txBody>
      </p:sp>
    </p:spTree>
    <p:extLst>
      <p:ext uri="{BB962C8B-B14F-4D97-AF65-F5344CB8AC3E}">
        <p14:creationId xmlns:p14="http://schemas.microsoft.com/office/powerpoint/2010/main" val="2715700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9949D549-81F0-4545-8B97-43D0E27A7104}" type="slidenum">
              <a:rPr/>
              <a:pPr>
                <a:defRPr/>
              </a:pPr>
              <a:t>‹#›</a:t>
            </a:fld>
            <a:endParaRPr/>
          </a:p>
        </p:txBody>
      </p:sp>
    </p:spTree>
    <p:extLst>
      <p:ext uri="{BB962C8B-B14F-4D97-AF65-F5344CB8AC3E}">
        <p14:creationId xmlns:p14="http://schemas.microsoft.com/office/powerpoint/2010/main" val="1699216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CFE189C8-F1A9-40EC-8124-0B2DF674474F}" type="slidenum">
              <a:rPr/>
              <a:pPr>
                <a:defRPr/>
              </a:pPr>
              <a:t>‹#›</a:t>
            </a:fld>
            <a:endParaRPr/>
          </a:p>
        </p:txBody>
      </p:sp>
    </p:spTree>
    <p:extLst>
      <p:ext uri="{BB962C8B-B14F-4D97-AF65-F5344CB8AC3E}">
        <p14:creationId xmlns:p14="http://schemas.microsoft.com/office/powerpoint/2010/main" val="2345856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95A5A941-D53B-44D8-B5F6-819E1450ABCA}" type="slidenum">
              <a:rPr/>
              <a:pPr>
                <a:defRPr/>
              </a:pPr>
              <a:t>‹#›</a:t>
            </a:fld>
            <a:endParaRPr/>
          </a:p>
        </p:txBody>
      </p:sp>
    </p:spTree>
    <p:extLst>
      <p:ext uri="{BB962C8B-B14F-4D97-AF65-F5344CB8AC3E}">
        <p14:creationId xmlns:p14="http://schemas.microsoft.com/office/powerpoint/2010/main" val="1755959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71473BFE-66C6-4EC2-8611-4765F55C4F35}" type="slidenum">
              <a:rPr/>
              <a:pPr>
                <a:defRPr/>
              </a:pPr>
              <a:t>‹#›</a:t>
            </a:fld>
            <a:endParaRPr/>
          </a:p>
        </p:txBody>
      </p:sp>
    </p:spTree>
    <p:extLst>
      <p:ext uri="{BB962C8B-B14F-4D97-AF65-F5344CB8AC3E}">
        <p14:creationId xmlns:p14="http://schemas.microsoft.com/office/powerpoint/2010/main" val="508658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6339F557-0EB1-4792-BE09-A428E0EBA422}" type="slidenum">
              <a:rPr/>
              <a:pPr>
                <a:defRPr/>
              </a:pPr>
              <a:t>‹#›</a:t>
            </a:fld>
            <a:endParaRPr/>
          </a:p>
        </p:txBody>
      </p:sp>
    </p:spTree>
    <p:extLst>
      <p:ext uri="{BB962C8B-B14F-4D97-AF65-F5344CB8AC3E}">
        <p14:creationId xmlns:p14="http://schemas.microsoft.com/office/powerpoint/2010/main" val="2088969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F7DB443E-C566-4E34-A3B3-CE52014E930E}" type="slidenum">
              <a:rPr/>
              <a:pPr>
                <a:defRPr/>
              </a:pPr>
              <a:t>‹#›</a:t>
            </a:fld>
            <a:endParaRPr/>
          </a:p>
        </p:txBody>
      </p:sp>
    </p:spTree>
    <p:extLst>
      <p:ext uri="{BB962C8B-B14F-4D97-AF65-F5344CB8AC3E}">
        <p14:creationId xmlns:p14="http://schemas.microsoft.com/office/powerpoint/2010/main" val="2718248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D022252F-3A27-44FC-812C-B9BC5D0A1548}" type="slidenum">
              <a:rPr/>
              <a:pPr>
                <a:defRPr/>
              </a:pPr>
              <a:t>‹#›</a:t>
            </a:fld>
            <a:endParaRPr/>
          </a:p>
        </p:txBody>
      </p:sp>
    </p:spTree>
    <p:extLst>
      <p:ext uri="{BB962C8B-B14F-4D97-AF65-F5344CB8AC3E}">
        <p14:creationId xmlns:p14="http://schemas.microsoft.com/office/powerpoint/2010/main" val="2582559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0CBF441B-FE28-4A7B-BF53-925B62EB2B86}" type="slidenum">
              <a:rPr/>
              <a:pPr>
                <a:defRPr/>
              </a:pPr>
              <a:t>‹#›</a:t>
            </a:fld>
            <a:endParaRPr/>
          </a:p>
        </p:txBody>
      </p:sp>
    </p:spTree>
    <p:extLst>
      <p:ext uri="{BB962C8B-B14F-4D97-AF65-F5344CB8AC3E}">
        <p14:creationId xmlns:p14="http://schemas.microsoft.com/office/powerpoint/2010/main" val="108951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609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800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7" name="Дата 9"/>
          <p:cNvSpPr>
            <a:spLocks noGrp="1"/>
          </p:cNvSpPr>
          <p:nvPr>
            <p:ph type="dt" sz="half" idx="10"/>
          </p:nvPr>
        </p:nvSpPr>
        <p:spPr/>
        <p:txBody>
          <a:bodyPr rtlCol="0"/>
          <a:lstStyle>
            <a:lvl1pPr>
              <a:defRPr/>
            </a:lvl1pPr>
          </a:lstStyle>
          <a:p>
            <a:pPr>
              <a:defRPr/>
            </a:pPr>
            <a:fld id="{2F5A30BD-82D2-4BE3-9573-C541A89F4A66}" type="datetimeFigureOut">
              <a:rPr lang="ru-RU"/>
              <a:pPr>
                <a:defRPr/>
              </a:pPr>
              <a:t>21.03.2021</a:t>
            </a:fld>
            <a:endParaRPr lang="ru-RU"/>
          </a:p>
        </p:txBody>
      </p:sp>
      <p:sp>
        <p:nvSpPr>
          <p:cNvPr id="8" name="Номер слайда 11"/>
          <p:cNvSpPr>
            <a:spLocks noGrp="1"/>
          </p:cNvSpPr>
          <p:nvPr>
            <p:ph type="sldNum" sz="quarter" idx="11"/>
          </p:nvPr>
        </p:nvSpPr>
        <p:spPr/>
        <p:txBody>
          <a:bodyPr rtlCol="0"/>
          <a:lstStyle>
            <a:lvl1pPr>
              <a:defRPr/>
            </a:lvl1pPr>
          </a:lstStyle>
          <a:p>
            <a:pPr>
              <a:defRPr/>
            </a:pPr>
            <a:fld id="{29C274A9-AFA5-4183-A993-F4E4E8479755}" type="slidenum">
              <a:rPr lang="ru-RU"/>
              <a:pPr>
                <a:defRPr/>
              </a:pPr>
              <a:t>‹#›</a:t>
            </a:fld>
            <a:endParaRPr lang="ru-RU"/>
          </a:p>
        </p:txBody>
      </p:sp>
      <p:sp>
        <p:nvSpPr>
          <p:cNvPr id="9" name="Нижний колонтитул 13"/>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21308921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E9E81F06-2622-419B-ADE4-11FE7422D0D9}" type="slidenum">
              <a:rPr/>
              <a:pPr>
                <a:defRPr/>
              </a:pPr>
              <a:t>‹#›</a:t>
            </a:fld>
            <a:endParaRPr/>
          </a:p>
        </p:txBody>
      </p:sp>
    </p:spTree>
    <p:extLst>
      <p:ext uri="{BB962C8B-B14F-4D97-AF65-F5344CB8AC3E}">
        <p14:creationId xmlns:p14="http://schemas.microsoft.com/office/powerpoint/2010/main" val="11352294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E580A60F-340B-4387-86E1-E6BAF1005C23}" type="slidenum">
              <a:rPr/>
              <a:pPr>
                <a:defRPr/>
              </a:pPr>
              <a:t>‹#›</a:t>
            </a:fld>
            <a:endParaRPr/>
          </a:p>
        </p:txBody>
      </p:sp>
    </p:spTree>
    <p:extLst>
      <p:ext uri="{BB962C8B-B14F-4D97-AF65-F5344CB8AC3E}">
        <p14:creationId xmlns:p14="http://schemas.microsoft.com/office/powerpoint/2010/main" val="33095384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3/21/2021</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2A84341D-298B-4D56-9227-952DA3A5A381}" type="slidenum">
              <a:rPr/>
              <a:pPr>
                <a:defRPr/>
              </a:pPr>
              <a:t>‹#›</a:t>
            </a:fld>
            <a:endParaRPr/>
          </a:p>
        </p:txBody>
      </p:sp>
    </p:spTree>
    <p:extLst>
      <p:ext uri="{BB962C8B-B14F-4D97-AF65-F5344CB8AC3E}">
        <p14:creationId xmlns:p14="http://schemas.microsoft.com/office/powerpoint/2010/main" val="312215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F0D2E005-6FD4-45F3-B82F-2D85A05B7D2B}" type="datetimeFigureOut">
              <a:rPr lang="ru-RU"/>
              <a:pPr>
                <a:defRPr/>
              </a:pPr>
              <a:t>21.03.2021</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338BE5C9-F591-4D3D-816A-EFABC99320FC}" type="slidenum">
              <a:rPr lang="ru-RU"/>
              <a:pPr>
                <a:defRPr/>
              </a:pPr>
              <a:t>‹#›</a:t>
            </a:fld>
            <a:endParaRPr lang="ru-RU"/>
          </a:p>
        </p:txBody>
      </p:sp>
    </p:spTree>
    <p:extLst>
      <p:ext uri="{BB962C8B-B14F-4D97-AF65-F5344CB8AC3E}">
        <p14:creationId xmlns:p14="http://schemas.microsoft.com/office/powerpoint/2010/main" val="303290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B54FD4E2-016E-4C37-9308-F986CB063670}" type="datetimeFigureOut">
              <a:rPr lang="ru-RU"/>
              <a:pPr>
                <a:defRPr/>
              </a:pPr>
              <a:t>21.03.2021</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rgbClr val="696464"/>
                </a:solidFill>
              </a:defRPr>
            </a:lvl1pPr>
          </a:lstStyle>
          <a:p>
            <a:pPr>
              <a:defRPr/>
            </a:pPr>
            <a:fld id="{E461283D-BF3E-4B2B-A138-D98058F28088}" type="slidenum">
              <a:rPr lang="ru-RU"/>
              <a:pPr>
                <a:defRPr/>
              </a:pPr>
              <a:t>‹#›</a:t>
            </a:fld>
            <a:endParaRPr lang="ru-RU"/>
          </a:p>
        </p:txBody>
      </p:sp>
    </p:spTree>
    <p:extLst>
      <p:ext uri="{BB962C8B-B14F-4D97-AF65-F5344CB8AC3E}">
        <p14:creationId xmlns:p14="http://schemas.microsoft.com/office/powerpoint/2010/main" val="301098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lstStyle>
            <a:lvl1pPr algn="l">
              <a:buNone/>
              <a:defRPr sz="4400" b="0"/>
            </a:lvl1pPr>
          </a:lstStyle>
          <a:p>
            <a:r>
              <a:rPr lang="ru-RU" smtClean="0"/>
              <a:t>Образец заголовка</a:t>
            </a:r>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0D2E005-6FD4-45F3-B82F-2D85A05B7D2B}" type="datetimeFigureOut">
              <a:rPr lang="ru-RU"/>
              <a:pPr>
                <a:defRPr/>
              </a:pPr>
              <a:t>21.03.2021</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55DBD65A-D26F-4785-9BCA-7ADDE3B6831A}" type="slidenum">
              <a:rPr lang="ru-RU"/>
              <a:pPr>
                <a:defRPr/>
              </a:pPr>
              <a:t>‹#›</a:t>
            </a:fld>
            <a:endParaRPr lang="ru-RU"/>
          </a:p>
        </p:txBody>
      </p:sp>
    </p:spTree>
    <p:extLst>
      <p:ext uri="{BB962C8B-B14F-4D97-AF65-F5344CB8AC3E}">
        <p14:creationId xmlns:p14="http://schemas.microsoft.com/office/powerpoint/2010/main" val="208619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Прямоугольник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Прямоугольник 11"/>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Прямоугольник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11"/>
          <p:cNvSpPr>
            <a:spLocks noGrp="1"/>
          </p:cNvSpPr>
          <p:nvPr>
            <p:ph type="dt" sz="half" idx="10"/>
          </p:nvPr>
        </p:nvSpPr>
        <p:spPr>
          <a:xfrm>
            <a:off x="6248400" y="6248400"/>
            <a:ext cx="2667000" cy="365125"/>
          </a:xfrm>
        </p:spPr>
        <p:txBody>
          <a:bodyPr rtlCol="0"/>
          <a:lstStyle>
            <a:lvl1pPr>
              <a:defRPr/>
            </a:lvl1pPr>
          </a:lstStyle>
          <a:p>
            <a:pPr>
              <a:defRPr/>
            </a:pPr>
            <a:fld id="{E82BB1C0-7758-42A4-A1BC-7D5B459CA6C3}" type="datetimeFigureOut">
              <a:rPr lang="ru-RU"/>
              <a:pPr>
                <a:defRPr/>
              </a:pPr>
              <a:t>21.03.2021</a:t>
            </a:fld>
            <a:endParaRPr lang="ru-RU"/>
          </a:p>
        </p:txBody>
      </p:sp>
      <p:sp>
        <p:nvSpPr>
          <p:cNvPr id="10" name="Номер слайда 12"/>
          <p:cNvSpPr>
            <a:spLocks noGrp="1"/>
          </p:cNvSpPr>
          <p:nvPr>
            <p:ph type="sldNum" sz="quarter" idx="11"/>
          </p:nvPr>
        </p:nvSpPr>
        <p:spPr>
          <a:xfrm>
            <a:off x="0" y="4667250"/>
            <a:ext cx="1447800" cy="663575"/>
          </a:xfrm>
        </p:spPr>
        <p:txBody>
          <a:bodyPr rtlCol="0"/>
          <a:lstStyle>
            <a:lvl1pPr>
              <a:defRPr sz="2800"/>
            </a:lvl1pPr>
          </a:lstStyle>
          <a:p>
            <a:pPr>
              <a:defRPr/>
            </a:pPr>
            <a:fld id="{9FD2E8C2-74CA-490C-B1CD-3D4596AAF5A5}" type="slidenum">
              <a:rPr lang="ru-RU"/>
              <a:pPr>
                <a:defRPr/>
              </a:pPr>
              <a:t>‹#›</a:t>
            </a:fld>
            <a:endParaRPr lang="ru-RU"/>
          </a:p>
        </p:txBody>
      </p:sp>
      <p:sp>
        <p:nvSpPr>
          <p:cNvPr id="11" name="Нижний колонтитул 13"/>
          <p:cNvSpPr>
            <a:spLocks noGrp="1"/>
          </p:cNvSpPr>
          <p:nvPr>
            <p:ph type="ftr" sz="quarter" idx="12"/>
          </p:nvPr>
        </p:nvSpPr>
        <p:spPr>
          <a:xfrm>
            <a:off x="1600200" y="6248400"/>
            <a:ext cx="4572000" cy="365125"/>
          </a:xfrm>
        </p:spPr>
        <p:txBody>
          <a:bodyPr rtlCol="0"/>
          <a:lstStyle>
            <a:lvl1pPr>
              <a:defRPr/>
            </a:lvl1pPr>
          </a:lstStyle>
          <a:p>
            <a:pPr>
              <a:defRPr/>
            </a:pPr>
            <a:endParaRPr lang="ru-RU"/>
          </a:p>
        </p:txBody>
      </p:sp>
    </p:spTree>
    <p:extLst>
      <p:ext uri="{BB962C8B-B14F-4D97-AF65-F5344CB8AC3E}">
        <p14:creationId xmlns:p14="http://schemas.microsoft.com/office/powerpoint/2010/main" val="205840006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30.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29.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28.xml"/><Relationship Id="rId6" Type="http://schemas.openxmlformats.org/officeDocument/2006/relationships/theme" Target="../theme/theme4.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32.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31.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35.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34.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33.xml"/><Relationship Id="rId6" Type="http://schemas.openxmlformats.org/officeDocument/2006/relationships/theme" Target="../theme/theme5.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37.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36.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40.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39.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38.xml"/><Relationship Id="rId6" Type="http://schemas.openxmlformats.org/officeDocument/2006/relationships/theme" Target="../theme/theme6.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42.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41.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45.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44.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43.xml"/><Relationship Id="rId6" Type="http://schemas.openxmlformats.org/officeDocument/2006/relationships/theme" Target="../theme/theme7.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47.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46.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50.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49.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48.xml"/><Relationship Id="rId6" Type="http://schemas.openxmlformats.org/officeDocument/2006/relationships/theme" Target="../theme/theme8.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52.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51.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Заголовок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43" name="Текст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696464"/>
                </a:solidFill>
                <a:latin typeface="+mn-lt"/>
                <a:cs typeface="+mn-cs"/>
              </a:defRPr>
            </a:lvl1pPr>
          </a:lstStyle>
          <a:p>
            <a:pPr>
              <a:defRPr/>
            </a:pPr>
            <a:fld id="{F0D2E005-6FD4-45F3-B82F-2D85A05B7D2B}" type="datetimeFigureOut">
              <a:rPr lang="ru-RU"/>
              <a:pPr>
                <a:defRPr/>
              </a:pPr>
              <a:t>21.03.2021</a:t>
            </a:fld>
            <a:endParaRPr lang="ru-RU"/>
          </a:p>
        </p:txBody>
      </p:sp>
      <p:sp>
        <p:nvSpPr>
          <p:cNvPr id="3" name="Нижний колонтитул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696464"/>
                </a:solidFill>
                <a:latin typeface="+mn-lt"/>
                <a:cs typeface="+mn-cs"/>
              </a:defRPr>
            </a:lvl1pPr>
          </a:lstStyle>
          <a:p>
            <a:pPr>
              <a:defRPr/>
            </a:pPr>
            <a:endParaRPr lang="ru-RU"/>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Прямоугольник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Прямоугольник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Номер слайда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0C3D723E-B6D6-4F32-B20C-EA175110CB95}" type="slidenum">
              <a:rPr lang="ru-RU"/>
              <a:pPr>
                <a:defRPr/>
              </a:pPr>
              <a:t>‹#›</a:t>
            </a:fld>
            <a:endParaRPr lang="ru-RU"/>
          </a:p>
        </p:txBody>
      </p:sp>
    </p:spTree>
    <p:extLst>
      <p:ext uri="{BB962C8B-B14F-4D97-AF65-F5344CB8AC3E}">
        <p14:creationId xmlns:p14="http://schemas.microsoft.com/office/powerpoint/2010/main" val="605275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28E6A"/>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56251"/>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uk-UA" smtClean="0"/>
              <a:t>Click to edit Master text styles</a:t>
            </a:r>
          </a:p>
          <a:p>
            <a:pPr lvl="1"/>
            <a:r>
              <a:rPr lang="en-US" altLang="uk-UA" smtClean="0"/>
              <a:t>Second level</a:t>
            </a:r>
          </a:p>
          <a:p>
            <a:pPr lvl="2"/>
            <a:r>
              <a:rPr lang="en-US" altLang="uk-UA" smtClean="0"/>
              <a:t>Third level</a:t>
            </a:r>
          </a:p>
          <a:p>
            <a:pPr lvl="3"/>
            <a:r>
              <a:rPr lang="en-US" altLang="uk-UA" smtClean="0"/>
              <a:t>Fourth level</a:t>
            </a:r>
          </a:p>
          <a:p>
            <a:pPr lvl="4"/>
            <a:r>
              <a:rPr lang="en-US" altLang="uk-UA"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7E0A7D78-9D11-456F-9095-9046EDEF0446}" type="datetime1">
              <a:rPr lang="en-US">
                <a:solidFill>
                  <a:srgbClr val="E7DEC9">
                    <a:shade val="50000"/>
                    <a:satMod val="200000"/>
                  </a:srgbClr>
                </a:solidFill>
              </a:rPr>
              <a:pPr>
                <a:defRPr/>
              </a:pPr>
              <a:t>3/21/2021</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r>
              <a:rPr lang="en-US">
                <a:solidFill>
                  <a:srgbClr val="E7DEC9">
                    <a:shade val="50000"/>
                    <a:satMod val="200000"/>
                  </a:srgbClr>
                </a:solidFill>
              </a:rPr>
              <a:t>www.sliderbase.com</a:t>
            </a: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112A1FDF-8D12-46FA-9290-292AD8152BA2}"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Tree>
    <p:extLst>
      <p:ext uri="{BB962C8B-B14F-4D97-AF65-F5344CB8AC3E}">
        <p14:creationId xmlns:p14="http://schemas.microsoft.com/office/powerpoint/2010/main" val="1643848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Holder 2"/>
          <p:cNvSpPr>
            <a:spLocks noGrp="1"/>
          </p:cNvSpPr>
          <p:nvPr>
            <p:ph type="title"/>
          </p:nvPr>
        </p:nvSpPr>
        <p:spPr bwMode="auto">
          <a:xfrm>
            <a:off x="3319463" y="647700"/>
            <a:ext cx="2505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7171" name="Holder 3"/>
          <p:cNvSpPr>
            <a:spLocks noGrp="1"/>
          </p:cNvSpPr>
          <p:nvPr>
            <p:ph type="body" idx="1"/>
          </p:nvPr>
        </p:nvSpPr>
        <p:spPr bwMode="auto">
          <a:xfrm>
            <a:off x="677863" y="1806575"/>
            <a:ext cx="7788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F19BE12E-BCB9-469E-BF54-9FC4E8925329}" type="slidenum">
              <a:rPr/>
              <a:pPr>
                <a:defRPr/>
              </a:pPr>
              <a:t>‹#›</a:t>
            </a:fld>
            <a:endParaRPr/>
          </a:p>
        </p:txBody>
      </p:sp>
    </p:spTree>
    <p:extLst>
      <p:ext uri="{BB962C8B-B14F-4D97-AF65-F5344CB8AC3E}">
        <p14:creationId xmlns:p14="http://schemas.microsoft.com/office/powerpoint/2010/main" val="32985239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051"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052"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3"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4"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5"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6"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7"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8"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9"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0"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1"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2"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3"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4"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5"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6"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7"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8"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9"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0"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1"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2"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3"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4"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5"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6"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7"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8"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9"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80"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81"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82"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83"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2084"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D6AB1433-B013-40EF-88F4-A30255B732E8}" type="slidenum">
              <a:rPr/>
              <a:pPr>
                <a:defRPr/>
              </a:pPr>
              <a:t>‹#›</a:t>
            </a:fld>
            <a:endParaRPr/>
          </a:p>
        </p:txBody>
      </p:sp>
    </p:spTree>
    <p:extLst>
      <p:ext uri="{BB962C8B-B14F-4D97-AF65-F5344CB8AC3E}">
        <p14:creationId xmlns:p14="http://schemas.microsoft.com/office/powerpoint/2010/main" val="39639753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3075"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3076"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77"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78"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79"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0"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1"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2"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3"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4"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5"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6"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7"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8"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9"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0"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1"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2"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3"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4"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5"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6"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7"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8"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9"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0"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1"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2"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3"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4"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5"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6"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7"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3108"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AC4A9D04-DBDB-4A98-861E-EDF40771A3BC}" type="slidenum">
              <a:rPr/>
              <a:pPr>
                <a:defRPr/>
              </a:pPr>
              <a:t>‹#›</a:t>
            </a:fld>
            <a:endParaRPr/>
          </a:p>
        </p:txBody>
      </p:sp>
    </p:spTree>
    <p:extLst>
      <p:ext uri="{BB962C8B-B14F-4D97-AF65-F5344CB8AC3E}">
        <p14:creationId xmlns:p14="http://schemas.microsoft.com/office/powerpoint/2010/main" val="15137485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099"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100"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1"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2"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3"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4"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5"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6"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7"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8"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9"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0"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1"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2"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3"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4"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5"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6"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7"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8"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9"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0"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1"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2"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3"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4"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5"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6"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7"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8"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9"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30"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31"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132"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BEA43149-116B-4784-A39D-FA749E70CC18}" type="slidenum">
              <a:rPr/>
              <a:pPr>
                <a:defRPr/>
              </a:pPr>
              <a:t>‹#›</a:t>
            </a:fld>
            <a:endParaRPr/>
          </a:p>
        </p:txBody>
      </p:sp>
    </p:spTree>
    <p:extLst>
      <p:ext uri="{BB962C8B-B14F-4D97-AF65-F5344CB8AC3E}">
        <p14:creationId xmlns:p14="http://schemas.microsoft.com/office/powerpoint/2010/main" val="31895966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123"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124"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5"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6"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7"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8"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9"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0"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1"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2"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3"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4"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5"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6"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7"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8"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9"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0"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1"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2"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3"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4"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5"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6"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7"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8"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9"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0"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1"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2"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3"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4"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5"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5156"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8AC616C3-95C4-4EF5-84FE-A2600F6A61FF}" type="slidenum">
              <a:rPr/>
              <a:pPr>
                <a:defRPr/>
              </a:pPr>
              <a:t>‹#›</a:t>
            </a:fld>
            <a:endParaRPr/>
          </a:p>
        </p:txBody>
      </p:sp>
    </p:spTree>
    <p:extLst>
      <p:ext uri="{BB962C8B-B14F-4D97-AF65-F5344CB8AC3E}">
        <p14:creationId xmlns:p14="http://schemas.microsoft.com/office/powerpoint/2010/main" val="38530639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6147"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6148"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49"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0"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1"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2"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3"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4"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5"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6"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7"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8"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9"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0"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1"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2"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3"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4"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5"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6"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7"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8"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9"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0"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1"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2"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3"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4"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5"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6"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7"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8"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9"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6180"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3/21/2021</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941AC360-E90E-4E44-AC4E-63C15C7C4AB0}" type="slidenum">
              <a:rPr/>
              <a:pPr>
                <a:defRPr/>
              </a:pPr>
              <a:t>‹#›</a:t>
            </a:fld>
            <a:endParaRPr/>
          </a:p>
        </p:txBody>
      </p:sp>
    </p:spTree>
    <p:extLst>
      <p:ext uri="{BB962C8B-B14F-4D97-AF65-F5344CB8AC3E}">
        <p14:creationId xmlns:p14="http://schemas.microsoft.com/office/powerpoint/2010/main" val="6951999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6.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9.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49.wmf"/><Relationship Id="rId4" Type="http://schemas.openxmlformats.org/officeDocument/2006/relationships/image" Target="../media/image4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49.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600" b="1" dirty="0" smtClean="0">
                <a:solidFill>
                  <a:srgbClr val="930303"/>
                </a:solidFill>
                <a:effectLst>
                  <a:outerShdw blurRad="38100" dist="38100" dir="2700000" algn="tl">
                    <a:srgbClr val="000000">
                      <a:alpha val="43137"/>
                    </a:srgbClr>
                  </a:outerShdw>
                </a:effectLst>
              </a:rPr>
              <a:t>REAL – TIME POLYMERASE CHAIN REACTION</a:t>
            </a:r>
            <a:endParaRPr lang="ru-RU" sz="3600" b="1" dirty="0">
              <a:solidFill>
                <a:srgbClr val="930303"/>
              </a:solidFill>
              <a:effectLst>
                <a:outerShdw blurRad="38100" dist="38100" dir="2700000" algn="tl">
                  <a:srgbClr val="000000">
                    <a:alpha val="43137"/>
                  </a:srgbClr>
                </a:outerShdw>
              </a:effectLst>
            </a:endParaRPr>
          </a:p>
        </p:txBody>
      </p:sp>
      <p:pic>
        <p:nvPicPr>
          <p:cNvPr id="655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1714500"/>
            <a:ext cx="47529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42" y="2908027"/>
            <a:ext cx="4286307" cy="277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p:nvPr/>
        </p:nvSpPr>
        <p:spPr>
          <a:xfrm>
            <a:off x="82374" y="2408920"/>
            <a:ext cx="720080" cy="3168352"/>
          </a:xfrm>
          <a:prstGeom prst="rect">
            <a:avLst/>
          </a:prstGeom>
          <a:gradFill flip="none" rotWithShape="1">
            <a:gsLst>
              <a:gs pos="0">
                <a:srgbClr val="3891A7">
                  <a:tint val="66000"/>
                  <a:satMod val="160000"/>
                </a:srgbClr>
              </a:gs>
              <a:gs pos="50000">
                <a:srgbClr val="3891A7">
                  <a:tint val="44500"/>
                  <a:satMod val="160000"/>
                </a:srgbClr>
              </a:gs>
              <a:gs pos="100000">
                <a:srgbClr val="3891A7">
                  <a:tint val="23500"/>
                  <a:satMod val="160000"/>
                </a:srgbClr>
              </a:gs>
            </a:gsLst>
            <a:lin ang="0" scaled="1"/>
            <a:tileRect/>
          </a:gradFill>
          <a:ln w="25400" cap="flat" cmpd="sng" algn="ctr">
            <a:solidFill>
              <a:srgbClr val="3891A7">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o.29</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0.24</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0.19</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0.14</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0.09</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0.04</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-0.01</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          </a:t>
            </a:r>
          </a:p>
        </p:txBody>
      </p:sp>
      <p:sp>
        <p:nvSpPr>
          <p:cNvPr id="8" name="Rectangle 24"/>
          <p:cNvSpPr/>
          <p:nvPr/>
        </p:nvSpPr>
        <p:spPr>
          <a:xfrm>
            <a:off x="718592" y="5684383"/>
            <a:ext cx="4862371" cy="714375"/>
          </a:xfrm>
          <a:prstGeom prst="rect">
            <a:avLst/>
          </a:prstGeom>
          <a:gradFill flip="none" rotWithShape="1">
            <a:gsLst>
              <a:gs pos="0">
                <a:srgbClr val="3891A7">
                  <a:tint val="66000"/>
                  <a:satMod val="160000"/>
                </a:srgbClr>
              </a:gs>
              <a:gs pos="50000">
                <a:srgbClr val="3891A7">
                  <a:tint val="44500"/>
                  <a:satMod val="160000"/>
                </a:srgbClr>
              </a:gs>
              <a:gs pos="100000">
                <a:srgbClr val="3891A7">
                  <a:tint val="23500"/>
                  <a:satMod val="160000"/>
                </a:srgbClr>
              </a:gs>
            </a:gsLst>
            <a:lin ang="5400000" scaled="1"/>
            <a:tileRect/>
          </a:gradFill>
          <a:ln w="25400" cap="flat" cmpd="sng" algn="ctr">
            <a:solidFill>
              <a:srgbClr val="3891A7">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lumMod val="95000"/>
                    <a:lumOff val="5000"/>
                  </a:prstClr>
                </a:solidFill>
                <a:effectLst/>
                <a:uLnTx/>
                <a:uFillTx/>
                <a:latin typeface="Gill Sans MT"/>
                <a:ea typeface="+mn-ea"/>
                <a:cs typeface="+mn-cs"/>
              </a:rPr>
              <a:t> </a:t>
            </a:r>
            <a:r>
              <a:rPr kumimoji="0" lang="en-US" sz="1800" b="0" i="0" u="none" strike="noStrike" kern="0" cap="none" spc="0" normalizeH="0" baseline="0" noProof="0" dirty="0">
                <a:ln>
                  <a:noFill/>
                </a:ln>
                <a:solidFill>
                  <a:prstClr val="black">
                    <a:lumMod val="95000"/>
                    <a:lumOff val="5000"/>
                  </a:prstClr>
                </a:solidFill>
                <a:effectLst/>
                <a:uLnTx/>
                <a:uFillTx/>
                <a:latin typeface="Gill Sans MT"/>
                <a:ea typeface="+mn-ea"/>
                <a:cs typeface="+mn-cs"/>
              </a:rPr>
              <a:t>0      </a:t>
            </a:r>
            <a:r>
              <a:rPr kumimoji="0" lang="en-US" sz="1800" b="0" i="0" u="none" strike="noStrike" kern="0" cap="none" spc="0" normalizeH="0" baseline="0" noProof="0" dirty="0" smtClean="0">
                <a:ln>
                  <a:noFill/>
                </a:ln>
                <a:solidFill>
                  <a:prstClr val="black">
                    <a:lumMod val="95000"/>
                    <a:lumOff val="5000"/>
                  </a:prstClr>
                </a:solidFill>
                <a:effectLst/>
                <a:uLnTx/>
                <a:uFillTx/>
                <a:latin typeface="Gill Sans MT"/>
                <a:ea typeface="+mn-ea"/>
                <a:cs typeface="+mn-cs"/>
              </a:rPr>
              <a:t>10                </a:t>
            </a:r>
            <a:r>
              <a:rPr kumimoji="0" lang="en-US" sz="1800" b="0" i="0" u="none" strike="noStrike" kern="0" cap="none" spc="0" normalizeH="0" baseline="0" noProof="0" dirty="0">
                <a:ln>
                  <a:noFill/>
                </a:ln>
                <a:solidFill>
                  <a:prstClr val="black">
                    <a:lumMod val="95000"/>
                    <a:lumOff val="5000"/>
                  </a:prstClr>
                </a:solidFill>
                <a:effectLst/>
                <a:uLnTx/>
                <a:uFillTx/>
                <a:latin typeface="Gill Sans MT"/>
                <a:ea typeface="+mn-ea"/>
                <a:cs typeface="+mn-cs"/>
              </a:rPr>
              <a:t>20                 30                 40</a:t>
            </a:r>
          </a:p>
        </p:txBody>
      </p:sp>
      <p:sp>
        <p:nvSpPr>
          <p:cNvPr id="9" name="TextBox 45"/>
          <p:cNvSpPr txBox="1">
            <a:spLocks noChangeArrowheads="1"/>
          </p:cNvSpPr>
          <p:nvPr/>
        </p:nvSpPr>
        <p:spPr bwMode="auto">
          <a:xfrm rot="-1913513">
            <a:off x="51212" y="5683248"/>
            <a:ext cx="506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1800" dirty="0">
                <a:solidFill>
                  <a:prstClr val="black"/>
                </a:solidFill>
                <a:latin typeface="Arial" pitchFamily="34" charset="0"/>
                <a:cs typeface="Arial" pitchFamily="34" charset="0"/>
              </a:rPr>
              <a:t>Flu</a:t>
            </a:r>
          </a:p>
        </p:txBody>
      </p:sp>
      <p:cxnSp>
        <p:nvCxnSpPr>
          <p:cNvPr id="11" name="Straight Connector 46"/>
          <p:cNvCxnSpPr/>
          <p:nvPr/>
        </p:nvCxnSpPr>
        <p:spPr>
          <a:xfrm flipH="1">
            <a:off x="27749" y="5867400"/>
            <a:ext cx="718592" cy="387824"/>
          </a:xfrm>
          <a:prstGeom prst="line">
            <a:avLst/>
          </a:prstGeom>
          <a:noFill/>
          <a:ln w="28575" cap="flat" cmpd="sng" algn="ctr">
            <a:solidFill>
              <a:srgbClr val="475A8D">
                <a:lumMod val="75000"/>
              </a:srgbClr>
            </a:solidFill>
            <a:prstDash val="solid"/>
          </a:ln>
          <a:effectLst/>
        </p:spPr>
      </p:cxnSp>
      <p:sp>
        <p:nvSpPr>
          <p:cNvPr id="13" name="TextBox 39"/>
          <p:cNvSpPr txBox="1">
            <a:spLocks noChangeArrowheads="1"/>
          </p:cNvSpPr>
          <p:nvPr/>
        </p:nvSpPr>
        <p:spPr bwMode="auto">
          <a:xfrm rot="-1756407">
            <a:off x="30458" y="6045218"/>
            <a:ext cx="82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1800" dirty="0">
                <a:solidFill>
                  <a:prstClr val="black"/>
                </a:solidFill>
                <a:latin typeface="Arial" pitchFamily="34" charset="0"/>
                <a:cs typeface="Arial" pitchFamily="34" charset="0"/>
              </a:rPr>
              <a:t>cycle</a:t>
            </a:r>
          </a:p>
        </p:txBody>
      </p:sp>
    </p:spTree>
    <p:extLst>
      <p:ext uri="{BB962C8B-B14F-4D97-AF65-F5344CB8AC3E}">
        <p14:creationId xmlns:p14="http://schemas.microsoft.com/office/powerpoint/2010/main" val="155095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331" y="244475"/>
            <a:ext cx="8424863" cy="1736725"/>
          </a:xfrm>
        </p:spPr>
        <p:txBody>
          <a:bodyPr tIns="81280"/>
          <a:lstStyle/>
          <a:p>
            <a:pPr marL="209550" indent="725488" eaLnBrk="1" hangingPunct="1">
              <a:lnSpc>
                <a:spcPts val="4325"/>
              </a:lnSpc>
              <a:spcBef>
                <a:spcPts val="638"/>
              </a:spcBef>
            </a:pPr>
            <a:r>
              <a:rPr lang="en-US" altLang="en-US" b="1" dirty="0" smtClean="0">
                <a:solidFill>
                  <a:srgbClr val="6F2F9F"/>
                </a:solidFill>
                <a:latin typeface="Arial" pitchFamily="34" charset="0"/>
                <a:cs typeface="Arial" pitchFamily="34" charset="0"/>
              </a:rPr>
              <a:t>For Real Time PCR  we need a specific probe</a:t>
            </a:r>
            <a:r>
              <a:rPr lang="ar-JO" altLang="en-US" b="1" dirty="0" smtClean="0">
                <a:solidFill>
                  <a:srgbClr val="6F2F9F"/>
                </a:solidFill>
                <a:latin typeface="Arial" pitchFamily="34" charset="0"/>
                <a:cs typeface="Arial" pitchFamily="34" charset="0"/>
              </a:rPr>
              <a:t> </a:t>
            </a:r>
            <a:r>
              <a:rPr lang="en-US" altLang="en-US" b="1" dirty="0" smtClean="0">
                <a:solidFill>
                  <a:srgbClr val="6F2F9F"/>
                </a:solidFill>
                <a:latin typeface="Arial" pitchFamily="34" charset="0"/>
                <a:cs typeface="Arial" pitchFamily="34" charset="0"/>
              </a:rPr>
              <a:t>with a fluorescent reporter</a:t>
            </a:r>
          </a:p>
        </p:txBody>
      </p:sp>
      <p:pic>
        <p:nvPicPr>
          <p:cNvPr id="757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225675"/>
            <a:ext cx="34512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916567"/>
            <a:ext cx="4754562"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816350"/>
            <a:ext cx="471805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34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775" y="993775"/>
            <a:ext cx="3227388" cy="573088"/>
          </a:xfrm>
        </p:spPr>
        <p:txBody>
          <a:bodyPr tIns="12700" rtlCol="0"/>
          <a:lstStyle/>
          <a:p>
            <a:pPr marL="12700" eaLnBrk="1" fontAlgn="auto" hangingPunct="1">
              <a:spcBef>
                <a:spcPts val="100"/>
              </a:spcBef>
              <a:spcAft>
                <a:spcPts val="0"/>
              </a:spcAft>
              <a:defRPr/>
            </a:pPr>
            <a:r>
              <a:rPr sz="3600" dirty="0">
                <a:solidFill>
                  <a:srgbClr val="FFFF66"/>
                </a:solidFill>
              </a:rPr>
              <a:t>Real-Time</a:t>
            </a:r>
            <a:r>
              <a:rPr sz="3600" spc="-90" dirty="0">
                <a:solidFill>
                  <a:srgbClr val="FFFF66"/>
                </a:solidFill>
              </a:rPr>
              <a:t> </a:t>
            </a:r>
            <a:r>
              <a:rPr sz="3600" spc="-5" dirty="0">
                <a:solidFill>
                  <a:srgbClr val="FFFF66"/>
                </a:solidFill>
              </a:rPr>
              <a:t>PCR</a:t>
            </a:r>
            <a:endParaRPr sz="3600"/>
          </a:p>
        </p:txBody>
      </p:sp>
      <p:sp>
        <p:nvSpPr>
          <p:cNvPr id="3" name="object 3"/>
          <p:cNvSpPr txBox="1"/>
          <p:nvPr/>
        </p:nvSpPr>
        <p:spPr>
          <a:xfrm>
            <a:off x="460375" y="1809750"/>
            <a:ext cx="184150" cy="206375"/>
          </a:xfrm>
          <a:prstGeom prst="rect">
            <a:avLst/>
          </a:prstGeom>
        </p:spPr>
        <p:txBody>
          <a:bodyPr lIns="0" tIns="13970" rIns="0" bIns="0">
            <a:spAutoFit/>
          </a:bodyPr>
          <a:lstStyle/>
          <a:p>
            <a:pPr marL="12700">
              <a:spcBef>
                <a:spcPts val="110"/>
              </a:spcBef>
              <a:defRPr/>
            </a:pPr>
            <a:r>
              <a:rPr sz="1250" spc="10" dirty="0">
                <a:solidFill>
                  <a:srgbClr val="CCCCFF"/>
                </a:solidFill>
                <a:latin typeface="UnDotum"/>
                <a:cs typeface="UnDotum"/>
              </a:rPr>
              <a:t></a:t>
            </a:r>
            <a:endParaRPr sz="1250">
              <a:solidFill>
                <a:prstClr val="black"/>
              </a:solidFill>
              <a:latin typeface="UnDotum"/>
              <a:cs typeface="UnDotum"/>
            </a:endParaRPr>
          </a:p>
        </p:txBody>
      </p:sp>
      <p:sp>
        <p:nvSpPr>
          <p:cNvPr id="4" name="object 4"/>
          <p:cNvSpPr txBox="1"/>
          <p:nvPr/>
        </p:nvSpPr>
        <p:spPr>
          <a:xfrm>
            <a:off x="801688" y="1785938"/>
            <a:ext cx="7947025" cy="2118529"/>
          </a:xfrm>
          <a:prstGeom prst="rect">
            <a:avLst/>
          </a:prstGeom>
        </p:spPr>
        <p:txBody>
          <a:bodyPr lIns="0" tIns="12700" rIns="0" bIns="0">
            <a:spAutoFit/>
          </a:bodyPr>
          <a:lstStyle/>
          <a:p>
            <a:pPr lvl="0" algn="just" fontAlgn="base">
              <a:spcBef>
                <a:spcPts val="100"/>
              </a:spcBef>
              <a:spcAft>
                <a:spcPct val="0"/>
              </a:spcAft>
            </a:pPr>
            <a:r>
              <a:rPr sz="2800" b="1" spc="-5" dirty="0">
                <a:solidFill>
                  <a:srgbClr val="FFFFFF"/>
                </a:solidFill>
                <a:latin typeface="Arial"/>
                <a:cs typeface="Arial"/>
              </a:rPr>
              <a:t>Re</a:t>
            </a:r>
            <a:r>
              <a:rPr sz="2800" b="1" spc="-15" dirty="0">
                <a:solidFill>
                  <a:srgbClr val="FFFFFF"/>
                </a:solidFill>
                <a:latin typeface="Arial"/>
                <a:cs typeface="Arial"/>
              </a:rPr>
              <a:t>a</a:t>
            </a:r>
            <a:r>
              <a:rPr sz="2800" b="1" spc="5" dirty="0">
                <a:solidFill>
                  <a:srgbClr val="FFFFFF"/>
                </a:solidFill>
                <a:latin typeface="Arial"/>
                <a:cs typeface="Arial"/>
              </a:rPr>
              <a:t>l</a:t>
            </a:r>
            <a:r>
              <a:rPr sz="2800" b="1" dirty="0">
                <a:solidFill>
                  <a:srgbClr val="FFFFFF"/>
                </a:solidFill>
                <a:latin typeface="Arial"/>
                <a:cs typeface="Arial"/>
              </a:rPr>
              <a:t>-time</a:t>
            </a:r>
            <a:r>
              <a:rPr sz="2800" b="1" spc="114" dirty="0">
                <a:solidFill>
                  <a:srgbClr val="FFFFFF"/>
                </a:solidFill>
                <a:latin typeface="Arial"/>
                <a:cs typeface="Arial"/>
              </a:rPr>
              <a:t> </a:t>
            </a:r>
            <a:r>
              <a:rPr sz="2800" b="1" spc="-5" dirty="0">
                <a:solidFill>
                  <a:srgbClr val="FFFFFF"/>
                </a:solidFill>
                <a:latin typeface="Arial"/>
                <a:cs typeface="Arial"/>
              </a:rPr>
              <a:t>PC</a:t>
            </a:r>
            <a:r>
              <a:rPr sz="2800" b="1" dirty="0">
                <a:solidFill>
                  <a:srgbClr val="FFFFFF"/>
                </a:solidFill>
                <a:latin typeface="Arial"/>
                <a:cs typeface="Arial"/>
              </a:rPr>
              <a:t>R</a:t>
            </a:r>
            <a:r>
              <a:rPr sz="2800" b="1" spc="120" dirty="0">
                <a:solidFill>
                  <a:srgbClr val="FFFFFF"/>
                </a:solidFill>
                <a:latin typeface="Arial"/>
                <a:cs typeface="Arial"/>
              </a:rPr>
              <a:t> </a:t>
            </a:r>
            <a:r>
              <a:rPr sz="2800" b="1" spc="-5" dirty="0">
                <a:solidFill>
                  <a:srgbClr val="FFFFFF"/>
                </a:solidFill>
                <a:latin typeface="Arial"/>
                <a:cs typeface="Arial"/>
              </a:rPr>
              <a:t>i</a:t>
            </a:r>
            <a:r>
              <a:rPr sz="2800" b="1" dirty="0">
                <a:solidFill>
                  <a:srgbClr val="FFFFFF"/>
                </a:solidFill>
                <a:latin typeface="Arial"/>
                <a:cs typeface="Arial"/>
              </a:rPr>
              <a:t>s</a:t>
            </a:r>
            <a:r>
              <a:rPr sz="2800" b="1" spc="125" dirty="0">
                <a:solidFill>
                  <a:srgbClr val="FFFFFF"/>
                </a:solidFill>
                <a:latin typeface="Arial"/>
                <a:cs typeface="Arial"/>
              </a:rPr>
              <a:t> </a:t>
            </a:r>
            <a:r>
              <a:rPr sz="2800" b="1" dirty="0">
                <a:solidFill>
                  <a:srgbClr val="FFFFFF"/>
                </a:solidFill>
                <a:latin typeface="Arial"/>
                <a:cs typeface="Arial"/>
              </a:rPr>
              <a:t>a</a:t>
            </a:r>
            <a:r>
              <a:rPr sz="2800" b="1" spc="125" dirty="0">
                <a:solidFill>
                  <a:srgbClr val="FFFFFF"/>
                </a:solidFill>
                <a:latin typeface="Arial"/>
                <a:cs typeface="Arial"/>
              </a:rPr>
              <a:t> </a:t>
            </a:r>
            <a:r>
              <a:rPr sz="2800" b="1" spc="-45" dirty="0">
                <a:solidFill>
                  <a:srgbClr val="FFFFFF"/>
                </a:solidFill>
                <a:latin typeface="Arial"/>
                <a:cs typeface="Arial"/>
              </a:rPr>
              <a:t>v</a:t>
            </a:r>
            <a:r>
              <a:rPr sz="2800" b="1" spc="-15" dirty="0">
                <a:solidFill>
                  <a:srgbClr val="FFFFFF"/>
                </a:solidFill>
                <a:latin typeface="Arial"/>
                <a:cs typeface="Arial"/>
              </a:rPr>
              <a:t>a</a:t>
            </a:r>
            <a:r>
              <a:rPr sz="2800" b="1" spc="-5" dirty="0">
                <a:solidFill>
                  <a:srgbClr val="FFFFFF"/>
                </a:solidFill>
                <a:latin typeface="Arial"/>
                <a:cs typeface="Arial"/>
              </a:rPr>
              <a:t>rian</a:t>
            </a:r>
            <a:r>
              <a:rPr sz="2800" b="1" dirty="0">
                <a:solidFill>
                  <a:srgbClr val="FFFFFF"/>
                </a:solidFill>
                <a:latin typeface="Arial"/>
                <a:cs typeface="Arial"/>
              </a:rPr>
              <a:t>t</a:t>
            </a:r>
            <a:r>
              <a:rPr sz="2800" b="1" spc="125" dirty="0">
                <a:solidFill>
                  <a:srgbClr val="FFFFFF"/>
                </a:solidFill>
                <a:latin typeface="Arial"/>
                <a:cs typeface="Arial"/>
              </a:rPr>
              <a:t> </a:t>
            </a:r>
            <a:r>
              <a:rPr sz="2800" b="1" spc="5" dirty="0">
                <a:solidFill>
                  <a:srgbClr val="FFFFFF"/>
                </a:solidFill>
                <a:latin typeface="Arial"/>
                <a:cs typeface="Arial"/>
              </a:rPr>
              <a:t>o</a:t>
            </a:r>
            <a:r>
              <a:rPr sz="2800" b="1" dirty="0">
                <a:solidFill>
                  <a:srgbClr val="FFFFFF"/>
                </a:solidFill>
                <a:latin typeface="Arial"/>
                <a:cs typeface="Arial"/>
              </a:rPr>
              <a:t>f</a:t>
            </a:r>
            <a:r>
              <a:rPr sz="2800" b="1" spc="125" dirty="0">
                <a:solidFill>
                  <a:srgbClr val="FFFFFF"/>
                </a:solidFill>
                <a:latin typeface="Arial"/>
                <a:cs typeface="Arial"/>
              </a:rPr>
              <a:t> </a:t>
            </a:r>
            <a:r>
              <a:rPr sz="2800" b="1" spc="-5" dirty="0">
                <a:solidFill>
                  <a:srgbClr val="FFFFFF"/>
                </a:solidFill>
                <a:latin typeface="Arial"/>
                <a:cs typeface="Arial"/>
              </a:rPr>
              <a:t>PC</a:t>
            </a:r>
            <a:r>
              <a:rPr sz="2800" b="1" dirty="0">
                <a:solidFill>
                  <a:srgbClr val="FFFFFF"/>
                </a:solidFill>
                <a:latin typeface="Arial"/>
                <a:cs typeface="Arial"/>
              </a:rPr>
              <a:t>R</a:t>
            </a:r>
            <a:r>
              <a:rPr sz="2800" b="1" spc="114" dirty="0">
                <a:solidFill>
                  <a:srgbClr val="FFFFFF"/>
                </a:solidFill>
                <a:latin typeface="Arial"/>
                <a:cs typeface="Arial"/>
              </a:rPr>
              <a:t> </a:t>
            </a:r>
            <a:r>
              <a:rPr sz="2800" b="1" spc="5" dirty="0">
                <a:solidFill>
                  <a:srgbClr val="FFFFFF"/>
                </a:solidFill>
                <a:latin typeface="Arial"/>
                <a:cs typeface="Arial"/>
              </a:rPr>
              <a:t>t</a:t>
            </a:r>
            <a:r>
              <a:rPr sz="2800" b="1" spc="-15" dirty="0">
                <a:solidFill>
                  <a:srgbClr val="FFFFFF"/>
                </a:solidFill>
                <a:latin typeface="Arial"/>
                <a:cs typeface="Arial"/>
              </a:rPr>
              <a:t>ec</a:t>
            </a:r>
            <a:r>
              <a:rPr sz="2800" b="1" spc="5" dirty="0">
                <a:solidFill>
                  <a:srgbClr val="FFFFFF"/>
                </a:solidFill>
                <a:latin typeface="Arial"/>
                <a:cs typeface="Arial"/>
              </a:rPr>
              <a:t>h</a:t>
            </a:r>
            <a:r>
              <a:rPr sz="2800" b="1" spc="-5" dirty="0">
                <a:solidFill>
                  <a:srgbClr val="FFFFFF"/>
                </a:solidFill>
                <a:latin typeface="Arial"/>
                <a:cs typeface="Arial"/>
              </a:rPr>
              <a:t>n</a:t>
            </a:r>
            <a:r>
              <a:rPr sz="2800" b="1" spc="5" dirty="0">
                <a:solidFill>
                  <a:srgbClr val="FFFFFF"/>
                </a:solidFill>
                <a:latin typeface="Arial"/>
                <a:cs typeface="Arial"/>
              </a:rPr>
              <a:t>o</a:t>
            </a:r>
            <a:r>
              <a:rPr sz="2800" b="1" spc="-5" dirty="0">
                <a:solidFill>
                  <a:srgbClr val="FFFFFF"/>
                </a:solidFill>
                <a:latin typeface="Arial"/>
                <a:cs typeface="Arial"/>
              </a:rPr>
              <a:t>l</a:t>
            </a:r>
            <a:r>
              <a:rPr sz="2800" b="1" spc="5" dirty="0">
                <a:solidFill>
                  <a:srgbClr val="FFFFFF"/>
                </a:solidFill>
                <a:latin typeface="Arial"/>
                <a:cs typeface="Arial"/>
              </a:rPr>
              <a:t>o</a:t>
            </a:r>
            <a:r>
              <a:rPr sz="2800" b="1" spc="-5" dirty="0">
                <a:solidFill>
                  <a:srgbClr val="FFFFFF"/>
                </a:solidFill>
                <a:latin typeface="Arial"/>
                <a:cs typeface="Arial"/>
              </a:rPr>
              <a:t>g</a:t>
            </a:r>
            <a:r>
              <a:rPr sz="2800" b="1" dirty="0">
                <a:solidFill>
                  <a:srgbClr val="FFFFFF"/>
                </a:solidFill>
                <a:latin typeface="Arial"/>
                <a:cs typeface="Arial"/>
              </a:rPr>
              <a:t>y</a:t>
            </a:r>
            <a:r>
              <a:rPr sz="2800" b="1" spc="105" dirty="0">
                <a:solidFill>
                  <a:srgbClr val="FFFFFF"/>
                </a:solidFill>
                <a:latin typeface="Arial"/>
                <a:cs typeface="Arial"/>
              </a:rPr>
              <a:t> </a:t>
            </a:r>
            <a:r>
              <a:rPr sz="2800" b="1" spc="5" dirty="0">
                <a:solidFill>
                  <a:srgbClr val="FFFFFF"/>
                </a:solidFill>
                <a:latin typeface="Arial"/>
                <a:cs typeface="Arial"/>
              </a:rPr>
              <a:t>t</a:t>
            </a:r>
            <a:r>
              <a:rPr sz="2800" b="1" spc="-5" dirty="0">
                <a:solidFill>
                  <a:srgbClr val="FFFFFF"/>
                </a:solidFill>
                <a:latin typeface="Arial"/>
                <a:cs typeface="Arial"/>
              </a:rPr>
              <a:t>ha</a:t>
            </a:r>
            <a:r>
              <a:rPr sz="2800" b="1" dirty="0">
                <a:solidFill>
                  <a:srgbClr val="FFFFFF"/>
                </a:solidFill>
                <a:latin typeface="Arial"/>
                <a:cs typeface="Arial"/>
              </a:rPr>
              <a:t>t</a:t>
            </a:r>
            <a:r>
              <a:rPr sz="2800" b="1" spc="125" dirty="0">
                <a:solidFill>
                  <a:srgbClr val="FFFFFF"/>
                </a:solidFill>
                <a:latin typeface="Arial"/>
                <a:cs typeface="Arial"/>
              </a:rPr>
              <a:t> </a:t>
            </a:r>
            <a:r>
              <a:rPr sz="2800" b="1" spc="-15" dirty="0">
                <a:solidFill>
                  <a:srgbClr val="FFFFFF"/>
                </a:solidFill>
                <a:latin typeface="Arial"/>
                <a:cs typeface="Arial"/>
              </a:rPr>
              <a:t>a</a:t>
            </a:r>
            <a:r>
              <a:rPr sz="2800" b="1" spc="5" dirty="0">
                <a:solidFill>
                  <a:srgbClr val="FFFFFF"/>
                </a:solidFill>
                <a:latin typeface="Arial"/>
                <a:cs typeface="Arial"/>
              </a:rPr>
              <a:t>l</a:t>
            </a:r>
            <a:r>
              <a:rPr sz="2800" b="1" spc="-5" dirty="0">
                <a:solidFill>
                  <a:srgbClr val="FFFFFF"/>
                </a:solidFill>
                <a:latin typeface="Arial"/>
                <a:cs typeface="Arial"/>
              </a:rPr>
              <a:t>l</a:t>
            </a:r>
            <a:r>
              <a:rPr sz="2800" b="1" spc="5" dirty="0">
                <a:solidFill>
                  <a:srgbClr val="FFFFFF"/>
                </a:solidFill>
                <a:latin typeface="Arial"/>
                <a:cs typeface="Arial"/>
              </a:rPr>
              <a:t>o</a:t>
            </a:r>
            <a:r>
              <a:rPr sz="2800" b="1" spc="45" dirty="0">
                <a:solidFill>
                  <a:srgbClr val="FFFFFF"/>
                </a:solidFill>
                <a:latin typeface="Arial"/>
                <a:cs typeface="Arial"/>
              </a:rPr>
              <a:t>w</a:t>
            </a:r>
            <a:r>
              <a:rPr sz="2800" b="1" dirty="0">
                <a:solidFill>
                  <a:srgbClr val="FFFFFF"/>
                </a:solidFill>
                <a:latin typeface="Arial"/>
                <a:cs typeface="Arial"/>
              </a:rPr>
              <a:t>s</a:t>
            </a:r>
            <a:r>
              <a:rPr sz="2800" b="1" spc="114" dirty="0">
                <a:solidFill>
                  <a:srgbClr val="FFFFFF"/>
                </a:solidFill>
                <a:latin typeface="Arial"/>
                <a:cs typeface="Arial"/>
              </a:rPr>
              <a:t> </a:t>
            </a:r>
            <a:r>
              <a:rPr sz="2800" b="1" dirty="0" smtClean="0">
                <a:solidFill>
                  <a:srgbClr val="FFFFFF"/>
                </a:solidFill>
                <a:latin typeface="Arial"/>
                <a:cs typeface="Arial"/>
              </a:rPr>
              <a:t>t</a:t>
            </a:r>
            <a:r>
              <a:rPr sz="2800" b="1" spc="10" dirty="0" smtClean="0">
                <a:solidFill>
                  <a:srgbClr val="FFFFFF"/>
                </a:solidFill>
                <a:latin typeface="Arial"/>
                <a:cs typeface="Arial"/>
              </a:rPr>
              <a:t>h</a:t>
            </a:r>
            <a:r>
              <a:rPr sz="2800" b="1" dirty="0" smtClean="0">
                <a:solidFill>
                  <a:srgbClr val="FFFFFF"/>
                </a:solidFill>
                <a:latin typeface="Arial"/>
                <a:cs typeface="Arial"/>
              </a:rPr>
              <a:t>e</a:t>
            </a:r>
            <a:r>
              <a:rPr lang="en-CA" sz="2800" b="1" dirty="0" smtClean="0">
                <a:solidFill>
                  <a:srgbClr val="FFFFFF"/>
                </a:solidFill>
                <a:latin typeface="Arial"/>
                <a:cs typeface="Arial"/>
              </a:rPr>
              <a:t> the detection</a:t>
            </a:r>
            <a:r>
              <a:rPr lang="en-US" altLang="en-US" sz="2800" b="1" dirty="0" smtClean="0">
                <a:solidFill>
                  <a:srgbClr val="FFFFFF"/>
                </a:solidFill>
              </a:rPr>
              <a:t>of PCR </a:t>
            </a:r>
            <a:r>
              <a:rPr lang="en-US" altLang="en-US" sz="2800" b="1" dirty="0">
                <a:solidFill>
                  <a:srgbClr val="FFFFFF"/>
                </a:solidFill>
              </a:rPr>
              <a:t>products as they accumulate in "real-time" during the PCR  amplification process.</a:t>
            </a:r>
            <a:endParaRPr lang="en-US" altLang="en-US" sz="2800" dirty="0">
              <a:solidFill>
                <a:srgbClr val="000000"/>
              </a:solidFill>
            </a:endParaRPr>
          </a:p>
          <a:p>
            <a:pPr marL="12700">
              <a:spcBef>
                <a:spcPts val="100"/>
              </a:spcBef>
              <a:tabLst>
                <a:tab pos="6918959" algn="l"/>
              </a:tabLst>
              <a:defRPr/>
            </a:pPr>
            <a:r>
              <a:rPr lang="en-CA" sz="2400" b="1" dirty="0" smtClean="0">
                <a:solidFill>
                  <a:srgbClr val="FFFFFF"/>
                </a:solidFill>
                <a:latin typeface="Arial"/>
                <a:cs typeface="Arial"/>
              </a:rPr>
              <a:t>  </a:t>
            </a:r>
            <a:endParaRPr sz="2400" dirty="0">
              <a:solidFill>
                <a:prstClr val="black"/>
              </a:solidFill>
              <a:latin typeface="Arial"/>
              <a:cs typeface="Arial"/>
            </a:endParaRPr>
          </a:p>
        </p:txBody>
      </p:sp>
      <p:sp>
        <p:nvSpPr>
          <p:cNvPr id="5" name="object 5"/>
          <p:cNvSpPr txBox="1"/>
          <p:nvPr/>
        </p:nvSpPr>
        <p:spPr>
          <a:xfrm>
            <a:off x="460375" y="2689225"/>
            <a:ext cx="184150" cy="206375"/>
          </a:xfrm>
          <a:prstGeom prst="rect">
            <a:avLst/>
          </a:prstGeom>
        </p:spPr>
        <p:txBody>
          <a:bodyPr lIns="0" tIns="13970" rIns="0" bIns="0">
            <a:spAutoFit/>
          </a:bodyPr>
          <a:lstStyle/>
          <a:p>
            <a:pPr marL="12700">
              <a:spcBef>
                <a:spcPts val="110"/>
              </a:spcBef>
              <a:defRPr/>
            </a:pPr>
            <a:r>
              <a:rPr sz="1250" spc="10" dirty="0">
                <a:solidFill>
                  <a:srgbClr val="CCCCFF"/>
                </a:solidFill>
                <a:latin typeface="UnDotum"/>
                <a:cs typeface="UnDotum"/>
              </a:rPr>
              <a:t></a:t>
            </a:r>
            <a:endParaRPr sz="1250">
              <a:solidFill>
                <a:prstClr val="black"/>
              </a:solidFill>
              <a:latin typeface="UnDotum"/>
              <a:cs typeface="UnDotum"/>
            </a:endParaRPr>
          </a:p>
        </p:txBody>
      </p:sp>
      <p:sp>
        <p:nvSpPr>
          <p:cNvPr id="6" name="object 6"/>
          <p:cNvSpPr txBox="1"/>
          <p:nvPr/>
        </p:nvSpPr>
        <p:spPr>
          <a:xfrm>
            <a:off x="460375" y="3904467"/>
            <a:ext cx="184150" cy="206375"/>
          </a:xfrm>
          <a:prstGeom prst="rect">
            <a:avLst/>
          </a:prstGeom>
        </p:spPr>
        <p:txBody>
          <a:bodyPr lIns="0" tIns="13970" rIns="0" bIns="0">
            <a:spAutoFit/>
          </a:bodyPr>
          <a:lstStyle/>
          <a:p>
            <a:pPr marL="12700">
              <a:spcBef>
                <a:spcPts val="110"/>
              </a:spcBef>
              <a:defRPr/>
            </a:pPr>
            <a:r>
              <a:rPr sz="1250" spc="10" dirty="0">
                <a:solidFill>
                  <a:srgbClr val="CCCCFF"/>
                </a:solidFill>
                <a:latin typeface="UnDotum"/>
                <a:cs typeface="UnDotum"/>
              </a:rPr>
              <a:t></a:t>
            </a:r>
            <a:endParaRPr sz="1250" dirty="0">
              <a:solidFill>
                <a:prstClr val="black"/>
              </a:solidFill>
              <a:latin typeface="UnDotum"/>
              <a:cs typeface="UnDotum"/>
            </a:endParaRPr>
          </a:p>
        </p:txBody>
      </p:sp>
      <p:sp>
        <p:nvSpPr>
          <p:cNvPr id="7" name="object 7"/>
          <p:cNvSpPr txBox="1"/>
          <p:nvPr/>
        </p:nvSpPr>
        <p:spPr>
          <a:xfrm>
            <a:off x="805069" y="3717032"/>
            <a:ext cx="7951787" cy="1592744"/>
          </a:xfrm>
          <a:prstGeom prst="rect">
            <a:avLst/>
          </a:prstGeom>
        </p:spPr>
        <p:txBody>
          <a:bodyPr lIns="0" tIns="12700" rIns="0" bIns="0">
            <a:spAutoFit/>
          </a:bodyPr>
          <a:lstStyle>
            <a:lvl1pPr marL="12700" eaLnBrk="0" hangingPunct="0">
              <a:tabLst>
                <a:tab pos="477838" algn="l"/>
              </a:tabLst>
              <a:defRPr>
                <a:solidFill>
                  <a:schemeClr val="tx1"/>
                </a:solidFill>
                <a:latin typeface="Arial" pitchFamily="34" charset="0"/>
                <a:cs typeface="Arial" pitchFamily="34" charset="0"/>
              </a:defRPr>
            </a:lvl1pPr>
            <a:lvl2pPr marL="742950" indent="-285750" eaLnBrk="0" hangingPunct="0">
              <a:tabLst>
                <a:tab pos="477838" algn="l"/>
              </a:tabLst>
              <a:defRPr>
                <a:solidFill>
                  <a:schemeClr val="tx1"/>
                </a:solidFill>
                <a:latin typeface="Arial" pitchFamily="34" charset="0"/>
                <a:cs typeface="Arial" pitchFamily="34" charset="0"/>
              </a:defRPr>
            </a:lvl2pPr>
            <a:lvl3pPr marL="1143000" indent="-228600" eaLnBrk="0" hangingPunct="0">
              <a:tabLst>
                <a:tab pos="477838" algn="l"/>
              </a:tabLst>
              <a:defRPr>
                <a:solidFill>
                  <a:schemeClr val="tx1"/>
                </a:solidFill>
                <a:latin typeface="Arial" pitchFamily="34" charset="0"/>
                <a:cs typeface="Arial" pitchFamily="34" charset="0"/>
              </a:defRPr>
            </a:lvl3pPr>
            <a:lvl4pPr marL="1600200" indent="-228600" eaLnBrk="0" hangingPunct="0">
              <a:tabLst>
                <a:tab pos="477838" algn="l"/>
              </a:tabLst>
              <a:defRPr>
                <a:solidFill>
                  <a:schemeClr val="tx1"/>
                </a:solidFill>
                <a:latin typeface="Arial" pitchFamily="34" charset="0"/>
                <a:cs typeface="Arial" pitchFamily="34" charset="0"/>
              </a:defRPr>
            </a:lvl4pPr>
            <a:lvl5pPr marL="2057400" indent="-228600" eaLnBrk="0" hangingPunct="0">
              <a:tabLst>
                <a:tab pos="477838"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77838"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77838"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77838"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77838" algn="l"/>
              </a:tabLst>
              <a:defRPr>
                <a:solidFill>
                  <a:schemeClr val="tx1"/>
                </a:solidFill>
                <a:latin typeface="Arial" pitchFamily="34" charset="0"/>
                <a:cs typeface="Arial" pitchFamily="34" charset="0"/>
              </a:defRPr>
            </a:lvl9pPr>
          </a:lstStyle>
          <a:p>
            <a:pPr eaLnBrk="1" fontAlgn="base" hangingPunct="1">
              <a:spcBef>
                <a:spcPts val="438"/>
              </a:spcBef>
              <a:spcAft>
                <a:spcPct val="0"/>
              </a:spcAft>
            </a:pPr>
            <a:r>
              <a:rPr lang="en-US" altLang="en-US" sz="2400" b="1" dirty="0" smtClean="0">
                <a:solidFill>
                  <a:srgbClr val="FFFFFF"/>
                </a:solidFill>
              </a:rPr>
              <a:t>All </a:t>
            </a:r>
            <a:r>
              <a:rPr lang="en-US" altLang="en-US" sz="2400" b="1" dirty="0">
                <a:solidFill>
                  <a:srgbClr val="FFFFFF"/>
                </a:solidFill>
              </a:rPr>
              <a:t>real-time PCR systems rely upon the detection and quantitation of a  fluorescent reporter</a:t>
            </a:r>
            <a:endParaRPr lang="en-US" altLang="en-US" sz="2400" dirty="0">
              <a:solidFill>
                <a:srgbClr val="000000"/>
              </a:solidFill>
            </a:endParaRPr>
          </a:p>
          <a:p>
            <a:pPr eaLnBrk="1" fontAlgn="base" hangingPunct="1">
              <a:spcBef>
                <a:spcPts val="750"/>
              </a:spcBef>
              <a:spcAft>
                <a:spcPct val="0"/>
              </a:spcAft>
            </a:pPr>
            <a:r>
              <a:rPr lang="en-US" altLang="en-US" sz="2400" b="1" dirty="0">
                <a:solidFill>
                  <a:srgbClr val="FFFFFF"/>
                </a:solidFill>
              </a:rPr>
              <a:t>The signal of which increases in direct proportion to the amount of </a:t>
            </a:r>
            <a:r>
              <a:rPr lang="en-US" altLang="en-US" sz="2400" b="1" dirty="0" smtClean="0">
                <a:solidFill>
                  <a:srgbClr val="FFFFFF"/>
                </a:solidFill>
              </a:rPr>
              <a:t>PCR</a:t>
            </a:r>
            <a:r>
              <a:rPr lang="en-US" altLang="en-US" sz="2400" dirty="0" smtClean="0">
                <a:solidFill>
                  <a:srgbClr val="000000"/>
                </a:solidFill>
              </a:rPr>
              <a:t> </a:t>
            </a:r>
            <a:r>
              <a:rPr lang="en-US" altLang="en-US" sz="2400" b="1" dirty="0" smtClean="0">
                <a:solidFill>
                  <a:srgbClr val="FFFFFF"/>
                </a:solidFill>
              </a:rPr>
              <a:t>product </a:t>
            </a:r>
            <a:r>
              <a:rPr lang="en-US" altLang="en-US" sz="2400" b="1" dirty="0">
                <a:solidFill>
                  <a:srgbClr val="FFFFFF"/>
                </a:solidFill>
              </a:rPr>
              <a:t>in a reaction</a:t>
            </a:r>
            <a:endParaRPr lang="en-US" altLang="en-US" sz="2400" dirty="0">
              <a:solidFill>
                <a:srgbClr val="000000"/>
              </a:solidFill>
            </a:endParaRPr>
          </a:p>
        </p:txBody>
      </p:sp>
    </p:spTree>
    <p:extLst>
      <p:ext uri="{BB962C8B-B14F-4D97-AF65-F5344CB8AC3E}">
        <p14:creationId xmlns:p14="http://schemas.microsoft.com/office/powerpoint/2010/main" val="2765414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9587" y="2060848"/>
            <a:ext cx="5299075" cy="1465263"/>
          </a:xfrm>
          <a:prstGeom prst="rect">
            <a:avLst/>
          </a:prstGeom>
          <a:ln w="9344">
            <a:solidFill>
              <a:srgbClr val="FFFFFF"/>
            </a:solidFill>
          </a:ln>
        </p:spPr>
        <p:txBody>
          <a:bodyPr lIns="0" tIns="46990" rIns="0" bIns="0">
            <a:spAutoFit/>
          </a:bodyPr>
          <a:lstStyle/>
          <a:p>
            <a:pPr marL="89535">
              <a:spcBef>
                <a:spcPts val="370"/>
              </a:spcBef>
              <a:defRPr/>
            </a:pPr>
            <a:r>
              <a:rPr spc="-5" dirty="0">
                <a:solidFill>
                  <a:srgbClr val="FFFFFF"/>
                </a:solidFill>
                <a:latin typeface="Arial"/>
                <a:cs typeface="Arial"/>
              </a:rPr>
              <a:t>RT-PCR:</a:t>
            </a:r>
            <a:endParaRPr>
              <a:solidFill>
                <a:prstClr val="black"/>
              </a:solidFill>
              <a:latin typeface="Arial"/>
              <a:cs typeface="Arial"/>
            </a:endParaRPr>
          </a:p>
          <a:p>
            <a:pPr>
              <a:spcBef>
                <a:spcPts val="30"/>
              </a:spcBef>
              <a:defRPr/>
            </a:pPr>
            <a:endParaRPr sz="1850">
              <a:solidFill>
                <a:prstClr val="black"/>
              </a:solidFill>
              <a:latin typeface="Arial"/>
              <a:cs typeface="Arial"/>
            </a:endParaRPr>
          </a:p>
          <a:p>
            <a:pPr marL="89535">
              <a:defRPr/>
            </a:pPr>
            <a:r>
              <a:rPr spc="-5" dirty="0">
                <a:solidFill>
                  <a:srgbClr val="FFFFFF"/>
                </a:solidFill>
                <a:latin typeface="Arial"/>
                <a:cs typeface="Arial"/>
              </a:rPr>
              <a:t>Reverse Transcription </a:t>
            </a:r>
            <a:r>
              <a:rPr spc="-10" dirty="0">
                <a:solidFill>
                  <a:srgbClr val="FFFFFF"/>
                </a:solidFill>
                <a:latin typeface="Arial"/>
                <a:cs typeface="Arial"/>
              </a:rPr>
              <a:t>Polymerase Chain</a:t>
            </a:r>
            <a:r>
              <a:rPr spc="20" dirty="0">
                <a:solidFill>
                  <a:srgbClr val="FFFFFF"/>
                </a:solidFill>
                <a:latin typeface="Arial"/>
                <a:cs typeface="Arial"/>
              </a:rPr>
              <a:t> </a:t>
            </a:r>
            <a:r>
              <a:rPr spc="-10" dirty="0">
                <a:solidFill>
                  <a:srgbClr val="FFFFFF"/>
                </a:solidFill>
                <a:latin typeface="Arial"/>
                <a:cs typeface="Arial"/>
              </a:rPr>
              <a:t>Reaction</a:t>
            </a:r>
            <a:endParaRPr>
              <a:solidFill>
                <a:prstClr val="black"/>
              </a:solidFill>
              <a:latin typeface="Arial"/>
              <a:cs typeface="Arial"/>
            </a:endParaRPr>
          </a:p>
          <a:p>
            <a:pPr marL="89535">
              <a:defRPr/>
            </a:pPr>
            <a:r>
              <a:rPr sz="2700" baseline="3086" dirty="0">
                <a:solidFill>
                  <a:srgbClr val="FFFFFF"/>
                </a:solidFill>
                <a:latin typeface="Arial"/>
                <a:cs typeface="Arial"/>
              </a:rPr>
              <a:t>- </a:t>
            </a:r>
            <a:r>
              <a:rPr spc="-5" dirty="0">
                <a:solidFill>
                  <a:srgbClr val="FFFFFF"/>
                </a:solidFill>
                <a:latin typeface="Arial"/>
                <a:cs typeface="Arial"/>
              </a:rPr>
              <a:t>Or </a:t>
            </a:r>
            <a:r>
              <a:rPr dirty="0">
                <a:solidFill>
                  <a:srgbClr val="FFFFFF"/>
                </a:solidFill>
                <a:latin typeface="Arial"/>
                <a:cs typeface="Arial"/>
              </a:rPr>
              <a:t>–</a:t>
            </a:r>
            <a:endParaRPr>
              <a:solidFill>
                <a:prstClr val="black"/>
              </a:solidFill>
              <a:latin typeface="Arial"/>
              <a:cs typeface="Arial"/>
            </a:endParaRPr>
          </a:p>
          <a:p>
            <a:pPr marL="89535">
              <a:defRPr/>
            </a:pPr>
            <a:r>
              <a:rPr spc="-5" dirty="0">
                <a:solidFill>
                  <a:srgbClr val="FFFFFF"/>
                </a:solidFill>
                <a:latin typeface="Arial"/>
                <a:cs typeface="Arial"/>
              </a:rPr>
              <a:t>Real-Time </a:t>
            </a:r>
            <a:r>
              <a:rPr spc="-10" dirty="0">
                <a:solidFill>
                  <a:srgbClr val="FFFFFF"/>
                </a:solidFill>
                <a:latin typeface="Arial"/>
                <a:cs typeface="Arial"/>
              </a:rPr>
              <a:t>Polymerase Chain</a:t>
            </a:r>
            <a:r>
              <a:rPr dirty="0">
                <a:solidFill>
                  <a:srgbClr val="FFFFFF"/>
                </a:solidFill>
                <a:latin typeface="Arial"/>
                <a:cs typeface="Arial"/>
              </a:rPr>
              <a:t> </a:t>
            </a:r>
            <a:r>
              <a:rPr spc="-10" dirty="0">
                <a:solidFill>
                  <a:srgbClr val="FFFFFF"/>
                </a:solidFill>
                <a:latin typeface="Arial"/>
                <a:cs typeface="Arial"/>
              </a:rPr>
              <a:t>Reaction?</a:t>
            </a:r>
            <a:endParaRPr>
              <a:solidFill>
                <a:prstClr val="black"/>
              </a:solidFill>
              <a:latin typeface="Arial"/>
              <a:cs typeface="Arial"/>
            </a:endParaRPr>
          </a:p>
        </p:txBody>
      </p:sp>
      <p:sp>
        <p:nvSpPr>
          <p:cNvPr id="3" name="object 3"/>
          <p:cNvSpPr txBox="1"/>
          <p:nvPr/>
        </p:nvSpPr>
        <p:spPr>
          <a:xfrm>
            <a:off x="755577" y="4005064"/>
            <a:ext cx="7776864" cy="1243930"/>
          </a:xfrm>
          <a:prstGeom prst="rect">
            <a:avLst/>
          </a:prstGeom>
        </p:spPr>
        <p:txBody>
          <a:bodyPr wrap="square"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2000" dirty="0">
                <a:solidFill>
                  <a:srgbClr val="FFFFFF"/>
                </a:solidFill>
              </a:rPr>
              <a:t>RT-PCR = Reverse Transcription Polymerase Chain Reaction (may  be applied to both conventional and Real-time PCR systems).</a:t>
            </a:r>
            <a:endParaRPr lang="en-US" altLang="en-US" sz="2000" dirty="0">
              <a:solidFill>
                <a:srgbClr val="000000"/>
              </a:solidFill>
            </a:endParaRPr>
          </a:p>
          <a:p>
            <a:pPr eaLnBrk="1" fontAlgn="base" hangingPunct="1">
              <a:spcBef>
                <a:spcPts val="25"/>
              </a:spcBef>
              <a:spcAft>
                <a:spcPct val="0"/>
              </a:spcAft>
            </a:pPr>
            <a:endParaRPr lang="en-US" altLang="en-US" sz="2000" dirty="0">
              <a:solidFill>
                <a:srgbClr val="000000"/>
              </a:solidFill>
            </a:endParaRPr>
          </a:p>
          <a:p>
            <a:pPr eaLnBrk="1" fontAlgn="base" hangingPunct="1">
              <a:spcBef>
                <a:spcPct val="0"/>
              </a:spcBef>
              <a:spcAft>
                <a:spcPct val="0"/>
              </a:spcAft>
            </a:pPr>
            <a:r>
              <a:rPr lang="en-US" altLang="en-US" sz="2000" dirty="0">
                <a:solidFill>
                  <a:srgbClr val="FFFFFF"/>
                </a:solidFill>
              </a:rPr>
              <a:t>qPCR = Real-Time PCR when used as a quantitative tool.</a:t>
            </a:r>
            <a:endParaRPr lang="en-US" altLang="en-US" sz="2000" dirty="0">
              <a:solidFill>
                <a:srgbClr val="000000"/>
              </a:solidFill>
            </a:endParaRPr>
          </a:p>
        </p:txBody>
      </p:sp>
      <p:sp>
        <p:nvSpPr>
          <p:cNvPr id="4" name="object 4"/>
          <p:cNvSpPr txBox="1">
            <a:spLocks noGrp="1"/>
          </p:cNvSpPr>
          <p:nvPr>
            <p:ph type="title"/>
          </p:nvPr>
        </p:nvSpPr>
        <p:spPr>
          <a:xfrm>
            <a:off x="1296988" y="1196752"/>
            <a:ext cx="6081712" cy="512763"/>
          </a:xfrm>
        </p:spPr>
        <p:txBody>
          <a:bodyPr tIns="12700" rtlCol="0"/>
          <a:lstStyle/>
          <a:p>
            <a:pPr marL="12700" eaLnBrk="1" fontAlgn="auto" hangingPunct="1">
              <a:spcBef>
                <a:spcPts val="100"/>
              </a:spcBef>
              <a:spcAft>
                <a:spcPts val="0"/>
              </a:spcAft>
              <a:defRPr/>
            </a:pPr>
            <a:r>
              <a:rPr sz="3200" i="1" dirty="0">
                <a:solidFill>
                  <a:srgbClr val="FFFFFF"/>
                </a:solidFill>
              </a:rPr>
              <a:t>A </a:t>
            </a:r>
            <a:r>
              <a:rPr sz="3200" i="1" spc="-5" dirty="0">
                <a:solidFill>
                  <a:srgbClr val="FFFFFF"/>
                </a:solidFill>
              </a:rPr>
              <a:t>commonly </a:t>
            </a:r>
            <a:r>
              <a:rPr sz="3200" i="1" dirty="0">
                <a:solidFill>
                  <a:srgbClr val="FFFFFF"/>
                </a:solidFill>
              </a:rPr>
              <a:t>misused acronym</a:t>
            </a:r>
            <a:r>
              <a:rPr sz="3200" i="1" spc="-55" dirty="0">
                <a:solidFill>
                  <a:srgbClr val="FFFFFF"/>
                </a:solidFill>
              </a:rPr>
              <a:t> </a:t>
            </a:r>
            <a:r>
              <a:rPr sz="3200" i="1" dirty="0">
                <a:solidFill>
                  <a:srgbClr val="FFFFFF"/>
                </a:solidFill>
              </a:rPr>
              <a:t>…</a:t>
            </a:r>
            <a:endParaRPr sz="3200" dirty="0"/>
          </a:p>
        </p:txBody>
      </p:sp>
      <p:sp>
        <p:nvSpPr>
          <p:cNvPr id="5" name="object 5"/>
          <p:cNvSpPr/>
          <p:nvPr/>
        </p:nvSpPr>
        <p:spPr>
          <a:xfrm>
            <a:off x="1828800" y="3356992"/>
            <a:ext cx="4038600" cy="0"/>
          </a:xfrm>
          <a:custGeom>
            <a:avLst/>
            <a:gdLst/>
            <a:ahLst/>
            <a:cxnLst/>
            <a:rect l="l" t="t" r="r" b="b"/>
            <a:pathLst>
              <a:path w="4038600">
                <a:moveTo>
                  <a:pt x="0" y="0"/>
                </a:moveTo>
                <a:lnTo>
                  <a:pt x="4038600" y="0"/>
                </a:lnTo>
              </a:path>
            </a:pathLst>
          </a:custGeom>
          <a:ln w="28393">
            <a:solidFill>
              <a:srgbClr val="FF3300"/>
            </a:solidFill>
          </a:ln>
        </p:spPr>
        <p:txBody>
          <a:bodyPr lIns="0" tIns="0" rIns="0" bIns="0"/>
          <a:lstStyle/>
          <a:p>
            <a:pPr>
              <a:defRPr/>
            </a:pPr>
            <a:endParaRPr>
              <a:solidFill>
                <a:prstClr val="black"/>
              </a:solidFill>
              <a:cs typeface="Arial" pitchFamily="34" charset="0"/>
            </a:endParaRPr>
          </a:p>
        </p:txBody>
      </p:sp>
    </p:spTree>
    <p:extLst>
      <p:ext uri="{BB962C8B-B14F-4D97-AF65-F5344CB8AC3E}">
        <p14:creationId xmlns:p14="http://schemas.microsoft.com/office/powerpoint/2010/main" val="3941479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6462713" cy="619125"/>
          </a:xfrm>
        </p:spPr>
        <p:txBody>
          <a:bodyPr tIns="12700" rtlCol="0"/>
          <a:lstStyle/>
          <a:p>
            <a:pPr marL="12700" eaLnBrk="1" fontAlgn="auto" hangingPunct="1">
              <a:spcBef>
                <a:spcPts val="100"/>
              </a:spcBef>
              <a:spcAft>
                <a:spcPts val="0"/>
              </a:spcAft>
              <a:defRPr/>
            </a:pPr>
            <a:r>
              <a:rPr sz="3900" spc="-5" dirty="0">
                <a:solidFill>
                  <a:srgbClr val="FFFF66"/>
                </a:solidFill>
              </a:rPr>
              <a:t>An Overview </a:t>
            </a:r>
            <a:r>
              <a:rPr sz="3900" dirty="0">
                <a:solidFill>
                  <a:srgbClr val="FFFF66"/>
                </a:solidFill>
              </a:rPr>
              <a:t>of </a:t>
            </a:r>
            <a:r>
              <a:rPr sz="3900" spc="-5" dirty="0">
                <a:solidFill>
                  <a:srgbClr val="FFFF66"/>
                </a:solidFill>
              </a:rPr>
              <a:t>General</a:t>
            </a:r>
            <a:r>
              <a:rPr sz="3900" spc="-85" dirty="0">
                <a:solidFill>
                  <a:srgbClr val="FFFF66"/>
                </a:solidFill>
              </a:rPr>
              <a:t> </a:t>
            </a:r>
            <a:r>
              <a:rPr sz="3900" dirty="0">
                <a:solidFill>
                  <a:srgbClr val="FFFF66"/>
                </a:solidFill>
              </a:rPr>
              <a:t>PCR</a:t>
            </a:r>
            <a:endParaRPr sz="3900"/>
          </a:p>
        </p:txBody>
      </p:sp>
      <p:grpSp>
        <p:nvGrpSpPr>
          <p:cNvPr id="78851" name="object 3"/>
          <p:cNvGrpSpPr>
            <a:grpSpLocks/>
          </p:cNvGrpSpPr>
          <p:nvPr/>
        </p:nvGrpSpPr>
        <p:grpSpPr bwMode="auto">
          <a:xfrm>
            <a:off x="600075" y="2814638"/>
            <a:ext cx="8339138" cy="3509962"/>
            <a:chOff x="599847" y="2814727"/>
            <a:chExt cx="8340090" cy="3510279"/>
          </a:xfrm>
        </p:grpSpPr>
        <p:sp>
          <p:nvSpPr>
            <p:cNvPr id="4" name="object 4"/>
            <p:cNvSpPr/>
            <p:nvPr/>
          </p:nvSpPr>
          <p:spPr>
            <a:xfrm>
              <a:off x="599847" y="3595848"/>
              <a:ext cx="2448204" cy="658872"/>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5" name="object 5"/>
            <p:cNvSpPr/>
            <p:nvPr/>
          </p:nvSpPr>
          <p:spPr>
            <a:xfrm>
              <a:off x="2438382" y="3276731"/>
              <a:ext cx="3962852" cy="3048275"/>
            </a:xfrm>
            <a:prstGeom prst="rect">
              <a:avLst/>
            </a:prstGeom>
            <a:blipFill>
              <a:blip r:embed="rId3" cstate="print"/>
              <a:stretch>
                <a:fillRect/>
              </a:stretch>
            </a:blipFill>
          </p:spPr>
          <p:txBody>
            <a:bodyPr lIns="0" tIns="0" rIns="0" bIns="0"/>
            <a:lstStyle/>
            <a:p>
              <a:pPr>
                <a:defRPr/>
              </a:pPr>
              <a:endParaRPr>
                <a:solidFill>
                  <a:prstClr val="black"/>
                </a:solidFill>
                <a:cs typeface="Arial" pitchFamily="34" charset="0"/>
              </a:endParaRPr>
            </a:p>
          </p:txBody>
        </p:sp>
        <p:sp>
          <p:nvSpPr>
            <p:cNvPr id="6" name="object 6"/>
            <p:cNvSpPr/>
            <p:nvPr/>
          </p:nvSpPr>
          <p:spPr>
            <a:xfrm>
              <a:off x="5791565" y="3505351"/>
              <a:ext cx="3148372" cy="2190948"/>
            </a:xfrm>
            <a:prstGeom prst="rect">
              <a:avLst/>
            </a:prstGeom>
            <a:blipFill>
              <a:blip r:embed="rId4" cstate="print"/>
              <a:stretch>
                <a:fillRect/>
              </a:stretch>
            </a:blipFill>
          </p:spPr>
          <p:txBody>
            <a:bodyPr lIns="0" tIns="0" rIns="0" bIns="0"/>
            <a:lstStyle/>
            <a:p>
              <a:pPr>
                <a:defRPr/>
              </a:pPr>
              <a:endParaRPr>
                <a:solidFill>
                  <a:prstClr val="black"/>
                </a:solidFill>
                <a:cs typeface="Arial" pitchFamily="34" charset="0"/>
              </a:endParaRPr>
            </a:p>
          </p:txBody>
        </p:sp>
        <p:sp>
          <p:nvSpPr>
            <p:cNvPr id="7" name="object 7"/>
            <p:cNvSpPr/>
            <p:nvPr/>
          </p:nvSpPr>
          <p:spPr>
            <a:xfrm>
              <a:off x="7163321" y="2819489"/>
              <a:ext cx="381043" cy="533448"/>
            </a:xfrm>
            <a:custGeom>
              <a:avLst/>
              <a:gdLst/>
              <a:ahLst/>
              <a:cxnLst/>
              <a:rect l="l" t="t" r="r" b="b"/>
              <a:pathLst>
                <a:path w="381000" h="533400">
                  <a:moveTo>
                    <a:pt x="285750" y="0"/>
                  </a:moveTo>
                  <a:lnTo>
                    <a:pt x="95250" y="0"/>
                  </a:lnTo>
                  <a:lnTo>
                    <a:pt x="95250" y="400050"/>
                  </a:lnTo>
                  <a:lnTo>
                    <a:pt x="0" y="400050"/>
                  </a:lnTo>
                  <a:lnTo>
                    <a:pt x="190500" y="533400"/>
                  </a:lnTo>
                  <a:lnTo>
                    <a:pt x="381000" y="400050"/>
                  </a:lnTo>
                  <a:lnTo>
                    <a:pt x="285750" y="400050"/>
                  </a:lnTo>
                  <a:lnTo>
                    <a:pt x="285750" y="0"/>
                  </a:lnTo>
                  <a:close/>
                </a:path>
              </a:pathLst>
            </a:custGeom>
            <a:solidFill>
              <a:srgbClr val="4E883C"/>
            </a:solidFill>
          </p:spPr>
          <p:txBody>
            <a:bodyPr lIns="0" tIns="0" rIns="0" bIns="0"/>
            <a:lstStyle/>
            <a:p>
              <a:pPr>
                <a:defRPr/>
              </a:pPr>
              <a:endParaRPr>
                <a:solidFill>
                  <a:prstClr val="black"/>
                </a:solidFill>
                <a:cs typeface="Arial" pitchFamily="34" charset="0"/>
              </a:endParaRPr>
            </a:p>
          </p:txBody>
        </p:sp>
        <p:sp>
          <p:nvSpPr>
            <p:cNvPr id="8" name="object 8"/>
            <p:cNvSpPr/>
            <p:nvPr/>
          </p:nvSpPr>
          <p:spPr>
            <a:xfrm>
              <a:off x="7163321" y="2819489"/>
              <a:ext cx="381043" cy="533448"/>
            </a:xfrm>
            <a:custGeom>
              <a:avLst/>
              <a:gdLst/>
              <a:ahLst/>
              <a:cxnLst/>
              <a:rect l="l" t="t" r="r" b="b"/>
              <a:pathLst>
                <a:path w="381000" h="533400">
                  <a:moveTo>
                    <a:pt x="95250" y="0"/>
                  </a:moveTo>
                  <a:lnTo>
                    <a:pt x="95250" y="400050"/>
                  </a:lnTo>
                  <a:lnTo>
                    <a:pt x="0" y="400050"/>
                  </a:lnTo>
                  <a:lnTo>
                    <a:pt x="190500" y="533400"/>
                  </a:lnTo>
                  <a:lnTo>
                    <a:pt x="381000" y="400050"/>
                  </a:lnTo>
                  <a:lnTo>
                    <a:pt x="285750" y="400050"/>
                  </a:lnTo>
                  <a:lnTo>
                    <a:pt x="285750" y="0"/>
                  </a:lnTo>
                  <a:lnTo>
                    <a:pt x="95250" y="0"/>
                  </a:lnTo>
                  <a:close/>
                </a:path>
                <a:path w="381000" h="533400">
                  <a:moveTo>
                    <a:pt x="0" y="0"/>
                  </a:moveTo>
                  <a:lnTo>
                    <a:pt x="0" y="0"/>
                  </a:lnTo>
                </a:path>
                <a:path w="381000" h="533400">
                  <a:moveTo>
                    <a:pt x="381000" y="533400"/>
                  </a:moveTo>
                  <a:lnTo>
                    <a:pt x="381000" y="533400"/>
                  </a:lnTo>
                </a:path>
              </a:pathLst>
            </a:custGeom>
            <a:ln w="9344">
              <a:solidFill>
                <a:srgbClr val="FFFFFF"/>
              </a:solidFill>
            </a:ln>
          </p:spPr>
          <p:txBody>
            <a:bodyPr lIns="0" tIns="0" rIns="0" bIns="0"/>
            <a:lstStyle/>
            <a:p>
              <a:pPr>
                <a:defRPr/>
              </a:pPr>
              <a:endParaRPr>
                <a:solidFill>
                  <a:prstClr val="black"/>
                </a:solidFill>
                <a:cs typeface="Arial" pitchFamily="34" charset="0"/>
              </a:endParaRPr>
            </a:p>
          </p:txBody>
        </p:sp>
      </p:grpSp>
      <p:sp>
        <p:nvSpPr>
          <p:cNvPr id="9" name="object 9"/>
          <p:cNvSpPr txBox="1"/>
          <p:nvPr/>
        </p:nvSpPr>
        <p:spPr>
          <a:xfrm>
            <a:off x="914400" y="1752600"/>
            <a:ext cx="1828800" cy="663575"/>
          </a:xfrm>
          <a:prstGeom prst="rect">
            <a:avLst/>
          </a:prstGeom>
          <a:solidFill>
            <a:srgbClr val="FF0066"/>
          </a:solidFill>
          <a:ln w="9344">
            <a:solidFill>
              <a:srgbClr val="FFFF66"/>
            </a:solidFill>
          </a:ln>
        </p:spPr>
        <p:txBody>
          <a:bodyPr lIns="0" tIns="46990" rIns="0" bIns="0">
            <a:spAutoFit/>
          </a:bodyPr>
          <a:lstStyle/>
          <a:p>
            <a:pPr algn="ctr">
              <a:spcBef>
                <a:spcPts val="370"/>
              </a:spcBef>
              <a:defRPr/>
            </a:pPr>
            <a:r>
              <a:rPr sz="2000" b="1" dirty="0">
                <a:solidFill>
                  <a:srgbClr val="FFFFFF"/>
                </a:solidFill>
                <a:latin typeface="Arial"/>
                <a:cs typeface="Arial"/>
              </a:rPr>
              <a:t>DNA</a:t>
            </a:r>
            <a:endParaRPr sz="2000">
              <a:solidFill>
                <a:prstClr val="black"/>
              </a:solidFill>
              <a:latin typeface="Arial"/>
              <a:cs typeface="Arial"/>
            </a:endParaRPr>
          </a:p>
          <a:p>
            <a:pPr algn="ctr">
              <a:defRPr/>
            </a:pPr>
            <a:r>
              <a:rPr sz="2000" b="1" spc="-5" dirty="0">
                <a:solidFill>
                  <a:srgbClr val="FFFFFF"/>
                </a:solidFill>
                <a:latin typeface="Arial"/>
                <a:cs typeface="Arial"/>
              </a:rPr>
              <a:t>Extraction</a:t>
            </a:r>
            <a:endParaRPr sz="2000">
              <a:solidFill>
                <a:prstClr val="black"/>
              </a:solidFill>
              <a:latin typeface="Arial"/>
              <a:cs typeface="Arial"/>
            </a:endParaRPr>
          </a:p>
        </p:txBody>
      </p:sp>
      <p:grpSp>
        <p:nvGrpSpPr>
          <p:cNvPr id="78853" name="object 10"/>
          <p:cNvGrpSpPr>
            <a:grpSpLocks/>
          </p:cNvGrpSpPr>
          <p:nvPr/>
        </p:nvGrpSpPr>
        <p:grpSpPr bwMode="auto">
          <a:xfrm>
            <a:off x="2819400" y="1971675"/>
            <a:ext cx="533400" cy="171450"/>
            <a:chOff x="2819400" y="1972310"/>
            <a:chExt cx="533400" cy="171450"/>
          </a:xfrm>
        </p:grpSpPr>
        <p:sp>
          <p:nvSpPr>
            <p:cNvPr id="11" name="object 11"/>
            <p:cNvSpPr/>
            <p:nvPr/>
          </p:nvSpPr>
          <p:spPr>
            <a:xfrm>
              <a:off x="2819400" y="2058035"/>
              <a:ext cx="373063" cy="0"/>
            </a:xfrm>
            <a:custGeom>
              <a:avLst/>
              <a:gdLst/>
              <a:ahLst/>
              <a:cxnLst/>
              <a:rect l="l" t="t" r="r" b="b"/>
              <a:pathLst>
                <a:path w="373380">
                  <a:moveTo>
                    <a:pt x="0" y="0"/>
                  </a:moveTo>
                  <a:lnTo>
                    <a:pt x="373380" y="0"/>
                  </a:lnTo>
                </a:path>
              </a:pathLst>
            </a:custGeom>
            <a:ln w="57150">
              <a:solidFill>
                <a:srgbClr val="FFFFFF"/>
              </a:solidFill>
            </a:ln>
          </p:spPr>
          <p:txBody>
            <a:bodyPr lIns="0" tIns="0" rIns="0" bIns="0"/>
            <a:lstStyle/>
            <a:p>
              <a:pPr>
                <a:defRPr/>
              </a:pPr>
              <a:endParaRPr>
                <a:solidFill>
                  <a:prstClr val="black"/>
                </a:solidFill>
                <a:cs typeface="Arial" pitchFamily="34" charset="0"/>
              </a:endParaRPr>
            </a:p>
          </p:txBody>
        </p:sp>
        <p:sp>
          <p:nvSpPr>
            <p:cNvPr id="12" name="object 12"/>
            <p:cNvSpPr/>
            <p:nvPr/>
          </p:nvSpPr>
          <p:spPr>
            <a:xfrm>
              <a:off x="3181350" y="1972310"/>
              <a:ext cx="171450" cy="171450"/>
            </a:xfrm>
            <a:custGeom>
              <a:avLst/>
              <a:gdLst/>
              <a:ahLst/>
              <a:cxnLst/>
              <a:rect l="l" t="t" r="r" b="b"/>
              <a:pathLst>
                <a:path w="171450" h="171450">
                  <a:moveTo>
                    <a:pt x="0" y="0"/>
                  </a:moveTo>
                  <a:lnTo>
                    <a:pt x="0" y="171450"/>
                  </a:lnTo>
                  <a:lnTo>
                    <a:pt x="171450" y="85089"/>
                  </a:lnTo>
                  <a:lnTo>
                    <a:pt x="0" y="0"/>
                  </a:lnTo>
                  <a:close/>
                </a:path>
              </a:pathLst>
            </a:custGeom>
            <a:solidFill>
              <a:srgbClr val="FFFFFF"/>
            </a:solidFill>
          </p:spPr>
          <p:txBody>
            <a:bodyPr lIns="0" tIns="0" rIns="0" bIns="0"/>
            <a:lstStyle/>
            <a:p>
              <a:pPr>
                <a:defRPr/>
              </a:pPr>
              <a:endParaRPr>
                <a:solidFill>
                  <a:prstClr val="black"/>
                </a:solidFill>
                <a:cs typeface="Arial" pitchFamily="34" charset="0"/>
              </a:endParaRPr>
            </a:p>
          </p:txBody>
        </p:sp>
      </p:grpSp>
      <p:sp>
        <p:nvSpPr>
          <p:cNvPr id="13" name="object 13"/>
          <p:cNvSpPr txBox="1"/>
          <p:nvPr/>
        </p:nvSpPr>
        <p:spPr>
          <a:xfrm>
            <a:off x="3429000" y="1787525"/>
            <a:ext cx="1828800" cy="600075"/>
          </a:xfrm>
          <a:prstGeom prst="rect">
            <a:avLst/>
          </a:prstGeom>
          <a:solidFill>
            <a:srgbClr val="FF0066"/>
          </a:solidFill>
          <a:ln w="9344">
            <a:solidFill>
              <a:srgbClr val="FFFF66"/>
            </a:solidFill>
          </a:ln>
        </p:spPr>
        <p:txBody>
          <a:bodyPr lIns="0" tIns="46990" rIns="0" bIns="0">
            <a:spAutoFit/>
          </a:bodyPr>
          <a:lstStyle/>
          <a:p>
            <a:pPr marL="431800">
              <a:spcBef>
                <a:spcPts val="370"/>
              </a:spcBef>
              <a:defRPr/>
            </a:pPr>
            <a:r>
              <a:rPr sz="3600" b="1" spc="-5" dirty="0">
                <a:solidFill>
                  <a:srgbClr val="FFFFFF"/>
                </a:solidFill>
                <a:latin typeface="Arial"/>
                <a:cs typeface="Arial"/>
              </a:rPr>
              <a:t>PCR</a:t>
            </a:r>
            <a:endParaRPr sz="3600">
              <a:solidFill>
                <a:prstClr val="black"/>
              </a:solidFill>
              <a:latin typeface="Arial"/>
              <a:cs typeface="Arial"/>
            </a:endParaRPr>
          </a:p>
        </p:txBody>
      </p:sp>
      <p:grpSp>
        <p:nvGrpSpPr>
          <p:cNvPr id="78855" name="object 14"/>
          <p:cNvGrpSpPr>
            <a:grpSpLocks/>
          </p:cNvGrpSpPr>
          <p:nvPr/>
        </p:nvGrpSpPr>
        <p:grpSpPr bwMode="auto">
          <a:xfrm>
            <a:off x="5334000" y="2047875"/>
            <a:ext cx="533400" cy="171450"/>
            <a:chOff x="5334000" y="2048510"/>
            <a:chExt cx="533400" cy="171450"/>
          </a:xfrm>
        </p:grpSpPr>
        <p:sp>
          <p:nvSpPr>
            <p:cNvPr id="15" name="object 15"/>
            <p:cNvSpPr/>
            <p:nvPr/>
          </p:nvSpPr>
          <p:spPr>
            <a:xfrm>
              <a:off x="5334000" y="2134235"/>
              <a:ext cx="373063" cy="0"/>
            </a:xfrm>
            <a:custGeom>
              <a:avLst/>
              <a:gdLst/>
              <a:ahLst/>
              <a:cxnLst/>
              <a:rect l="l" t="t" r="r" b="b"/>
              <a:pathLst>
                <a:path w="373379">
                  <a:moveTo>
                    <a:pt x="0" y="0"/>
                  </a:moveTo>
                  <a:lnTo>
                    <a:pt x="373379" y="0"/>
                  </a:lnTo>
                </a:path>
              </a:pathLst>
            </a:custGeom>
            <a:ln w="57150">
              <a:solidFill>
                <a:srgbClr val="FFFFFF"/>
              </a:solidFill>
            </a:ln>
          </p:spPr>
          <p:txBody>
            <a:bodyPr lIns="0" tIns="0" rIns="0" bIns="0"/>
            <a:lstStyle/>
            <a:p>
              <a:pPr>
                <a:defRPr/>
              </a:pPr>
              <a:endParaRPr>
                <a:solidFill>
                  <a:prstClr val="black"/>
                </a:solidFill>
                <a:cs typeface="Arial" pitchFamily="34" charset="0"/>
              </a:endParaRPr>
            </a:p>
          </p:txBody>
        </p:sp>
        <p:sp>
          <p:nvSpPr>
            <p:cNvPr id="16" name="object 16"/>
            <p:cNvSpPr/>
            <p:nvPr/>
          </p:nvSpPr>
          <p:spPr>
            <a:xfrm>
              <a:off x="5695950" y="2048510"/>
              <a:ext cx="171450" cy="171450"/>
            </a:xfrm>
            <a:custGeom>
              <a:avLst/>
              <a:gdLst/>
              <a:ahLst/>
              <a:cxnLst/>
              <a:rect l="l" t="t" r="r" b="b"/>
              <a:pathLst>
                <a:path w="171450" h="171450">
                  <a:moveTo>
                    <a:pt x="0" y="0"/>
                  </a:moveTo>
                  <a:lnTo>
                    <a:pt x="0" y="171450"/>
                  </a:lnTo>
                  <a:lnTo>
                    <a:pt x="171450" y="85089"/>
                  </a:lnTo>
                  <a:lnTo>
                    <a:pt x="0" y="0"/>
                  </a:lnTo>
                  <a:close/>
                </a:path>
              </a:pathLst>
            </a:custGeom>
            <a:solidFill>
              <a:srgbClr val="FFFFFF"/>
            </a:solidFill>
          </p:spPr>
          <p:txBody>
            <a:bodyPr lIns="0" tIns="0" rIns="0" bIns="0"/>
            <a:lstStyle/>
            <a:p>
              <a:pPr>
                <a:defRPr/>
              </a:pPr>
              <a:endParaRPr>
                <a:solidFill>
                  <a:prstClr val="black"/>
                </a:solidFill>
                <a:cs typeface="Arial" pitchFamily="34" charset="0"/>
              </a:endParaRPr>
            </a:p>
          </p:txBody>
        </p:sp>
      </p:grpSp>
      <p:sp>
        <p:nvSpPr>
          <p:cNvPr id="17" name="object 17"/>
          <p:cNvSpPr txBox="1"/>
          <p:nvPr/>
        </p:nvSpPr>
        <p:spPr>
          <a:xfrm>
            <a:off x="6019800" y="1676400"/>
            <a:ext cx="2362200" cy="1008063"/>
          </a:xfrm>
          <a:prstGeom prst="rect">
            <a:avLst/>
          </a:prstGeom>
          <a:solidFill>
            <a:srgbClr val="FF0066"/>
          </a:solidFill>
          <a:ln w="9344">
            <a:solidFill>
              <a:srgbClr val="FFFF66"/>
            </a:solidFill>
          </a:ln>
        </p:spPr>
        <p:txBody>
          <a:bodyPr lIns="0" tIns="46990" rIns="0" bIns="0">
            <a:spAutoFit/>
          </a:bodyPr>
          <a:lstStyle>
            <a:lvl1pPr marL="142875" indent="-63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ts val="375"/>
              </a:spcBef>
              <a:spcAft>
                <a:spcPct val="0"/>
              </a:spcAft>
            </a:pPr>
            <a:r>
              <a:rPr lang="en-US" altLang="en-US" sz="2000" b="1">
                <a:solidFill>
                  <a:srgbClr val="FFFFFF"/>
                </a:solidFill>
              </a:rPr>
              <a:t>Visualization of  PCR Products by  Electrophoresis</a:t>
            </a:r>
            <a:endParaRPr lang="en-US" altLang="en-US" sz="2000">
              <a:solidFill>
                <a:srgbClr val="000000"/>
              </a:solidFill>
            </a:endParaRPr>
          </a:p>
        </p:txBody>
      </p:sp>
      <p:grpSp>
        <p:nvGrpSpPr>
          <p:cNvPr id="78857" name="object 18"/>
          <p:cNvGrpSpPr>
            <a:grpSpLocks/>
          </p:cNvGrpSpPr>
          <p:nvPr/>
        </p:nvGrpSpPr>
        <p:grpSpPr bwMode="auto">
          <a:xfrm>
            <a:off x="1595438" y="2662238"/>
            <a:ext cx="390525" cy="542925"/>
            <a:chOff x="1595527" y="2662327"/>
            <a:chExt cx="390525" cy="542925"/>
          </a:xfrm>
        </p:grpSpPr>
        <p:sp>
          <p:nvSpPr>
            <p:cNvPr id="19" name="object 19"/>
            <p:cNvSpPr/>
            <p:nvPr/>
          </p:nvSpPr>
          <p:spPr>
            <a:xfrm>
              <a:off x="1600289" y="2667089"/>
              <a:ext cx="381000" cy="533400"/>
            </a:xfrm>
            <a:custGeom>
              <a:avLst/>
              <a:gdLst/>
              <a:ahLst/>
              <a:cxnLst/>
              <a:rect l="l" t="t" r="r" b="b"/>
              <a:pathLst>
                <a:path w="381000" h="533400">
                  <a:moveTo>
                    <a:pt x="285750" y="0"/>
                  </a:moveTo>
                  <a:lnTo>
                    <a:pt x="95250" y="0"/>
                  </a:lnTo>
                  <a:lnTo>
                    <a:pt x="95250" y="400050"/>
                  </a:lnTo>
                  <a:lnTo>
                    <a:pt x="0" y="400050"/>
                  </a:lnTo>
                  <a:lnTo>
                    <a:pt x="190500" y="533400"/>
                  </a:lnTo>
                  <a:lnTo>
                    <a:pt x="381000" y="400050"/>
                  </a:lnTo>
                  <a:lnTo>
                    <a:pt x="285750" y="400050"/>
                  </a:lnTo>
                  <a:lnTo>
                    <a:pt x="285750" y="0"/>
                  </a:lnTo>
                  <a:close/>
                </a:path>
              </a:pathLst>
            </a:custGeom>
            <a:solidFill>
              <a:srgbClr val="4E883C"/>
            </a:solidFill>
          </p:spPr>
          <p:txBody>
            <a:bodyPr lIns="0" tIns="0" rIns="0" bIns="0"/>
            <a:lstStyle/>
            <a:p>
              <a:pPr>
                <a:defRPr/>
              </a:pPr>
              <a:endParaRPr>
                <a:solidFill>
                  <a:prstClr val="black"/>
                </a:solidFill>
                <a:cs typeface="Arial" pitchFamily="34" charset="0"/>
              </a:endParaRPr>
            </a:p>
          </p:txBody>
        </p:sp>
        <p:sp>
          <p:nvSpPr>
            <p:cNvPr id="20" name="object 20"/>
            <p:cNvSpPr/>
            <p:nvPr/>
          </p:nvSpPr>
          <p:spPr>
            <a:xfrm>
              <a:off x="1600289" y="2667089"/>
              <a:ext cx="381000" cy="533400"/>
            </a:xfrm>
            <a:custGeom>
              <a:avLst/>
              <a:gdLst/>
              <a:ahLst/>
              <a:cxnLst/>
              <a:rect l="l" t="t" r="r" b="b"/>
              <a:pathLst>
                <a:path w="381000" h="533400">
                  <a:moveTo>
                    <a:pt x="95250" y="0"/>
                  </a:moveTo>
                  <a:lnTo>
                    <a:pt x="95250" y="400050"/>
                  </a:lnTo>
                  <a:lnTo>
                    <a:pt x="0" y="400050"/>
                  </a:lnTo>
                  <a:lnTo>
                    <a:pt x="190500" y="533400"/>
                  </a:lnTo>
                  <a:lnTo>
                    <a:pt x="381000" y="400050"/>
                  </a:lnTo>
                  <a:lnTo>
                    <a:pt x="285750" y="400050"/>
                  </a:lnTo>
                  <a:lnTo>
                    <a:pt x="285750" y="0"/>
                  </a:lnTo>
                  <a:lnTo>
                    <a:pt x="95250" y="0"/>
                  </a:lnTo>
                  <a:close/>
                </a:path>
                <a:path w="381000" h="533400">
                  <a:moveTo>
                    <a:pt x="0" y="0"/>
                  </a:moveTo>
                  <a:lnTo>
                    <a:pt x="0" y="0"/>
                  </a:lnTo>
                </a:path>
                <a:path w="381000" h="533400">
                  <a:moveTo>
                    <a:pt x="381000" y="533400"/>
                  </a:moveTo>
                  <a:lnTo>
                    <a:pt x="381000" y="533400"/>
                  </a:lnTo>
                </a:path>
              </a:pathLst>
            </a:custGeom>
            <a:ln w="9344">
              <a:solidFill>
                <a:srgbClr val="FFFFFF"/>
              </a:solidFill>
            </a:ln>
          </p:spPr>
          <p:txBody>
            <a:bodyPr lIns="0" tIns="0" rIns="0" bIns="0"/>
            <a:lstStyle/>
            <a:p>
              <a:pPr>
                <a:defRPr/>
              </a:pPr>
              <a:endParaRPr>
                <a:solidFill>
                  <a:prstClr val="black"/>
                </a:solidFill>
                <a:cs typeface="Arial" pitchFamily="34" charset="0"/>
              </a:endParaRPr>
            </a:p>
          </p:txBody>
        </p:sp>
      </p:grpSp>
      <p:grpSp>
        <p:nvGrpSpPr>
          <p:cNvPr id="78858" name="object 21"/>
          <p:cNvGrpSpPr>
            <a:grpSpLocks/>
          </p:cNvGrpSpPr>
          <p:nvPr/>
        </p:nvGrpSpPr>
        <p:grpSpPr bwMode="auto">
          <a:xfrm>
            <a:off x="4110038" y="2662238"/>
            <a:ext cx="390525" cy="542925"/>
            <a:chOff x="4110127" y="2662327"/>
            <a:chExt cx="390525" cy="542925"/>
          </a:xfrm>
        </p:grpSpPr>
        <p:sp>
          <p:nvSpPr>
            <p:cNvPr id="22" name="object 22"/>
            <p:cNvSpPr/>
            <p:nvPr/>
          </p:nvSpPr>
          <p:spPr>
            <a:xfrm>
              <a:off x="4114889" y="2667089"/>
              <a:ext cx="381000" cy="533400"/>
            </a:xfrm>
            <a:custGeom>
              <a:avLst/>
              <a:gdLst/>
              <a:ahLst/>
              <a:cxnLst/>
              <a:rect l="l" t="t" r="r" b="b"/>
              <a:pathLst>
                <a:path w="381000" h="533400">
                  <a:moveTo>
                    <a:pt x="285750" y="0"/>
                  </a:moveTo>
                  <a:lnTo>
                    <a:pt x="95250" y="0"/>
                  </a:lnTo>
                  <a:lnTo>
                    <a:pt x="95250" y="400050"/>
                  </a:lnTo>
                  <a:lnTo>
                    <a:pt x="0" y="400050"/>
                  </a:lnTo>
                  <a:lnTo>
                    <a:pt x="190500" y="533400"/>
                  </a:lnTo>
                  <a:lnTo>
                    <a:pt x="381000" y="400050"/>
                  </a:lnTo>
                  <a:lnTo>
                    <a:pt x="285750" y="400050"/>
                  </a:lnTo>
                  <a:lnTo>
                    <a:pt x="285750" y="0"/>
                  </a:lnTo>
                  <a:close/>
                </a:path>
              </a:pathLst>
            </a:custGeom>
            <a:solidFill>
              <a:srgbClr val="4E883C"/>
            </a:solidFill>
          </p:spPr>
          <p:txBody>
            <a:bodyPr lIns="0" tIns="0" rIns="0" bIns="0"/>
            <a:lstStyle/>
            <a:p>
              <a:pPr>
                <a:defRPr/>
              </a:pPr>
              <a:endParaRPr>
                <a:solidFill>
                  <a:prstClr val="black"/>
                </a:solidFill>
                <a:cs typeface="Arial" pitchFamily="34" charset="0"/>
              </a:endParaRPr>
            </a:p>
          </p:txBody>
        </p:sp>
        <p:sp>
          <p:nvSpPr>
            <p:cNvPr id="23" name="object 23"/>
            <p:cNvSpPr/>
            <p:nvPr/>
          </p:nvSpPr>
          <p:spPr>
            <a:xfrm>
              <a:off x="4114889" y="2667089"/>
              <a:ext cx="381000" cy="533400"/>
            </a:xfrm>
            <a:custGeom>
              <a:avLst/>
              <a:gdLst/>
              <a:ahLst/>
              <a:cxnLst/>
              <a:rect l="l" t="t" r="r" b="b"/>
              <a:pathLst>
                <a:path w="381000" h="533400">
                  <a:moveTo>
                    <a:pt x="95250" y="0"/>
                  </a:moveTo>
                  <a:lnTo>
                    <a:pt x="95250" y="400050"/>
                  </a:lnTo>
                  <a:lnTo>
                    <a:pt x="0" y="400050"/>
                  </a:lnTo>
                  <a:lnTo>
                    <a:pt x="190500" y="533400"/>
                  </a:lnTo>
                  <a:lnTo>
                    <a:pt x="381000" y="400050"/>
                  </a:lnTo>
                  <a:lnTo>
                    <a:pt x="285750" y="400050"/>
                  </a:lnTo>
                  <a:lnTo>
                    <a:pt x="285750" y="0"/>
                  </a:lnTo>
                  <a:lnTo>
                    <a:pt x="95250" y="0"/>
                  </a:lnTo>
                  <a:close/>
                </a:path>
                <a:path w="381000" h="533400">
                  <a:moveTo>
                    <a:pt x="0" y="0"/>
                  </a:moveTo>
                  <a:lnTo>
                    <a:pt x="0" y="0"/>
                  </a:lnTo>
                </a:path>
                <a:path w="381000" h="533400">
                  <a:moveTo>
                    <a:pt x="381000" y="533400"/>
                  </a:moveTo>
                  <a:lnTo>
                    <a:pt x="381000" y="533400"/>
                  </a:lnTo>
                </a:path>
              </a:pathLst>
            </a:custGeom>
            <a:ln w="9344">
              <a:solidFill>
                <a:srgbClr val="FFFFFF"/>
              </a:solidFill>
            </a:ln>
          </p:spPr>
          <p:txBody>
            <a:bodyPr lIns="0" tIns="0" rIns="0" bIns="0"/>
            <a:lstStyle/>
            <a:p>
              <a:pPr>
                <a:defRPr/>
              </a:pPr>
              <a:endParaRPr>
                <a:solidFill>
                  <a:prstClr val="black"/>
                </a:solidFill>
                <a:cs typeface="Arial" pitchFamily="34" charset="0"/>
              </a:endParaRPr>
            </a:p>
          </p:txBody>
        </p:sp>
      </p:grpSp>
    </p:spTree>
    <p:extLst>
      <p:ext uri="{BB962C8B-B14F-4D97-AF65-F5344CB8AC3E}">
        <p14:creationId xmlns:p14="http://schemas.microsoft.com/office/powerpoint/2010/main" val="61812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85938" y="0"/>
            <a:ext cx="4857750" cy="642938"/>
          </a:xfrm>
          <a:prstGeom prst="rect">
            <a:avLst/>
          </a:prstGeom>
        </p:spPr>
        <p:txBody>
          <a:bodyPr/>
          <a:lstStyle/>
          <a:p>
            <a:pPr algn="ctr" fontAlgn="base">
              <a:spcBef>
                <a:spcPct val="0"/>
              </a:spcBef>
              <a:spcAft>
                <a:spcPct val="0"/>
              </a:spcAft>
              <a:defRPr/>
            </a:pPr>
            <a:r>
              <a:rPr lang="en-US" sz="2800" dirty="0">
                <a:solidFill>
                  <a:prstClr val="black"/>
                </a:solidFill>
                <a:latin typeface="Baskerville Old Face" pitchFamily="18" charset="0"/>
                <a:cs typeface="Arial" charset="0"/>
              </a:rPr>
              <a:t>The Basic of Real time PCR</a:t>
            </a:r>
          </a:p>
          <a:p>
            <a:pPr algn="ctr" fontAlgn="base">
              <a:spcBef>
                <a:spcPct val="0"/>
              </a:spcBef>
              <a:spcAft>
                <a:spcPct val="0"/>
              </a:spcAft>
              <a:defRPr/>
            </a:pPr>
            <a:endParaRPr lang="en-US" sz="4300" dirty="0">
              <a:solidFill>
                <a:srgbClr val="111111"/>
              </a:solidFill>
              <a:effectLst>
                <a:outerShdw blurRad="50000" dist="30000" dir="5400000" algn="tl" rotWithShape="0">
                  <a:srgbClr val="000000">
                    <a:alpha val="30000"/>
                  </a:srgbClr>
                </a:outerShdw>
              </a:effectLst>
              <a:cs typeface="Arial" pitchFamily="34" charset="0"/>
            </a:endParaRPr>
          </a:p>
        </p:txBody>
      </p:sp>
      <p:pic>
        <p:nvPicPr>
          <p:cNvPr id="79875"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84"/>
          <a:stretch>
            <a:fillRect/>
          </a:stretch>
        </p:blipFill>
        <p:spPr bwMode="auto">
          <a:xfrm>
            <a:off x="1071563" y="500063"/>
            <a:ext cx="6500812"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txBox="1">
            <a:spLocks noChangeArrowheads="1"/>
          </p:cNvSpPr>
          <p:nvPr/>
        </p:nvSpPr>
        <p:spPr>
          <a:xfrm>
            <a:off x="933450" y="4429125"/>
            <a:ext cx="7526982" cy="2143125"/>
          </a:xfrm>
          <a:prstGeom prst="rect">
            <a:avLst/>
          </a:prstGeom>
        </p:spPr>
        <p:txBody>
          <a:bodyPr/>
          <a:lstStyle/>
          <a:p>
            <a:pPr fontAlgn="base">
              <a:spcBef>
                <a:spcPct val="0"/>
              </a:spcBef>
              <a:spcAft>
                <a:spcPct val="0"/>
              </a:spcAft>
              <a:defRPr/>
            </a:pPr>
            <a:r>
              <a:rPr lang="en-US" sz="1400" b="1" dirty="0">
                <a:solidFill>
                  <a:srgbClr val="475A8D">
                    <a:lumMod val="50000"/>
                  </a:srgbClr>
                </a:solidFill>
                <a:latin typeface="Baskerville Old Face" pitchFamily="18" charset="0"/>
                <a:cs typeface="Arial" pitchFamily="34" charset="0"/>
              </a:rPr>
              <a:t> Baseline</a:t>
            </a:r>
            <a:r>
              <a:rPr lang="en-US" sz="1400" dirty="0">
                <a:solidFill>
                  <a:srgbClr val="475A8D">
                    <a:lumMod val="50000"/>
                  </a:srgbClr>
                </a:solidFill>
                <a:latin typeface="Baskerville Old Face" pitchFamily="18" charset="0"/>
                <a:cs typeface="Arial" pitchFamily="34" charset="0"/>
              </a:rPr>
              <a:t> – </a:t>
            </a:r>
            <a:r>
              <a:rPr lang="en-US" sz="1400" dirty="0">
                <a:solidFill>
                  <a:srgbClr val="475A8D">
                    <a:lumMod val="50000"/>
                  </a:srgbClr>
                </a:solidFill>
                <a:latin typeface="Baskerville Old Face" pitchFamily="18" charset="0"/>
                <a:cs typeface="Arial" charset="0"/>
              </a:rPr>
              <a:t>The baseline phase contains all the amplification that is below the level of detection of the real time instrument.</a:t>
            </a:r>
            <a:endParaRPr lang="en-US" sz="1400" dirty="0">
              <a:solidFill>
                <a:srgbClr val="475A8D">
                  <a:lumMod val="50000"/>
                </a:srgbClr>
              </a:solidFill>
              <a:latin typeface="Baskerville Old Face" pitchFamily="18" charset="0"/>
              <a:cs typeface="Arial" pitchFamily="34" charset="0"/>
            </a:endParaRPr>
          </a:p>
          <a:p>
            <a:pPr marL="263525" indent="-263525" fontAlgn="base">
              <a:lnSpc>
                <a:spcPct val="80000"/>
              </a:lnSpc>
              <a:spcBef>
                <a:spcPts val="600"/>
              </a:spcBef>
              <a:spcAft>
                <a:spcPct val="0"/>
              </a:spcAft>
              <a:buClr>
                <a:srgbClr val="3891A7"/>
              </a:buClr>
              <a:buSzPct val="80000"/>
              <a:defRPr/>
            </a:pPr>
            <a:r>
              <a:rPr lang="en-US" sz="1400" b="1" dirty="0">
                <a:solidFill>
                  <a:srgbClr val="475A8D">
                    <a:lumMod val="50000"/>
                  </a:srgbClr>
                </a:solidFill>
                <a:latin typeface="Baskerville Old Face" pitchFamily="18" charset="0"/>
                <a:cs typeface="Arial" pitchFamily="34" charset="0"/>
              </a:rPr>
              <a:t>Threshold</a:t>
            </a:r>
            <a:r>
              <a:rPr lang="en-US" sz="1400" dirty="0">
                <a:solidFill>
                  <a:srgbClr val="475A8D">
                    <a:lumMod val="50000"/>
                  </a:srgbClr>
                </a:solidFill>
                <a:latin typeface="Baskerville Old Face" pitchFamily="18" charset="0"/>
                <a:cs typeface="Arial" pitchFamily="34" charset="0"/>
              </a:rPr>
              <a:t> – where the threshold and the amplification plot intersect defines C</a:t>
            </a:r>
            <a:r>
              <a:rPr lang="en-US" sz="1400" baseline="-25000" dirty="0">
                <a:solidFill>
                  <a:srgbClr val="475A8D">
                    <a:lumMod val="50000"/>
                  </a:srgbClr>
                </a:solidFill>
                <a:latin typeface="Baskerville Old Face" pitchFamily="18" charset="0"/>
                <a:cs typeface="Arial" pitchFamily="34" charset="0"/>
              </a:rPr>
              <a:t>T</a:t>
            </a:r>
            <a:r>
              <a:rPr lang="en-US" sz="1400" dirty="0">
                <a:solidFill>
                  <a:srgbClr val="475A8D">
                    <a:lumMod val="50000"/>
                  </a:srgbClr>
                </a:solidFill>
                <a:latin typeface="Baskerville Old Face" pitchFamily="18" charset="0"/>
                <a:cs typeface="Arial" pitchFamily="34" charset="0"/>
              </a:rPr>
              <a:t>. Can be set manually/automatically</a:t>
            </a:r>
            <a:endParaRPr lang="en-US" sz="1400" baseline="-25000" dirty="0">
              <a:solidFill>
                <a:srgbClr val="475A8D">
                  <a:lumMod val="50000"/>
                </a:srgbClr>
              </a:solidFill>
              <a:latin typeface="Baskerville Old Face" pitchFamily="18" charset="0"/>
              <a:cs typeface="Arial" pitchFamily="34" charset="0"/>
            </a:endParaRPr>
          </a:p>
          <a:p>
            <a:pPr marL="263525" indent="-263525" fontAlgn="base">
              <a:lnSpc>
                <a:spcPct val="80000"/>
              </a:lnSpc>
              <a:spcBef>
                <a:spcPts val="600"/>
              </a:spcBef>
              <a:spcAft>
                <a:spcPct val="0"/>
              </a:spcAft>
              <a:buClr>
                <a:srgbClr val="3891A7"/>
              </a:buClr>
              <a:buSzPct val="80000"/>
              <a:defRPr/>
            </a:pPr>
            <a:r>
              <a:rPr lang="en-US" sz="1400" b="1" dirty="0">
                <a:solidFill>
                  <a:srgbClr val="475A8D">
                    <a:lumMod val="50000"/>
                  </a:srgbClr>
                </a:solidFill>
                <a:latin typeface="Baskerville Old Face" pitchFamily="18" charset="0"/>
                <a:cs typeface="Arial" pitchFamily="34" charset="0"/>
              </a:rPr>
              <a:t>C</a:t>
            </a:r>
            <a:r>
              <a:rPr lang="en-US" sz="1400" b="1" baseline="-25000" dirty="0">
                <a:solidFill>
                  <a:srgbClr val="475A8D">
                    <a:lumMod val="50000"/>
                  </a:srgbClr>
                </a:solidFill>
                <a:latin typeface="Baskerville Old Face" pitchFamily="18" charset="0"/>
                <a:cs typeface="Arial" pitchFamily="34" charset="0"/>
              </a:rPr>
              <a:t>T</a:t>
            </a:r>
            <a:r>
              <a:rPr lang="en-US" sz="1400" dirty="0">
                <a:solidFill>
                  <a:srgbClr val="475A8D">
                    <a:lumMod val="50000"/>
                  </a:srgbClr>
                </a:solidFill>
                <a:latin typeface="Baskerville Old Face" pitchFamily="18" charset="0"/>
                <a:cs typeface="Arial" pitchFamily="34" charset="0"/>
              </a:rPr>
              <a:t> – (cycle threshold) the cycle number where the fluorescence passes the threshold</a:t>
            </a:r>
          </a:p>
          <a:p>
            <a:pPr marL="263525" indent="-263525" fontAlgn="base">
              <a:lnSpc>
                <a:spcPct val="80000"/>
              </a:lnSpc>
              <a:spcBef>
                <a:spcPts val="600"/>
              </a:spcBef>
              <a:spcAft>
                <a:spcPct val="0"/>
              </a:spcAft>
              <a:buClr>
                <a:srgbClr val="3891A7"/>
              </a:buClr>
              <a:buSzPct val="80000"/>
              <a:defRPr/>
            </a:pPr>
            <a:r>
              <a:rPr lang="en-US" sz="1400" b="1" dirty="0">
                <a:solidFill>
                  <a:srgbClr val="475A8D">
                    <a:lumMod val="50000"/>
                  </a:srgbClr>
                </a:solidFill>
                <a:latin typeface="Baskerville Old Face" pitchFamily="18" charset="0"/>
                <a:cs typeface="Arial" pitchFamily="34" charset="0"/>
                <a:sym typeface="Symbol" pitchFamily="18" charset="2"/>
              </a:rPr>
              <a:t></a:t>
            </a:r>
            <a:r>
              <a:rPr lang="en-US" sz="1400" b="1" dirty="0" err="1">
                <a:solidFill>
                  <a:srgbClr val="475A8D">
                    <a:lumMod val="50000"/>
                  </a:srgbClr>
                </a:solidFill>
                <a:latin typeface="Baskerville Old Face" pitchFamily="18" charset="0"/>
                <a:cs typeface="Arial" pitchFamily="34" charset="0"/>
              </a:rPr>
              <a:t>R</a:t>
            </a:r>
            <a:r>
              <a:rPr lang="en-US" sz="1400" b="1" baseline="-25000" dirty="0" err="1">
                <a:solidFill>
                  <a:srgbClr val="475A8D">
                    <a:lumMod val="50000"/>
                  </a:srgbClr>
                </a:solidFill>
                <a:latin typeface="Baskerville Old Face" pitchFamily="18" charset="0"/>
                <a:cs typeface="Arial" pitchFamily="34" charset="0"/>
              </a:rPr>
              <a:t>n</a:t>
            </a:r>
            <a:r>
              <a:rPr lang="en-US" sz="1400" dirty="0">
                <a:solidFill>
                  <a:srgbClr val="475A8D">
                    <a:lumMod val="50000"/>
                  </a:srgbClr>
                </a:solidFill>
                <a:latin typeface="Baskerville Old Face" pitchFamily="18" charset="0"/>
                <a:cs typeface="Arial" pitchFamily="34" charset="0"/>
              </a:rPr>
              <a:t> – (</a:t>
            </a:r>
            <a:r>
              <a:rPr lang="en-US" sz="1400" dirty="0" err="1">
                <a:solidFill>
                  <a:srgbClr val="475A8D">
                    <a:lumMod val="50000"/>
                  </a:srgbClr>
                </a:solidFill>
                <a:latin typeface="Baskerville Old Face" pitchFamily="18" charset="0"/>
                <a:cs typeface="Arial" pitchFamily="34" charset="0"/>
              </a:rPr>
              <a:t>R</a:t>
            </a:r>
            <a:r>
              <a:rPr lang="en-US" sz="1400" baseline="-25000" dirty="0" err="1">
                <a:solidFill>
                  <a:srgbClr val="475A8D">
                    <a:lumMod val="50000"/>
                  </a:srgbClr>
                </a:solidFill>
                <a:latin typeface="Baskerville Old Face" pitchFamily="18" charset="0"/>
                <a:cs typeface="Arial" pitchFamily="34" charset="0"/>
              </a:rPr>
              <a:t>n</a:t>
            </a:r>
            <a:r>
              <a:rPr lang="en-US" sz="1400" dirty="0">
                <a:solidFill>
                  <a:srgbClr val="475A8D">
                    <a:lumMod val="50000"/>
                  </a:srgbClr>
                </a:solidFill>
                <a:latin typeface="Baskerville Old Face" pitchFamily="18" charset="0"/>
                <a:cs typeface="Arial" pitchFamily="34" charset="0"/>
              </a:rPr>
              <a:t>-baseline)</a:t>
            </a:r>
            <a:endParaRPr lang="en-US" sz="1400" baseline="-25000" dirty="0">
              <a:solidFill>
                <a:srgbClr val="475A8D">
                  <a:lumMod val="50000"/>
                </a:srgbClr>
              </a:solidFill>
              <a:latin typeface="Baskerville Old Face" pitchFamily="18" charset="0"/>
              <a:cs typeface="Arial" pitchFamily="34" charset="0"/>
            </a:endParaRPr>
          </a:p>
          <a:p>
            <a:pPr marL="263525" indent="-263525" fontAlgn="base">
              <a:lnSpc>
                <a:spcPct val="80000"/>
              </a:lnSpc>
              <a:spcBef>
                <a:spcPts val="600"/>
              </a:spcBef>
              <a:spcAft>
                <a:spcPct val="0"/>
              </a:spcAft>
              <a:buClr>
                <a:srgbClr val="3891A7"/>
              </a:buClr>
              <a:buSzPct val="80000"/>
              <a:defRPr/>
            </a:pPr>
            <a:r>
              <a:rPr lang="en-US" sz="1400" b="1" dirty="0">
                <a:solidFill>
                  <a:srgbClr val="475A8D">
                    <a:lumMod val="50000"/>
                  </a:srgbClr>
                </a:solidFill>
                <a:latin typeface="Baskerville Old Face" pitchFamily="18" charset="0"/>
                <a:cs typeface="Arial" pitchFamily="34" charset="0"/>
              </a:rPr>
              <a:t>NTC</a:t>
            </a:r>
            <a:r>
              <a:rPr lang="en-US" sz="1400" dirty="0">
                <a:solidFill>
                  <a:srgbClr val="475A8D">
                    <a:lumMod val="50000"/>
                  </a:srgbClr>
                </a:solidFill>
                <a:latin typeface="Baskerville Old Face" pitchFamily="18" charset="0"/>
                <a:cs typeface="Arial" pitchFamily="34" charset="0"/>
              </a:rPr>
              <a:t> – no template control</a:t>
            </a:r>
          </a:p>
          <a:p>
            <a:pPr marL="263525" indent="-263525" fontAlgn="base">
              <a:lnSpc>
                <a:spcPct val="80000"/>
              </a:lnSpc>
              <a:spcBef>
                <a:spcPts val="600"/>
              </a:spcBef>
              <a:spcAft>
                <a:spcPct val="0"/>
              </a:spcAft>
              <a:buClr>
                <a:srgbClr val="3891A7"/>
              </a:buClr>
              <a:buSzPct val="80000"/>
              <a:defRPr/>
            </a:pPr>
            <a:r>
              <a:rPr lang="en-GB" sz="1400" b="1" dirty="0" err="1">
                <a:solidFill>
                  <a:srgbClr val="475A8D">
                    <a:lumMod val="50000"/>
                  </a:srgbClr>
                </a:solidFill>
                <a:latin typeface="Symbol" pitchFamily="18" charset="2"/>
                <a:cs typeface="Times New Roman" charset="0"/>
              </a:rPr>
              <a:t>D</a:t>
            </a:r>
            <a:r>
              <a:rPr lang="en-GB" sz="1400" dirty="0" err="1">
                <a:solidFill>
                  <a:srgbClr val="475A8D">
                    <a:lumMod val="50000"/>
                  </a:srgbClr>
                </a:solidFill>
                <a:latin typeface="Baskerville Old Face" pitchFamily="18" charset="0"/>
                <a:cs typeface="Arial" charset="0"/>
              </a:rPr>
              <a:t>Rn</a:t>
            </a:r>
            <a:r>
              <a:rPr lang="en-GB" sz="1400" dirty="0">
                <a:solidFill>
                  <a:srgbClr val="475A8D">
                    <a:lumMod val="50000"/>
                  </a:srgbClr>
                </a:solidFill>
                <a:latin typeface="Baskerville Old Face" pitchFamily="18" charset="0"/>
                <a:cs typeface="Arial" charset="0"/>
              </a:rPr>
              <a:t> is plotted against cycle numbers to produce the amplification curves and gives the C</a:t>
            </a:r>
            <a:r>
              <a:rPr lang="en-GB" sz="1400" baseline="-30000" dirty="0">
                <a:solidFill>
                  <a:srgbClr val="475A8D">
                    <a:lumMod val="50000"/>
                  </a:srgbClr>
                </a:solidFill>
                <a:latin typeface="Baskerville Old Face" pitchFamily="18" charset="0"/>
                <a:cs typeface="Arial" charset="0"/>
              </a:rPr>
              <a:t>T</a:t>
            </a:r>
            <a:r>
              <a:rPr lang="en-GB" sz="1400" dirty="0">
                <a:solidFill>
                  <a:srgbClr val="475A8D">
                    <a:lumMod val="50000"/>
                  </a:srgbClr>
                </a:solidFill>
                <a:latin typeface="Baskerville Old Face" pitchFamily="18" charset="0"/>
                <a:cs typeface="Arial" charset="0"/>
              </a:rPr>
              <a:t> value.</a:t>
            </a:r>
            <a:endParaRPr lang="en-US" sz="1400" dirty="0">
              <a:solidFill>
                <a:srgbClr val="475A8D">
                  <a:lumMod val="50000"/>
                </a:srgbClr>
              </a:solidFill>
              <a:latin typeface="Baskerville Old Face" pitchFamily="18" charset="0"/>
              <a:cs typeface="Arial" charset="0"/>
            </a:endParaRPr>
          </a:p>
        </p:txBody>
      </p:sp>
      <p:sp>
        <p:nvSpPr>
          <p:cNvPr id="79888" name="Rectangle 17"/>
          <p:cNvSpPr>
            <a:spLocks noChangeArrowheads="1"/>
          </p:cNvSpPr>
          <p:nvPr/>
        </p:nvSpPr>
        <p:spPr bwMode="auto">
          <a:xfrm rot="-5400000">
            <a:off x="29369" y="2113757"/>
            <a:ext cx="24542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1800">
                <a:solidFill>
                  <a:prstClr val="black"/>
                </a:solidFill>
                <a:latin typeface="Arial" pitchFamily="34" charset="0"/>
                <a:cs typeface="Arial" pitchFamily="34" charset="0"/>
              </a:rPr>
              <a:t>Log fluorescence (Rn)</a:t>
            </a:r>
          </a:p>
        </p:txBody>
      </p:sp>
    </p:spTree>
    <p:extLst>
      <p:ext uri="{BB962C8B-B14F-4D97-AF65-F5344CB8AC3E}">
        <p14:creationId xmlns:p14="http://schemas.microsoft.com/office/powerpoint/2010/main" val="4020040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143000"/>
            <a:ext cx="62388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Box 5"/>
          <p:cNvSpPr txBox="1">
            <a:spLocks noChangeArrowheads="1"/>
          </p:cNvSpPr>
          <p:nvPr/>
        </p:nvSpPr>
        <p:spPr bwMode="auto">
          <a:xfrm>
            <a:off x="1066800" y="1428750"/>
            <a:ext cx="6219825" cy="369888"/>
          </a:xfrm>
          <a:prstGeom prst="rect">
            <a:avLst/>
          </a:prstGeom>
          <a:solidFill>
            <a:srgbClr val="0600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endParaRPr lang="en-GB" altLang="uk-UA" sz="1800">
              <a:solidFill>
                <a:srgbClr val="231F57"/>
              </a:solidFill>
              <a:cs typeface="Arial" pitchFamily="34" charset="0"/>
            </a:endParaRPr>
          </a:p>
        </p:txBody>
      </p:sp>
      <p:sp>
        <p:nvSpPr>
          <p:cNvPr id="8" name="Title 1"/>
          <p:cNvSpPr txBox="1">
            <a:spLocks/>
          </p:cNvSpPr>
          <p:nvPr/>
        </p:nvSpPr>
        <p:spPr>
          <a:xfrm>
            <a:off x="1066800" y="55563"/>
            <a:ext cx="7391400" cy="858837"/>
          </a:xfrm>
          <a:prstGeom prst="rect">
            <a:avLst/>
          </a:prstGeom>
        </p:spPr>
        <p:txBody>
          <a:bodyPr/>
          <a:lstStyle/>
          <a:p>
            <a:pPr algn="ctr">
              <a:spcBef>
                <a:spcPct val="0"/>
              </a:spcBef>
              <a:defRPr/>
            </a:pPr>
            <a:r>
              <a:rPr lang="en-US" sz="2400" dirty="0">
                <a:solidFill>
                  <a:srgbClr val="4F271C">
                    <a:satMod val="130000"/>
                  </a:srgbClr>
                </a:solidFill>
                <a:latin typeface="Times New Roman" pitchFamily="18" charset="0"/>
                <a:cs typeface="Times New Roman" pitchFamily="18" charset="0"/>
              </a:rPr>
              <a:t>Real time </a:t>
            </a:r>
            <a:r>
              <a:rPr lang="en-US" sz="2800" dirty="0">
                <a:solidFill>
                  <a:srgbClr val="4F271C">
                    <a:satMod val="130000"/>
                  </a:srgbClr>
                </a:solidFill>
                <a:latin typeface="Times New Roman" pitchFamily="18" charset="0"/>
                <a:cs typeface="Times New Roman" pitchFamily="18" charset="0"/>
              </a:rPr>
              <a:t>PCR</a:t>
            </a:r>
            <a:r>
              <a:rPr lang="en-US" sz="2400" dirty="0">
                <a:solidFill>
                  <a:srgbClr val="4F271C">
                    <a:satMod val="130000"/>
                  </a:srgbClr>
                </a:solidFill>
                <a:latin typeface="Times New Roman" pitchFamily="18" charset="0"/>
                <a:cs typeface="Times New Roman" pitchFamily="18" charset="0"/>
              </a:rPr>
              <a:t> in comparison with other technical methods</a:t>
            </a:r>
          </a:p>
        </p:txBody>
      </p:sp>
      <p:sp>
        <p:nvSpPr>
          <p:cNvPr id="19462" name="Rectangle 6"/>
          <p:cNvSpPr>
            <a:spLocks noChangeArrowheads="1"/>
          </p:cNvSpPr>
          <p:nvPr/>
        </p:nvSpPr>
        <p:spPr bwMode="auto">
          <a:xfrm>
            <a:off x="1000125" y="1714500"/>
            <a:ext cx="3929063" cy="461963"/>
          </a:xfrm>
          <a:prstGeom prst="rect">
            <a:avLst/>
          </a:prstGeom>
          <a:noFill/>
          <a:ln w="9525">
            <a:noFill/>
            <a:miter lim="800000"/>
            <a:headEnd/>
            <a:tailEnd/>
          </a:ln>
        </p:spPr>
        <p:txBody>
          <a:bodyPr>
            <a:spAutoFit/>
          </a:bodyPr>
          <a:lstStyle/>
          <a:p>
            <a:pPr lvl="1" fontAlgn="base">
              <a:spcBef>
                <a:spcPct val="100000"/>
              </a:spcBef>
              <a:spcAft>
                <a:spcPct val="0"/>
              </a:spcAft>
              <a:buSzPct val="120000"/>
              <a:defRPr/>
            </a:pPr>
            <a:r>
              <a:rPr lang="en-US" sz="2400" dirty="0">
                <a:solidFill>
                  <a:prstClr val="white">
                    <a:lumMod val="85000"/>
                  </a:prstClr>
                </a:solidFill>
                <a:latin typeface="Baskerville Old Face" pitchFamily="18" charset="0"/>
                <a:cs typeface="Arial" charset="0"/>
              </a:rPr>
              <a:t>Less time to getting results</a:t>
            </a:r>
          </a:p>
        </p:txBody>
      </p:sp>
      <p:sp>
        <p:nvSpPr>
          <p:cNvPr id="81927" name="TextBox 14"/>
          <p:cNvSpPr txBox="1">
            <a:spLocks noChangeArrowheads="1"/>
          </p:cNvSpPr>
          <p:nvPr/>
        </p:nvSpPr>
        <p:spPr bwMode="auto">
          <a:xfrm>
            <a:off x="1316038" y="1143000"/>
            <a:ext cx="184150" cy="5410200"/>
          </a:xfrm>
          <a:prstGeom prst="rect">
            <a:avLst/>
          </a:prstGeom>
          <a:solidFill>
            <a:srgbClr val="0600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a:p>
            <a:pPr eaLnBrk="1" fontAlgn="base" hangingPunct="1">
              <a:spcBef>
                <a:spcPct val="0"/>
              </a:spcBef>
              <a:spcAft>
                <a:spcPct val="0"/>
              </a:spcAft>
              <a:buClrTx/>
              <a:buSzTx/>
              <a:buFontTx/>
              <a:buNone/>
            </a:pPr>
            <a:endParaRPr lang="en-US" altLang="uk-UA" sz="1800">
              <a:solidFill>
                <a:prstClr val="black"/>
              </a:solidFill>
              <a:cs typeface="Arial" pitchFamily="34" charset="0"/>
            </a:endParaRPr>
          </a:p>
        </p:txBody>
      </p:sp>
    </p:spTree>
    <p:extLst>
      <p:ext uri="{BB962C8B-B14F-4D97-AF65-F5344CB8AC3E}">
        <p14:creationId xmlns:p14="http://schemas.microsoft.com/office/powerpoint/2010/main" val="1135910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77938"/>
            <a:ext cx="6553200" cy="4056062"/>
          </a:xfrm>
          <a:prstGeom prst="rect">
            <a:avLst/>
          </a:prstGeom>
        </p:spPr>
        <p:txBody>
          <a:bodyPr>
            <a:spAutoFit/>
          </a:bodyPr>
          <a:lstStyle/>
          <a:p>
            <a:pPr>
              <a:lnSpc>
                <a:spcPct val="80000"/>
              </a:lnSpc>
              <a:defRPr/>
            </a:pPr>
            <a:r>
              <a:rPr lang="en-US" sz="2800" dirty="0">
                <a:solidFill>
                  <a:srgbClr val="292929"/>
                </a:solidFill>
                <a:latin typeface="Baskerville Old Face" pitchFamily="18" charset="0"/>
                <a:cs typeface="Arial" pitchFamily="34" charset="0"/>
              </a:rPr>
              <a:t>Uses fluorescence as a reporter by </a:t>
            </a:r>
            <a:r>
              <a:rPr lang="en-GB" sz="2400" dirty="0">
                <a:solidFill>
                  <a:prstClr val="black">
                    <a:lumMod val="95000"/>
                    <a:lumOff val="5000"/>
                  </a:prstClr>
                </a:solidFill>
                <a:latin typeface="Baskerville Old Face" pitchFamily="18" charset="0"/>
                <a:cs typeface="Arial" charset="0"/>
              </a:rPr>
              <a:t>Three general methods :</a:t>
            </a:r>
            <a:endParaRPr lang="en-US" sz="2800" dirty="0">
              <a:solidFill>
                <a:prstClr val="black">
                  <a:lumMod val="95000"/>
                  <a:lumOff val="5000"/>
                </a:prstClr>
              </a:solidFill>
              <a:latin typeface="Baskerville Old Face" pitchFamily="18" charset="0"/>
              <a:cs typeface="Arial" pitchFamily="34" charset="0"/>
            </a:endParaRPr>
          </a:p>
          <a:p>
            <a:pPr>
              <a:spcBef>
                <a:spcPct val="50000"/>
              </a:spcBef>
              <a:defRPr/>
            </a:pPr>
            <a:r>
              <a:rPr lang="en-GB" sz="2400" dirty="0">
                <a:solidFill>
                  <a:prstClr val="black">
                    <a:lumMod val="95000"/>
                    <a:lumOff val="5000"/>
                  </a:prstClr>
                </a:solidFill>
                <a:latin typeface="Baskerville Old Face" pitchFamily="18" charset="0"/>
                <a:cs typeface="Arial" charset="0"/>
              </a:rPr>
              <a:t>1. Hydrolysis probes</a:t>
            </a:r>
          </a:p>
          <a:p>
            <a:pPr>
              <a:spcBef>
                <a:spcPct val="50000"/>
              </a:spcBef>
              <a:defRPr/>
            </a:pPr>
            <a:r>
              <a:rPr lang="en-GB" sz="2400" dirty="0">
                <a:solidFill>
                  <a:prstClr val="black">
                    <a:lumMod val="95000"/>
                    <a:lumOff val="5000"/>
                  </a:prstClr>
                </a:solidFill>
                <a:latin typeface="Baskerville Old Face" pitchFamily="18" charset="0"/>
                <a:cs typeface="Arial" charset="0"/>
              </a:rPr>
              <a:t>(</a:t>
            </a:r>
            <a:r>
              <a:rPr lang="en-GB" sz="2400" dirty="0" err="1">
                <a:solidFill>
                  <a:prstClr val="black">
                    <a:lumMod val="95000"/>
                    <a:lumOff val="5000"/>
                  </a:prstClr>
                </a:solidFill>
                <a:latin typeface="Baskerville Old Face" pitchFamily="18" charset="0"/>
                <a:cs typeface="Arial" charset="0"/>
              </a:rPr>
              <a:t>TaqMan</a:t>
            </a:r>
            <a:r>
              <a:rPr lang="en-GB" sz="2400" dirty="0">
                <a:solidFill>
                  <a:prstClr val="black">
                    <a:lumMod val="95000"/>
                    <a:lumOff val="5000"/>
                  </a:prstClr>
                </a:solidFill>
                <a:latin typeface="Baskerville Old Face" pitchFamily="18" charset="0"/>
                <a:cs typeface="Arial" charset="0"/>
              </a:rPr>
              <a:t>, Beacons, Scorpions) </a:t>
            </a:r>
          </a:p>
          <a:p>
            <a:pPr>
              <a:spcBef>
                <a:spcPct val="50000"/>
              </a:spcBef>
              <a:defRPr/>
            </a:pPr>
            <a:r>
              <a:rPr lang="en-GB" sz="2400" dirty="0">
                <a:solidFill>
                  <a:prstClr val="black">
                    <a:lumMod val="95000"/>
                    <a:lumOff val="5000"/>
                  </a:prstClr>
                </a:solidFill>
                <a:latin typeface="Baskerville Old Face" pitchFamily="18" charset="0"/>
                <a:cs typeface="Arial" charset="0"/>
              </a:rPr>
              <a:t>2. Hybridization probes</a:t>
            </a:r>
          </a:p>
          <a:p>
            <a:pPr>
              <a:spcBef>
                <a:spcPct val="50000"/>
              </a:spcBef>
              <a:defRPr/>
            </a:pPr>
            <a:r>
              <a:rPr lang="en-GB" sz="2400" dirty="0">
                <a:solidFill>
                  <a:prstClr val="black">
                    <a:lumMod val="95000"/>
                    <a:lumOff val="5000"/>
                  </a:prstClr>
                </a:solidFill>
                <a:latin typeface="Baskerville Old Face" pitchFamily="18" charset="0"/>
                <a:cs typeface="Arial" charset="0"/>
              </a:rPr>
              <a:t>(Light Cycler) most accurate &amp; specific.</a:t>
            </a:r>
          </a:p>
          <a:p>
            <a:pPr>
              <a:spcBef>
                <a:spcPct val="50000"/>
              </a:spcBef>
              <a:defRPr/>
            </a:pPr>
            <a:r>
              <a:rPr lang="en-GB" sz="2400" dirty="0">
                <a:solidFill>
                  <a:prstClr val="black">
                    <a:lumMod val="95000"/>
                    <a:lumOff val="5000"/>
                  </a:prstClr>
                </a:solidFill>
                <a:latin typeface="Baskerville Old Face" pitchFamily="18" charset="0"/>
                <a:cs typeface="Arial" charset="0"/>
              </a:rPr>
              <a:t>3. DNA-binding agents</a:t>
            </a:r>
          </a:p>
          <a:p>
            <a:pPr>
              <a:spcBef>
                <a:spcPct val="50000"/>
              </a:spcBef>
              <a:defRPr/>
            </a:pPr>
            <a:r>
              <a:rPr lang="en-GB" sz="2400" dirty="0">
                <a:solidFill>
                  <a:prstClr val="black">
                    <a:lumMod val="95000"/>
                    <a:lumOff val="5000"/>
                  </a:prstClr>
                </a:solidFill>
                <a:latin typeface="Baskerville Old Face" pitchFamily="18" charset="0"/>
                <a:cs typeface="Arial" charset="0"/>
              </a:rPr>
              <a:t>(SYBR Green)less accuracy.</a:t>
            </a:r>
          </a:p>
        </p:txBody>
      </p:sp>
      <p:sp>
        <p:nvSpPr>
          <p:cNvPr id="3" name="Rectangle 2"/>
          <p:cNvSpPr txBox="1">
            <a:spLocks noChangeArrowheads="1"/>
          </p:cNvSpPr>
          <p:nvPr/>
        </p:nvSpPr>
        <p:spPr>
          <a:xfrm>
            <a:off x="990600" y="152400"/>
            <a:ext cx="6781800" cy="960438"/>
          </a:xfrm>
          <a:prstGeom prst="rect">
            <a:avLst/>
          </a:prstGeom>
        </p:spPr>
        <p:txBody>
          <a:bodyPr/>
          <a:lstStyle/>
          <a:p>
            <a:pPr algn="ctr">
              <a:spcBef>
                <a:spcPct val="0"/>
              </a:spcBef>
              <a:defRPr/>
            </a:pPr>
            <a:r>
              <a:rPr lang="sv-SE" sz="3200" dirty="0">
                <a:solidFill>
                  <a:srgbClr val="111111"/>
                </a:solidFill>
                <a:latin typeface="Times New Roman" pitchFamily="18" charset="0"/>
                <a:cs typeface="Times New Roman" pitchFamily="18" charset="0"/>
              </a:rPr>
              <a:t>Detection in real time PCR</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890588"/>
            <a:ext cx="6480175"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6" name="Rectangle 25"/>
          <p:cNvSpPr/>
          <p:nvPr/>
        </p:nvSpPr>
        <p:spPr>
          <a:xfrm>
            <a:off x="1000125" y="6500813"/>
            <a:ext cx="3857625" cy="277812"/>
          </a:xfrm>
          <a:prstGeom prst="rect">
            <a:avLst/>
          </a:prstGeom>
        </p:spPr>
        <p:txBody>
          <a:bodyPr>
            <a:spAutoFit/>
          </a:bodyPr>
          <a:lstStyle/>
          <a:p>
            <a:pPr fontAlgn="base">
              <a:spcBef>
                <a:spcPct val="0"/>
              </a:spcBef>
              <a:spcAft>
                <a:spcPct val="0"/>
              </a:spcAft>
              <a:defRPr/>
            </a:pPr>
            <a:r>
              <a:rPr lang="en-US" sz="1200" i="1" dirty="0">
                <a:solidFill>
                  <a:srgbClr val="4F271C">
                    <a:lumMod val="50000"/>
                  </a:srgbClr>
                </a:solidFill>
                <a:latin typeface="Times New Roman" pitchFamily="18" charset="0"/>
                <a:cs typeface="Times New Roman" pitchFamily="18" charset="0"/>
              </a:rPr>
              <a:t>REAL TIME PCR &amp; IT’S FUNCTIONS IN DIAGNOSIS</a:t>
            </a:r>
            <a:endParaRPr lang="en-US" sz="1200" dirty="0">
              <a:solidFill>
                <a:prstClr val="black"/>
              </a:solidFill>
              <a:latin typeface="Arial" charset="0"/>
              <a:cs typeface="Arial" charset="0"/>
            </a:endParaRPr>
          </a:p>
        </p:txBody>
      </p:sp>
      <p:sp>
        <p:nvSpPr>
          <p:cNvPr id="4" name="Місце для нижнього колонтитула 3"/>
          <p:cNvSpPr>
            <a:spLocks noGrp="1"/>
          </p:cNvSpPr>
          <p:nvPr>
            <p:ph type="ftr" sz="quarter" idx="11"/>
          </p:nvPr>
        </p:nvSpPr>
        <p:spPr/>
        <p:txBody>
          <a:bodyPr/>
          <a:lstStyle/>
          <a:p>
            <a:pPr>
              <a:defRPr/>
            </a:pPr>
            <a:r>
              <a:rPr lang="en-US">
                <a:solidFill>
                  <a:srgbClr val="E7DEC9">
                    <a:shade val="50000"/>
                    <a:satMod val="200000"/>
                  </a:srgbClr>
                </a:solidFill>
              </a:rPr>
              <a:t>www.sliderbase.com</a:t>
            </a:r>
          </a:p>
        </p:txBody>
      </p:sp>
    </p:spTree>
    <p:extLst>
      <p:ext uri="{BB962C8B-B14F-4D97-AF65-F5344CB8AC3E}">
        <p14:creationId xmlns:p14="http://schemas.microsoft.com/office/powerpoint/2010/main" val="265850117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53" presetClass="entr" presetSubtype="0" fill="hold" grpId="0" nodeType="with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5280025" cy="619125"/>
          </a:xfrm>
        </p:spPr>
        <p:txBody>
          <a:bodyPr tIns="12700" rtlCol="0"/>
          <a:lstStyle/>
          <a:p>
            <a:pPr marL="12700" eaLnBrk="1" fontAlgn="auto" hangingPunct="1">
              <a:spcBef>
                <a:spcPts val="100"/>
              </a:spcBef>
              <a:spcAft>
                <a:spcPts val="0"/>
              </a:spcAft>
              <a:defRPr/>
            </a:pPr>
            <a:r>
              <a:rPr sz="3900" spc="-5" dirty="0"/>
              <a:t>CYBR </a:t>
            </a:r>
            <a:r>
              <a:rPr sz="3900" spc="-10" dirty="0"/>
              <a:t>Green</a:t>
            </a:r>
            <a:r>
              <a:rPr sz="3900" spc="-55" dirty="0"/>
              <a:t> </a:t>
            </a:r>
            <a:r>
              <a:rPr sz="3900" spc="-5" dirty="0"/>
              <a:t>Chemistry</a:t>
            </a:r>
            <a:endParaRPr sz="3900"/>
          </a:p>
        </p:txBody>
      </p:sp>
      <p:sp>
        <p:nvSpPr>
          <p:cNvPr id="3" name="object 3"/>
          <p:cNvSpPr txBox="1"/>
          <p:nvPr/>
        </p:nvSpPr>
        <p:spPr>
          <a:xfrm>
            <a:off x="511175" y="2193925"/>
            <a:ext cx="8105775" cy="3644900"/>
          </a:xfrm>
          <a:prstGeom prst="rect">
            <a:avLst/>
          </a:prstGeom>
        </p:spPr>
        <p:txBody>
          <a:bodyPr lIns="0" tIns="12700" rIns="0" bIns="0">
            <a:spAutoFit/>
          </a:bodyPr>
          <a:lstStyle>
            <a:lvl1pPr marL="381000" indent="-342900" eaLnBrk="0" hangingPunct="0">
              <a:tabLst>
                <a:tab pos="379413" algn="l"/>
                <a:tab pos="381000" algn="l"/>
              </a:tabLst>
              <a:defRPr>
                <a:solidFill>
                  <a:schemeClr val="tx1"/>
                </a:solidFill>
                <a:latin typeface="Arial" pitchFamily="34" charset="0"/>
                <a:cs typeface="Arial" pitchFamily="34" charset="0"/>
              </a:defRPr>
            </a:lvl1pPr>
            <a:lvl2pPr marL="742950" indent="-285750" eaLnBrk="0" hangingPunct="0">
              <a:tabLst>
                <a:tab pos="379413" algn="l"/>
                <a:tab pos="381000" algn="l"/>
              </a:tabLst>
              <a:defRPr>
                <a:solidFill>
                  <a:schemeClr val="tx1"/>
                </a:solidFill>
                <a:latin typeface="Arial" pitchFamily="34" charset="0"/>
                <a:cs typeface="Arial" pitchFamily="34" charset="0"/>
              </a:defRPr>
            </a:lvl2pPr>
            <a:lvl3pPr marL="1143000" indent="-228600" eaLnBrk="0" hangingPunct="0">
              <a:tabLst>
                <a:tab pos="379413" algn="l"/>
                <a:tab pos="381000" algn="l"/>
              </a:tabLst>
              <a:defRPr>
                <a:solidFill>
                  <a:schemeClr val="tx1"/>
                </a:solidFill>
                <a:latin typeface="Arial" pitchFamily="34" charset="0"/>
                <a:cs typeface="Arial" pitchFamily="34" charset="0"/>
              </a:defRPr>
            </a:lvl3pPr>
            <a:lvl4pPr marL="1600200" indent="-228600" eaLnBrk="0" hangingPunct="0">
              <a:tabLst>
                <a:tab pos="379413" algn="l"/>
                <a:tab pos="381000" algn="l"/>
              </a:tabLst>
              <a:defRPr>
                <a:solidFill>
                  <a:schemeClr val="tx1"/>
                </a:solidFill>
                <a:latin typeface="Arial" pitchFamily="34" charset="0"/>
                <a:cs typeface="Arial" pitchFamily="34" charset="0"/>
              </a:defRPr>
            </a:lvl4pPr>
            <a:lvl5pPr marL="2057400" indent="-228600" eaLnBrk="0" hangingPunct="0">
              <a:tabLst>
                <a:tab pos="379413" algn="l"/>
                <a:tab pos="381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379413" algn="l"/>
                <a:tab pos="381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379413" algn="l"/>
                <a:tab pos="381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379413" algn="l"/>
                <a:tab pos="381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379413" algn="l"/>
                <a:tab pos="381000" algn="l"/>
              </a:tabLst>
              <a:defRPr>
                <a:solidFill>
                  <a:schemeClr val="tx1"/>
                </a:solidFill>
                <a:latin typeface="Arial" pitchFamily="34" charset="0"/>
                <a:cs typeface="Arial" pitchFamily="34" charset="0"/>
              </a:defRPr>
            </a:lvl9pPr>
          </a:lstStyle>
          <a:p>
            <a:pPr eaLnBrk="1" fontAlgn="base" hangingPunct="1">
              <a:spcBef>
                <a:spcPts val="100"/>
              </a:spcBef>
              <a:spcAft>
                <a:spcPct val="0"/>
              </a:spcAft>
              <a:buClr>
                <a:srgbClr val="CCCCFF"/>
              </a:buClr>
              <a:buSzPct val="69000"/>
              <a:buFont typeface="UnDotum"/>
              <a:buChar char=""/>
            </a:pPr>
            <a:r>
              <a:rPr lang="en-US" altLang="en-US" sz="2400" dirty="0">
                <a:solidFill>
                  <a:srgbClr val="FFFFFF"/>
                </a:solidFill>
              </a:rPr>
              <a:t>CYBR Green is the most widely used double-strand DNA  specific dye</a:t>
            </a:r>
            <a:endParaRPr lang="en-US" altLang="en-US" sz="2400" dirty="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dirty="0">
                <a:solidFill>
                  <a:srgbClr val="FFFFFF"/>
                </a:solidFill>
              </a:rPr>
              <a:t>It binds to the minor groove of the DNA double helix</a:t>
            </a:r>
            <a:endParaRPr lang="en-US" altLang="en-US" sz="2400" dirty="0">
              <a:solidFill>
                <a:srgbClr val="000000"/>
              </a:solidFill>
            </a:endParaRPr>
          </a:p>
          <a:p>
            <a:pPr eaLnBrk="1" fontAlgn="base" hangingPunct="1">
              <a:spcBef>
                <a:spcPts val="588"/>
              </a:spcBef>
              <a:spcAft>
                <a:spcPct val="0"/>
              </a:spcAft>
              <a:buClr>
                <a:srgbClr val="CCCCFF"/>
              </a:buClr>
              <a:buSzPct val="69000"/>
              <a:buFont typeface="UnDotum"/>
              <a:buChar char=""/>
            </a:pPr>
            <a:r>
              <a:rPr lang="en-US" altLang="en-US" sz="2400" dirty="0">
                <a:solidFill>
                  <a:srgbClr val="FFFFFF"/>
                </a:solidFill>
              </a:rPr>
              <a:t>In solution, the unbound dye exhibits very little  fluorescence</a:t>
            </a:r>
            <a:endParaRPr lang="en-US" altLang="en-US" sz="2400" dirty="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dirty="0">
                <a:solidFill>
                  <a:srgbClr val="FFFFFF"/>
                </a:solidFill>
              </a:rPr>
              <a:t>When CYBR Green dye binds to double stranded DNA,  the fluorescent is substantially enhanced</a:t>
            </a:r>
            <a:endParaRPr lang="en-US" altLang="en-US" sz="2400" dirty="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dirty="0">
                <a:solidFill>
                  <a:srgbClr val="FFFFFF"/>
                </a:solidFill>
              </a:rPr>
              <a:t>As more double stranded amplicons are produced SYBR  green dye signal will </a:t>
            </a:r>
            <a:r>
              <a:rPr lang="en-US" altLang="en-US" sz="2400" dirty="0" smtClean="0">
                <a:solidFill>
                  <a:srgbClr val="FFFFFF"/>
                </a:solidFill>
              </a:rPr>
              <a:t>increase</a:t>
            </a:r>
            <a:endParaRPr lang="en-US" altLang="en-US" sz="2400" dirty="0">
              <a:solidFill>
                <a:srgbClr val="000000"/>
              </a:solidFill>
            </a:endParaRPr>
          </a:p>
        </p:txBody>
      </p:sp>
    </p:spTree>
    <p:extLst>
      <p:ext uri="{BB962C8B-B14F-4D97-AF65-F5344CB8AC3E}">
        <p14:creationId xmlns:p14="http://schemas.microsoft.com/office/powerpoint/2010/main" val="14801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txBox="1">
            <a:spLocks noChangeArrowheads="1"/>
          </p:cNvSpPr>
          <p:nvPr/>
        </p:nvSpPr>
        <p:spPr bwMode="auto">
          <a:xfrm>
            <a:off x="928688" y="1571625"/>
            <a:ext cx="392906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DNA binding dye</a:t>
            </a:r>
          </a:p>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Binds to minor groove (dsDNA)</a:t>
            </a:r>
          </a:p>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Emits light when bound</a:t>
            </a:r>
          </a:p>
          <a:p>
            <a:pPr eaLnBrk="1" fontAlgn="base" hangingPunct="1">
              <a:spcAft>
                <a:spcPct val="0"/>
              </a:spcAft>
              <a:buClr>
                <a:srgbClr val="3891A7"/>
              </a:buClr>
              <a:buFontTx/>
              <a:buNone/>
            </a:pPr>
            <a:r>
              <a:rPr lang="en-US" altLang="uk-UA" sz="2000">
                <a:solidFill>
                  <a:prstClr val="black"/>
                </a:solidFill>
                <a:latin typeface="Baskerville Old Face" pitchFamily="18" charset="0"/>
                <a:cs typeface="Arial" pitchFamily="34" charset="0"/>
              </a:rPr>
              <a:t>More double stranded DNA = more binding = more fluorescence</a:t>
            </a:r>
          </a:p>
          <a:p>
            <a:pPr eaLnBrk="1" fontAlgn="base" hangingPunct="1">
              <a:spcAft>
                <a:spcPct val="0"/>
              </a:spcAft>
              <a:buClr>
                <a:srgbClr val="3891A7"/>
              </a:buClr>
              <a:buFontTx/>
              <a:buNone/>
            </a:pPr>
            <a:r>
              <a:rPr lang="en-US" altLang="uk-UA" sz="2000">
                <a:solidFill>
                  <a:prstClr val="black"/>
                </a:solidFill>
                <a:latin typeface="Baskerville Old Face" pitchFamily="18" charset="0"/>
                <a:cs typeface="Arial" pitchFamily="34" charset="0"/>
              </a:rPr>
              <a:t> * Forensically, can be used to calculate how much DNA was present before reaction. </a:t>
            </a:r>
            <a:endParaRPr lang="en-US" altLang="uk-UA" sz="2000" i="1">
              <a:solidFill>
                <a:srgbClr val="292929"/>
              </a:solidFill>
              <a:latin typeface="Baskerville Old Face" pitchFamily="18" charset="0"/>
              <a:cs typeface="Arial" pitchFamily="34" charset="0"/>
            </a:endParaRPr>
          </a:p>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Unspecific</a:t>
            </a:r>
          </a:p>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Dissociation curve</a:t>
            </a:r>
          </a:p>
        </p:txBody>
      </p:sp>
      <p:sp>
        <p:nvSpPr>
          <p:cNvPr id="3" name="Rectangle 2"/>
          <p:cNvSpPr txBox="1">
            <a:spLocks noChangeArrowheads="1"/>
          </p:cNvSpPr>
          <p:nvPr/>
        </p:nvSpPr>
        <p:spPr>
          <a:xfrm>
            <a:off x="990600" y="182563"/>
            <a:ext cx="6781800" cy="960437"/>
          </a:xfrm>
          <a:prstGeom prst="rect">
            <a:avLst/>
          </a:prstGeom>
        </p:spPr>
        <p:txBody>
          <a:bodyPr/>
          <a:lstStyle/>
          <a:p>
            <a:pPr>
              <a:spcBef>
                <a:spcPct val="0"/>
              </a:spcBef>
              <a:defRPr/>
            </a:pPr>
            <a:r>
              <a:rPr lang="sv-SE" sz="4300" dirty="0">
                <a:solidFill>
                  <a:srgbClr val="111111"/>
                </a:solidFill>
                <a:effectLst>
                  <a:outerShdw blurRad="50000" dist="30000" dir="5400000" algn="tl" rotWithShape="0">
                    <a:srgbClr val="000000">
                      <a:alpha val="30000"/>
                    </a:srgbClr>
                  </a:outerShdw>
                </a:effectLst>
                <a:cs typeface="Arial" pitchFamily="34" charset="0"/>
              </a:rPr>
              <a:t>SYBR</a:t>
            </a:r>
            <a:r>
              <a:rPr lang="sv-SE" sz="4300" baseline="30000" dirty="0">
                <a:solidFill>
                  <a:srgbClr val="111111"/>
                </a:solidFill>
                <a:effectLst>
                  <a:outerShdw blurRad="50000" dist="30000" dir="5400000" algn="tl" rotWithShape="0">
                    <a:srgbClr val="000000">
                      <a:alpha val="30000"/>
                    </a:srgbClr>
                  </a:outerShdw>
                </a:effectLst>
                <a:cs typeface="Arial" pitchFamily="34" charset="0"/>
              </a:rPr>
              <a:t>®</a:t>
            </a:r>
            <a:r>
              <a:rPr lang="sv-SE" sz="4300" dirty="0">
                <a:solidFill>
                  <a:srgbClr val="111111"/>
                </a:solidFill>
                <a:effectLst>
                  <a:outerShdw blurRad="50000" dist="30000" dir="5400000" algn="tl" rotWithShape="0">
                    <a:srgbClr val="000000">
                      <a:alpha val="30000"/>
                    </a:srgbClr>
                  </a:outerShdw>
                </a:effectLst>
                <a:cs typeface="Arial" pitchFamily="34" charset="0"/>
              </a:rPr>
              <a:t> green</a:t>
            </a:r>
          </a:p>
        </p:txBody>
      </p:sp>
      <p:pic>
        <p:nvPicPr>
          <p:cNvPr id="86020" name="Picture 9" descr="SYBR green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066800"/>
            <a:ext cx="28384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l="19284" t="30794" r="57170" b="21957"/>
          <a:stretch>
            <a:fillRect/>
          </a:stretch>
        </p:blipFill>
        <p:spPr bwMode="auto">
          <a:xfrm>
            <a:off x="1071563" y="1071563"/>
            <a:ext cx="3714750" cy="5072062"/>
          </a:xfrm>
          <a:prstGeom prst="rect">
            <a:avLst/>
          </a:prstGeom>
          <a:noFill/>
          <a:ln w="9525">
            <a:solidFill>
              <a:srgbClr val="3366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82209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5475" y="506413"/>
            <a:ext cx="7893050" cy="900112"/>
          </a:xfrm>
        </p:spPr>
        <p:txBody>
          <a:bodyPr tIns="27939"/>
          <a:lstStyle/>
          <a:p>
            <a:pPr marL="3009900" indent="-2997200" eaLnBrk="1" hangingPunct="1">
              <a:lnSpc>
                <a:spcPts val="3350"/>
              </a:lnSpc>
              <a:spcBef>
                <a:spcPts val="225"/>
              </a:spcBef>
            </a:pPr>
            <a:r>
              <a:rPr lang="en-US" altLang="en-US" smtClean="0">
                <a:latin typeface="Arial" pitchFamily="34" charset="0"/>
                <a:cs typeface="Arial" pitchFamily="34" charset="0"/>
              </a:rPr>
              <a:t>Advantage and disadvantage of CYBR Green  Method</a:t>
            </a:r>
          </a:p>
        </p:txBody>
      </p:sp>
      <p:sp>
        <p:nvSpPr>
          <p:cNvPr id="3" name="object 3"/>
          <p:cNvSpPr txBox="1"/>
          <p:nvPr/>
        </p:nvSpPr>
        <p:spPr>
          <a:xfrm>
            <a:off x="511175" y="1676400"/>
            <a:ext cx="7947025" cy="3925888"/>
          </a:xfrm>
          <a:prstGeom prst="rect">
            <a:avLst/>
          </a:prstGeom>
        </p:spPr>
        <p:txBody>
          <a:bodyPr lIns="0" tIns="88900" rIns="0" bIns="0">
            <a:spAutoFit/>
          </a:bodyPr>
          <a:lstStyle>
            <a:lvl1pPr marL="381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700"/>
              </a:spcBef>
              <a:spcAft>
                <a:spcPct val="0"/>
              </a:spcAft>
            </a:pPr>
            <a:r>
              <a:rPr lang="en-US" altLang="en-US" sz="2400" b="1">
                <a:solidFill>
                  <a:srgbClr val="FFFF00"/>
                </a:solidFill>
              </a:rPr>
              <a:t>Advantage</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Inexpensive</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No probe is required</a:t>
            </a:r>
            <a:endParaRPr lang="en-US" altLang="en-US" sz="2400">
              <a:solidFill>
                <a:srgbClr val="000000"/>
              </a:solidFill>
            </a:endParaRPr>
          </a:p>
          <a:p>
            <a:pPr eaLnBrk="1" fontAlgn="base" hangingPunct="1">
              <a:spcBef>
                <a:spcPts val="588"/>
              </a:spcBef>
              <a:spcAft>
                <a:spcPct val="0"/>
              </a:spcAft>
              <a:buClr>
                <a:srgbClr val="CCCCFF"/>
              </a:buClr>
              <a:buSzPct val="69000"/>
              <a:buFont typeface="UnDotum"/>
              <a:buChar char=""/>
            </a:pPr>
            <a:r>
              <a:rPr lang="en-US" altLang="en-US" sz="2400">
                <a:solidFill>
                  <a:srgbClr val="FFFFFF"/>
                </a:solidFill>
              </a:rPr>
              <a:t>Easy to use</a:t>
            </a:r>
            <a:endParaRPr lang="en-US" altLang="en-US" sz="2400">
              <a:solidFill>
                <a:srgbClr val="000000"/>
              </a:solidFill>
            </a:endParaRPr>
          </a:p>
          <a:p>
            <a:pPr eaLnBrk="1" fontAlgn="base" hangingPunct="1">
              <a:spcBef>
                <a:spcPts val="600"/>
              </a:spcBef>
              <a:spcAft>
                <a:spcPct val="0"/>
              </a:spcAft>
            </a:pPr>
            <a:r>
              <a:rPr lang="en-US" altLang="en-US" sz="2400" b="1">
                <a:solidFill>
                  <a:srgbClr val="FFFF00"/>
                </a:solidFill>
              </a:rPr>
              <a:t>Disadvantage</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SYBR Green will bind to any double stranded DNA (e.g.  primer dimers, non-specific reaction products)</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Overestimation of target concentration</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Non-specific background in very late cycles</a:t>
            </a:r>
            <a:endParaRPr lang="en-US" altLang="en-US" sz="2400">
              <a:solidFill>
                <a:srgbClr val="000000"/>
              </a:solidFill>
            </a:endParaRPr>
          </a:p>
        </p:txBody>
      </p:sp>
    </p:spTree>
    <p:extLst>
      <p:ext uri="{BB962C8B-B14F-4D97-AF65-F5344CB8AC3E}">
        <p14:creationId xmlns:p14="http://schemas.microsoft.com/office/powerpoint/2010/main" val="29848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3"/>
          <p:cNvSpPr txBox="1">
            <a:spLocks noChangeArrowheads="1"/>
          </p:cNvSpPr>
          <p:nvPr/>
        </p:nvSpPr>
        <p:spPr bwMode="auto">
          <a:xfrm>
            <a:off x="914400" y="720725"/>
            <a:ext cx="8122096"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2400" dirty="0">
                <a:solidFill>
                  <a:prstClr val="black"/>
                </a:solidFill>
                <a:latin typeface="Times New Roman" pitchFamily="18" charset="0"/>
                <a:cs typeface="Times New Roman" pitchFamily="18" charset="0"/>
              </a:rPr>
              <a:t>There is </a:t>
            </a:r>
            <a:r>
              <a:rPr lang="en-US" altLang="uk-UA" sz="2400" u="sng" dirty="0">
                <a:solidFill>
                  <a:prstClr val="black"/>
                </a:solidFill>
                <a:latin typeface="Times New Roman" pitchFamily="18" charset="0"/>
                <a:cs typeface="Times New Roman" pitchFamily="18" charset="0"/>
              </a:rPr>
              <a:t>three basic steps </a:t>
            </a:r>
            <a:r>
              <a:rPr lang="en-US" altLang="uk-UA" sz="2400" dirty="0">
                <a:solidFill>
                  <a:prstClr val="black"/>
                </a:solidFill>
                <a:latin typeface="Times New Roman" pitchFamily="18" charset="0"/>
                <a:cs typeface="Times New Roman" pitchFamily="18" charset="0"/>
              </a:rPr>
              <a:t>which are in common with all type of PCR </a:t>
            </a:r>
            <a:endParaRPr lang="en-US" altLang="uk-UA" sz="2400" dirty="0">
              <a:solidFill>
                <a:srgbClr val="231F57"/>
              </a:solidFill>
              <a:latin typeface="Baskerville Old Face" pitchFamily="18" charset="0"/>
              <a:cs typeface="Arial" pitchFamily="34" charset="0"/>
            </a:endParaRPr>
          </a:p>
          <a:p>
            <a:pPr eaLnBrk="1" fontAlgn="base" hangingPunct="1">
              <a:spcBef>
                <a:spcPct val="0"/>
              </a:spcBef>
              <a:spcAft>
                <a:spcPct val="0"/>
              </a:spcAft>
              <a:buClrTx/>
              <a:buSzTx/>
              <a:buFontTx/>
              <a:buNone/>
            </a:pPr>
            <a:r>
              <a:rPr lang="en-US" altLang="uk-UA" sz="2400" b="1" u="sng" dirty="0">
                <a:solidFill>
                  <a:srgbClr val="FF0000"/>
                </a:solidFill>
                <a:latin typeface="Baskerville Old Face" pitchFamily="18" charset="0"/>
                <a:cs typeface="Arial" pitchFamily="34" charset="0"/>
              </a:rPr>
              <a:t>Thermal denaturation </a:t>
            </a:r>
            <a:r>
              <a:rPr lang="en-US" altLang="uk-UA" sz="2400" b="1" dirty="0">
                <a:solidFill>
                  <a:srgbClr val="FF0000"/>
                </a:solidFill>
                <a:latin typeface="Baskerville Old Face" pitchFamily="18" charset="0"/>
                <a:cs typeface="Arial" pitchFamily="34" charset="0"/>
              </a:rPr>
              <a:t>:</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In this step DNAs are denatured mostly by </a:t>
            </a:r>
            <a:r>
              <a:rPr lang="en-US" altLang="uk-UA" sz="2400" dirty="0" smtClean="0">
                <a:solidFill>
                  <a:prstClr val="black"/>
                </a:solidFill>
                <a:latin typeface="Baskerville Old Face" pitchFamily="18" charset="0"/>
                <a:cs typeface="Arial" pitchFamily="34" charset="0"/>
              </a:rPr>
              <a:t>temp</a:t>
            </a:r>
            <a:r>
              <a:rPr lang="en-CA" altLang="uk-UA" sz="2400" dirty="0">
                <a:solidFill>
                  <a:prstClr val="black"/>
                </a:solidFill>
                <a:latin typeface="Baskerville Old Face" pitchFamily="18" charset="0"/>
                <a:cs typeface="Arial" pitchFamily="34" charset="0"/>
              </a:rPr>
              <a:t>e</a:t>
            </a:r>
            <a:r>
              <a:rPr lang="en-US" altLang="uk-UA" sz="2400" dirty="0" err="1" smtClean="0">
                <a:solidFill>
                  <a:prstClr val="black"/>
                </a:solidFill>
                <a:latin typeface="Baskerville Old Face" pitchFamily="18" charset="0"/>
                <a:cs typeface="Arial" pitchFamily="34" charset="0"/>
              </a:rPr>
              <a:t>rature</a:t>
            </a:r>
            <a:r>
              <a:rPr lang="en-US" altLang="uk-UA" sz="2400" dirty="0" smtClean="0">
                <a:solidFill>
                  <a:prstClr val="black"/>
                </a:solidFill>
                <a:latin typeface="Baskerville Old Face" pitchFamily="18" charset="0"/>
                <a:cs typeface="Arial" pitchFamily="34" charset="0"/>
              </a:rPr>
              <a:t> </a:t>
            </a:r>
            <a:r>
              <a:rPr lang="en-US" altLang="uk-UA" sz="2400" dirty="0">
                <a:solidFill>
                  <a:prstClr val="black"/>
                </a:solidFill>
                <a:latin typeface="Baskerville Old Face" pitchFamily="18" charset="0"/>
                <a:cs typeface="Arial" pitchFamily="34" charset="0"/>
              </a:rPr>
              <a:t>about 94˚c &amp; single stranded DNAs are made.</a:t>
            </a:r>
          </a:p>
          <a:p>
            <a:pPr eaLnBrk="1" fontAlgn="base" hangingPunct="1">
              <a:spcBef>
                <a:spcPct val="0"/>
              </a:spcBef>
              <a:spcAft>
                <a:spcPct val="0"/>
              </a:spcAft>
              <a:buClrTx/>
              <a:buSzTx/>
              <a:buFontTx/>
              <a:buNone/>
            </a:pPr>
            <a:r>
              <a:rPr lang="en-US" altLang="uk-UA" sz="2400" i="1" dirty="0">
                <a:solidFill>
                  <a:srgbClr val="00FF00"/>
                </a:solidFill>
                <a:latin typeface="Baskerville Old Face" pitchFamily="18" charset="0"/>
                <a:cs typeface="Arial" pitchFamily="34" charset="0"/>
              </a:rPr>
              <a:t>( in some  cases It’s done by helicase )</a:t>
            </a:r>
          </a:p>
          <a:p>
            <a:pPr eaLnBrk="1" fontAlgn="base" hangingPunct="1">
              <a:spcBef>
                <a:spcPct val="0"/>
              </a:spcBef>
              <a:spcAft>
                <a:spcPct val="0"/>
              </a:spcAft>
              <a:buClrTx/>
              <a:buSzTx/>
              <a:buFontTx/>
              <a:buNone/>
            </a:pPr>
            <a:r>
              <a:rPr lang="en-US" altLang="uk-UA" sz="2400" b="1" u="sng" dirty="0">
                <a:solidFill>
                  <a:srgbClr val="FF0000"/>
                </a:solidFill>
                <a:latin typeface="Baskerville Old Face" pitchFamily="18" charset="0"/>
                <a:cs typeface="Arial" pitchFamily="34" charset="0"/>
              </a:rPr>
              <a:t>Primer annealing </a:t>
            </a:r>
            <a:r>
              <a:rPr lang="en-US" altLang="uk-UA" sz="2400" b="1" dirty="0">
                <a:solidFill>
                  <a:srgbClr val="FF0000"/>
                </a:solidFill>
                <a:latin typeface="Baskerville Old Face" pitchFamily="18" charset="0"/>
                <a:cs typeface="Arial" pitchFamily="34" charset="0"/>
              </a:rPr>
              <a:t>:</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In this step Primers are attached to ssDNA by their complementary regions.</a:t>
            </a:r>
          </a:p>
          <a:p>
            <a:pPr eaLnBrk="1" fontAlgn="base" hangingPunct="1">
              <a:spcBef>
                <a:spcPct val="0"/>
              </a:spcBef>
              <a:spcAft>
                <a:spcPct val="0"/>
              </a:spcAft>
              <a:buClrTx/>
              <a:buSzTx/>
              <a:buFontTx/>
              <a:buNone/>
            </a:pPr>
            <a:r>
              <a:rPr lang="en-US" altLang="uk-UA" sz="2400" b="1" u="sng" dirty="0">
                <a:solidFill>
                  <a:srgbClr val="FF0000"/>
                </a:solidFill>
                <a:latin typeface="Baskerville Old Face" pitchFamily="18" charset="0"/>
                <a:cs typeface="Arial" pitchFamily="34" charset="0"/>
              </a:rPr>
              <a:t>Extension or polymerization </a:t>
            </a:r>
            <a:r>
              <a:rPr lang="en-US" altLang="uk-UA" sz="2400" b="1" dirty="0">
                <a:solidFill>
                  <a:srgbClr val="FF0000"/>
                </a:solidFill>
                <a:latin typeface="Baskerville Old Face" pitchFamily="18" charset="0"/>
                <a:cs typeface="Arial" pitchFamily="34" charset="0"/>
              </a:rPr>
              <a:t>:</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This is done by a </a:t>
            </a:r>
            <a:r>
              <a:rPr lang="en-US" altLang="uk-UA" sz="2400" dirty="0" smtClean="0">
                <a:solidFill>
                  <a:prstClr val="black"/>
                </a:solidFill>
                <a:latin typeface="Baskerville Old Face" pitchFamily="18" charset="0"/>
                <a:cs typeface="Arial" pitchFamily="34" charset="0"/>
              </a:rPr>
              <a:t>temperature </a:t>
            </a:r>
            <a:r>
              <a:rPr lang="en-US" altLang="uk-UA" sz="2400" dirty="0">
                <a:solidFill>
                  <a:prstClr val="black"/>
                </a:solidFill>
                <a:latin typeface="Baskerville Old Face" pitchFamily="18" charset="0"/>
                <a:cs typeface="Arial" pitchFamily="34" charset="0"/>
              </a:rPr>
              <a:t>resistance polymerase named  </a:t>
            </a:r>
            <a:r>
              <a:rPr lang="en-US" altLang="uk-UA" sz="2400" b="1" dirty="0" err="1">
                <a:solidFill>
                  <a:prstClr val="black"/>
                </a:solidFill>
                <a:latin typeface="Baskerville Old Face" pitchFamily="18" charset="0"/>
                <a:cs typeface="Arial" pitchFamily="34" charset="0"/>
              </a:rPr>
              <a:t>Taq</a:t>
            </a:r>
            <a:r>
              <a:rPr lang="en-US" altLang="uk-UA" sz="2400" b="1" dirty="0">
                <a:solidFill>
                  <a:prstClr val="black"/>
                </a:solidFill>
                <a:latin typeface="Baskerville Old Face" pitchFamily="18" charset="0"/>
                <a:cs typeface="Arial" pitchFamily="34" charset="0"/>
              </a:rPr>
              <a:t>  polymerase  </a:t>
            </a:r>
            <a:r>
              <a:rPr lang="en-US" altLang="uk-UA" sz="2400" dirty="0">
                <a:solidFill>
                  <a:prstClr val="black"/>
                </a:solidFill>
                <a:latin typeface="Baskerville Old Face" pitchFamily="18" charset="0"/>
                <a:cs typeface="Arial" pitchFamily="34" charset="0"/>
              </a:rPr>
              <a:t>which is extracted from </a:t>
            </a:r>
            <a:r>
              <a:rPr lang="en-US" altLang="uk-UA" sz="2400" b="1" dirty="0" err="1">
                <a:solidFill>
                  <a:prstClr val="black"/>
                </a:solidFill>
                <a:latin typeface="Baskerville Old Face" pitchFamily="18" charset="0"/>
                <a:cs typeface="Arial" pitchFamily="34" charset="0"/>
              </a:rPr>
              <a:t>Thermus</a:t>
            </a:r>
            <a:r>
              <a:rPr lang="en-US" altLang="uk-UA" sz="2400" b="1" dirty="0">
                <a:solidFill>
                  <a:prstClr val="black"/>
                </a:solidFill>
                <a:latin typeface="Baskerville Old Face" pitchFamily="18" charset="0"/>
                <a:cs typeface="Arial" pitchFamily="34" charset="0"/>
              </a:rPr>
              <a:t>  </a:t>
            </a:r>
            <a:r>
              <a:rPr lang="en-US" altLang="uk-UA" sz="2400" b="1" dirty="0" err="1">
                <a:solidFill>
                  <a:prstClr val="black"/>
                </a:solidFill>
                <a:latin typeface="Baskerville Old Face" pitchFamily="18" charset="0"/>
                <a:cs typeface="Arial" pitchFamily="34" charset="0"/>
              </a:rPr>
              <a:t>aquaticus</a:t>
            </a:r>
            <a:r>
              <a:rPr lang="en-US" altLang="uk-UA" sz="2400" b="1" dirty="0">
                <a:solidFill>
                  <a:prstClr val="black"/>
                </a:solidFill>
                <a:latin typeface="Baskerville Old Face" pitchFamily="18" charset="0"/>
                <a:cs typeface="Arial" pitchFamily="34" charset="0"/>
              </a:rPr>
              <a:t>. </a:t>
            </a:r>
            <a:endParaRPr lang="en-US" altLang="uk-UA" sz="2400" dirty="0">
              <a:solidFill>
                <a:prstClr val="black"/>
              </a:solidFill>
              <a:latin typeface="Baskerville Old Face" pitchFamily="18" charset="0"/>
              <a:cs typeface="Arial" pitchFamily="34" charset="0"/>
            </a:endParaRPr>
          </a:p>
          <a:p>
            <a:pPr eaLnBrk="1" fontAlgn="base" hangingPunct="1">
              <a:spcBef>
                <a:spcPct val="0"/>
              </a:spcBef>
              <a:spcAft>
                <a:spcPct val="0"/>
              </a:spcAft>
              <a:buClrTx/>
              <a:buSzTx/>
              <a:buFontTx/>
              <a:buNone/>
            </a:pPr>
            <a:endParaRPr lang="en-US" altLang="uk-UA" sz="1800" dirty="0">
              <a:solidFill>
                <a:prstClr val="black"/>
              </a:solidFill>
              <a:cs typeface="Arial" pitchFamily="34" charset="0"/>
            </a:endParaRPr>
          </a:p>
        </p:txBody>
      </p:sp>
    </p:spTree>
    <p:extLst>
      <p:ext uri="{BB962C8B-B14F-4D97-AF65-F5344CB8AC3E}">
        <p14:creationId xmlns:p14="http://schemas.microsoft.com/office/powerpoint/2010/main" val="807072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36575"/>
            <a:ext cx="261461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638" y="2657475"/>
            <a:ext cx="25431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602163"/>
            <a:ext cx="2757488"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4500563" y="1000125"/>
            <a:ext cx="715962" cy="708025"/>
          </a:xfrm>
          <a:prstGeom prst="rect">
            <a:avLst/>
          </a:prstGeom>
          <a:noFill/>
          <a:ln w="9525">
            <a:noFill/>
            <a:miter lim="800000"/>
            <a:headEnd/>
            <a:tailEnd/>
          </a:ln>
          <a:effectLst/>
        </p:spPr>
        <p:txBody>
          <a:bodyPr>
            <a:spAutoFit/>
          </a:bodyPr>
          <a:lstStyle/>
          <a:p>
            <a:pPr fontAlgn="base">
              <a:spcBef>
                <a:spcPct val="50000"/>
              </a:spcBef>
              <a:spcAft>
                <a:spcPct val="0"/>
              </a:spcAft>
              <a:defRPr/>
            </a:pPr>
            <a:r>
              <a:rPr lang="sv-SE" sz="4000" b="1" dirty="0">
                <a:solidFill>
                  <a:prstClr val="black"/>
                </a:solidFill>
                <a:effectLst>
                  <a:outerShdw blurRad="38100" dist="38100" dir="2700000" algn="tl">
                    <a:srgbClr val="C0C0C0"/>
                  </a:outerShdw>
                </a:effectLst>
                <a:latin typeface="Arial" charset="0"/>
                <a:cs typeface="Arial" charset="0"/>
              </a:rPr>
              <a:t>1)</a:t>
            </a:r>
          </a:p>
        </p:txBody>
      </p:sp>
      <p:sp>
        <p:nvSpPr>
          <p:cNvPr id="11" name="Text Box 16"/>
          <p:cNvSpPr txBox="1">
            <a:spLocks noChangeArrowheads="1"/>
          </p:cNvSpPr>
          <p:nvPr/>
        </p:nvSpPr>
        <p:spPr bwMode="auto">
          <a:xfrm>
            <a:off x="4500563" y="2873375"/>
            <a:ext cx="858837" cy="708025"/>
          </a:xfrm>
          <a:prstGeom prst="rect">
            <a:avLst/>
          </a:prstGeom>
          <a:noFill/>
          <a:ln w="9525">
            <a:noFill/>
            <a:miter lim="800000"/>
            <a:headEnd/>
            <a:tailEnd/>
          </a:ln>
          <a:effectLst/>
        </p:spPr>
        <p:txBody>
          <a:bodyPr>
            <a:spAutoFit/>
          </a:bodyPr>
          <a:lstStyle/>
          <a:p>
            <a:pPr fontAlgn="base">
              <a:spcBef>
                <a:spcPct val="50000"/>
              </a:spcBef>
              <a:spcAft>
                <a:spcPct val="0"/>
              </a:spcAft>
              <a:defRPr/>
            </a:pPr>
            <a:r>
              <a:rPr lang="sv-SE" sz="4000" b="1" dirty="0">
                <a:solidFill>
                  <a:prstClr val="black"/>
                </a:solidFill>
                <a:effectLst>
                  <a:outerShdw blurRad="38100" dist="38100" dir="2700000" algn="tl">
                    <a:srgbClr val="C0C0C0"/>
                  </a:outerShdw>
                </a:effectLst>
                <a:latin typeface="Arial" charset="0"/>
                <a:cs typeface="Arial" charset="0"/>
              </a:rPr>
              <a:t>2)</a:t>
            </a:r>
          </a:p>
        </p:txBody>
      </p:sp>
      <p:sp>
        <p:nvSpPr>
          <p:cNvPr id="12" name="Text Box 17"/>
          <p:cNvSpPr txBox="1">
            <a:spLocks noChangeArrowheads="1"/>
          </p:cNvSpPr>
          <p:nvPr/>
        </p:nvSpPr>
        <p:spPr bwMode="auto">
          <a:xfrm>
            <a:off x="4502150" y="4854575"/>
            <a:ext cx="787400" cy="708025"/>
          </a:xfrm>
          <a:prstGeom prst="rect">
            <a:avLst/>
          </a:prstGeom>
          <a:noFill/>
          <a:ln w="9525">
            <a:noFill/>
            <a:miter lim="800000"/>
            <a:headEnd/>
            <a:tailEnd/>
          </a:ln>
          <a:effectLst/>
        </p:spPr>
        <p:txBody>
          <a:bodyPr>
            <a:spAutoFit/>
          </a:bodyPr>
          <a:lstStyle/>
          <a:p>
            <a:pPr fontAlgn="base">
              <a:spcBef>
                <a:spcPct val="50000"/>
              </a:spcBef>
              <a:spcAft>
                <a:spcPct val="0"/>
              </a:spcAft>
              <a:defRPr/>
            </a:pPr>
            <a:r>
              <a:rPr lang="sv-SE" sz="4000" b="1" dirty="0">
                <a:solidFill>
                  <a:prstClr val="black"/>
                </a:solidFill>
                <a:effectLst>
                  <a:outerShdw blurRad="38100" dist="38100" dir="2700000" algn="tl">
                    <a:srgbClr val="C0C0C0"/>
                  </a:outerShdw>
                </a:effectLst>
                <a:latin typeface="Arial" charset="0"/>
                <a:cs typeface="Arial" charset="0"/>
              </a:rPr>
              <a:t>3)</a:t>
            </a:r>
          </a:p>
        </p:txBody>
      </p:sp>
      <p:sp>
        <p:nvSpPr>
          <p:cNvPr id="88072" name="Rectangle 19"/>
          <p:cNvSpPr>
            <a:spLocks noChangeArrowheads="1"/>
          </p:cNvSpPr>
          <p:nvPr/>
        </p:nvSpPr>
        <p:spPr bwMode="auto">
          <a:xfrm>
            <a:off x="928688" y="1285875"/>
            <a:ext cx="364331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20000"/>
              </a:spcBef>
              <a:spcAft>
                <a:spcPct val="0"/>
              </a:spcAft>
              <a:buClrTx/>
              <a:buSzTx/>
              <a:buFontTx/>
              <a:buNone/>
            </a:pPr>
            <a:r>
              <a:rPr lang="en-US" altLang="uk-UA" sz="2200">
                <a:solidFill>
                  <a:srgbClr val="292929"/>
                </a:solidFill>
                <a:latin typeface="Arial" pitchFamily="34" charset="0"/>
                <a:cs typeface="Arial" pitchFamily="34" charset="0"/>
              </a:rPr>
              <a:t>1) Denaturation </a:t>
            </a:r>
            <a:r>
              <a:rPr lang="en-US" altLang="uk-UA" sz="2200">
                <a:solidFill>
                  <a:prstClr val="black"/>
                </a:solidFill>
                <a:latin typeface="Arial" pitchFamily="34" charset="0"/>
                <a:cs typeface="Arial" pitchFamily="34" charset="0"/>
              </a:rPr>
              <a:t>and hybridization of probe.</a:t>
            </a:r>
            <a:endParaRPr lang="en-US" altLang="uk-UA" sz="2200">
              <a:solidFill>
                <a:srgbClr val="292929"/>
              </a:solidFill>
              <a:latin typeface="Arial" pitchFamily="34" charset="0"/>
              <a:cs typeface="Arial" pitchFamily="34" charset="0"/>
            </a:endParaRPr>
          </a:p>
          <a:p>
            <a:pPr eaLnBrk="1" fontAlgn="base" hangingPunct="1">
              <a:spcBef>
                <a:spcPct val="20000"/>
              </a:spcBef>
              <a:spcAft>
                <a:spcPct val="0"/>
              </a:spcAft>
              <a:buClrTx/>
              <a:buSzTx/>
              <a:buFontTx/>
              <a:buAutoNum type="arabicParenR"/>
            </a:pPr>
            <a:endParaRPr lang="en-US" altLang="uk-UA" sz="2200">
              <a:solidFill>
                <a:srgbClr val="292929"/>
              </a:solidFill>
              <a:latin typeface="Arial" pitchFamily="34" charset="0"/>
              <a:cs typeface="Arial" pitchFamily="34" charset="0"/>
            </a:endParaRPr>
          </a:p>
          <a:p>
            <a:pPr eaLnBrk="1" fontAlgn="base" hangingPunct="1">
              <a:spcBef>
                <a:spcPct val="20000"/>
              </a:spcBef>
              <a:spcAft>
                <a:spcPct val="0"/>
              </a:spcAft>
              <a:buClrTx/>
              <a:buSzTx/>
              <a:buFontTx/>
              <a:buNone/>
            </a:pPr>
            <a:r>
              <a:rPr lang="en-US" altLang="uk-UA" sz="2200">
                <a:solidFill>
                  <a:srgbClr val="292929"/>
                </a:solidFill>
                <a:latin typeface="Arial" pitchFamily="34" charset="0"/>
                <a:cs typeface="Arial" pitchFamily="34" charset="0"/>
              </a:rPr>
              <a:t>2) Extension of primer and strand displacement of probe.</a:t>
            </a:r>
          </a:p>
          <a:p>
            <a:pPr eaLnBrk="1" fontAlgn="base" hangingPunct="1">
              <a:spcBef>
                <a:spcPct val="20000"/>
              </a:spcBef>
              <a:spcAft>
                <a:spcPct val="0"/>
              </a:spcAft>
              <a:buClrTx/>
              <a:buSzTx/>
              <a:buFontTx/>
              <a:buAutoNum type="arabicParenR"/>
            </a:pPr>
            <a:endParaRPr lang="en-US" altLang="uk-UA" sz="2200">
              <a:solidFill>
                <a:srgbClr val="292929"/>
              </a:solidFill>
              <a:latin typeface="Arial" pitchFamily="34" charset="0"/>
              <a:cs typeface="Arial" pitchFamily="34" charset="0"/>
            </a:endParaRPr>
          </a:p>
          <a:p>
            <a:pPr eaLnBrk="1" fontAlgn="base" hangingPunct="1">
              <a:spcBef>
                <a:spcPct val="20000"/>
              </a:spcBef>
              <a:spcAft>
                <a:spcPct val="0"/>
              </a:spcAft>
              <a:buClrTx/>
              <a:buSzTx/>
              <a:buFontTx/>
              <a:buNone/>
            </a:pPr>
            <a:r>
              <a:rPr lang="en-US" altLang="uk-UA" sz="2200">
                <a:solidFill>
                  <a:srgbClr val="292929"/>
                </a:solidFill>
                <a:latin typeface="Arial" pitchFamily="34" charset="0"/>
                <a:cs typeface="Arial" pitchFamily="34" charset="0"/>
              </a:rPr>
              <a:t>3) Cleavage of probe and fluorescence from the reporter dye.</a:t>
            </a:r>
            <a:endParaRPr lang="en-US" altLang="uk-UA" sz="2200">
              <a:solidFill>
                <a:srgbClr val="292929"/>
              </a:solidFill>
              <a:latin typeface="Arial" pitchFamily="34" charset="0"/>
              <a:cs typeface="Arial" pitchFamily="34" charset="0"/>
              <a:sym typeface="Symbol" pitchFamily="18" charset="2"/>
            </a:endParaRPr>
          </a:p>
        </p:txBody>
      </p:sp>
      <p:sp>
        <p:nvSpPr>
          <p:cNvPr id="88073" name="Text Box 20"/>
          <p:cNvSpPr txBox="1">
            <a:spLocks noChangeArrowheads="1"/>
          </p:cNvSpPr>
          <p:nvPr/>
        </p:nvSpPr>
        <p:spPr bwMode="auto">
          <a:xfrm>
            <a:off x="1000125" y="5143500"/>
            <a:ext cx="3714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50000"/>
              </a:spcBef>
              <a:spcAft>
                <a:spcPct val="0"/>
              </a:spcAft>
              <a:buClrTx/>
              <a:buSzTx/>
              <a:buFontTx/>
              <a:buNone/>
            </a:pPr>
            <a:r>
              <a:rPr lang="en-US" altLang="uk-UA" sz="1800">
                <a:solidFill>
                  <a:srgbClr val="292929"/>
                </a:solidFill>
                <a:latin typeface="Arial" pitchFamily="34" charset="0"/>
                <a:cs typeface="Arial" pitchFamily="34" charset="0"/>
                <a:sym typeface="Symbol" pitchFamily="18" charset="2"/>
              </a:rPr>
              <a:t>Fluorescence from reporter dye is directly proportional to the number of amplicons generated</a:t>
            </a:r>
          </a:p>
        </p:txBody>
      </p:sp>
      <p:sp>
        <p:nvSpPr>
          <p:cNvPr id="26" name="Rectangle 2"/>
          <p:cNvSpPr txBox="1">
            <a:spLocks noChangeArrowheads="1"/>
          </p:cNvSpPr>
          <p:nvPr/>
        </p:nvSpPr>
        <p:spPr>
          <a:xfrm>
            <a:off x="3714750" y="0"/>
            <a:ext cx="2286000" cy="500063"/>
          </a:xfrm>
          <a:prstGeom prst="rect">
            <a:avLst/>
          </a:prstGeom>
        </p:spPr>
        <p:txBody>
          <a:bodyPr/>
          <a:lstStyle/>
          <a:p>
            <a:pPr algn="ctr" fontAlgn="base">
              <a:spcBef>
                <a:spcPct val="0"/>
              </a:spcBef>
              <a:spcAft>
                <a:spcPct val="0"/>
              </a:spcAft>
              <a:defRPr/>
            </a:pPr>
            <a:r>
              <a:rPr lang="en-US" sz="3200" dirty="0" err="1">
                <a:solidFill>
                  <a:srgbClr val="572314"/>
                </a:solidFill>
                <a:latin typeface="Baskerville Old Face" pitchFamily="18" charset="0"/>
                <a:cs typeface="Arial" pitchFamily="34" charset="0"/>
              </a:rPr>
              <a:t>Taqman</a:t>
            </a:r>
            <a:endParaRPr lang="en-US" sz="3200" dirty="0">
              <a:solidFill>
                <a:srgbClr val="572314"/>
              </a:solidFill>
              <a:latin typeface="Baskerville Old Face" pitchFamily="18" charset="0"/>
              <a:cs typeface="Arial" pitchFamily="34" charset="0"/>
            </a:endParaRPr>
          </a:p>
        </p:txBody>
      </p:sp>
    </p:spTree>
    <p:extLst>
      <p:ext uri="{BB962C8B-B14F-4D97-AF65-F5344CB8AC3E}">
        <p14:creationId xmlns:p14="http://schemas.microsoft.com/office/powerpoint/2010/main" val="3316678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693738"/>
            <a:ext cx="7240588" cy="1528762"/>
          </a:xfrm>
        </p:spPr>
        <p:txBody>
          <a:bodyPr tIns="83185"/>
          <a:lstStyle/>
          <a:p>
            <a:pPr marL="12700" eaLnBrk="1" hangingPunct="1">
              <a:lnSpc>
                <a:spcPts val="3113"/>
              </a:lnSpc>
              <a:spcBef>
                <a:spcPts val="475"/>
              </a:spcBef>
            </a:pPr>
            <a:r>
              <a:rPr lang="en-US" altLang="en-US" sz="3900" smtClean="0">
                <a:solidFill>
                  <a:srgbClr val="FF3300"/>
                </a:solidFill>
                <a:latin typeface="Arial" pitchFamily="34" charset="0"/>
                <a:cs typeface="Arial" pitchFamily="34" charset="0"/>
              </a:rPr>
              <a:t>TaqMan Chemistry</a:t>
            </a:r>
            <a:r>
              <a:rPr lang="en-US" altLang="en-US" sz="3900" smtClean="0">
                <a:latin typeface="Arial" pitchFamily="34" charset="0"/>
                <a:cs typeface="Arial" pitchFamily="34" charset="0"/>
              </a:rPr>
              <a:t/>
            </a:r>
            <a:br>
              <a:rPr lang="en-US" altLang="en-US" sz="3900" smtClean="0">
                <a:latin typeface="Arial" pitchFamily="34" charset="0"/>
                <a:cs typeface="Arial" pitchFamily="34" charset="0"/>
              </a:rPr>
            </a:br>
            <a:r>
              <a:rPr lang="en-US" altLang="en-US" sz="2600" b="1" smtClean="0">
                <a:latin typeface="Arial" pitchFamily="34" charset="0"/>
                <a:cs typeface="Arial" pitchFamily="34" charset="0"/>
              </a:rPr>
              <a:t>TaqMan chemistry requires two more  additional components with traditional PCR</a:t>
            </a:r>
            <a:endParaRPr lang="en-US" altLang="en-US" sz="2600" smtClean="0">
              <a:latin typeface="Arial" pitchFamily="34" charset="0"/>
              <a:cs typeface="Arial" pitchFamily="34" charset="0"/>
            </a:endParaRPr>
          </a:p>
        </p:txBody>
      </p:sp>
      <p:sp>
        <p:nvSpPr>
          <p:cNvPr id="89091" name="object 3"/>
          <p:cNvSpPr txBox="1">
            <a:spLocks noChangeArrowheads="1"/>
          </p:cNvSpPr>
          <p:nvPr/>
        </p:nvSpPr>
        <p:spPr bwMode="auto">
          <a:xfrm>
            <a:off x="155575" y="3489325"/>
            <a:ext cx="2032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4" name="object 4"/>
          <p:cNvSpPr txBox="1"/>
          <p:nvPr/>
        </p:nvSpPr>
        <p:spPr>
          <a:xfrm>
            <a:off x="498475" y="3398838"/>
            <a:ext cx="3533775" cy="1873250"/>
          </a:xfrm>
          <a:prstGeom prst="rect">
            <a:avLst/>
          </a:prstGeom>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121000"/>
              </a:lnSpc>
              <a:spcBef>
                <a:spcPts val="100"/>
              </a:spcBef>
              <a:spcAft>
                <a:spcPct val="0"/>
              </a:spcAft>
            </a:pPr>
            <a:r>
              <a:rPr lang="en-US" altLang="en-US" sz="2000" b="1">
                <a:solidFill>
                  <a:srgbClr val="FFFFFF"/>
                </a:solidFill>
              </a:rPr>
              <a:t>Template DNA  Reaction buffer  Nucleotides (dNTPs)</a:t>
            </a:r>
            <a:endParaRPr lang="en-US" altLang="en-US" sz="2000">
              <a:solidFill>
                <a:srgbClr val="000000"/>
              </a:solidFill>
            </a:endParaRPr>
          </a:p>
          <a:p>
            <a:pPr eaLnBrk="1" fontAlgn="base" hangingPunct="1">
              <a:spcBef>
                <a:spcPts val="500"/>
              </a:spcBef>
              <a:spcAft>
                <a:spcPct val="0"/>
              </a:spcAft>
            </a:pPr>
            <a:r>
              <a:rPr lang="en-US" altLang="en-US" sz="2000" b="1">
                <a:solidFill>
                  <a:srgbClr val="FFFFFF"/>
                </a:solidFill>
              </a:rPr>
              <a:t>Primers (Forward &amp; Reverse)</a:t>
            </a:r>
            <a:endParaRPr lang="en-US" altLang="en-US" sz="2000">
              <a:solidFill>
                <a:srgbClr val="000000"/>
              </a:solidFill>
            </a:endParaRPr>
          </a:p>
          <a:p>
            <a:pPr eaLnBrk="1" fontAlgn="base" hangingPunct="1">
              <a:spcBef>
                <a:spcPts val="500"/>
              </a:spcBef>
              <a:spcAft>
                <a:spcPct val="0"/>
              </a:spcAft>
            </a:pPr>
            <a:r>
              <a:rPr lang="en-US" altLang="en-US" sz="2000" b="1" i="1">
                <a:solidFill>
                  <a:srgbClr val="FFFFFF"/>
                </a:solidFill>
              </a:rPr>
              <a:t>Taq </a:t>
            </a:r>
            <a:r>
              <a:rPr lang="en-US" altLang="en-US" sz="2000" b="1">
                <a:solidFill>
                  <a:srgbClr val="FFFFFF"/>
                </a:solidFill>
              </a:rPr>
              <a:t>DNA polymerase</a:t>
            </a:r>
            <a:endParaRPr lang="en-US" altLang="en-US" sz="2000">
              <a:solidFill>
                <a:srgbClr val="000000"/>
              </a:solidFill>
            </a:endParaRPr>
          </a:p>
        </p:txBody>
      </p:sp>
      <p:sp>
        <p:nvSpPr>
          <p:cNvPr id="5" name="object 5"/>
          <p:cNvSpPr txBox="1"/>
          <p:nvPr/>
        </p:nvSpPr>
        <p:spPr>
          <a:xfrm>
            <a:off x="534988" y="2778125"/>
            <a:ext cx="3543300" cy="390525"/>
          </a:xfrm>
          <a:prstGeom prst="rect">
            <a:avLst/>
          </a:prstGeom>
        </p:spPr>
        <p:txBody>
          <a:bodyPr lIns="0" tIns="12700" rIns="0" bIns="0">
            <a:spAutoFit/>
          </a:bodyPr>
          <a:lstStyle/>
          <a:p>
            <a:pPr marL="12700">
              <a:spcBef>
                <a:spcPts val="100"/>
              </a:spcBef>
              <a:defRPr/>
            </a:pPr>
            <a:r>
              <a:rPr sz="2400" b="1" spc="-5" dirty="0">
                <a:solidFill>
                  <a:srgbClr val="FFFF00"/>
                </a:solidFill>
                <a:latin typeface="Arial"/>
                <a:cs typeface="Arial"/>
              </a:rPr>
              <a:t>What’s </a:t>
            </a:r>
            <a:r>
              <a:rPr sz="2400" b="1" dirty="0">
                <a:solidFill>
                  <a:srgbClr val="FFFF00"/>
                </a:solidFill>
                <a:latin typeface="Arial"/>
                <a:cs typeface="Arial"/>
              </a:rPr>
              <a:t>in </a:t>
            </a:r>
            <a:r>
              <a:rPr sz="2400" b="1" spc="-10" dirty="0">
                <a:solidFill>
                  <a:srgbClr val="FFFF00"/>
                </a:solidFill>
                <a:latin typeface="Arial"/>
                <a:cs typeface="Arial"/>
              </a:rPr>
              <a:t>general </a:t>
            </a:r>
            <a:r>
              <a:rPr sz="2400" b="1" spc="-5" dirty="0">
                <a:solidFill>
                  <a:srgbClr val="FFFF00"/>
                </a:solidFill>
                <a:latin typeface="Arial"/>
                <a:cs typeface="Arial"/>
              </a:rPr>
              <a:t>PCR</a:t>
            </a:r>
            <a:r>
              <a:rPr sz="2400" b="1" spc="-50" dirty="0">
                <a:solidFill>
                  <a:srgbClr val="FFFF00"/>
                </a:solidFill>
                <a:latin typeface="Arial"/>
                <a:cs typeface="Arial"/>
              </a:rPr>
              <a:t> </a:t>
            </a:r>
            <a:r>
              <a:rPr sz="2400" b="1" dirty="0">
                <a:solidFill>
                  <a:srgbClr val="FFFF00"/>
                </a:solidFill>
                <a:latin typeface="Arial"/>
                <a:cs typeface="Arial"/>
              </a:rPr>
              <a:t>?</a:t>
            </a:r>
            <a:endParaRPr sz="2400">
              <a:solidFill>
                <a:prstClr val="black"/>
              </a:solidFill>
              <a:latin typeface="Arial"/>
              <a:cs typeface="Arial"/>
            </a:endParaRPr>
          </a:p>
        </p:txBody>
      </p:sp>
      <p:sp>
        <p:nvSpPr>
          <p:cNvPr id="6" name="object 6"/>
          <p:cNvSpPr txBox="1"/>
          <p:nvPr/>
        </p:nvSpPr>
        <p:spPr>
          <a:xfrm>
            <a:off x="4649788" y="2778125"/>
            <a:ext cx="3562350" cy="390525"/>
          </a:xfrm>
          <a:prstGeom prst="rect">
            <a:avLst/>
          </a:prstGeom>
        </p:spPr>
        <p:txBody>
          <a:bodyPr lIns="0" tIns="12700" rIns="0" bIns="0">
            <a:spAutoFit/>
          </a:bodyPr>
          <a:lstStyle/>
          <a:p>
            <a:pPr marL="12700">
              <a:spcBef>
                <a:spcPts val="100"/>
              </a:spcBef>
              <a:defRPr/>
            </a:pPr>
            <a:r>
              <a:rPr sz="2400" b="1" spc="-5" dirty="0">
                <a:solidFill>
                  <a:srgbClr val="FFFF00"/>
                </a:solidFill>
                <a:latin typeface="Arial"/>
                <a:cs typeface="Arial"/>
              </a:rPr>
              <a:t>What’s new </a:t>
            </a:r>
            <a:r>
              <a:rPr sz="2400" b="1" spc="5" dirty="0">
                <a:solidFill>
                  <a:srgbClr val="FFFF00"/>
                </a:solidFill>
                <a:latin typeface="Arial"/>
                <a:cs typeface="Arial"/>
              </a:rPr>
              <a:t>in </a:t>
            </a:r>
            <a:r>
              <a:rPr sz="2400" b="1" spc="-5" dirty="0">
                <a:solidFill>
                  <a:srgbClr val="FFFF00"/>
                </a:solidFill>
                <a:latin typeface="Arial"/>
                <a:cs typeface="Arial"/>
              </a:rPr>
              <a:t>TaqMan</a:t>
            </a:r>
            <a:r>
              <a:rPr sz="2400" b="1" spc="-85" dirty="0">
                <a:solidFill>
                  <a:srgbClr val="FFFF00"/>
                </a:solidFill>
                <a:latin typeface="Arial"/>
                <a:cs typeface="Arial"/>
              </a:rPr>
              <a:t> </a:t>
            </a:r>
            <a:r>
              <a:rPr sz="2400" b="1" dirty="0">
                <a:solidFill>
                  <a:srgbClr val="FFFF00"/>
                </a:solidFill>
                <a:latin typeface="Arial"/>
                <a:cs typeface="Arial"/>
              </a:rPr>
              <a:t>?</a:t>
            </a:r>
            <a:endParaRPr sz="2400">
              <a:solidFill>
                <a:prstClr val="black"/>
              </a:solidFill>
              <a:latin typeface="Arial"/>
              <a:cs typeface="Arial"/>
            </a:endParaRPr>
          </a:p>
        </p:txBody>
      </p:sp>
      <p:sp>
        <p:nvSpPr>
          <p:cNvPr id="89095" name="object 7"/>
          <p:cNvSpPr txBox="1">
            <a:spLocks noChangeArrowheads="1"/>
          </p:cNvSpPr>
          <p:nvPr/>
        </p:nvSpPr>
        <p:spPr bwMode="auto">
          <a:xfrm>
            <a:off x="4421188" y="3489325"/>
            <a:ext cx="2032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8" name="object 8"/>
          <p:cNvSpPr txBox="1"/>
          <p:nvPr/>
        </p:nvSpPr>
        <p:spPr>
          <a:xfrm>
            <a:off x="4764088" y="3400425"/>
            <a:ext cx="3944937" cy="2246313"/>
          </a:xfrm>
          <a:prstGeom prst="rect">
            <a:avLst/>
          </a:prstGeom>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121000"/>
              </a:lnSpc>
              <a:spcBef>
                <a:spcPts val="100"/>
              </a:spcBef>
              <a:spcAft>
                <a:spcPct val="0"/>
              </a:spcAft>
            </a:pPr>
            <a:r>
              <a:rPr lang="en-US" altLang="en-US" sz="2000" b="1">
                <a:solidFill>
                  <a:srgbClr val="FFFFFF"/>
                </a:solidFill>
              </a:rPr>
              <a:t>Template DNA  Reaction buffer  Nucleotides (dNTPs)</a:t>
            </a:r>
            <a:endParaRPr lang="en-US" altLang="en-US" sz="2000">
              <a:solidFill>
                <a:srgbClr val="000000"/>
              </a:solidFill>
            </a:endParaRPr>
          </a:p>
          <a:p>
            <a:pPr eaLnBrk="1" fontAlgn="base" hangingPunct="1">
              <a:lnSpc>
                <a:spcPct val="121000"/>
              </a:lnSpc>
              <a:spcBef>
                <a:spcPct val="0"/>
              </a:spcBef>
              <a:spcAft>
                <a:spcPct val="0"/>
              </a:spcAft>
            </a:pPr>
            <a:r>
              <a:rPr lang="en-US" altLang="en-US" sz="2000" b="1">
                <a:solidFill>
                  <a:srgbClr val="FFFFFF"/>
                </a:solidFill>
              </a:rPr>
              <a:t>Primers (Forward &amp; Reverse)  </a:t>
            </a:r>
            <a:r>
              <a:rPr lang="en-US" altLang="en-US" sz="2000" b="1" i="1">
                <a:solidFill>
                  <a:srgbClr val="FF0066"/>
                </a:solidFill>
              </a:rPr>
              <a:t>Ampli</a:t>
            </a:r>
            <a:r>
              <a:rPr lang="en-US" altLang="en-US" sz="2000" b="1">
                <a:solidFill>
                  <a:srgbClr val="FF0066"/>
                </a:solidFill>
              </a:rPr>
              <a:t>Taq Gold DNA Polymerase  TaqMan Probe</a:t>
            </a:r>
            <a:endParaRPr lang="en-US" altLang="en-US" sz="2000">
              <a:solidFill>
                <a:srgbClr val="000000"/>
              </a:solidFill>
            </a:endParaRPr>
          </a:p>
        </p:txBody>
      </p:sp>
    </p:spTree>
    <p:extLst>
      <p:ext uri="{BB962C8B-B14F-4D97-AF65-F5344CB8AC3E}">
        <p14:creationId xmlns:p14="http://schemas.microsoft.com/office/powerpoint/2010/main" val="421430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901700"/>
            <a:ext cx="5575300" cy="482600"/>
          </a:xfrm>
        </p:spPr>
        <p:txBody>
          <a:bodyPr tIns="12700" rtlCol="0"/>
          <a:lstStyle/>
          <a:p>
            <a:pPr marL="12700" eaLnBrk="1" fontAlgn="auto" hangingPunct="1">
              <a:spcBef>
                <a:spcPts val="100"/>
              </a:spcBef>
              <a:spcAft>
                <a:spcPts val="0"/>
              </a:spcAft>
              <a:defRPr/>
            </a:pPr>
            <a:r>
              <a:rPr sz="3000" spc="-5" dirty="0">
                <a:solidFill>
                  <a:srgbClr val="FFFFFF"/>
                </a:solidFill>
              </a:rPr>
              <a:t>AmpliTaq </a:t>
            </a:r>
            <a:r>
              <a:rPr sz="3000" spc="-5" dirty="0">
                <a:solidFill>
                  <a:srgbClr val="FFFF00"/>
                </a:solidFill>
              </a:rPr>
              <a:t>Gold </a:t>
            </a:r>
            <a:r>
              <a:rPr sz="3000" spc="-5" dirty="0">
                <a:solidFill>
                  <a:srgbClr val="FFFFFF"/>
                </a:solidFill>
              </a:rPr>
              <a:t>DNA</a:t>
            </a:r>
            <a:r>
              <a:rPr sz="3000" spc="5" dirty="0">
                <a:solidFill>
                  <a:srgbClr val="FFFFFF"/>
                </a:solidFill>
              </a:rPr>
              <a:t> </a:t>
            </a:r>
            <a:r>
              <a:rPr sz="3000" spc="-5" dirty="0">
                <a:solidFill>
                  <a:srgbClr val="FFFFFF"/>
                </a:solidFill>
              </a:rPr>
              <a:t>Polymerase</a:t>
            </a:r>
            <a:endParaRPr sz="3000"/>
          </a:p>
        </p:txBody>
      </p:sp>
      <p:sp>
        <p:nvSpPr>
          <p:cNvPr id="3" name="object 3"/>
          <p:cNvSpPr txBox="1"/>
          <p:nvPr/>
        </p:nvSpPr>
        <p:spPr>
          <a:xfrm>
            <a:off x="498475" y="1752600"/>
            <a:ext cx="8062913" cy="2212975"/>
          </a:xfrm>
          <a:prstGeom prst="rect">
            <a:avLst/>
          </a:prstGeom>
        </p:spPr>
        <p:txBody>
          <a:bodyPr lIns="0" tIns="12700" rIns="0" bIns="0">
            <a:spAutoFit/>
          </a:bodyPr>
          <a:lstStyle>
            <a:lvl1pPr marL="393700" indent="-342900" eaLnBrk="0" hangingPunct="0">
              <a:tabLst>
                <a:tab pos="393700" algn="l"/>
              </a:tabLst>
              <a:defRPr>
                <a:solidFill>
                  <a:schemeClr val="tx1"/>
                </a:solidFill>
                <a:latin typeface="Arial" pitchFamily="34" charset="0"/>
                <a:cs typeface="Arial" pitchFamily="34" charset="0"/>
              </a:defRPr>
            </a:lvl1pPr>
            <a:lvl2pPr marL="742950" indent="-285750" eaLnBrk="0" hangingPunct="0">
              <a:tabLst>
                <a:tab pos="393700" algn="l"/>
              </a:tabLst>
              <a:defRPr>
                <a:solidFill>
                  <a:schemeClr val="tx1"/>
                </a:solidFill>
                <a:latin typeface="Arial" pitchFamily="34" charset="0"/>
                <a:cs typeface="Arial" pitchFamily="34" charset="0"/>
              </a:defRPr>
            </a:lvl2pPr>
            <a:lvl3pPr marL="1143000" indent="-228600" eaLnBrk="0" hangingPunct="0">
              <a:tabLst>
                <a:tab pos="393700" algn="l"/>
              </a:tabLst>
              <a:defRPr>
                <a:solidFill>
                  <a:schemeClr val="tx1"/>
                </a:solidFill>
                <a:latin typeface="Arial" pitchFamily="34" charset="0"/>
                <a:cs typeface="Arial" pitchFamily="34" charset="0"/>
              </a:defRPr>
            </a:lvl3pPr>
            <a:lvl4pPr marL="1600200" indent="-228600" eaLnBrk="0" hangingPunct="0">
              <a:tabLst>
                <a:tab pos="393700" algn="l"/>
              </a:tabLst>
              <a:defRPr>
                <a:solidFill>
                  <a:schemeClr val="tx1"/>
                </a:solidFill>
                <a:latin typeface="Arial" pitchFamily="34" charset="0"/>
                <a:cs typeface="Arial" pitchFamily="34" charset="0"/>
              </a:defRPr>
            </a:lvl4pPr>
            <a:lvl5pPr marL="2057400" indent="-228600" eaLnBrk="0" hangingPunct="0">
              <a:tabLst>
                <a:tab pos="3937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Arial" pitchFamily="34" charset="0"/>
                <a:cs typeface="Arial" pitchFamily="34" charset="0"/>
              </a:defRPr>
            </a:lvl9pPr>
          </a:lstStyle>
          <a:p>
            <a:pPr algn="just" eaLnBrk="1" fontAlgn="base" hangingPunct="1">
              <a:spcBef>
                <a:spcPts val="100"/>
              </a:spcBef>
              <a:spcAft>
                <a:spcPct val="0"/>
              </a:spcAft>
              <a:buClr>
                <a:srgbClr val="CCCCFF"/>
              </a:buClr>
              <a:buSzPct val="70000"/>
              <a:buFont typeface="UnDotum"/>
              <a:buChar char=""/>
            </a:pPr>
            <a:r>
              <a:rPr lang="en-US" altLang="en-US" sz="2300" b="1">
                <a:solidFill>
                  <a:srgbClr val="FFFFCC"/>
                </a:solidFill>
              </a:rPr>
              <a:t>In addition to its polymerase activity, it has also 5´  exo-nuclease activity</a:t>
            </a:r>
            <a:endParaRPr lang="en-US" altLang="en-US" sz="2300">
              <a:solidFill>
                <a:srgbClr val="000000"/>
              </a:solidFill>
            </a:endParaRPr>
          </a:p>
          <a:p>
            <a:pPr algn="just" eaLnBrk="1" fontAlgn="base" hangingPunct="1">
              <a:spcBef>
                <a:spcPts val="575"/>
              </a:spcBef>
              <a:spcAft>
                <a:spcPct val="0"/>
              </a:spcAft>
              <a:buClr>
                <a:srgbClr val="CCCCFF"/>
              </a:buClr>
              <a:buSzPct val="70000"/>
              <a:buFont typeface="UnDotum"/>
              <a:buChar char=""/>
            </a:pPr>
            <a:r>
              <a:rPr lang="en-US" altLang="en-US" sz="2300" b="1">
                <a:solidFill>
                  <a:srgbClr val="FFFFCC"/>
                </a:solidFill>
              </a:rPr>
              <a:t>The 5´ exo-nuclease activity acts upon the surface of  the template to remove obstacles downstream of the  growing amplicon that may interfere with it’s  generation</a:t>
            </a:r>
            <a:endParaRPr lang="en-US" altLang="en-US" sz="2300">
              <a:solidFill>
                <a:srgbClr val="000000"/>
              </a:solidFill>
            </a:endParaRPr>
          </a:p>
        </p:txBody>
      </p:sp>
      <p:sp>
        <p:nvSpPr>
          <p:cNvPr id="4" name="object 4"/>
          <p:cNvSpPr/>
          <p:nvPr/>
        </p:nvSpPr>
        <p:spPr>
          <a:xfrm>
            <a:off x="838200" y="4341813"/>
            <a:ext cx="7620000" cy="2182812"/>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Tree>
    <p:extLst>
      <p:ext uri="{BB962C8B-B14F-4D97-AF65-F5344CB8AC3E}">
        <p14:creationId xmlns:p14="http://schemas.microsoft.com/office/powerpoint/2010/main" val="1591551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3300413" cy="619125"/>
          </a:xfrm>
        </p:spPr>
        <p:txBody>
          <a:bodyPr tIns="12700" rtlCol="0"/>
          <a:lstStyle/>
          <a:p>
            <a:pPr marL="12700" eaLnBrk="1" fontAlgn="auto" hangingPunct="1">
              <a:spcBef>
                <a:spcPts val="100"/>
              </a:spcBef>
              <a:spcAft>
                <a:spcPts val="0"/>
              </a:spcAft>
              <a:defRPr/>
            </a:pPr>
            <a:r>
              <a:rPr sz="3900" spc="-5" dirty="0">
                <a:solidFill>
                  <a:srgbClr val="FFCCFF"/>
                </a:solidFill>
              </a:rPr>
              <a:t>TaqMan</a:t>
            </a:r>
            <a:r>
              <a:rPr sz="3900" spc="-80" dirty="0">
                <a:solidFill>
                  <a:srgbClr val="FFCCFF"/>
                </a:solidFill>
              </a:rPr>
              <a:t> </a:t>
            </a:r>
            <a:r>
              <a:rPr sz="3900" spc="-5" dirty="0">
                <a:solidFill>
                  <a:srgbClr val="FFCCFF"/>
                </a:solidFill>
              </a:rPr>
              <a:t>Probe</a:t>
            </a:r>
            <a:endParaRPr sz="3900"/>
          </a:p>
        </p:txBody>
      </p:sp>
      <p:sp>
        <p:nvSpPr>
          <p:cNvPr id="91139" name="object 3"/>
          <p:cNvSpPr txBox="1">
            <a:spLocks noChangeArrowheads="1"/>
          </p:cNvSpPr>
          <p:nvPr/>
        </p:nvSpPr>
        <p:spPr bwMode="auto">
          <a:xfrm>
            <a:off x="536575" y="1749425"/>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4" name="object 4"/>
          <p:cNvSpPr txBox="1"/>
          <p:nvPr/>
        </p:nvSpPr>
        <p:spPr>
          <a:xfrm>
            <a:off x="879475" y="1722438"/>
            <a:ext cx="7569200" cy="893762"/>
          </a:xfrm>
          <a:prstGeom prst="rect">
            <a:avLst/>
          </a:prstGeom>
        </p:spPr>
        <p:txBody>
          <a:bodyPr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163"/>
              </a:lnSpc>
              <a:spcBef>
                <a:spcPts val="375"/>
              </a:spcBef>
              <a:spcAft>
                <a:spcPct val="0"/>
              </a:spcAft>
            </a:pPr>
            <a:r>
              <a:rPr lang="en-US" altLang="en-US" sz="2000" b="1">
                <a:solidFill>
                  <a:srgbClr val="FFFFFF"/>
                </a:solidFill>
              </a:rPr>
              <a:t>TaqMan probe is a short DNA sequence with a high energy  dye called </a:t>
            </a:r>
            <a:r>
              <a:rPr lang="en-US" altLang="en-US" sz="2000" b="1">
                <a:solidFill>
                  <a:srgbClr val="FF3300"/>
                </a:solidFill>
              </a:rPr>
              <a:t>reporter dye </a:t>
            </a:r>
            <a:r>
              <a:rPr lang="en-US" altLang="en-US" sz="2000" b="1">
                <a:solidFill>
                  <a:srgbClr val="FFFFFF"/>
                </a:solidFill>
              </a:rPr>
              <a:t>at the 5´ end and a low energy dye  called </a:t>
            </a:r>
            <a:r>
              <a:rPr lang="en-US" altLang="en-US" sz="2000" b="1">
                <a:solidFill>
                  <a:srgbClr val="FF3300"/>
                </a:solidFill>
              </a:rPr>
              <a:t>quencher </a:t>
            </a:r>
            <a:r>
              <a:rPr lang="en-US" altLang="en-US" sz="2000" b="1">
                <a:solidFill>
                  <a:srgbClr val="FFFFFF"/>
                </a:solidFill>
              </a:rPr>
              <a:t>at the 3´ end</a:t>
            </a:r>
            <a:endParaRPr lang="en-US" altLang="en-US" sz="2000">
              <a:solidFill>
                <a:srgbClr val="000000"/>
              </a:solidFill>
            </a:endParaRPr>
          </a:p>
        </p:txBody>
      </p:sp>
      <p:sp>
        <p:nvSpPr>
          <p:cNvPr id="5" name="object 5"/>
          <p:cNvSpPr/>
          <p:nvPr/>
        </p:nvSpPr>
        <p:spPr>
          <a:xfrm>
            <a:off x="2819400" y="2979738"/>
            <a:ext cx="3962400" cy="1639887"/>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91142" name="object 6"/>
          <p:cNvSpPr txBox="1">
            <a:spLocks noChangeArrowheads="1"/>
          </p:cNvSpPr>
          <p:nvPr/>
        </p:nvSpPr>
        <p:spPr bwMode="auto">
          <a:xfrm>
            <a:off x="839788" y="4908550"/>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7" name="object 7"/>
          <p:cNvSpPr txBox="1"/>
          <p:nvPr/>
        </p:nvSpPr>
        <p:spPr>
          <a:xfrm>
            <a:off x="1182688" y="4879975"/>
            <a:ext cx="7416800" cy="1176338"/>
          </a:xfrm>
          <a:prstGeom prst="rect">
            <a:avLst/>
          </a:prstGeom>
        </p:spPr>
        <p:txBody>
          <a:bodyPr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163"/>
              </a:lnSpc>
              <a:spcBef>
                <a:spcPts val="375"/>
              </a:spcBef>
              <a:spcAft>
                <a:spcPct val="0"/>
              </a:spcAft>
            </a:pPr>
            <a:r>
              <a:rPr lang="en-US" altLang="en-US" sz="2000" b="1">
                <a:solidFill>
                  <a:srgbClr val="FFFFFF"/>
                </a:solidFill>
              </a:rPr>
              <a:t>When this probe is intact and excited by a light source, the  reported dye emission is suppressed by the quencher dye as  a result of close proximity of the dyes. This is known as  </a:t>
            </a:r>
            <a:r>
              <a:rPr lang="en-US" altLang="en-US" sz="2000" b="1">
                <a:solidFill>
                  <a:srgbClr val="FF3300"/>
                </a:solidFill>
              </a:rPr>
              <a:t>FRET</a:t>
            </a:r>
            <a:endParaRPr lang="en-US" altLang="en-US" sz="2000">
              <a:solidFill>
                <a:srgbClr val="000000"/>
              </a:solidFill>
            </a:endParaRPr>
          </a:p>
        </p:txBody>
      </p:sp>
    </p:spTree>
    <p:extLst>
      <p:ext uri="{BB962C8B-B14F-4D97-AF65-F5344CB8AC3E}">
        <p14:creationId xmlns:p14="http://schemas.microsoft.com/office/powerpoint/2010/main" val="548983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6413" y="817563"/>
            <a:ext cx="6249987" cy="422275"/>
          </a:xfrm>
          <a:prstGeom prst="rect">
            <a:avLst/>
          </a:prstGeom>
        </p:spPr>
        <p:txBody>
          <a:bodyPr lIns="0" tIns="12700" rIns="0" bIns="0">
            <a:spAutoFit/>
          </a:bodyPr>
          <a:lstStyle/>
          <a:p>
            <a:pPr marL="12700">
              <a:spcBef>
                <a:spcPts val="100"/>
              </a:spcBef>
              <a:defRPr/>
            </a:pPr>
            <a:r>
              <a:rPr sz="2600" dirty="0">
                <a:solidFill>
                  <a:srgbClr val="FF3300"/>
                </a:solidFill>
                <a:latin typeface="Arial"/>
                <a:cs typeface="Arial"/>
              </a:rPr>
              <a:t>F</a:t>
            </a:r>
            <a:r>
              <a:rPr sz="2600" dirty="0">
                <a:solidFill>
                  <a:srgbClr val="CCCCFF"/>
                </a:solidFill>
                <a:latin typeface="Arial"/>
                <a:cs typeface="Arial"/>
              </a:rPr>
              <a:t>luorescence </a:t>
            </a:r>
            <a:r>
              <a:rPr sz="2600" dirty="0">
                <a:solidFill>
                  <a:srgbClr val="FF3300"/>
                </a:solidFill>
                <a:latin typeface="Arial"/>
                <a:cs typeface="Arial"/>
              </a:rPr>
              <a:t>R</a:t>
            </a:r>
            <a:r>
              <a:rPr sz="2600" dirty="0">
                <a:solidFill>
                  <a:srgbClr val="CCCCFF"/>
                </a:solidFill>
                <a:latin typeface="Arial"/>
                <a:cs typeface="Arial"/>
              </a:rPr>
              <a:t>esonance </a:t>
            </a:r>
            <a:r>
              <a:rPr sz="2600" dirty="0">
                <a:solidFill>
                  <a:srgbClr val="FF3300"/>
                </a:solidFill>
                <a:latin typeface="Arial"/>
                <a:cs typeface="Arial"/>
              </a:rPr>
              <a:t>E</a:t>
            </a:r>
            <a:r>
              <a:rPr sz="2600" dirty="0">
                <a:solidFill>
                  <a:srgbClr val="CCCCFF"/>
                </a:solidFill>
                <a:latin typeface="Arial"/>
                <a:cs typeface="Arial"/>
              </a:rPr>
              <a:t>nergy</a:t>
            </a:r>
            <a:r>
              <a:rPr sz="2600" spc="-20" dirty="0">
                <a:solidFill>
                  <a:srgbClr val="CCCCFF"/>
                </a:solidFill>
                <a:latin typeface="Arial"/>
                <a:cs typeface="Arial"/>
              </a:rPr>
              <a:t> </a:t>
            </a:r>
            <a:r>
              <a:rPr sz="2600" dirty="0">
                <a:solidFill>
                  <a:srgbClr val="FF3300"/>
                </a:solidFill>
                <a:latin typeface="Arial"/>
                <a:cs typeface="Arial"/>
              </a:rPr>
              <a:t>T</a:t>
            </a:r>
            <a:r>
              <a:rPr sz="2600" dirty="0">
                <a:solidFill>
                  <a:srgbClr val="CCCCFF"/>
                </a:solidFill>
                <a:latin typeface="Arial"/>
                <a:cs typeface="Arial"/>
              </a:rPr>
              <a:t>ransfer</a:t>
            </a:r>
            <a:endParaRPr sz="2600">
              <a:solidFill>
                <a:prstClr val="black"/>
              </a:solidFill>
              <a:latin typeface="Arial"/>
              <a:cs typeface="Arial"/>
            </a:endParaRPr>
          </a:p>
        </p:txBody>
      </p:sp>
      <p:sp>
        <p:nvSpPr>
          <p:cNvPr id="3" name="object 3"/>
          <p:cNvSpPr/>
          <p:nvPr/>
        </p:nvSpPr>
        <p:spPr>
          <a:xfrm>
            <a:off x="1981200" y="3810000"/>
            <a:ext cx="5181600" cy="2430463"/>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4" name="object 4"/>
          <p:cNvSpPr txBox="1"/>
          <p:nvPr/>
        </p:nvSpPr>
        <p:spPr>
          <a:xfrm>
            <a:off x="992188" y="2016125"/>
            <a:ext cx="7454900" cy="1304925"/>
          </a:xfrm>
          <a:prstGeom prst="rect">
            <a:avLst/>
          </a:prstGeom>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spcBef>
                <a:spcPts val="100"/>
              </a:spcBef>
              <a:spcAft>
                <a:spcPct val="0"/>
              </a:spcAft>
            </a:pPr>
            <a:r>
              <a:rPr lang="en-US" altLang="en-US" sz="2800" b="1">
                <a:solidFill>
                  <a:srgbClr val="FFFFFF"/>
                </a:solidFill>
              </a:rPr>
              <a:t>When a high energy dye  is in close  proximity of a low energy dye, there will be  a transfer of energy from high to low</a:t>
            </a:r>
            <a:endParaRPr lang="en-US" altLang="en-US" sz="2800">
              <a:solidFill>
                <a:srgbClr val="000000"/>
              </a:solidFill>
            </a:endParaRPr>
          </a:p>
        </p:txBody>
      </p:sp>
    </p:spTree>
    <p:extLst>
      <p:ext uri="{BB962C8B-B14F-4D97-AF65-F5344CB8AC3E}">
        <p14:creationId xmlns:p14="http://schemas.microsoft.com/office/powerpoint/2010/main" val="3667823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object 2"/>
          <p:cNvGrpSpPr>
            <a:grpSpLocks/>
          </p:cNvGrpSpPr>
          <p:nvPr/>
        </p:nvGrpSpPr>
        <p:grpSpPr bwMode="auto">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4" name="object 4"/>
            <p:cNvSpPr/>
            <p:nvPr/>
          </p:nvSpPr>
          <p:spPr>
            <a:xfrm>
              <a:off x="455613" y="989013"/>
              <a:ext cx="30162" cy="917575"/>
            </a:xfrm>
            <a:custGeom>
              <a:avLst/>
              <a:gdLst/>
              <a:ahLst/>
              <a:cxnLst/>
              <a:rect l="l" t="t" r="r" b="b"/>
              <a:pathLst>
                <a:path w="29209" h="916939">
                  <a:moveTo>
                    <a:pt x="29210" y="0"/>
                  </a:moveTo>
                  <a:lnTo>
                    <a:pt x="13970" y="0"/>
                  </a:lnTo>
                  <a:lnTo>
                    <a:pt x="0" y="0"/>
                  </a:lnTo>
                  <a:lnTo>
                    <a:pt x="0" y="916940"/>
                  </a:lnTo>
                  <a:lnTo>
                    <a:pt x="13970" y="916940"/>
                  </a:lnTo>
                  <a:lnTo>
                    <a:pt x="29210" y="916940"/>
                  </a:lnTo>
                  <a:lnTo>
                    <a:pt x="29210" y="0"/>
                  </a:lnTo>
                  <a:close/>
                </a:path>
              </a:pathLst>
            </a:custGeom>
            <a:solidFill>
              <a:srgbClr val="000066"/>
            </a:solidFill>
          </p:spPr>
          <p:txBody>
            <a:bodyPr lIns="0" tIns="0" rIns="0" bIns="0"/>
            <a:lstStyle/>
            <a:p>
              <a:pPr>
                <a:defRPr/>
              </a:pPr>
              <a:endParaRPr>
                <a:solidFill>
                  <a:prstClr val="black"/>
                </a:solidFill>
                <a:cs typeface="Arial" pitchFamily="34" charset="0"/>
              </a:endParaRPr>
            </a:p>
          </p:txBody>
        </p:sp>
        <p:sp>
          <p:nvSpPr>
            <p:cNvPr id="5" name="object 5"/>
            <p:cNvSpPr/>
            <p:nvPr/>
          </p:nvSpPr>
          <p:spPr>
            <a:xfrm>
              <a:off x="484188" y="989013"/>
              <a:ext cx="14287"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64"/>
            </a:solidFill>
          </p:spPr>
          <p:txBody>
            <a:bodyPr lIns="0" tIns="0" rIns="0" bIns="0"/>
            <a:lstStyle/>
            <a:p>
              <a:pPr>
                <a:defRPr/>
              </a:pPr>
              <a:endParaRPr>
                <a:solidFill>
                  <a:prstClr val="black"/>
                </a:solidFill>
                <a:cs typeface="Arial" pitchFamily="34" charset="0"/>
              </a:endParaRPr>
            </a:p>
          </p:txBody>
        </p:sp>
        <p:sp>
          <p:nvSpPr>
            <p:cNvPr id="6" name="object 6"/>
            <p:cNvSpPr/>
            <p:nvPr/>
          </p:nvSpPr>
          <p:spPr>
            <a:xfrm>
              <a:off x="496888" y="989013"/>
              <a:ext cx="14287"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63"/>
            </a:solidFill>
          </p:spPr>
          <p:txBody>
            <a:bodyPr lIns="0" tIns="0" rIns="0" bIns="0"/>
            <a:lstStyle/>
            <a:p>
              <a:pPr>
                <a:defRPr/>
              </a:pPr>
              <a:endParaRPr>
                <a:solidFill>
                  <a:prstClr val="black"/>
                </a:solidFill>
                <a:cs typeface="Arial" pitchFamily="34" charset="0"/>
              </a:endParaRPr>
            </a:p>
          </p:txBody>
        </p:sp>
        <p:sp>
          <p:nvSpPr>
            <p:cNvPr id="7" name="object 7"/>
            <p:cNvSpPr/>
            <p:nvPr/>
          </p:nvSpPr>
          <p:spPr>
            <a:xfrm>
              <a:off x="511175" y="989013"/>
              <a:ext cx="14288"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62"/>
            </a:solidFill>
          </p:spPr>
          <p:txBody>
            <a:bodyPr lIns="0" tIns="0" rIns="0" bIns="0"/>
            <a:lstStyle/>
            <a:p>
              <a:pPr>
                <a:defRPr/>
              </a:pPr>
              <a:endParaRPr>
                <a:solidFill>
                  <a:prstClr val="black"/>
                </a:solidFill>
                <a:cs typeface="Arial" pitchFamily="34" charset="0"/>
              </a:endParaRPr>
            </a:p>
          </p:txBody>
        </p:sp>
        <p:sp>
          <p:nvSpPr>
            <p:cNvPr id="8" name="object 8"/>
            <p:cNvSpPr/>
            <p:nvPr/>
          </p:nvSpPr>
          <p:spPr>
            <a:xfrm>
              <a:off x="5238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61"/>
            </a:solidFill>
          </p:spPr>
          <p:txBody>
            <a:bodyPr lIns="0" tIns="0" rIns="0" bIns="0"/>
            <a:lstStyle/>
            <a:p>
              <a:pPr>
                <a:defRPr/>
              </a:pPr>
              <a:endParaRPr>
                <a:solidFill>
                  <a:prstClr val="black"/>
                </a:solidFill>
                <a:cs typeface="Arial" pitchFamily="34" charset="0"/>
              </a:endParaRPr>
            </a:p>
          </p:txBody>
        </p:sp>
        <p:sp>
          <p:nvSpPr>
            <p:cNvPr id="9" name="object 9"/>
            <p:cNvSpPr/>
            <p:nvPr/>
          </p:nvSpPr>
          <p:spPr>
            <a:xfrm>
              <a:off x="538163"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60"/>
            </a:solidFill>
          </p:spPr>
          <p:txBody>
            <a:bodyPr lIns="0" tIns="0" rIns="0" bIns="0"/>
            <a:lstStyle/>
            <a:p>
              <a:pPr>
                <a:defRPr/>
              </a:pPr>
              <a:endParaRPr>
                <a:solidFill>
                  <a:prstClr val="black"/>
                </a:solidFill>
                <a:cs typeface="Arial" pitchFamily="34" charset="0"/>
              </a:endParaRPr>
            </a:p>
          </p:txBody>
        </p:sp>
        <p:sp>
          <p:nvSpPr>
            <p:cNvPr id="10" name="object 10"/>
            <p:cNvSpPr/>
            <p:nvPr/>
          </p:nvSpPr>
          <p:spPr>
            <a:xfrm>
              <a:off x="55245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F"/>
            </a:solidFill>
          </p:spPr>
          <p:txBody>
            <a:bodyPr lIns="0" tIns="0" rIns="0" bIns="0"/>
            <a:lstStyle/>
            <a:p>
              <a:pPr>
                <a:defRPr/>
              </a:pPr>
              <a:endParaRPr>
                <a:solidFill>
                  <a:prstClr val="black"/>
                </a:solidFill>
                <a:cs typeface="Arial" pitchFamily="34" charset="0"/>
              </a:endParaRPr>
            </a:p>
          </p:txBody>
        </p:sp>
        <p:sp>
          <p:nvSpPr>
            <p:cNvPr id="11" name="object 11"/>
            <p:cNvSpPr/>
            <p:nvPr/>
          </p:nvSpPr>
          <p:spPr>
            <a:xfrm>
              <a:off x="566738" y="989013"/>
              <a:ext cx="14287"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E"/>
            </a:solidFill>
          </p:spPr>
          <p:txBody>
            <a:bodyPr lIns="0" tIns="0" rIns="0" bIns="0"/>
            <a:lstStyle/>
            <a:p>
              <a:pPr>
                <a:defRPr/>
              </a:pPr>
              <a:endParaRPr>
                <a:solidFill>
                  <a:prstClr val="black"/>
                </a:solidFill>
                <a:cs typeface="Arial" pitchFamily="34" charset="0"/>
              </a:endParaRPr>
            </a:p>
          </p:txBody>
        </p:sp>
        <p:sp>
          <p:nvSpPr>
            <p:cNvPr id="12" name="object 12"/>
            <p:cNvSpPr/>
            <p:nvPr/>
          </p:nvSpPr>
          <p:spPr>
            <a:xfrm>
              <a:off x="581025" y="989013"/>
              <a:ext cx="14288"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D"/>
            </a:solidFill>
          </p:spPr>
          <p:txBody>
            <a:bodyPr lIns="0" tIns="0" rIns="0" bIns="0"/>
            <a:lstStyle/>
            <a:p>
              <a:pPr>
                <a:defRPr/>
              </a:pPr>
              <a:endParaRPr>
                <a:solidFill>
                  <a:prstClr val="black"/>
                </a:solidFill>
                <a:cs typeface="Arial" pitchFamily="34" charset="0"/>
              </a:endParaRPr>
            </a:p>
          </p:txBody>
        </p:sp>
        <p:sp>
          <p:nvSpPr>
            <p:cNvPr id="13" name="object 13"/>
            <p:cNvSpPr/>
            <p:nvPr/>
          </p:nvSpPr>
          <p:spPr>
            <a:xfrm>
              <a:off x="59372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C"/>
            </a:solidFill>
          </p:spPr>
          <p:txBody>
            <a:bodyPr lIns="0" tIns="0" rIns="0" bIns="0"/>
            <a:lstStyle/>
            <a:p>
              <a:pPr>
                <a:defRPr/>
              </a:pPr>
              <a:endParaRPr>
                <a:solidFill>
                  <a:prstClr val="black"/>
                </a:solidFill>
                <a:cs typeface="Arial" pitchFamily="34" charset="0"/>
              </a:endParaRPr>
            </a:p>
          </p:txBody>
        </p:sp>
        <p:sp>
          <p:nvSpPr>
            <p:cNvPr id="14" name="object 14"/>
            <p:cNvSpPr/>
            <p:nvPr/>
          </p:nvSpPr>
          <p:spPr>
            <a:xfrm>
              <a:off x="608013"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B"/>
            </a:solidFill>
          </p:spPr>
          <p:txBody>
            <a:bodyPr lIns="0" tIns="0" rIns="0" bIns="0"/>
            <a:lstStyle/>
            <a:p>
              <a:pPr>
                <a:defRPr/>
              </a:pPr>
              <a:endParaRPr>
                <a:solidFill>
                  <a:prstClr val="black"/>
                </a:solidFill>
                <a:cs typeface="Arial" pitchFamily="34" charset="0"/>
              </a:endParaRPr>
            </a:p>
          </p:txBody>
        </p:sp>
        <p:sp>
          <p:nvSpPr>
            <p:cNvPr id="15" name="object 15"/>
            <p:cNvSpPr/>
            <p:nvPr/>
          </p:nvSpPr>
          <p:spPr>
            <a:xfrm>
              <a:off x="6223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A"/>
            </a:solidFill>
          </p:spPr>
          <p:txBody>
            <a:bodyPr lIns="0" tIns="0" rIns="0" bIns="0"/>
            <a:lstStyle/>
            <a:p>
              <a:pPr>
                <a:defRPr/>
              </a:pPr>
              <a:endParaRPr>
                <a:solidFill>
                  <a:prstClr val="black"/>
                </a:solidFill>
                <a:cs typeface="Arial" pitchFamily="34" charset="0"/>
              </a:endParaRPr>
            </a:p>
          </p:txBody>
        </p:sp>
        <p:sp>
          <p:nvSpPr>
            <p:cNvPr id="16" name="object 16"/>
            <p:cNvSpPr/>
            <p:nvPr/>
          </p:nvSpPr>
          <p:spPr>
            <a:xfrm>
              <a:off x="636588" y="989013"/>
              <a:ext cx="14287"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9"/>
            </a:solidFill>
          </p:spPr>
          <p:txBody>
            <a:bodyPr lIns="0" tIns="0" rIns="0" bIns="0"/>
            <a:lstStyle/>
            <a:p>
              <a:pPr>
                <a:defRPr/>
              </a:pPr>
              <a:endParaRPr>
                <a:solidFill>
                  <a:prstClr val="black"/>
                </a:solidFill>
                <a:cs typeface="Arial" pitchFamily="34" charset="0"/>
              </a:endParaRPr>
            </a:p>
          </p:txBody>
        </p:sp>
        <p:sp>
          <p:nvSpPr>
            <p:cNvPr id="17" name="object 17"/>
            <p:cNvSpPr/>
            <p:nvPr/>
          </p:nvSpPr>
          <p:spPr>
            <a:xfrm>
              <a:off x="650875" y="989013"/>
              <a:ext cx="14288"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8"/>
            </a:solidFill>
          </p:spPr>
          <p:txBody>
            <a:bodyPr lIns="0" tIns="0" rIns="0" bIns="0"/>
            <a:lstStyle/>
            <a:p>
              <a:pPr>
                <a:defRPr/>
              </a:pPr>
              <a:endParaRPr>
                <a:solidFill>
                  <a:prstClr val="black"/>
                </a:solidFill>
                <a:cs typeface="Arial" pitchFamily="34" charset="0"/>
              </a:endParaRPr>
            </a:p>
          </p:txBody>
        </p:sp>
        <p:sp>
          <p:nvSpPr>
            <p:cNvPr id="18" name="object 18"/>
            <p:cNvSpPr/>
            <p:nvPr/>
          </p:nvSpPr>
          <p:spPr>
            <a:xfrm>
              <a:off x="6635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7"/>
            </a:solidFill>
          </p:spPr>
          <p:txBody>
            <a:bodyPr lIns="0" tIns="0" rIns="0" bIns="0"/>
            <a:lstStyle/>
            <a:p>
              <a:pPr>
                <a:defRPr/>
              </a:pPr>
              <a:endParaRPr>
                <a:solidFill>
                  <a:prstClr val="black"/>
                </a:solidFill>
                <a:cs typeface="Arial" pitchFamily="34" charset="0"/>
              </a:endParaRPr>
            </a:p>
          </p:txBody>
        </p:sp>
        <p:sp>
          <p:nvSpPr>
            <p:cNvPr id="19" name="object 19"/>
            <p:cNvSpPr/>
            <p:nvPr/>
          </p:nvSpPr>
          <p:spPr>
            <a:xfrm>
              <a:off x="677863"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6"/>
            </a:solidFill>
          </p:spPr>
          <p:txBody>
            <a:bodyPr lIns="0" tIns="0" rIns="0" bIns="0"/>
            <a:lstStyle/>
            <a:p>
              <a:pPr>
                <a:defRPr/>
              </a:pPr>
              <a:endParaRPr>
                <a:solidFill>
                  <a:prstClr val="black"/>
                </a:solidFill>
                <a:cs typeface="Arial" pitchFamily="34" charset="0"/>
              </a:endParaRPr>
            </a:p>
          </p:txBody>
        </p:sp>
        <p:sp>
          <p:nvSpPr>
            <p:cNvPr id="20" name="object 20"/>
            <p:cNvSpPr/>
            <p:nvPr/>
          </p:nvSpPr>
          <p:spPr>
            <a:xfrm>
              <a:off x="692150" y="989013"/>
              <a:ext cx="14288"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55"/>
            </a:solidFill>
          </p:spPr>
          <p:txBody>
            <a:bodyPr lIns="0" tIns="0" rIns="0" bIns="0"/>
            <a:lstStyle/>
            <a:p>
              <a:pPr>
                <a:defRPr/>
              </a:pPr>
              <a:endParaRPr>
                <a:solidFill>
                  <a:prstClr val="black"/>
                </a:solidFill>
                <a:cs typeface="Arial" pitchFamily="34" charset="0"/>
              </a:endParaRPr>
            </a:p>
          </p:txBody>
        </p:sp>
        <p:sp>
          <p:nvSpPr>
            <p:cNvPr id="21" name="object 21"/>
            <p:cNvSpPr/>
            <p:nvPr/>
          </p:nvSpPr>
          <p:spPr>
            <a:xfrm>
              <a:off x="706438" y="989013"/>
              <a:ext cx="14287"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54"/>
            </a:solidFill>
          </p:spPr>
          <p:txBody>
            <a:bodyPr lIns="0" tIns="0" rIns="0" bIns="0"/>
            <a:lstStyle/>
            <a:p>
              <a:pPr>
                <a:defRPr/>
              </a:pPr>
              <a:endParaRPr>
                <a:solidFill>
                  <a:prstClr val="black"/>
                </a:solidFill>
                <a:cs typeface="Arial" pitchFamily="34" charset="0"/>
              </a:endParaRPr>
            </a:p>
          </p:txBody>
        </p:sp>
        <p:sp>
          <p:nvSpPr>
            <p:cNvPr id="22" name="object 22"/>
            <p:cNvSpPr/>
            <p:nvPr/>
          </p:nvSpPr>
          <p:spPr>
            <a:xfrm>
              <a:off x="720725" y="989013"/>
              <a:ext cx="12700" cy="917575"/>
            </a:xfrm>
            <a:custGeom>
              <a:avLst/>
              <a:gdLst/>
              <a:ahLst/>
              <a:cxnLst/>
              <a:rect l="l" t="t" r="r" b="b"/>
              <a:pathLst>
                <a:path w="13970" h="916939">
                  <a:moveTo>
                    <a:pt x="13969" y="0"/>
                  </a:moveTo>
                  <a:lnTo>
                    <a:pt x="0" y="0"/>
                  </a:lnTo>
                  <a:lnTo>
                    <a:pt x="0" y="916940"/>
                  </a:lnTo>
                  <a:lnTo>
                    <a:pt x="13969" y="916940"/>
                  </a:lnTo>
                  <a:lnTo>
                    <a:pt x="13969" y="0"/>
                  </a:lnTo>
                  <a:close/>
                </a:path>
              </a:pathLst>
            </a:custGeom>
            <a:solidFill>
              <a:srgbClr val="000053"/>
            </a:solidFill>
          </p:spPr>
          <p:txBody>
            <a:bodyPr lIns="0" tIns="0" rIns="0" bIns="0"/>
            <a:lstStyle/>
            <a:p>
              <a:pPr>
                <a:defRPr/>
              </a:pPr>
              <a:endParaRPr>
                <a:solidFill>
                  <a:prstClr val="black"/>
                </a:solidFill>
                <a:cs typeface="Arial" pitchFamily="34" charset="0"/>
              </a:endParaRPr>
            </a:p>
          </p:txBody>
        </p:sp>
        <p:sp>
          <p:nvSpPr>
            <p:cNvPr id="23" name="object 23"/>
            <p:cNvSpPr/>
            <p:nvPr/>
          </p:nvSpPr>
          <p:spPr>
            <a:xfrm>
              <a:off x="733425" y="989013"/>
              <a:ext cx="14288"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2"/>
            </a:solidFill>
          </p:spPr>
          <p:txBody>
            <a:bodyPr lIns="0" tIns="0" rIns="0" bIns="0"/>
            <a:lstStyle/>
            <a:p>
              <a:pPr>
                <a:defRPr/>
              </a:pPr>
              <a:endParaRPr>
                <a:solidFill>
                  <a:prstClr val="black"/>
                </a:solidFill>
                <a:cs typeface="Arial" pitchFamily="34" charset="0"/>
              </a:endParaRPr>
            </a:p>
          </p:txBody>
        </p:sp>
        <p:sp>
          <p:nvSpPr>
            <p:cNvPr id="24" name="object 24"/>
            <p:cNvSpPr/>
            <p:nvPr/>
          </p:nvSpPr>
          <p:spPr>
            <a:xfrm>
              <a:off x="74612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1"/>
            </a:solidFill>
          </p:spPr>
          <p:txBody>
            <a:bodyPr lIns="0" tIns="0" rIns="0" bIns="0"/>
            <a:lstStyle/>
            <a:p>
              <a:pPr>
                <a:defRPr/>
              </a:pPr>
              <a:endParaRPr>
                <a:solidFill>
                  <a:prstClr val="black"/>
                </a:solidFill>
                <a:cs typeface="Arial" pitchFamily="34" charset="0"/>
              </a:endParaRPr>
            </a:p>
          </p:txBody>
        </p:sp>
        <p:sp>
          <p:nvSpPr>
            <p:cNvPr id="25" name="object 25"/>
            <p:cNvSpPr/>
            <p:nvPr/>
          </p:nvSpPr>
          <p:spPr>
            <a:xfrm>
              <a:off x="762000" y="989013"/>
              <a:ext cx="14288"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50"/>
            </a:solidFill>
          </p:spPr>
          <p:txBody>
            <a:bodyPr lIns="0" tIns="0" rIns="0" bIns="0"/>
            <a:lstStyle/>
            <a:p>
              <a:pPr>
                <a:defRPr/>
              </a:pPr>
              <a:endParaRPr>
                <a:solidFill>
                  <a:prstClr val="black"/>
                </a:solidFill>
                <a:cs typeface="Arial" pitchFamily="34" charset="0"/>
              </a:endParaRPr>
            </a:p>
          </p:txBody>
        </p:sp>
        <p:sp>
          <p:nvSpPr>
            <p:cNvPr id="26" name="object 26"/>
            <p:cNvSpPr/>
            <p:nvPr/>
          </p:nvSpPr>
          <p:spPr>
            <a:xfrm>
              <a:off x="7747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F"/>
            </a:solidFill>
          </p:spPr>
          <p:txBody>
            <a:bodyPr lIns="0" tIns="0" rIns="0" bIns="0"/>
            <a:lstStyle/>
            <a:p>
              <a:pPr>
                <a:defRPr/>
              </a:pPr>
              <a:endParaRPr>
                <a:solidFill>
                  <a:prstClr val="black"/>
                </a:solidFill>
                <a:cs typeface="Arial" pitchFamily="34" charset="0"/>
              </a:endParaRPr>
            </a:p>
          </p:txBody>
        </p:sp>
        <p:sp>
          <p:nvSpPr>
            <p:cNvPr id="27" name="object 27"/>
            <p:cNvSpPr/>
            <p:nvPr/>
          </p:nvSpPr>
          <p:spPr>
            <a:xfrm>
              <a:off x="788988" y="989013"/>
              <a:ext cx="14287"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4E"/>
            </a:solidFill>
          </p:spPr>
          <p:txBody>
            <a:bodyPr lIns="0" tIns="0" rIns="0" bIns="0"/>
            <a:lstStyle/>
            <a:p>
              <a:pPr>
                <a:defRPr/>
              </a:pPr>
              <a:endParaRPr>
                <a:solidFill>
                  <a:prstClr val="black"/>
                </a:solidFill>
                <a:cs typeface="Arial" pitchFamily="34" charset="0"/>
              </a:endParaRPr>
            </a:p>
          </p:txBody>
        </p:sp>
        <p:sp>
          <p:nvSpPr>
            <p:cNvPr id="28" name="object 28"/>
            <p:cNvSpPr/>
            <p:nvPr/>
          </p:nvSpPr>
          <p:spPr>
            <a:xfrm>
              <a:off x="803275" y="989013"/>
              <a:ext cx="14288"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D"/>
            </a:solidFill>
          </p:spPr>
          <p:txBody>
            <a:bodyPr lIns="0" tIns="0" rIns="0" bIns="0"/>
            <a:lstStyle/>
            <a:p>
              <a:pPr>
                <a:defRPr/>
              </a:pPr>
              <a:endParaRPr>
                <a:solidFill>
                  <a:prstClr val="black"/>
                </a:solidFill>
                <a:cs typeface="Arial" pitchFamily="34" charset="0"/>
              </a:endParaRPr>
            </a:p>
          </p:txBody>
        </p:sp>
        <p:sp>
          <p:nvSpPr>
            <p:cNvPr id="29" name="object 29"/>
            <p:cNvSpPr/>
            <p:nvPr/>
          </p:nvSpPr>
          <p:spPr>
            <a:xfrm>
              <a:off x="8159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C"/>
            </a:solidFill>
          </p:spPr>
          <p:txBody>
            <a:bodyPr lIns="0" tIns="0" rIns="0" bIns="0"/>
            <a:lstStyle/>
            <a:p>
              <a:pPr>
                <a:defRPr/>
              </a:pPr>
              <a:endParaRPr>
                <a:solidFill>
                  <a:prstClr val="black"/>
                </a:solidFill>
                <a:cs typeface="Arial" pitchFamily="34" charset="0"/>
              </a:endParaRPr>
            </a:p>
          </p:txBody>
        </p:sp>
        <p:sp>
          <p:nvSpPr>
            <p:cNvPr id="30" name="object 30"/>
            <p:cNvSpPr/>
            <p:nvPr/>
          </p:nvSpPr>
          <p:spPr>
            <a:xfrm>
              <a:off x="83026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4B"/>
            </a:solidFill>
          </p:spPr>
          <p:txBody>
            <a:bodyPr lIns="0" tIns="0" rIns="0" bIns="0"/>
            <a:lstStyle/>
            <a:p>
              <a:pPr>
                <a:defRPr/>
              </a:pPr>
              <a:endParaRPr>
                <a:solidFill>
                  <a:prstClr val="black"/>
                </a:solidFill>
                <a:cs typeface="Arial" pitchFamily="34" charset="0"/>
              </a:endParaRPr>
            </a:p>
          </p:txBody>
        </p:sp>
        <p:sp>
          <p:nvSpPr>
            <p:cNvPr id="31" name="object 31"/>
            <p:cNvSpPr/>
            <p:nvPr/>
          </p:nvSpPr>
          <p:spPr>
            <a:xfrm>
              <a:off x="84455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A"/>
            </a:solidFill>
          </p:spPr>
          <p:txBody>
            <a:bodyPr lIns="0" tIns="0" rIns="0" bIns="0"/>
            <a:lstStyle/>
            <a:p>
              <a:pPr>
                <a:defRPr/>
              </a:pPr>
              <a:endParaRPr>
                <a:solidFill>
                  <a:prstClr val="black"/>
                </a:solidFill>
                <a:cs typeface="Arial" pitchFamily="34" charset="0"/>
              </a:endParaRPr>
            </a:p>
          </p:txBody>
        </p:sp>
        <p:sp>
          <p:nvSpPr>
            <p:cNvPr id="32" name="object 32"/>
            <p:cNvSpPr/>
            <p:nvPr/>
          </p:nvSpPr>
          <p:spPr>
            <a:xfrm>
              <a:off x="858838" y="989013"/>
              <a:ext cx="14287"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9"/>
            </a:solidFill>
          </p:spPr>
          <p:txBody>
            <a:bodyPr lIns="0" tIns="0" rIns="0" bIns="0"/>
            <a:lstStyle/>
            <a:p>
              <a:pPr>
                <a:defRPr/>
              </a:pPr>
              <a:endParaRPr>
                <a:solidFill>
                  <a:prstClr val="black"/>
                </a:solidFill>
                <a:cs typeface="Arial" pitchFamily="34" charset="0"/>
              </a:endParaRPr>
            </a:p>
          </p:txBody>
        </p:sp>
        <p:sp>
          <p:nvSpPr>
            <p:cNvPr id="33" name="object 33"/>
            <p:cNvSpPr/>
            <p:nvPr/>
          </p:nvSpPr>
          <p:spPr>
            <a:xfrm>
              <a:off x="873125" y="989013"/>
              <a:ext cx="14288"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8"/>
            </a:solidFill>
          </p:spPr>
          <p:txBody>
            <a:bodyPr lIns="0" tIns="0" rIns="0" bIns="0"/>
            <a:lstStyle/>
            <a:p>
              <a:pPr>
                <a:defRPr/>
              </a:pPr>
              <a:endParaRPr>
                <a:solidFill>
                  <a:prstClr val="black"/>
                </a:solidFill>
                <a:cs typeface="Arial" pitchFamily="34" charset="0"/>
              </a:endParaRPr>
            </a:p>
          </p:txBody>
        </p:sp>
        <p:sp>
          <p:nvSpPr>
            <p:cNvPr id="34" name="object 34"/>
            <p:cNvSpPr/>
            <p:nvPr/>
          </p:nvSpPr>
          <p:spPr>
            <a:xfrm>
              <a:off x="88582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7"/>
            </a:solidFill>
          </p:spPr>
          <p:txBody>
            <a:bodyPr lIns="0" tIns="0" rIns="0" bIns="0"/>
            <a:lstStyle/>
            <a:p>
              <a:pPr>
                <a:defRPr/>
              </a:pPr>
              <a:endParaRPr>
                <a:solidFill>
                  <a:prstClr val="black"/>
                </a:solidFill>
                <a:cs typeface="Arial" pitchFamily="34" charset="0"/>
              </a:endParaRPr>
            </a:p>
          </p:txBody>
        </p:sp>
        <p:sp>
          <p:nvSpPr>
            <p:cNvPr id="35" name="object 35"/>
            <p:cNvSpPr/>
            <p:nvPr/>
          </p:nvSpPr>
          <p:spPr>
            <a:xfrm>
              <a:off x="90011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46"/>
            </a:solidFill>
          </p:spPr>
          <p:txBody>
            <a:bodyPr lIns="0" tIns="0" rIns="0" bIns="0"/>
            <a:lstStyle/>
            <a:p>
              <a:pPr>
                <a:defRPr/>
              </a:pPr>
              <a:endParaRPr>
                <a:solidFill>
                  <a:prstClr val="black"/>
                </a:solidFill>
                <a:cs typeface="Arial" pitchFamily="34" charset="0"/>
              </a:endParaRPr>
            </a:p>
          </p:txBody>
        </p:sp>
        <p:sp>
          <p:nvSpPr>
            <p:cNvPr id="36" name="object 36"/>
            <p:cNvSpPr/>
            <p:nvPr/>
          </p:nvSpPr>
          <p:spPr>
            <a:xfrm>
              <a:off x="9144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5"/>
            </a:solidFill>
          </p:spPr>
          <p:txBody>
            <a:bodyPr lIns="0" tIns="0" rIns="0" bIns="0"/>
            <a:lstStyle/>
            <a:p>
              <a:pPr>
                <a:defRPr/>
              </a:pPr>
              <a:endParaRPr>
                <a:solidFill>
                  <a:prstClr val="black"/>
                </a:solidFill>
                <a:cs typeface="Arial" pitchFamily="34" charset="0"/>
              </a:endParaRPr>
            </a:p>
          </p:txBody>
        </p:sp>
        <p:sp>
          <p:nvSpPr>
            <p:cNvPr id="37" name="object 37"/>
            <p:cNvSpPr/>
            <p:nvPr/>
          </p:nvSpPr>
          <p:spPr>
            <a:xfrm>
              <a:off x="928688" y="989013"/>
              <a:ext cx="14287" cy="917575"/>
            </a:xfrm>
            <a:custGeom>
              <a:avLst/>
              <a:gdLst/>
              <a:ahLst/>
              <a:cxnLst/>
              <a:rect l="l" t="t" r="r" b="b"/>
              <a:pathLst>
                <a:path w="13969" h="916939">
                  <a:moveTo>
                    <a:pt x="13970" y="0"/>
                  </a:moveTo>
                  <a:lnTo>
                    <a:pt x="0" y="0"/>
                  </a:lnTo>
                  <a:lnTo>
                    <a:pt x="0" y="916940"/>
                  </a:lnTo>
                  <a:lnTo>
                    <a:pt x="13970" y="916940"/>
                  </a:lnTo>
                  <a:lnTo>
                    <a:pt x="13970" y="0"/>
                  </a:lnTo>
                  <a:close/>
                </a:path>
              </a:pathLst>
            </a:custGeom>
            <a:solidFill>
              <a:srgbClr val="000044"/>
            </a:solidFill>
          </p:spPr>
          <p:txBody>
            <a:bodyPr lIns="0" tIns="0" rIns="0" bIns="0"/>
            <a:lstStyle/>
            <a:p>
              <a:pPr>
                <a:defRPr/>
              </a:pPr>
              <a:endParaRPr>
                <a:solidFill>
                  <a:prstClr val="black"/>
                </a:solidFill>
                <a:cs typeface="Arial" pitchFamily="34" charset="0"/>
              </a:endParaRPr>
            </a:p>
          </p:txBody>
        </p:sp>
        <p:sp>
          <p:nvSpPr>
            <p:cNvPr id="38" name="object 38"/>
            <p:cNvSpPr/>
            <p:nvPr/>
          </p:nvSpPr>
          <p:spPr>
            <a:xfrm>
              <a:off x="942975" y="989013"/>
              <a:ext cx="12700" cy="917575"/>
            </a:xfrm>
            <a:custGeom>
              <a:avLst/>
              <a:gdLst/>
              <a:ahLst/>
              <a:cxnLst/>
              <a:rect l="l" t="t" r="r" b="b"/>
              <a:pathLst>
                <a:path w="13969" h="916939">
                  <a:moveTo>
                    <a:pt x="13969" y="0"/>
                  </a:moveTo>
                  <a:lnTo>
                    <a:pt x="0" y="0"/>
                  </a:lnTo>
                  <a:lnTo>
                    <a:pt x="0" y="916940"/>
                  </a:lnTo>
                  <a:lnTo>
                    <a:pt x="13969" y="916940"/>
                  </a:lnTo>
                  <a:lnTo>
                    <a:pt x="13969" y="0"/>
                  </a:lnTo>
                  <a:close/>
                </a:path>
              </a:pathLst>
            </a:custGeom>
            <a:solidFill>
              <a:srgbClr val="000043"/>
            </a:solidFill>
          </p:spPr>
          <p:txBody>
            <a:bodyPr lIns="0" tIns="0" rIns="0" bIns="0"/>
            <a:lstStyle/>
            <a:p>
              <a:pPr>
                <a:defRPr/>
              </a:pPr>
              <a:endParaRPr>
                <a:solidFill>
                  <a:prstClr val="black"/>
                </a:solidFill>
                <a:cs typeface="Arial" pitchFamily="34" charset="0"/>
              </a:endParaRPr>
            </a:p>
          </p:txBody>
        </p:sp>
        <p:sp>
          <p:nvSpPr>
            <p:cNvPr id="39" name="object 39"/>
            <p:cNvSpPr/>
            <p:nvPr/>
          </p:nvSpPr>
          <p:spPr>
            <a:xfrm>
              <a:off x="9556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2"/>
            </a:solidFill>
          </p:spPr>
          <p:txBody>
            <a:bodyPr lIns="0" tIns="0" rIns="0" bIns="0"/>
            <a:lstStyle/>
            <a:p>
              <a:pPr>
                <a:defRPr/>
              </a:pPr>
              <a:endParaRPr>
                <a:solidFill>
                  <a:prstClr val="black"/>
                </a:solidFill>
                <a:cs typeface="Arial" pitchFamily="34" charset="0"/>
              </a:endParaRPr>
            </a:p>
          </p:txBody>
        </p:sp>
        <p:sp>
          <p:nvSpPr>
            <p:cNvPr id="40" name="object 40"/>
            <p:cNvSpPr/>
            <p:nvPr/>
          </p:nvSpPr>
          <p:spPr>
            <a:xfrm>
              <a:off x="969963" y="989013"/>
              <a:ext cx="14287" cy="917575"/>
            </a:xfrm>
            <a:custGeom>
              <a:avLst/>
              <a:gdLst/>
              <a:ahLst/>
              <a:cxnLst/>
              <a:rect l="l" t="t" r="r" b="b"/>
              <a:pathLst>
                <a:path w="13969" h="916939">
                  <a:moveTo>
                    <a:pt x="13969" y="0"/>
                  </a:moveTo>
                  <a:lnTo>
                    <a:pt x="0" y="0"/>
                  </a:lnTo>
                  <a:lnTo>
                    <a:pt x="0" y="916940"/>
                  </a:lnTo>
                  <a:lnTo>
                    <a:pt x="13969" y="916940"/>
                  </a:lnTo>
                  <a:lnTo>
                    <a:pt x="13969" y="0"/>
                  </a:lnTo>
                  <a:close/>
                </a:path>
              </a:pathLst>
            </a:custGeom>
            <a:solidFill>
              <a:srgbClr val="000041"/>
            </a:solidFill>
          </p:spPr>
          <p:txBody>
            <a:bodyPr lIns="0" tIns="0" rIns="0" bIns="0"/>
            <a:lstStyle/>
            <a:p>
              <a:pPr>
                <a:defRPr/>
              </a:pPr>
              <a:endParaRPr>
                <a:solidFill>
                  <a:prstClr val="black"/>
                </a:solidFill>
                <a:cs typeface="Arial" pitchFamily="34" charset="0"/>
              </a:endParaRPr>
            </a:p>
          </p:txBody>
        </p:sp>
        <p:sp>
          <p:nvSpPr>
            <p:cNvPr id="41" name="object 41"/>
            <p:cNvSpPr/>
            <p:nvPr/>
          </p:nvSpPr>
          <p:spPr>
            <a:xfrm>
              <a:off x="98266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40"/>
            </a:solidFill>
          </p:spPr>
          <p:txBody>
            <a:bodyPr lIns="0" tIns="0" rIns="0" bIns="0"/>
            <a:lstStyle/>
            <a:p>
              <a:pPr>
                <a:defRPr/>
              </a:pPr>
              <a:endParaRPr>
                <a:solidFill>
                  <a:prstClr val="black"/>
                </a:solidFill>
                <a:cs typeface="Arial" pitchFamily="34" charset="0"/>
              </a:endParaRPr>
            </a:p>
          </p:txBody>
        </p:sp>
        <p:sp>
          <p:nvSpPr>
            <p:cNvPr id="42" name="object 42"/>
            <p:cNvSpPr/>
            <p:nvPr/>
          </p:nvSpPr>
          <p:spPr>
            <a:xfrm>
              <a:off x="99695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F"/>
            </a:solidFill>
          </p:spPr>
          <p:txBody>
            <a:bodyPr lIns="0" tIns="0" rIns="0" bIns="0"/>
            <a:lstStyle/>
            <a:p>
              <a:pPr>
                <a:defRPr/>
              </a:pPr>
              <a:endParaRPr>
                <a:solidFill>
                  <a:prstClr val="black"/>
                </a:solidFill>
                <a:cs typeface="Arial" pitchFamily="34" charset="0"/>
              </a:endParaRPr>
            </a:p>
          </p:txBody>
        </p:sp>
        <p:sp>
          <p:nvSpPr>
            <p:cNvPr id="43" name="object 43"/>
            <p:cNvSpPr/>
            <p:nvPr/>
          </p:nvSpPr>
          <p:spPr>
            <a:xfrm>
              <a:off x="1012825" y="989013"/>
              <a:ext cx="12700" cy="917575"/>
            </a:xfrm>
            <a:custGeom>
              <a:avLst/>
              <a:gdLst/>
              <a:ahLst/>
              <a:cxnLst/>
              <a:rect l="l" t="t" r="r" b="b"/>
              <a:pathLst>
                <a:path w="13969" h="916939">
                  <a:moveTo>
                    <a:pt x="13969" y="0"/>
                  </a:moveTo>
                  <a:lnTo>
                    <a:pt x="0" y="0"/>
                  </a:lnTo>
                  <a:lnTo>
                    <a:pt x="0" y="916940"/>
                  </a:lnTo>
                  <a:lnTo>
                    <a:pt x="13969" y="916940"/>
                  </a:lnTo>
                  <a:lnTo>
                    <a:pt x="13969" y="0"/>
                  </a:lnTo>
                  <a:close/>
                </a:path>
              </a:pathLst>
            </a:custGeom>
            <a:solidFill>
              <a:srgbClr val="00003E"/>
            </a:solidFill>
          </p:spPr>
          <p:txBody>
            <a:bodyPr lIns="0" tIns="0" rIns="0" bIns="0"/>
            <a:lstStyle/>
            <a:p>
              <a:pPr>
                <a:defRPr/>
              </a:pPr>
              <a:endParaRPr>
                <a:solidFill>
                  <a:prstClr val="black"/>
                </a:solidFill>
                <a:cs typeface="Arial" pitchFamily="34" charset="0"/>
              </a:endParaRPr>
            </a:p>
          </p:txBody>
        </p:sp>
        <p:sp>
          <p:nvSpPr>
            <p:cNvPr id="44" name="object 44"/>
            <p:cNvSpPr/>
            <p:nvPr/>
          </p:nvSpPr>
          <p:spPr>
            <a:xfrm>
              <a:off x="1025525" y="989013"/>
              <a:ext cx="14288"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D"/>
            </a:solidFill>
          </p:spPr>
          <p:txBody>
            <a:bodyPr lIns="0" tIns="0" rIns="0" bIns="0"/>
            <a:lstStyle/>
            <a:p>
              <a:pPr>
                <a:defRPr/>
              </a:pPr>
              <a:endParaRPr>
                <a:solidFill>
                  <a:prstClr val="black"/>
                </a:solidFill>
                <a:cs typeface="Arial" pitchFamily="34" charset="0"/>
              </a:endParaRPr>
            </a:p>
          </p:txBody>
        </p:sp>
        <p:sp>
          <p:nvSpPr>
            <p:cNvPr id="45" name="object 45"/>
            <p:cNvSpPr/>
            <p:nvPr/>
          </p:nvSpPr>
          <p:spPr>
            <a:xfrm>
              <a:off x="103822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C"/>
            </a:solidFill>
          </p:spPr>
          <p:txBody>
            <a:bodyPr lIns="0" tIns="0" rIns="0" bIns="0"/>
            <a:lstStyle/>
            <a:p>
              <a:pPr>
                <a:defRPr/>
              </a:pPr>
              <a:endParaRPr>
                <a:solidFill>
                  <a:prstClr val="black"/>
                </a:solidFill>
                <a:cs typeface="Arial" pitchFamily="34" charset="0"/>
              </a:endParaRPr>
            </a:p>
          </p:txBody>
        </p:sp>
        <p:sp>
          <p:nvSpPr>
            <p:cNvPr id="46" name="object 46"/>
            <p:cNvSpPr/>
            <p:nvPr/>
          </p:nvSpPr>
          <p:spPr>
            <a:xfrm>
              <a:off x="105251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3B"/>
            </a:solidFill>
          </p:spPr>
          <p:txBody>
            <a:bodyPr lIns="0" tIns="0" rIns="0" bIns="0"/>
            <a:lstStyle/>
            <a:p>
              <a:pPr>
                <a:defRPr/>
              </a:pPr>
              <a:endParaRPr>
                <a:solidFill>
                  <a:prstClr val="black"/>
                </a:solidFill>
                <a:cs typeface="Arial" pitchFamily="34" charset="0"/>
              </a:endParaRPr>
            </a:p>
          </p:txBody>
        </p:sp>
        <p:sp>
          <p:nvSpPr>
            <p:cNvPr id="47" name="object 47"/>
            <p:cNvSpPr/>
            <p:nvPr/>
          </p:nvSpPr>
          <p:spPr>
            <a:xfrm>
              <a:off x="10668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A"/>
            </a:solidFill>
          </p:spPr>
          <p:txBody>
            <a:bodyPr lIns="0" tIns="0" rIns="0" bIns="0"/>
            <a:lstStyle/>
            <a:p>
              <a:pPr>
                <a:defRPr/>
              </a:pPr>
              <a:endParaRPr>
                <a:solidFill>
                  <a:prstClr val="black"/>
                </a:solidFill>
                <a:cs typeface="Arial" pitchFamily="34" charset="0"/>
              </a:endParaRPr>
            </a:p>
          </p:txBody>
        </p:sp>
        <p:sp>
          <p:nvSpPr>
            <p:cNvPr id="48" name="object 48"/>
            <p:cNvSpPr/>
            <p:nvPr/>
          </p:nvSpPr>
          <p:spPr>
            <a:xfrm>
              <a:off x="1081088" y="989013"/>
              <a:ext cx="14287"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9"/>
            </a:solidFill>
          </p:spPr>
          <p:txBody>
            <a:bodyPr lIns="0" tIns="0" rIns="0" bIns="0"/>
            <a:lstStyle/>
            <a:p>
              <a:pPr>
                <a:defRPr/>
              </a:pPr>
              <a:endParaRPr>
                <a:solidFill>
                  <a:prstClr val="black"/>
                </a:solidFill>
                <a:cs typeface="Arial" pitchFamily="34" charset="0"/>
              </a:endParaRPr>
            </a:p>
          </p:txBody>
        </p:sp>
        <p:sp>
          <p:nvSpPr>
            <p:cNvPr id="49" name="object 49"/>
            <p:cNvSpPr/>
            <p:nvPr/>
          </p:nvSpPr>
          <p:spPr>
            <a:xfrm>
              <a:off x="1095375" y="989013"/>
              <a:ext cx="14288"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8"/>
            </a:solidFill>
          </p:spPr>
          <p:txBody>
            <a:bodyPr lIns="0" tIns="0" rIns="0" bIns="0"/>
            <a:lstStyle/>
            <a:p>
              <a:pPr>
                <a:defRPr/>
              </a:pPr>
              <a:endParaRPr>
                <a:solidFill>
                  <a:prstClr val="black"/>
                </a:solidFill>
                <a:cs typeface="Arial" pitchFamily="34" charset="0"/>
              </a:endParaRPr>
            </a:p>
          </p:txBody>
        </p:sp>
        <p:sp>
          <p:nvSpPr>
            <p:cNvPr id="50" name="object 50"/>
            <p:cNvSpPr/>
            <p:nvPr/>
          </p:nvSpPr>
          <p:spPr>
            <a:xfrm>
              <a:off x="11080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7"/>
            </a:solidFill>
          </p:spPr>
          <p:txBody>
            <a:bodyPr lIns="0" tIns="0" rIns="0" bIns="0"/>
            <a:lstStyle/>
            <a:p>
              <a:pPr>
                <a:defRPr/>
              </a:pPr>
              <a:endParaRPr>
                <a:solidFill>
                  <a:prstClr val="black"/>
                </a:solidFill>
                <a:cs typeface="Arial" pitchFamily="34" charset="0"/>
              </a:endParaRPr>
            </a:p>
          </p:txBody>
        </p:sp>
        <p:sp>
          <p:nvSpPr>
            <p:cNvPr id="51" name="object 51"/>
            <p:cNvSpPr/>
            <p:nvPr/>
          </p:nvSpPr>
          <p:spPr>
            <a:xfrm>
              <a:off x="112236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36"/>
            </a:solidFill>
          </p:spPr>
          <p:txBody>
            <a:bodyPr lIns="0" tIns="0" rIns="0" bIns="0"/>
            <a:lstStyle/>
            <a:p>
              <a:pPr>
                <a:defRPr/>
              </a:pPr>
              <a:endParaRPr>
                <a:solidFill>
                  <a:prstClr val="black"/>
                </a:solidFill>
                <a:cs typeface="Arial" pitchFamily="34" charset="0"/>
              </a:endParaRPr>
            </a:p>
          </p:txBody>
        </p:sp>
        <p:sp>
          <p:nvSpPr>
            <p:cNvPr id="52" name="object 52"/>
            <p:cNvSpPr/>
            <p:nvPr/>
          </p:nvSpPr>
          <p:spPr>
            <a:xfrm>
              <a:off x="113665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5"/>
            </a:solidFill>
          </p:spPr>
          <p:txBody>
            <a:bodyPr lIns="0" tIns="0" rIns="0" bIns="0"/>
            <a:lstStyle/>
            <a:p>
              <a:pPr>
                <a:defRPr/>
              </a:pPr>
              <a:endParaRPr>
                <a:solidFill>
                  <a:prstClr val="black"/>
                </a:solidFill>
                <a:cs typeface="Arial" pitchFamily="34" charset="0"/>
              </a:endParaRPr>
            </a:p>
          </p:txBody>
        </p:sp>
        <p:sp>
          <p:nvSpPr>
            <p:cNvPr id="53" name="object 53"/>
            <p:cNvSpPr/>
            <p:nvPr/>
          </p:nvSpPr>
          <p:spPr>
            <a:xfrm>
              <a:off x="1150938" y="989013"/>
              <a:ext cx="14287"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4"/>
            </a:solidFill>
          </p:spPr>
          <p:txBody>
            <a:bodyPr lIns="0" tIns="0" rIns="0" bIns="0"/>
            <a:lstStyle/>
            <a:p>
              <a:pPr>
                <a:defRPr/>
              </a:pPr>
              <a:endParaRPr>
                <a:solidFill>
                  <a:prstClr val="black"/>
                </a:solidFill>
                <a:cs typeface="Arial" pitchFamily="34" charset="0"/>
              </a:endParaRPr>
            </a:p>
          </p:txBody>
        </p:sp>
        <p:sp>
          <p:nvSpPr>
            <p:cNvPr id="54" name="object 54"/>
            <p:cNvSpPr/>
            <p:nvPr/>
          </p:nvSpPr>
          <p:spPr>
            <a:xfrm>
              <a:off x="1165225" y="989013"/>
              <a:ext cx="26988" cy="917575"/>
            </a:xfrm>
            <a:custGeom>
              <a:avLst/>
              <a:gdLst/>
              <a:ahLst/>
              <a:cxnLst/>
              <a:rect l="l" t="t" r="r" b="b"/>
              <a:pathLst>
                <a:path w="27940" h="916939">
                  <a:moveTo>
                    <a:pt x="27940" y="0"/>
                  </a:moveTo>
                  <a:lnTo>
                    <a:pt x="15240" y="0"/>
                  </a:lnTo>
                  <a:lnTo>
                    <a:pt x="13970" y="0"/>
                  </a:lnTo>
                  <a:lnTo>
                    <a:pt x="0" y="0"/>
                  </a:lnTo>
                  <a:lnTo>
                    <a:pt x="0" y="916940"/>
                  </a:lnTo>
                  <a:lnTo>
                    <a:pt x="13970" y="916940"/>
                  </a:lnTo>
                  <a:lnTo>
                    <a:pt x="15240" y="916940"/>
                  </a:lnTo>
                  <a:lnTo>
                    <a:pt x="27940" y="916940"/>
                  </a:lnTo>
                  <a:lnTo>
                    <a:pt x="27940" y="0"/>
                  </a:lnTo>
                  <a:close/>
                </a:path>
              </a:pathLst>
            </a:custGeom>
            <a:solidFill>
              <a:srgbClr val="000033"/>
            </a:solidFill>
          </p:spPr>
          <p:txBody>
            <a:bodyPr lIns="0" tIns="0" rIns="0" bIns="0"/>
            <a:lstStyle/>
            <a:p>
              <a:pPr>
                <a:defRPr/>
              </a:pPr>
              <a:endParaRPr>
                <a:solidFill>
                  <a:prstClr val="black"/>
                </a:solidFill>
                <a:cs typeface="Arial" pitchFamily="34" charset="0"/>
              </a:endParaRPr>
            </a:p>
          </p:txBody>
        </p:sp>
        <p:sp>
          <p:nvSpPr>
            <p:cNvPr id="55" name="object 55"/>
            <p:cNvSpPr/>
            <p:nvPr/>
          </p:nvSpPr>
          <p:spPr>
            <a:xfrm>
              <a:off x="1192213" y="989013"/>
              <a:ext cx="14287" cy="917575"/>
            </a:xfrm>
            <a:custGeom>
              <a:avLst/>
              <a:gdLst/>
              <a:ahLst/>
              <a:cxnLst/>
              <a:rect l="l" t="t" r="r" b="b"/>
              <a:pathLst>
                <a:path w="13969" h="916939">
                  <a:moveTo>
                    <a:pt x="13969" y="0"/>
                  </a:moveTo>
                  <a:lnTo>
                    <a:pt x="0" y="0"/>
                  </a:lnTo>
                  <a:lnTo>
                    <a:pt x="0" y="916940"/>
                  </a:lnTo>
                  <a:lnTo>
                    <a:pt x="13969" y="916940"/>
                  </a:lnTo>
                  <a:lnTo>
                    <a:pt x="13969" y="0"/>
                  </a:lnTo>
                  <a:close/>
                </a:path>
              </a:pathLst>
            </a:custGeom>
            <a:solidFill>
              <a:srgbClr val="000031"/>
            </a:solidFill>
          </p:spPr>
          <p:txBody>
            <a:bodyPr lIns="0" tIns="0" rIns="0" bIns="0"/>
            <a:lstStyle/>
            <a:p>
              <a:pPr>
                <a:defRPr/>
              </a:pPr>
              <a:endParaRPr>
                <a:solidFill>
                  <a:prstClr val="black"/>
                </a:solidFill>
                <a:cs typeface="Arial" pitchFamily="34" charset="0"/>
              </a:endParaRPr>
            </a:p>
          </p:txBody>
        </p:sp>
        <p:sp>
          <p:nvSpPr>
            <p:cNvPr id="56" name="object 56"/>
            <p:cNvSpPr/>
            <p:nvPr/>
          </p:nvSpPr>
          <p:spPr>
            <a:xfrm>
              <a:off x="12065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0"/>
            </a:solidFill>
          </p:spPr>
          <p:txBody>
            <a:bodyPr lIns="0" tIns="0" rIns="0" bIns="0"/>
            <a:lstStyle/>
            <a:p>
              <a:pPr>
                <a:defRPr/>
              </a:pPr>
              <a:endParaRPr>
                <a:solidFill>
                  <a:prstClr val="black"/>
                </a:solidFill>
                <a:cs typeface="Arial" pitchFamily="34" charset="0"/>
              </a:endParaRPr>
            </a:p>
          </p:txBody>
        </p:sp>
        <p:sp>
          <p:nvSpPr>
            <p:cNvPr id="57" name="object 57"/>
            <p:cNvSpPr/>
            <p:nvPr/>
          </p:nvSpPr>
          <p:spPr>
            <a:xfrm>
              <a:off x="457200" y="990600"/>
              <a:ext cx="762000" cy="914400"/>
            </a:xfrm>
            <a:custGeom>
              <a:avLst/>
              <a:gdLst/>
              <a:ahLst/>
              <a:cxnLst/>
              <a:rect l="l" t="t" r="r" b="b"/>
              <a:pathLst>
                <a:path w="762000" h="914400">
                  <a:moveTo>
                    <a:pt x="381000" y="914400"/>
                  </a:moveTo>
                  <a:lnTo>
                    <a:pt x="0" y="914400"/>
                  </a:lnTo>
                  <a:lnTo>
                    <a:pt x="0" y="0"/>
                  </a:lnTo>
                  <a:lnTo>
                    <a:pt x="762000" y="0"/>
                  </a:lnTo>
                  <a:lnTo>
                    <a:pt x="762000" y="914400"/>
                  </a:lnTo>
                  <a:lnTo>
                    <a:pt x="381000" y="914400"/>
                  </a:lnTo>
                  <a:close/>
                </a:path>
              </a:pathLst>
            </a:custGeom>
            <a:ln w="9344">
              <a:solidFill>
                <a:srgbClr val="000066"/>
              </a:solidFill>
            </a:ln>
          </p:spPr>
          <p:txBody>
            <a:bodyPr lIns="0" tIns="0" rIns="0" bIns="0"/>
            <a:lstStyle/>
            <a:p>
              <a:pPr>
                <a:defRPr/>
              </a:pPr>
              <a:endParaRPr>
                <a:solidFill>
                  <a:prstClr val="black"/>
                </a:solidFill>
                <a:cs typeface="Arial" pitchFamily="34" charset="0"/>
              </a:endParaRPr>
            </a:p>
          </p:txBody>
        </p:sp>
      </p:grpSp>
    </p:spTree>
    <p:extLst>
      <p:ext uri="{BB962C8B-B14F-4D97-AF65-F5344CB8AC3E}">
        <p14:creationId xmlns:p14="http://schemas.microsoft.com/office/powerpoint/2010/main" val="38316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0375" y="1100138"/>
            <a:ext cx="3989388" cy="619125"/>
          </a:xfrm>
        </p:spPr>
        <p:txBody>
          <a:bodyPr tIns="12700" rtlCol="0"/>
          <a:lstStyle/>
          <a:p>
            <a:pPr marL="12700" eaLnBrk="1" fontAlgn="auto" hangingPunct="1">
              <a:spcBef>
                <a:spcPts val="100"/>
              </a:spcBef>
              <a:spcAft>
                <a:spcPts val="0"/>
              </a:spcAft>
              <a:defRPr/>
            </a:pPr>
            <a:r>
              <a:rPr sz="3900" spc="-5" dirty="0">
                <a:solidFill>
                  <a:srgbClr val="FFFF00"/>
                </a:solidFill>
              </a:rPr>
              <a:t>Molecular</a:t>
            </a:r>
            <a:r>
              <a:rPr sz="3900" spc="-60" dirty="0">
                <a:solidFill>
                  <a:srgbClr val="FFFF00"/>
                </a:solidFill>
              </a:rPr>
              <a:t> </a:t>
            </a:r>
            <a:r>
              <a:rPr sz="3900" spc="-5" dirty="0">
                <a:solidFill>
                  <a:srgbClr val="FFFF00"/>
                </a:solidFill>
              </a:rPr>
              <a:t>Beacon</a:t>
            </a:r>
            <a:endParaRPr sz="3900"/>
          </a:p>
        </p:txBody>
      </p:sp>
      <p:sp>
        <p:nvSpPr>
          <p:cNvPr id="3" name="object 3"/>
          <p:cNvSpPr/>
          <p:nvPr/>
        </p:nvSpPr>
        <p:spPr>
          <a:xfrm>
            <a:off x="549275" y="2352675"/>
            <a:ext cx="139700" cy="139700"/>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4" name="object 4"/>
          <p:cNvSpPr/>
          <p:nvPr/>
        </p:nvSpPr>
        <p:spPr>
          <a:xfrm>
            <a:off x="549275" y="3192463"/>
            <a:ext cx="139700" cy="141287"/>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5" name="object 5"/>
          <p:cNvSpPr/>
          <p:nvPr/>
        </p:nvSpPr>
        <p:spPr>
          <a:xfrm>
            <a:off x="549275" y="4333875"/>
            <a:ext cx="139700" cy="141288"/>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6" name="object 6"/>
          <p:cNvSpPr txBox="1"/>
          <p:nvPr/>
        </p:nvSpPr>
        <p:spPr>
          <a:xfrm>
            <a:off x="879475" y="2243138"/>
            <a:ext cx="7723188" cy="2693987"/>
          </a:xfrm>
          <a:prstGeom prst="rect">
            <a:avLst/>
          </a:prstGeom>
        </p:spPr>
        <p:txBody>
          <a:bodyPr lIns="0" tIns="51435"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375"/>
              </a:lnSpc>
              <a:spcBef>
                <a:spcPts val="400"/>
              </a:spcBef>
              <a:spcAft>
                <a:spcPct val="0"/>
              </a:spcAft>
            </a:pPr>
            <a:r>
              <a:rPr lang="en-US" altLang="en-US" sz="2200" b="1" dirty="0">
                <a:solidFill>
                  <a:srgbClr val="FFFFFF"/>
                </a:solidFill>
              </a:rPr>
              <a:t>Molecular beacons are short segments of single stranded  DNA that forms a </a:t>
            </a:r>
            <a:r>
              <a:rPr lang="en-US" altLang="en-US" sz="2200" b="1" dirty="0">
                <a:solidFill>
                  <a:srgbClr val="FF3300"/>
                </a:solidFill>
              </a:rPr>
              <a:t>hairpin </a:t>
            </a:r>
            <a:r>
              <a:rPr lang="en-US" altLang="en-US" sz="2200" b="1" dirty="0">
                <a:solidFill>
                  <a:srgbClr val="FFFFFF"/>
                </a:solidFill>
              </a:rPr>
              <a:t>in its free form</a:t>
            </a:r>
            <a:endParaRPr lang="en-US" altLang="en-US" sz="2200" dirty="0">
              <a:solidFill>
                <a:srgbClr val="000000"/>
              </a:solidFill>
            </a:endParaRPr>
          </a:p>
          <a:p>
            <a:pPr algn="just" eaLnBrk="1" fontAlgn="base" hangingPunct="1">
              <a:lnSpc>
                <a:spcPts val="2375"/>
              </a:lnSpc>
              <a:spcBef>
                <a:spcPts val="1875"/>
              </a:spcBef>
              <a:spcAft>
                <a:spcPct val="0"/>
              </a:spcAft>
            </a:pPr>
            <a:r>
              <a:rPr lang="en-US" altLang="en-US" sz="2200" b="1" dirty="0">
                <a:solidFill>
                  <a:srgbClr val="FFFFFF"/>
                </a:solidFill>
              </a:rPr>
              <a:t>The loop portion of the molecular beacon is composed of  bases that are </a:t>
            </a:r>
            <a:r>
              <a:rPr lang="en-US" altLang="en-US" sz="2200" b="1" dirty="0" smtClean="0">
                <a:solidFill>
                  <a:srgbClr val="FFFFFF"/>
                </a:solidFill>
              </a:rPr>
              <a:t>complementary </a:t>
            </a:r>
            <a:r>
              <a:rPr lang="en-US" altLang="en-US" sz="2200" b="1" dirty="0">
                <a:solidFill>
                  <a:srgbClr val="FFFFFF"/>
                </a:solidFill>
              </a:rPr>
              <a:t>to one strand of the PCR  product the investigator wants to detect and quantify</a:t>
            </a:r>
            <a:endParaRPr lang="en-US" altLang="en-US" sz="2200" dirty="0">
              <a:solidFill>
                <a:srgbClr val="000000"/>
              </a:solidFill>
            </a:endParaRPr>
          </a:p>
          <a:p>
            <a:pPr algn="just" eaLnBrk="1" fontAlgn="base" hangingPunct="1">
              <a:lnSpc>
                <a:spcPts val="2375"/>
              </a:lnSpc>
              <a:spcBef>
                <a:spcPts val="1875"/>
              </a:spcBef>
              <a:spcAft>
                <a:spcPct val="0"/>
              </a:spcAft>
            </a:pPr>
            <a:r>
              <a:rPr lang="en-US" altLang="en-US" sz="2200" b="1" dirty="0">
                <a:solidFill>
                  <a:srgbClr val="FFFFFF"/>
                </a:solidFill>
              </a:rPr>
              <a:t>Attached to opposite end of the beacon are a fluorescent  reported dye and a quencher dye</a:t>
            </a:r>
            <a:endParaRPr lang="en-US" altLang="en-US" sz="2200" dirty="0">
              <a:solidFill>
                <a:srgbClr val="000000"/>
              </a:solidFill>
            </a:endParaRPr>
          </a:p>
        </p:txBody>
      </p:sp>
    </p:spTree>
    <p:extLst>
      <p:ext uri="{BB962C8B-B14F-4D97-AF65-F5344CB8AC3E}">
        <p14:creationId xmlns:p14="http://schemas.microsoft.com/office/powerpoint/2010/main" val="2967614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0" y="2638425"/>
            <a:ext cx="4572000" cy="3343275"/>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3" name="object 3"/>
          <p:cNvSpPr txBox="1"/>
          <p:nvPr/>
        </p:nvSpPr>
        <p:spPr>
          <a:xfrm>
            <a:off x="536575" y="460375"/>
            <a:ext cx="3987800" cy="620713"/>
          </a:xfrm>
          <a:prstGeom prst="rect">
            <a:avLst/>
          </a:prstGeom>
        </p:spPr>
        <p:txBody>
          <a:bodyPr lIns="0" tIns="12700" rIns="0" bIns="0">
            <a:spAutoFit/>
          </a:bodyPr>
          <a:lstStyle/>
          <a:p>
            <a:pPr marL="12700">
              <a:spcBef>
                <a:spcPts val="100"/>
              </a:spcBef>
              <a:defRPr/>
            </a:pPr>
            <a:r>
              <a:rPr sz="3900" spc="-5" dirty="0">
                <a:solidFill>
                  <a:srgbClr val="FFFF00"/>
                </a:solidFill>
                <a:latin typeface="Arial"/>
                <a:cs typeface="Arial"/>
              </a:rPr>
              <a:t>Molecular</a:t>
            </a:r>
            <a:r>
              <a:rPr sz="3900" spc="-55" dirty="0">
                <a:solidFill>
                  <a:srgbClr val="FFFF00"/>
                </a:solidFill>
                <a:latin typeface="Arial"/>
                <a:cs typeface="Arial"/>
              </a:rPr>
              <a:t> </a:t>
            </a:r>
            <a:r>
              <a:rPr sz="3900" spc="-5" dirty="0">
                <a:solidFill>
                  <a:srgbClr val="FFFF00"/>
                </a:solidFill>
                <a:latin typeface="Arial"/>
                <a:cs typeface="Arial"/>
              </a:rPr>
              <a:t>Beacon</a:t>
            </a:r>
            <a:endParaRPr sz="3900">
              <a:solidFill>
                <a:prstClr val="black"/>
              </a:solidFill>
              <a:latin typeface="Arial"/>
              <a:cs typeface="Arial"/>
            </a:endParaRPr>
          </a:p>
        </p:txBody>
      </p:sp>
      <p:sp>
        <p:nvSpPr>
          <p:cNvPr id="4" name="object 4"/>
          <p:cNvSpPr txBox="1"/>
          <p:nvPr/>
        </p:nvSpPr>
        <p:spPr>
          <a:xfrm>
            <a:off x="687388" y="1298575"/>
            <a:ext cx="8129587" cy="893763"/>
          </a:xfrm>
          <a:prstGeom prst="rect">
            <a:avLst/>
          </a:prstGeom>
        </p:spPr>
        <p:txBody>
          <a:bodyPr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163"/>
              </a:lnSpc>
              <a:spcBef>
                <a:spcPts val="375"/>
              </a:spcBef>
              <a:spcAft>
                <a:spcPct val="0"/>
              </a:spcAft>
            </a:pPr>
            <a:r>
              <a:rPr lang="en-US" altLang="en-US" sz="2000" b="1">
                <a:solidFill>
                  <a:srgbClr val="FFFFFF"/>
                </a:solidFill>
              </a:rPr>
              <a:t>When the molecular beacon is in the hairpin conformation, any  fluorescence emitted by the reporter is absorbed by the quencher  dye and no fluorescence is detected.</a:t>
            </a:r>
            <a:endParaRPr lang="en-US" altLang="en-US" sz="2000">
              <a:solidFill>
                <a:srgbClr val="000000"/>
              </a:solidFill>
            </a:endParaRPr>
          </a:p>
        </p:txBody>
      </p:sp>
    </p:spTree>
    <p:extLst>
      <p:ext uri="{BB962C8B-B14F-4D97-AF65-F5344CB8AC3E}">
        <p14:creationId xmlns:p14="http://schemas.microsoft.com/office/powerpoint/2010/main" val="2693538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460375"/>
            <a:ext cx="3987800" cy="620713"/>
          </a:xfrm>
        </p:spPr>
        <p:txBody>
          <a:bodyPr tIns="12700" rtlCol="0"/>
          <a:lstStyle/>
          <a:p>
            <a:pPr marL="12700" eaLnBrk="1" fontAlgn="auto" hangingPunct="1">
              <a:spcBef>
                <a:spcPts val="100"/>
              </a:spcBef>
              <a:spcAft>
                <a:spcPts val="0"/>
              </a:spcAft>
              <a:defRPr/>
            </a:pPr>
            <a:r>
              <a:rPr sz="3900" spc="-5" dirty="0">
                <a:solidFill>
                  <a:srgbClr val="FFFF00"/>
                </a:solidFill>
              </a:rPr>
              <a:t>Molecular</a:t>
            </a:r>
            <a:r>
              <a:rPr sz="3900" spc="-55" dirty="0">
                <a:solidFill>
                  <a:srgbClr val="FFFF00"/>
                </a:solidFill>
              </a:rPr>
              <a:t> </a:t>
            </a:r>
            <a:r>
              <a:rPr sz="3900" spc="-5" dirty="0">
                <a:solidFill>
                  <a:srgbClr val="FFFF00"/>
                </a:solidFill>
              </a:rPr>
              <a:t>Beacon</a:t>
            </a:r>
            <a:endParaRPr sz="3900"/>
          </a:p>
        </p:txBody>
      </p:sp>
      <p:sp>
        <p:nvSpPr>
          <p:cNvPr id="3" name="object 3"/>
          <p:cNvSpPr/>
          <p:nvPr/>
        </p:nvSpPr>
        <p:spPr>
          <a:xfrm>
            <a:off x="549275" y="1822450"/>
            <a:ext cx="127000" cy="128588"/>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4" name="object 4"/>
          <p:cNvSpPr/>
          <p:nvPr/>
        </p:nvSpPr>
        <p:spPr>
          <a:xfrm>
            <a:off x="549275" y="2982913"/>
            <a:ext cx="127000" cy="128587"/>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5" name="object 5"/>
          <p:cNvSpPr/>
          <p:nvPr/>
        </p:nvSpPr>
        <p:spPr>
          <a:xfrm>
            <a:off x="549275" y="4143375"/>
            <a:ext cx="127000" cy="128588"/>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6" name="object 6"/>
          <p:cNvSpPr txBox="1"/>
          <p:nvPr/>
        </p:nvSpPr>
        <p:spPr>
          <a:xfrm>
            <a:off x="879475" y="1722438"/>
            <a:ext cx="3536950" cy="4406900"/>
          </a:xfrm>
          <a:prstGeom prst="rect">
            <a:avLst/>
          </a:prstGeom>
        </p:spPr>
        <p:txBody>
          <a:bodyPr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163"/>
              </a:lnSpc>
              <a:spcBef>
                <a:spcPts val="375"/>
              </a:spcBef>
              <a:spcAft>
                <a:spcPct val="0"/>
              </a:spcAft>
            </a:pPr>
            <a:r>
              <a:rPr lang="en-US" altLang="en-US" sz="2000" b="1">
                <a:solidFill>
                  <a:srgbClr val="FFFFFF"/>
                </a:solidFill>
              </a:rPr>
              <a:t>As the PCR continues, the  newly synthesized PCR  products are denatured by  high temperatures</a:t>
            </a:r>
            <a:endParaRPr lang="en-US" altLang="en-US" sz="2000">
              <a:solidFill>
                <a:srgbClr val="000000"/>
              </a:solidFill>
            </a:endParaRPr>
          </a:p>
          <a:p>
            <a:pPr algn="just" eaLnBrk="1" fontAlgn="base" hangingPunct="1">
              <a:lnSpc>
                <a:spcPts val="2163"/>
              </a:lnSpc>
              <a:spcBef>
                <a:spcPts val="500"/>
              </a:spcBef>
              <a:spcAft>
                <a:spcPct val="0"/>
              </a:spcAft>
            </a:pPr>
            <a:r>
              <a:rPr lang="en-US" altLang="en-US" sz="2000" b="1">
                <a:solidFill>
                  <a:srgbClr val="FFFFFF"/>
                </a:solidFill>
              </a:rPr>
              <a:t>At the same time the  molecular beacon also is  denatured so the hairpin  structure is disrupted.</a:t>
            </a:r>
            <a:endParaRPr lang="en-US" altLang="en-US" sz="2000">
              <a:solidFill>
                <a:srgbClr val="000000"/>
              </a:solidFill>
            </a:endParaRPr>
          </a:p>
          <a:p>
            <a:pPr algn="just" eaLnBrk="1" fontAlgn="base" hangingPunct="1">
              <a:lnSpc>
                <a:spcPts val="2163"/>
              </a:lnSpc>
              <a:spcBef>
                <a:spcPts val="500"/>
              </a:spcBef>
              <a:spcAft>
                <a:spcPct val="0"/>
              </a:spcAft>
            </a:pPr>
            <a:r>
              <a:rPr lang="en-US" altLang="en-US" sz="2000" b="1">
                <a:solidFill>
                  <a:srgbClr val="FFFFFF"/>
                </a:solidFill>
              </a:rPr>
              <a:t>As the temperatures cool for  the next round of primer  annealing, the molecular  beacon is capable of  forming base pairs with the  appropriate strand of the  PCR product</a:t>
            </a:r>
            <a:endParaRPr lang="en-US" altLang="en-US" sz="2000">
              <a:solidFill>
                <a:srgbClr val="000000"/>
              </a:solidFill>
            </a:endParaRPr>
          </a:p>
        </p:txBody>
      </p:sp>
      <p:sp>
        <p:nvSpPr>
          <p:cNvPr id="7" name="object 7"/>
          <p:cNvSpPr/>
          <p:nvPr/>
        </p:nvSpPr>
        <p:spPr>
          <a:xfrm>
            <a:off x="4800600" y="3657600"/>
            <a:ext cx="4038600" cy="1757363"/>
          </a:xfrm>
          <a:prstGeom prst="rect">
            <a:avLst/>
          </a:prstGeom>
          <a:blipFill>
            <a:blip r:embed="rId3" cstate="print"/>
            <a:stretch>
              <a:fillRect/>
            </a:stretch>
          </a:blipFill>
        </p:spPr>
        <p:txBody>
          <a:bodyPr lIns="0" tIns="0" rIns="0" bIns="0"/>
          <a:lstStyle/>
          <a:p>
            <a:pPr>
              <a:defRPr/>
            </a:pPr>
            <a:endParaRPr>
              <a:solidFill>
                <a:prstClr val="black"/>
              </a:solidFill>
              <a:cs typeface="Arial" pitchFamily="34" charset="0"/>
            </a:endParaRPr>
          </a:p>
        </p:txBody>
      </p:sp>
      <p:sp>
        <p:nvSpPr>
          <p:cNvPr id="8" name="object 8"/>
          <p:cNvSpPr/>
          <p:nvPr/>
        </p:nvSpPr>
        <p:spPr>
          <a:xfrm>
            <a:off x="4800600" y="1752600"/>
            <a:ext cx="4038600" cy="623888"/>
          </a:xfrm>
          <a:prstGeom prst="rect">
            <a:avLst/>
          </a:prstGeom>
          <a:blipFill>
            <a:blip r:embed="rId4" cstate="print"/>
            <a:stretch>
              <a:fillRect/>
            </a:stretch>
          </a:blipFill>
        </p:spPr>
        <p:txBody>
          <a:bodyPr lIns="0" tIns="0" rIns="0" bIns="0"/>
          <a:lstStyle/>
          <a:p>
            <a:pPr>
              <a:defRPr/>
            </a:pPr>
            <a:endParaRPr>
              <a:solidFill>
                <a:prstClr val="black"/>
              </a:solidFill>
              <a:cs typeface="Arial" pitchFamily="34" charset="0"/>
            </a:endParaRPr>
          </a:p>
        </p:txBody>
      </p:sp>
    </p:spTree>
    <p:extLst>
      <p:ext uri="{BB962C8B-B14F-4D97-AF65-F5344CB8AC3E}">
        <p14:creationId xmlns:p14="http://schemas.microsoft.com/office/powerpoint/2010/main" val="1422392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871538"/>
            <a:ext cx="3989388" cy="619125"/>
          </a:xfrm>
        </p:spPr>
        <p:txBody>
          <a:bodyPr tIns="12700" rtlCol="0"/>
          <a:lstStyle/>
          <a:p>
            <a:pPr marL="12700" eaLnBrk="1" fontAlgn="auto" hangingPunct="1">
              <a:spcBef>
                <a:spcPts val="100"/>
              </a:spcBef>
              <a:spcAft>
                <a:spcPts val="0"/>
              </a:spcAft>
              <a:defRPr/>
            </a:pPr>
            <a:r>
              <a:rPr sz="3900" spc="-5" dirty="0">
                <a:solidFill>
                  <a:srgbClr val="FFFF00"/>
                </a:solidFill>
              </a:rPr>
              <a:t>Molecular</a:t>
            </a:r>
            <a:r>
              <a:rPr sz="3900" spc="-60" dirty="0">
                <a:solidFill>
                  <a:srgbClr val="FFFF00"/>
                </a:solidFill>
              </a:rPr>
              <a:t> </a:t>
            </a:r>
            <a:r>
              <a:rPr sz="3900" spc="-5" dirty="0">
                <a:solidFill>
                  <a:srgbClr val="FFFF00"/>
                </a:solidFill>
              </a:rPr>
              <a:t>Beacon</a:t>
            </a:r>
            <a:endParaRPr sz="3900"/>
          </a:p>
        </p:txBody>
      </p:sp>
      <p:sp>
        <p:nvSpPr>
          <p:cNvPr id="3" name="object 3"/>
          <p:cNvSpPr txBox="1"/>
          <p:nvPr/>
        </p:nvSpPr>
        <p:spPr>
          <a:xfrm>
            <a:off x="612775" y="2238375"/>
            <a:ext cx="201613" cy="249238"/>
          </a:xfrm>
          <a:prstGeom prst="rect">
            <a:avLst/>
          </a:prstGeom>
        </p:spPr>
        <p:txBody>
          <a:bodyPr lIns="0" tIns="11430" rIns="0" bIns="0">
            <a:spAutoFit/>
          </a:bodyPr>
          <a:lstStyle/>
          <a:p>
            <a:pPr marL="12700">
              <a:spcBef>
                <a:spcPts val="90"/>
              </a:spcBef>
              <a:defRPr/>
            </a:pPr>
            <a:r>
              <a:rPr sz="1550" spc="-165" dirty="0">
                <a:solidFill>
                  <a:srgbClr val="CCCCFF"/>
                </a:solidFill>
                <a:latin typeface="UnDotum"/>
                <a:cs typeface="UnDotum"/>
              </a:rPr>
              <a:t></a:t>
            </a:r>
            <a:endParaRPr sz="1550">
              <a:solidFill>
                <a:prstClr val="black"/>
              </a:solidFill>
              <a:latin typeface="UnDotum"/>
              <a:cs typeface="UnDotum"/>
            </a:endParaRPr>
          </a:p>
        </p:txBody>
      </p:sp>
      <p:sp>
        <p:nvSpPr>
          <p:cNvPr id="4" name="object 4"/>
          <p:cNvSpPr txBox="1"/>
          <p:nvPr/>
        </p:nvSpPr>
        <p:spPr>
          <a:xfrm>
            <a:off x="612775" y="3397250"/>
            <a:ext cx="201613" cy="250825"/>
          </a:xfrm>
          <a:prstGeom prst="rect">
            <a:avLst/>
          </a:prstGeom>
        </p:spPr>
        <p:txBody>
          <a:bodyPr lIns="0" tIns="11430" rIns="0" bIns="0">
            <a:spAutoFit/>
          </a:bodyPr>
          <a:lstStyle/>
          <a:p>
            <a:pPr marL="12700">
              <a:spcBef>
                <a:spcPts val="90"/>
              </a:spcBef>
              <a:defRPr/>
            </a:pPr>
            <a:r>
              <a:rPr sz="1550" spc="-165" dirty="0">
                <a:solidFill>
                  <a:srgbClr val="CCCCFF"/>
                </a:solidFill>
                <a:latin typeface="UnDotum"/>
                <a:cs typeface="UnDotum"/>
              </a:rPr>
              <a:t></a:t>
            </a:r>
            <a:endParaRPr sz="1550">
              <a:solidFill>
                <a:prstClr val="black"/>
              </a:solidFill>
              <a:latin typeface="UnDotum"/>
              <a:cs typeface="UnDotum"/>
            </a:endParaRPr>
          </a:p>
        </p:txBody>
      </p:sp>
      <p:sp>
        <p:nvSpPr>
          <p:cNvPr id="5" name="object 5"/>
          <p:cNvSpPr txBox="1"/>
          <p:nvPr/>
        </p:nvSpPr>
        <p:spPr>
          <a:xfrm>
            <a:off x="612775" y="4256088"/>
            <a:ext cx="201613" cy="249237"/>
          </a:xfrm>
          <a:prstGeom prst="rect">
            <a:avLst/>
          </a:prstGeom>
        </p:spPr>
        <p:txBody>
          <a:bodyPr lIns="0" tIns="11430" rIns="0" bIns="0">
            <a:spAutoFit/>
          </a:bodyPr>
          <a:lstStyle/>
          <a:p>
            <a:pPr marL="12700">
              <a:spcBef>
                <a:spcPts val="90"/>
              </a:spcBef>
              <a:defRPr/>
            </a:pPr>
            <a:r>
              <a:rPr sz="1550" spc="-165" dirty="0">
                <a:solidFill>
                  <a:srgbClr val="CCCCFF"/>
                </a:solidFill>
                <a:latin typeface="UnDotum"/>
                <a:cs typeface="UnDotum"/>
              </a:rPr>
              <a:t></a:t>
            </a:r>
            <a:endParaRPr sz="1550">
              <a:solidFill>
                <a:prstClr val="black"/>
              </a:solidFill>
              <a:latin typeface="UnDotum"/>
              <a:cs typeface="UnDotum"/>
            </a:endParaRPr>
          </a:p>
        </p:txBody>
      </p:sp>
      <p:sp>
        <p:nvSpPr>
          <p:cNvPr id="6" name="object 6"/>
          <p:cNvSpPr txBox="1"/>
          <p:nvPr/>
        </p:nvSpPr>
        <p:spPr>
          <a:xfrm>
            <a:off x="955675" y="2208213"/>
            <a:ext cx="7721600" cy="2719387"/>
          </a:xfrm>
          <a:prstGeom prst="rect">
            <a:avLst/>
          </a:prstGeom>
        </p:spPr>
        <p:txBody>
          <a:bodyPr lIns="0" tIns="51435"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375"/>
              </a:lnSpc>
              <a:spcBef>
                <a:spcPts val="400"/>
              </a:spcBef>
              <a:spcAft>
                <a:spcPct val="0"/>
              </a:spcAft>
            </a:pPr>
            <a:r>
              <a:rPr lang="en-US" altLang="en-US" sz="2200">
                <a:solidFill>
                  <a:srgbClr val="FFFFFF"/>
                </a:solidFill>
              </a:rPr>
              <a:t>Molecular beacons that bind to the PCR product remove the  ability for the quencher to block fluorescence from the reporter  dye</a:t>
            </a:r>
            <a:endParaRPr lang="en-US" altLang="en-US" sz="2200">
              <a:solidFill>
                <a:srgbClr val="000000"/>
              </a:solidFill>
            </a:endParaRPr>
          </a:p>
          <a:p>
            <a:pPr eaLnBrk="1" fontAlgn="base" hangingPunct="1">
              <a:lnSpc>
                <a:spcPts val="2375"/>
              </a:lnSpc>
              <a:spcBef>
                <a:spcPts val="2025"/>
              </a:spcBef>
              <a:spcAft>
                <a:spcPct val="0"/>
              </a:spcAft>
            </a:pPr>
            <a:r>
              <a:rPr lang="en-US" altLang="en-US" sz="2200">
                <a:solidFill>
                  <a:srgbClr val="FFFFFF"/>
                </a:solidFill>
              </a:rPr>
              <a:t>Molecular	beacons	that	do	not	bind	to	the	PCR	product  reform the hairpin structure and thus unable to fluoresce</a:t>
            </a:r>
            <a:endParaRPr lang="en-US" altLang="en-US" sz="2200">
              <a:solidFill>
                <a:srgbClr val="000000"/>
              </a:solidFill>
            </a:endParaRPr>
          </a:p>
          <a:p>
            <a:pPr eaLnBrk="1" fontAlgn="base" hangingPunct="1">
              <a:lnSpc>
                <a:spcPts val="2375"/>
              </a:lnSpc>
              <a:spcBef>
                <a:spcPts val="2013"/>
              </a:spcBef>
              <a:spcAft>
                <a:spcPct val="0"/>
              </a:spcAft>
            </a:pPr>
            <a:r>
              <a:rPr lang="en-US" altLang="en-US" sz="2200">
                <a:solidFill>
                  <a:srgbClr val="FFFFFF"/>
                </a:solidFill>
              </a:rPr>
              <a:t>Therefore,	as	PCR	product	accumulates,	there	is	a	linear  increase in fluorescence.</a:t>
            </a:r>
            <a:endParaRPr lang="en-US" altLang="en-US" sz="2200">
              <a:solidFill>
                <a:srgbClr val="000000"/>
              </a:solidFill>
            </a:endParaRPr>
          </a:p>
        </p:txBody>
      </p:sp>
    </p:spTree>
    <p:extLst>
      <p:ext uri="{BB962C8B-B14F-4D97-AF65-F5344CB8AC3E}">
        <p14:creationId xmlns:p14="http://schemas.microsoft.com/office/powerpoint/2010/main" val="46645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90600" y="304800"/>
            <a:ext cx="6781800" cy="960438"/>
          </a:xfrm>
          <a:prstGeom prst="rect">
            <a:avLst/>
          </a:prstGeom>
        </p:spPr>
        <p:txBody>
          <a:bodyPr/>
          <a:lstStyle/>
          <a:p>
            <a:pPr>
              <a:spcBef>
                <a:spcPct val="0"/>
              </a:spcBef>
              <a:defRPr/>
            </a:pPr>
            <a:endParaRPr lang="en-US" sz="3200" dirty="0">
              <a:solidFill>
                <a:srgbClr val="111111"/>
              </a:solidFill>
              <a:effectLst>
                <a:outerShdw blurRad="50000" dist="30000" dir="5400000" algn="tl" rotWithShape="0">
                  <a:srgbClr val="000000">
                    <a:alpha val="30000"/>
                  </a:srgbClr>
                </a:outerShdw>
              </a:effectLst>
              <a:latin typeface="Times New Roman" pitchFamily="18" charset="0"/>
              <a:cs typeface="Times New Roman" pitchFamily="18" charset="0"/>
            </a:endParaRPr>
          </a:p>
        </p:txBody>
      </p:sp>
      <p:graphicFrame>
        <p:nvGraphicFramePr>
          <p:cNvPr id="1026" name="Object 2"/>
          <p:cNvGraphicFramePr>
            <a:graphicFrameLocks noChangeAspect="1"/>
          </p:cNvGraphicFramePr>
          <p:nvPr/>
        </p:nvGraphicFramePr>
        <p:xfrm>
          <a:off x="5910263" y="2781300"/>
          <a:ext cx="3182937" cy="2935288"/>
        </p:xfrm>
        <a:graphic>
          <a:graphicData uri="http://schemas.openxmlformats.org/presentationml/2006/ole">
            <mc:AlternateContent xmlns:mc="http://schemas.openxmlformats.org/markup-compatibility/2006">
              <mc:Choice xmlns:v="urn:schemas-microsoft-com:vml" Requires="v">
                <p:oleObj spid="_x0000_s1037" name="Chart" r:id="rId4" imgW="3543300" imgH="2457450" progId="Excel.Sheet.8">
                  <p:embed/>
                </p:oleObj>
              </mc:Choice>
              <mc:Fallback>
                <p:oleObj name="Chart" r:id="rId4" imgW="3543300" imgH="245745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263" y="2781300"/>
                        <a:ext cx="3182937"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 Box 16"/>
          <p:cNvSpPr txBox="1">
            <a:spLocks noChangeArrowheads="1"/>
          </p:cNvSpPr>
          <p:nvPr/>
        </p:nvSpPr>
        <p:spPr bwMode="auto">
          <a:xfrm>
            <a:off x="6307138" y="4724400"/>
            <a:ext cx="7921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50000"/>
              </a:spcBef>
              <a:spcAft>
                <a:spcPct val="0"/>
              </a:spcAft>
              <a:buClrTx/>
              <a:buSzTx/>
              <a:buFontTx/>
              <a:buNone/>
            </a:pPr>
            <a:r>
              <a:rPr lang="en-US" altLang="uk-UA" sz="1000" b="1">
                <a:solidFill>
                  <a:srgbClr val="000000"/>
                </a:solidFill>
                <a:latin typeface="Arial" pitchFamily="34" charset="0"/>
                <a:cs typeface="Arial" pitchFamily="34" charset="0"/>
              </a:rPr>
              <a:t>Exponential</a:t>
            </a:r>
          </a:p>
        </p:txBody>
      </p:sp>
      <p:sp>
        <p:nvSpPr>
          <p:cNvPr id="29" name="Text Box 19"/>
          <p:cNvSpPr txBox="1">
            <a:spLocks noChangeArrowheads="1"/>
          </p:cNvSpPr>
          <p:nvPr/>
        </p:nvSpPr>
        <p:spPr bwMode="auto">
          <a:xfrm>
            <a:off x="6972300" y="4005263"/>
            <a:ext cx="431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50000"/>
              </a:spcBef>
              <a:spcAft>
                <a:spcPct val="0"/>
              </a:spcAft>
              <a:buClrTx/>
              <a:buSzTx/>
              <a:buFontTx/>
              <a:buNone/>
            </a:pPr>
            <a:r>
              <a:rPr lang="en-US" altLang="uk-UA" sz="1000" b="1">
                <a:solidFill>
                  <a:srgbClr val="AA8A14"/>
                </a:solidFill>
                <a:latin typeface="Arial" pitchFamily="34" charset="0"/>
                <a:cs typeface="Arial" pitchFamily="34" charset="0"/>
              </a:rPr>
              <a:t>Linear</a:t>
            </a:r>
          </a:p>
        </p:txBody>
      </p:sp>
      <p:sp>
        <p:nvSpPr>
          <p:cNvPr id="30" name="Text Box 20"/>
          <p:cNvSpPr txBox="1">
            <a:spLocks noChangeArrowheads="1"/>
          </p:cNvSpPr>
          <p:nvPr/>
        </p:nvSpPr>
        <p:spPr bwMode="auto">
          <a:xfrm>
            <a:off x="8027988" y="3289300"/>
            <a:ext cx="5032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50000"/>
              </a:spcBef>
              <a:spcAft>
                <a:spcPct val="0"/>
              </a:spcAft>
              <a:buClrTx/>
              <a:buSzTx/>
              <a:buFontTx/>
              <a:buNone/>
            </a:pPr>
            <a:r>
              <a:rPr lang="en-US" altLang="uk-UA" sz="1000" b="1">
                <a:solidFill>
                  <a:srgbClr val="FF0000"/>
                </a:solidFill>
                <a:latin typeface="Arial" pitchFamily="34" charset="0"/>
                <a:cs typeface="Arial" pitchFamily="34" charset="0"/>
              </a:rPr>
              <a:t>Plateau</a:t>
            </a:r>
          </a:p>
        </p:txBody>
      </p:sp>
      <p:pic>
        <p:nvPicPr>
          <p:cNvPr id="67592"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1133475"/>
            <a:ext cx="6091238"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30300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9"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dissolv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OleChart spid="1026" grpId="0"/>
      <p:bldP spid="28" grpId="0"/>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3384550" cy="619125"/>
          </a:xfrm>
        </p:spPr>
        <p:txBody>
          <a:bodyPr tIns="12700" rtlCol="0"/>
          <a:lstStyle/>
          <a:p>
            <a:pPr marL="12700" eaLnBrk="1" fontAlgn="auto" hangingPunct="1">
              <a:spcBef>
                <a:spcPts val="100"/>
              </a:spcBef>
              <a:spcAft>
                <a:spcPts val="0"/>
              </a:spcAft>
              <a:defRPr/>
            </a:pPr>
            <a:r>
              <a:rPr sz="3900" spc="-5" dirty="0">
                <a:solidFill>
                  <a:srgbClr val="FFFF66"/>
                </a:solidFill>
              </a:rPr>
              <a:t>Scorpion</a:t>
            </a:r>
            <a:r>
              <a:rPr sz="3900" spc="-70" dirty="0">
                <a:solidFill>
                  <a:srgbClr val="FFFF66"/>
                </a:solidFill>
              </a:rPr>
              <a:t> </a:t>
            </a:r>
            <a:r>
              <a:rPr sz="3900" spc="-5" dirty="0">
                <a:solidFill>
                  <a:srgbClr val="FFFF66"/>
                </a:solidFill>
              </a:rPr>
              <a:t>probe</a:t>
            </a:r>
            <a:endParaRPr sz="3900"/>
          </a:p>
        </p:txBody>
      </p:sp>
      <p:sp>
        <p:nvSpPr>
          <p:cNvPr id="98307" name="object 3"/>
          <p:cNvSpPr txBox="1">
            <a:spLocks noChangeArrowheads="1"/>
          </p:cNvSpPr>
          <p:nvPr/>
        </p:nvSpPr>
        <p:spPr bwMode="auto">
          <a:xfrm>
            <a:off x="536575" y="1749425"/>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08" name="object 4"/>
          <p:cNvSpPr txBox="1">
            <a:spLocks noChangeArrowheads="1"/>
          </p:cNvSpPr>
          <p:nvPr/>
        </p:nvSpPr>
        <p:spPr bwMode="auto">
          <a:xfrm>
            <a:off x="536575" y="2360613"/>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09" name="object 5"/>
          <p:cNvSpPr txBox="1">
            <a:spLocks noChangeArrowheads="1"/>
          </p:cNvSpPr>
          <p:nvPr/>
        </p:nvSpPr>
        <p:spPr bwMode="auto">
          <a:xfrm>
            <a:off x="536575" y="2973388"/>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10" name="object 6"/>
          <p:cNvSpPr txBox="1">
            <a:spLocks noChangeArrowheads="1"/>
          </p:cNvSpPr>
          <p:nvPr/>
        </p:nvSpPr>
        <p:spPr bwMode="auto">
          <a:xfrm>
            <a:off x="536575" y="3584575"/>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11" name="object 7"/>
          <p:cNvSpPr txBox="1">
            <a:spLocks noChangeArrowheads="1"/>
          </p:cNvSpPr>
          <p:nvPr/>
        </p:nvSpPr>
        <p:spPr bwMode="auto">
          <a:xfrm>
            <a:off x="536575" y="4197350"/>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12" name="object 8"/>
          <p:cNvSpPr txBox="1">
            <a:spLocks noChangeArrowheads="1"/>
          </p:cNvSpPr>
          <p:nvPr/>
        </p:nvSpPr>
        <p:spPr bwMode="auto">
          <a:xfrm>
            <a:off x="536575" y="5108575"/>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 name="object 9"/>
          <p:cNvSpPr txBox="1"/>
          <p:nvPr/>
        </p:nvSpPr>
        <p:spPr>
          <a:xfrm>
            <a:off x="879475" y="1722438"/>
            <a:ext cx="8013005" cy="4164012"/>
          </a:xfrm>
          <a:prstGeom prst="rect">
            <a:avLst/>
          </a:prstGeom>
        </p:spPr>
        <p:txBody>
          <a:bodyPr wrap="square"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ts val="2163"/>
              </a:lnSpc>
              <a:spcBef>
                <a:spcPts val="375"/>
              </a:spcBef>
              <a:spcAft>
                <a:spcPct val="0"/>
              </a:spcAft>
            </a:pPr>
            <a:r>
              <a:rPr lang="en-US" altLang="en-US" sz="2000" dirty="0">
                <a:solidFill>
                  <a:srgbClr val="FFFFFF"/>
                </a:solidFill>
              </a:rPr>
              <a:t>Scorpion probe is a bifunctional molecule in which a primer is  covalently linked to the probe</a:t>
            </a:r>
            <a:endParaRPr lang="en-US" altLang="en-US" sz="2000" dirty="0">
              <a:solidFill>
                <a:srgbClr val="000000"/>
              </a:solidFill>
            </a:endParaRPr>
          </a:p>
          <a:p>
            <a:pPr eaLnBrk="1" fontAlgn="base" hangingPunct="1">
              <a:lnSpc>
                <a:spcPts val="2163"/>
              </a:lnSpc>
              <a:spcBef>
                <a:spcPts val="500"/>
              </a:spcBef>
              <a:spcAft>
                <a:spcPct val="0"/>
              </a:spcAft>
            </a:pPr>
            <a:r>
              <a:rPr lang="en-US" altLang="en-US" sz="2000" dirty="0">
                <a:solidFill>
                  <a:srgbClr val="FFFFFF"/>
                </a:solidFill>
              </a:rPr>
              <a:t>That is why they are sometimes known as “</a:t>
            </a:r>
            <a:r>
              <a:rPr lang="en-US" altLang="en-US" sz="2000" b="1" dirty="0">
                <a:solidFill>
                  <a:srgbClr val="FF0000"/>
                </a:solidFill>
              </a:rPr>
              <a:t>Scorpion primer &amp;  probe”</a:t>
            </a:r>
          </a:p>
          <a:p>
            <a:pPr eaLnBrk="1" fontAlgn="base" hangingPunct="1">
              <a:lnSpc>
                <a:spcPts val="2163"/>
              </a:lnSpc>
              <a:spcBef>
                <a:spcPts val="500"/>
              </a:spcBef>
              <a:spcAft>
                <a:spcPct val="0"/>
              </a:spcAft>
            </a:pPr>
            <a:r>
              <a:rPr lang="en-US" altLang="en-US" sz="2000" dirty="0">
                <a:solidFill>
                  <a:srgbClr val="FFFFFF"/>
                </a:solidFill>
              </a:rPr>
              <a:t>The probe has a self </a:t>
            </a:r>
            <a:r>
              <a:rPr lang="en-US" altLang="en-US" sz="2000" dirty="0" smtClean="0">
                <a:solidFill>
                  <a:srgbClr val="FFFFFF"/>
                </a:solidFill>
              </a:rPr>
              <a:t>complementary </a:t>
            </a:r>
            <a:r>
              <a:rPr lang="en-US" altLang="en-US" sz="2000" dirty="0">
                <a:solidFill>
                  <a:srgbClr val="FFFFFF"/>
                </a:solidFill>
              </a:rPr>
              <a:t>stem sequence with a  fluorophore at one end and a quencher at the other end</a:t>
            </a:r>
            <a:endParaRPr lang="en-US" altLang="en-US" sz="2000" dirty="0">
              <a:solidFill>
                <a:srgbClr val="000000"/>
              </a:solidFill>
            </a:endParaRPr>
          </a:p>
          <a:p>
            <a:pPr eaLnBrk="1" fontAlgn="base" hangingPunct="1">
              <a:lnSpc>
                <a:spcPts val="2163"/>
              </a:lnSpc>
              <a:spcBef>
                <a:spcPts val="500"/>
              </a:spcBef>
              <a:spcAft>
                <a:spcPct val="0"/>
              </a:spcAft>
            </a:pPr>
            <a:r>
              <a:rPr lang="en-US" altLang="en-US" sz="2000" dirty="0">
                <a:solidFill>
                  <a:srgbClr val="FFFFFF"/>
                </a:solidFill>
              </a:rPr>
              <a:t>In the initial PCR cycle the primer hybridizes to the target and  extension occurs due to the action of polymerase</a:t>
            </a:r>
            <a:endParaRPr lang="en-US" altLang="en-US" sz="2000" dirty="0">
              <a:solidFill>
                <a:srgbClr val="000000"/>
              </a:solidFill>
            </a:endParaRPr>
          </a:p>
          <a:p>
            <a:pPr eaLnBrk="1" fontAlgn="base" hangingPunct="1">
              <a:lnSpc>
                <a:spcPts val="2163"/>
              </a:lnSpc>
              <a:spcBef>
                <a:spcPts val="488"/>
              </a:spcBef>
              <a:spcAft>
                <a:spcPct val="0"/>
              </a:spcAft>
            </a:pPr>
            <a:r>
              <a:rPr lang="en-US" altLang="en-US" sz="2000" dirty="0">
                <a:solidFill>
                  <a:srgbClr val="FFFFFF"/>
                </a:solidFill>
              </a:rPr>
              <a:t>After denaturation and cooling, the specific probe sequence is  able to bind to its complement within the extended amplicon  thus opening up the hairpin loop</a:t>
            </a:r>
            <a:endParaRPr lang="en-US" altLang="en-US" sz="2000" dirty="0">
              <a:solidFill>
                <a:srgbClr val="000000"/>
              </a:solidFill>
            </a:endParaRPr>
          </a:p>
          <a:p>
            <a:pPr eaLnBrk="1" fontAlgn="base" hangingPunct="1">
              <a:lnSpc>
                <a:spcPts val="2863"/>
              </a:lnSpc>
              <a:spcBef>
                <a:spcPts val="138"/>
              </a:spcBef>
              <a:spcAft>
                <a:spcPct val="0"/>
              </a:spcAft>
            </a:pPr>
            <a:r>
              <a:rPr lang="en-US" altLang="en-US" sz="2000" dirty="0">
                <a:solidFill>
                  <a:srgbClr val="FFFFFF"/>
                </a:solidFill>
              </a:rPr>
              <a:t>The fluorescent dye and quencher are separated, FRET does  not occur, and the fluorescent dye emits light upon irradiation</a:t>
            </a:r>
            <a:endParaRPr lang="en-US" altLang="en-US" sz="2000" dirty="0">
              <a:solidFill>
                <a:srgbClr val="000000"/>
              </a:solidFill>
            </a:endParaRPr>
          </a:p>
        </p:txBody>
      </p:sp>
    </p:spTree>
    <p:extLst>
      <p:ext uri="{BB962C8B-B14F-4D97-AF65-F5344CB8AC3E}">
        <p14:creationId xmlns:p14="http://schemas.microsoft.com/office/powerpoint/2010/main" val="3366396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5391150" cy="619125"/>
          </a:xfrm>
        </p:spPr>
        <p:txBody>
          <a:bodyPr tIns="12700" rtlCol="0"/>
          <a:lstStyle/>
          <a:p>
            <a:pPr marL="12700" eaLnBrk="1" fontAlgn="auto" hangingPunct="1">
              <a:spcBef>
                <a:spcPts val="100"/>
              </a:spcBef>
              <a:spcAft>
                <a:spcPts val="0"/>
              </a:spcAft>
              <a:defRPr/>
            </a:pPr>
            <a:r>
              <a:rPr sz="3900" spc="-5" dirty="0">
                <a:solidFill>
                  <a:srgbClr val="FFFF66"/>
                </a:solidFill>
              </a:rPr>
              <a:t>Scorpion primer </a:t>
            </a:r>
            <a:r>
              <a:rPr sz="3900" dirty="0">
                <a:solidFill>
                  <a:srgbClr val="FFFF66"/>
                </a:solidFill>
              </a:rPr>
              <a:t>&amp;</a:t>
            </a:r>
            <a:r>
              <a:rPr sz="3900" spc="-80" dirty="0">
                <a:solidFill>
                  <a:srgbClr val="FFFF66"/>
                </a:solidFill>
              </a:rPr>
              <a:t> </a:t>
            </a:r>
            <a:r>
              <a:rPr sz="3900" spc="-5" dirty="0">
                <a:solidFill>
                  <a:srgbClr val="FFFF66"/>
                </a:solidFill>
              </a:rPr>
              <a:t>probe</a:t>
            </a:r>
            <a:endParaRPr sz="3900"/>
          </a:p>
        </p:txBody>
      </p:sp>
    </p:spTree>
    <p:extLst>
      <p:ext uri="{BB962C8B-B14F-4D97-AF65-F5344CB8AC3E}">
        <p14:creationId xmlns:p14="http://schemas.microsoft.com/office/powerpoint/2010/main" val="630848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3"/>
          <p:cNvSpPr txBox="1">
            <a:spLocks noChangeArrowheads="1"/>
          </p:cNvSpPr>
          <p:nvPr/>
        </p:nvSpPr>
        <p:spPr bwMode="auto">
          <a:xfrm>
            <a:off x="990600" y="228600"/>
            <a:ext cx="4329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2800">
                <a:solidFill>
                  <a:prstClr val="black"/>
                </a:solidFill>
                <a:latin typeface="Times New Roman" pitchFamily="18" charset="0"/>
                <a:cs typeface="Times New Roman" pitchFamily="18" charset="0"/>
              </a:rPr>
              <a:t>Real Time PCR in Diagnosis</a:t>
            </a:r>
          </a:p>
        </p:txBody>
      </p:sp>
      <p:sp>
        <p:nvSpPr>
          <p:cNvPr id="100355" name="TextBox 4"/>
          <p:cNvSpPr txBox="1">
            <a:spLocks noChangeArrowheads="1"/>
          </p:cNvSpPr>
          <p:nvPr/>
        </p:nvSpPr>
        <p:spPr bwMode="auto">
          <a:xfrm>
            <a:off x="928688" y="838200"/>
            <a:ext cx="760375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*Quantitatively </a:t>
            </a:r>
            <a:r>
              <a:rPr lang="en-US" altLang="uk-UA" sz="2400" dirty="0" err="1">
                <a:solidFill>
                  <a:prstClr val="black"/>
                </a:solidFill>
                <a:latin typeface="Baskerville Old Face" pitchFamily="18" charset="0"/>
                <a:cs typeface="Arial" pitchFamily="34" charset="0"/>
              </a:rPr>
              <a:t>measurment</a:t>
            </a:r>
            <a:r>
              <a:rPr lang="en-US" altLang="uk-UA" sz="2400" dirty="0">
                <a:solidFill>
                  <a:prstClr val="black"/>
                </a:solidFill>
                <a:latin typeface="Baskerville Old Face" pitchFamily="18" charset="0"/>
                <a:cs typeface="Arial" pitchFamily="34" charset="0"/>
              </a:rPr>
              <a:t> of Human     Immunodeficiency Virus (HIV).</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*Detection of Thalassemia, </a:t>
            </a:r>
            <a:r>
              <a:rPr lang="en-US" altLang="uk-UA" sz="2400" dirty="0" err="1">
                <a:solidFill>
                  <a:prstClr val="black"/>
                </a:solidFill>
                <a:latin typeface="Baskerville Old Face" pitchFamily="18" charset="0"/>
                <a:cs typeface="Arial" pitchFamily="34" charset="0"/>
              </a:rPr>
              <a:t>hemophilia,Sickle</a:t>
            </a:r>
            <a:r>
              <a:rPr lang="en-US" altLang="uk-UA" sz="2400" dirty="0">
                <a:solidFill>
                  <a:prstClr val="black"/>
                </a:solidFill>
                <a:latin typeface="Baskerville Old Face" pitchFamily="18" charset="0"/>
                <a:cs typeface="Arial" pitchFamily="34" charset="0"/>
              </a:rPr>
              <a:t> cell anemia &amp; favism by real time PCR.</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*Cystic fibrosis.</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*Phenyl </a:t>
            </a:r>
            <a:r>
              <a:rPr lang="en-US" altLang="uk-UA" sz="2400" dirty="0" err="1">
                <a:solidFill>
                  <a:prstClr val="black"/>
                </a:solidFill>
                <a:latin typeface="Baskerville Old Face" pitchFamily="18" charset="0"/>
                <a:cs typeface="Arial" pitchFamily="34" charset="0"/>
              </a:rPr>
              <a:t>ketonuria</a:t>
            </a:r>
            <a:r>
              <a:rPr lang="en-US" altLang="uk-UA" sz="2400" dirty="0">
                <a:solidFill>
                  <a:prstClr val="black"/>
                </a:solidFill>
                <a:latin typeface="Baskerville Old Face" pitchFamily="18" charset="0"/>
                <a:cs typeface="Arial" pitchFamily="34" charset="0"/>
              </a:rPr>
              <a:t>.</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*Use in forensic medicine.</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*Noninvasive Prenatal Diagnosis by Analysis of Fetal DNA in Maternal Plasma.</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*Detection and Quantitation of Circulating Plasmodium falciparum DNA.</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*Effect of antimicrobial peptides on host cells</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   &amp; …</a:t>
            </a:r>
          </a:p>
        </p:txBody>
      </p:sp>
    </p:spTree>
    <p:extLst>
      <p:ext uri="{BB962C8B-B14F-4D97-AF65-F5344CB8AC3E}">
        <p14:creationId xmlns:p14="http://schemas.microsoft.com/office/powerpoint/2010/main" val="2521652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ChangeArrowheads="1"/>
          </p:cNvSpPr>
          <p:nvPr/>
        </p:nvSpPr>
        <p:spPr bwMode="auto">
          <a:xfrm>
            <a:off x="1981200" y="160338"/>
            <a:ext cx="533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lgn="ctr" eaLnBrk="1" fontAlgn="base" hangingPunct="1">
              <a:spcBef>
                <a:spcPct val="0"/>
              </a:spcBef>
              <a:spcAft>
                <a:spcPct val="0"/>
              </a:spcAft>
              <a:buClrTx/>
              <a:buSzTx/>
              <a:buFontTx/>
              <a:buNone/>
            </a:pPr>
            <a:r>
              <a:rPr lang="en-US" altLang="uk-UA" sz="2400">
                <a:solidFill>
                  <a:prstClr val="black"/>
                </a:solidFill>
                <a:latin typeface="Baskerville Old Face" pitchFamily="18" charset="0"/>
                <a:cs typeface="Arial" pitchFamily="34" charset="0"/>
              </a:rPr>
              <a:t>Quantitatively measurment of Human Immunodeficiency Virus (HIV).</a:t>
            </a:r>
          </a:p>
        </p:txBody>
      </p:sp>
      <p:sp>
        <p:nvSpPr>
          <p:cNvPr id="101380" name="TextBox 5"/>
          <p:cNvSpPr txBox="1">
            <a:spLocks noChangeArrowheads="1"/>
          </p:cNvSpPr>
          <p:nvPr/>
        </p:nvSpPr>
        <p:spPr bwMode="auto">
          <a:xfrm>
            <a:off x="985838" y="1295400"/>
            <a:ext cx="66579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2000" dirty="0">
                <a:solidFill>
                  <a:prstClr val="black"/>
                </a:solidFill>
                <a:latin typeface="Baskerville Old Face" pitchFamily="18" charset="0"/>
                <a:cs typeface="Arial" pitchFamily="34" charset="0"/>
              </a:rPr>
              <a:t>Nowadays HIV is strikingly spreading out whole the world. so in order to diminish its distribution , it is necessary to detect it as soon as possible &amp; for this purpose, Real time PCR is recommended by scientist.</a:t>
            </a:r>
          </a:p>
          <a:p>
            <a:pPr eaLnBrk="1" fontAlgn="base" hangingPunct="1">
              <a:spcBef>
                <a:spcPct val="0"/>
              </a:spcBef>
              <a:spcAft>
                <a:spcPct val="0"/>
              </a:spcAft>
              <a:buClrTx/>
              <a:buSzTx/>
              <a:buFontTx/>
              <a:buNone/>
            </a:pPr>
            <a:r>
              <a:rPr lang="en-US" altLang="uk-UA" sz="2000" dirty="0">
                <a:solidFill>
                  <a:prstClr val="black"/>
                </a:solidFill>
                <a:latin typeface="Baskerville Old Face" pitchFamily="18" charset="0"/>
                <a:cs typeface="Arial" pitchFamily="34" charset="0"/>
              </a:rPr>
              <a:t>In this method ,</a:t>
            </a:r>
            <a:r>
              <a:rPr lang="en-US" altLang="uk-UA" sz="2000" b="1" dirty="0">
                <a:solidFill>
                  <a:prstClr val="black"/>
                </a:solidFill>
                <a:latin typeface="Baskerville Old Face" pitchFamily="18" charset="0"/>
                <a:cs typeface="Arial" pitchFamily="34" charset="0"/>
              </a:rPr>
              <a:t>’</a:t>
            </a:r>
            <a:r>
              <a:rPr lang="en-US" altLang="uk-UA" sz="2000" dirty="0">
                <a:solidFill>
                  <a:prstClr val="black"/>
                </a:solidFill>
                <a:latin typeface="Baskerville Old Face" pitchFamily="18" charset="0"/>
                <a:cs typeface="Arial" pitchFamily="34" charset="0"/>
              </a:rPr>
              <a:t> </a:t>
            </a:r>
            <a:r>
              <a:rPr lang="en-US" altLang="uk-UA" sz="2000" i="1" dirty="0">
                <a:solidFill>
                  <a:prstClr val="black"/>
                </a:solidFill>
                <a:latin typeface="Baskerville Old Face" pitchFamily="18" charset="0"/>
                <a:cs typeface="Arial" pitchFamily="34" charset="0"/>
              </a:rPr>
              <a:t>pol’</a:t>
            </a:r>
            <a:r>
              <a:rPr lang="en-US" altLang="uk-UA" sz="2000" dirty="0">
                <a:solidFill>
                  <a:prstClr val="black"/>
                </a:solidFill>
                <a:latin typeface="Baskerville Old Face" pitchFamily="18" charset="0"/>
                <a:cs typeface="Arial" pitchFamily="34" charset="0"/>
              </a:rPr>
              <a:t>’ gen of the virus, is amplified in thermocycler.</a:t>
            </a:r>
          </a:p>
          <a:p>
            <a:pPr eaLnBrk="1" fontAlgn="base" hangingPunct="1">
              <a:spcBef>
                <a:spcPct val="0"/>
              </a:spcBef>
              <a:spcAft>
                <a:spcPct val="0"/>
              </a:spcAft>
              <a:buClrTx/>
              <a:buSzTx/>
              <a:buFontTx/>
              <a:buNone/>
            </a:pPr>
            <a:r>
              <a:rPr lang="en-US" altLang="uk-UA" sz="2000" dirty="0">
                <a:solidFill>
                  <a:prstClr val="black"/>
                </a:solidFill>
                <a:latin typeface="Baskerville Old Face" pitchFamily="18" charset="0"/>
                <a:cs typeface="Arial" pitchFamily="34" charset="0"/>
              </a:rPr>
              <a:t>26 patient have been studied. infection in these patients was confirmed by ELISA &amp; western blot.</a:t>
            </a:r>
          </a:p>
          <a:p>
            <a:pPr eaLnBrk="1" fontAlgn="base" hangingPunct="1">
              <a:spcBef>
                <a:spcPct val="0"/>
              </a:spcBef>
              <a:spcAft>
                <a:spcPct val="0"/>
              </a:spcAft>
              <a:buClrTx/>
              <a:buSzTx/>
              <a:buFontTx/>
              <a:buNone/>
            </a:pPr>
            <a:r>
              <a:rPr lang="en-US" altLang="uk-UA" sz="2000" dirty="0">
                <a:solidFill>
                  <a:prstClr val="black"/>
                </a:solidFill>
                <a:latin typeface="Baskerville Old Face" pitchFamily="18" charset="0"/>
                <a:cs typeface="Arial" pitchFamily="34" charset="0"/>
              </a:rPr>
              <a:t>Then what was done?</a:t>
            </a:r>
          </a:p>
          <a:p>
            <a:pPr eaLnBrk="1" fontAlgn="base" hangingPunct="1">
              <a:spcBef>
                <a:spcPct val="0"/>
              </a:spcBef>
              <a:spcAft>
                <a:spcPct val="0"/>
              </a:spcAft>
              <a:buClrTx/>
              <a:buSzTx/>
              <a:buFontTx/>
              <a:buNone/>
            </a:pPr>
            <a:r>
              <a:rPr lang="en-US" altLang="uk-UA" sz="2000" dirty="0">
                <a:solidFill>
                  <a:prstClr val="black"/>
                </a:solidFill>
                <a:latin typeface="Baskerville Old Face" pitchFamily="18" charset="0"/>
                <a:cs typeface="Arial" pitchFamily="34" charset="0"/>
              </a:rPr>
              <a:t>Sampling &amp; RNA extracting from patients.</a:t>
            </a:r>
          </a:p>
          <a:p>
            <a:pPr eaLnBrk="1" fontAlgn="base" hangingPunct="1">
              <a:spcBef>
                <a:spcPct val="0"/>
              </a:spcBef>
              <a:spcAft>
                <a:spcPct val="0"/>
              </a:spcAft>
              <a:buClrTx/>
              <a:buSzTx/>
              <a:buFontTx/>
              <a:buNone/>
            </a:pPr>
            <a:r>
              <a:rPr lang="en-US" altLang="uk-UA" sz="2000" dirty="0">
                <a:solidFill>
                  <a:prstClr val="black"/>
                </a:solidFill>
                <a:latin typeface="Baskerville Old Face" pitchFamily="18" charset="0"/>
                <a:cs typeface="Arial" pitchFamily="34" charset="0"/>
              </a:rPr>
              <a:t>Cloning of target segment by using </a:t>
            </a:r>
            <a:r>
              <a:rPr lang="en-US" altLang="uk-UA" sz="1600" i="1" dirty="0" err="1">
                <a:solidFill>
                  <a:prstClr val="black"/>
                </a:solidFill>
                <a:latin typeface="Arial" pitchFamily="34" charset="0"/>
                <a:cs typeface="Arial" pitchFamily="34" charset="0"/>
              </a:rPr>
              <a:t>Xba</a:t>
            </a:r>
            <a:r>
              <a:rPr lang="en-US" altLang="uk-UA" sz="1600" i="1" dirty="0">
                <a:solidFill>
                  <a:prstClr val="black"/>
                </a:solidFill>
                <a:latin typeface="Arial" pitchFamily="34" charset="0"/>
                <a:cs typeface="Arial" pitchFamily="34" charset="0"/>
              </a:rPr>
              <a:t> I &amp;</a:t>
            </a:r>
            <a:r>
              <a:rPr lang="fa-IR" altLang="uk-UA" sz="1600" i="1" dirty="0">
                <a:solidFill>
                  <a:prstClr val="black"/>
                </a:solidFill>
                <a:latin typeface="Arial" pitchFamily="34" charset="0"/>
                <a:cs typeface="Arial" pitchFamily="34" charset="0"/>
              </a:rPr>
              <a:t> </a:t>
            </a:r>
            <a:r>
              <a:rPr lang="en-US" altLang="uk-UA" sz="1600" i="1" dirty="0">
                <a:solidFill>
                  <a:prstClr val="black"/>
                </a:solidFill>
                <a:latin typeface="Arial" pitchFamily="34" charset="0"/>
                <a:cs typeface="Arial" pitchFamily="34" charset="0"/>
              </a:rPr>
              <a:t>Hind III. And 180 </a:t>
            </a:r>
            <a:r>
              <a:rPr lang="en-US" altLang="uk-UA" sz="1600" i="1" dirty="0" err="1">
                <a:solidFill>
                  <a:prstClr val="black"/>
                </a:solidFill>
                <a:latin typeface="Arial" pitchFamily="34" charset="0"/>
                <a:cs typeface="Arial" pitchFamily="34" charset="0"/>
              </a:rPr>
              <a:t>bp</a:t>
            </a:r>
            <a:r>
              <a:rPr lang="en-US" altLang="uk-UA" sz="1600" i="1" dirty="0">
                <a:solidFill>
                  <a:prstClr val="black"/>
                </a:solidFill>
                <a:latin typeface="Arial" pitchFamily="34" charset="0"/>
                <a:cs typeface="Arial" pitchFamily="34" charset="0"/>
              </a:rPr>
              <a:t> </a:t>
            </a:r>
            <a:r>
              <a:rPr lang="en-US" altLang="uk-UA" sz="2000" dirty="0">
                <a:solidFill>
                  <a:prstClr val="black"/>
                </a:solidFill>
                <a:latin typeface="Baskerville Old Face" pitchFamily="18" charset="0"/>
                <a:cs typeface="Arial" pitchFamily="34" charset="0"/>
              </a:rPr>
              <a:t>primers.</a:t>
            </a:r>
            <a:endParaRPr lang="en-US" altLang="uk-UA" sz="1600" dirty="0">
              <a:solidFill>
                <a:prstClr val="black"/>
              </a:solidFill>
              <a:latin typeface="Baskerville Old Face" pitchFamily="18" charset="0"/>
              <a:cs typeface="Arial" pitchFamily="34" charset="0"/>
            </a:endParaRPr>
          </a:p>
          <a:p>
            <a:pPr eaLnBrk="1" fontAlgn="base" hangingPunct="1">
              <a:spcBef>
                <a:spcPct val="0"/>
              </a:spcBef>
              <a:spcAft>
                <a:spcPct val="0"/>
              </a:spcAft>
              <a:buClrTx/>
              <a:buSzTx/>
              <a:buFontTx/>
              <a:buNone/>
            </a:pPr>
            <a:r>
              <a:rPr lang="en-US" altLang="uk-UA" sz="2000" dirty="0">
                <a:solidFill>
                  <a:srgbClr val="000000"/>
                </a:solidFill>
                <a:latin typeface="Baskerville Old Face" pitchFamily="18" charset="0"/>
                <a:cs typeface="Arial" pitchFamily="34" charset="0"/>
              </a:rPr>
              <a:t>Standard virus mRNA was extracted.</a:t>
            </a:r>
          </a:p>
          <a:p>
            <a:pPr eaLnBrk="1" fontAlgn="base" hangingPunct="1">
              <a:spcBef>
                <a:spcPct val="0"/>
              </a:spcBef>
              <a:spcAft>
                <a:spcPct val="0"/>
              </a:spcAft>
              <a:buClrTx/>
              <a:buSzTx/>
              <a:buFontTx/>
              <a:buNone/>
            </a:pPr>
            <a:r>
              <a:rPr lang="en-US" altLang="uk-UA" sz="2000">
                <a:solidFill>
                  <a:srgbClr val="000000"/>
                </a:solidFill>
                <a:latin typeface="Baskerville Old Face" pitchFamily="18" charset="0"/>
                <a:cs typeface="Arial" pitchFamily="34" charset="0"/>
              </a:rPr>
              <a:t>Quantitative analysis of HIV virus by </a:t>
            </a:r>
            <a:r>
              <a:rPr lang="en-US" altLang="uk-UA" sz="2000">
                <a:solidFill>
                  <a:prstClr val="black"/>
                </a:solidFill>
                <a:latin typeface="Times New Roman" pitchFamily="18" charset="0"/>
                <a:cs typeface="Arial" pitchFamily="34" charset="0"/>
              </a:rPr>
              <a:t>SYBR-green Real Time RT-PCR</a:t>
            </a:r>
            <a:r>
              <a:rPr lang="en-US" altLang="uk-UA" sz="2000" smtClean="0">
                <a:solidFill>
                  <a:prstClr val="black"/>
                </a:solidFill>
                <a:latin typeface="Times New Roman" pitchFamily="18" charset="0"/>
                <a:cs typeface="Arial" pitchFamily="34" charset="0"/>
              </a:rPr>
              <a:t>.</a:t>
            </a:r>
            <a:endParaRPr lang="en-US" altLang="uk-UA" sz="2000">
              <a:solidFill>
                <a:prstClr val="black"/>
              </a:solidFill>
              <a:latin typeface="Arial" pitchFamily="34" charset="0"/>
              <a:cs typeface="Arial" pitchFamily="34" charset="0"/>
            </a:endParaRPr>
          </a:p>
          <a:p>
            <a:pPr eaLnBrk="1" fontAlgn="base" hangingPunct="1">
              <a:spcBef>
                <a:spcPct val="0"/>
              </a:spcBef>
              <a:spcAft>
                <a:spcPct val="0"/>
              </a:spcAft>
              <a:buClrTx/>
              <a:buSzTx/>
              <a:buFontTx/>
              <a:buNone/>
            </a:pPr>
            <a:endParaRPr lang="en-US" altLang="uk-UA" sz="2000" b="1" i="1" dirty="0">
              <a:solidFill>
                <a:prstClr val="black"/>
              </a:solidFill>
              <a:latin typeface="Baskerville Old Face" pitchFamily="18" charset="0"/>
              <a:cs typeface="Arial" pitchFamily="34" charset="0"/>
            </a:endParaRPr>
          </a:p>
          <a:p>
            <a:pPr eaLnBrk="1" fontAlgn="base" hangingPunct="1">
              <a:spcBef>
                <a:spcPct val="0"/>
              </a:spcBef>
              <a:spcAft>
                <a:spcPct val="0"/>
              </a:spcAft>
              <a:buClrTx/>
              <a:buSzTx/>
              <a:buFontTx/>
              <a:buNone/>
            </a:pPr>
            <a:endParaRPr lang="en-US" altLang="uk-UA" sz="2000" dirty="0">
              <a:solidFill>
                <a:prstClr val="black"/>
              </a:solidFill>
              <a:cs typeface="Arial" pitchFamily="34" charset="0"/>
            </a:endParaRPr>
          </a:p>
        </p:txBody>
      </p:sp>
      <p:sp>
        <p:nvSpPr>
          <p:cNvPr id="34" name="TextBox 33"/>
          <p:cNvSpPr txBox="1">
            <a:spLocks noChangeArrowheads="1"/>
          </p:cNvSpPr>
          <p:nvPr/>
        </p:nvSpPr>
        <p:spPr bwMode="auto">
          <a:xfrm>
            <a:off x="4383088" y="1500188"/>
            <a:ext cx="903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1800">
                <a:solidFill>
                  <a:prstClr val="white"/>
                </a:solidFill>
                <a:latin typeface="Arial" pitchFamily="34" charset="0"/>
                <a:cs typeface="Arial" pitchFamily="34" charset="0"/>
              </a:rPr>
              <a:t>marker</a:t>
            </a:r>
          </a:p>
        </p:txBody>
      </p:sp>
      <p:sp>
        <p:nvSpPr>
          <p:cNvPr id="27" name="TextBox 26"/>
          <p:cNvSpPr txBox="1">
            <a:spLocks noChangeArrowheads="1"/>
          </p:cNvSpPr>
          <p:nvPr/>
        </p:nvSpPr>
        <p:spPr bwMode="auto">
          <a:xfrm>
            <a:off x="6215063" y="1500188"/>
            <a:ext cx="1017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1800">
                <a:solidFill>
                  <a:prstClr val="white"/>
                </a:solidFill>
                <a:latin typeface="Arial" pitchFamily="34" charset="0"/>
                <a:cs typeface="Arial" pitchFamily="34" charset="0"/>
              </a:rPr>
              <a:t>- control</a:t>
            </a:r>
          </a:p>
        </p:txBody>
      </p:sp>
      <p:sp>
        <p:nvSpPr>
          <p:cNvPr id="28" name="TextBox 27"/>
          <p:cNvSpPr txBox="1">
            <a:spLocks noChangeArrowheads="1"/>
          </p:cNvSpPr>
          <p:nvPr/>
        </p:nvSpPr>
        <p:spPr bwMode="auto">
          <a:xfrm>
            <a:off x="2500313" y="1500188"/>
            <a:ext cx="954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1800">
                <a:solidFill>
                  <a:prstClr val="white"/>
                </a:solidFill>
                <a:latin typeface="Arial" pitchFamily="34" charset="0"/>
                <a:cs typeface="Arial" pitchFamily="34" charset="0"/>
              </a:rPr>
              <a:t>product</a:t>
            </a:r>
          </a:p>
        </p:txBody>
      </p:sp>
    </p:spTree>
    <p:extLst>
      <p:ext uri="{BB962C8B-B14F-4D97-AF65-F5344CB8AC3E}">
        <p14:creationId xmlns:p14="http://schemas.microsoft.com/office/powerpoint/2010/main" val="4173061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2" presetClass="exit" presetSubtype="4" fill="hold" grpId="1" nodeType="withEffect">
                                  <p:stCondLst>
                                    <p:cond delay="0"/>
                                  </p:stCondLst>
                                  <p:childTnLst>
                                    <p:anim calcmode="lin" valueType="num">
                                      <p:cBhvr additive="base">
                                        <p:cTn id="21" dur="500"/>
                                        <p:tgtEl>
                                          <p:spTgt spid="28"/>
                                        </p:tgtEl>
                                        <p:attrNameLst>
                                          <p:attrName>ppt_x</p:attrName>
                                        </p:attrNameLst>
                                      </p:cBhvr>
                                      <p:tavLst>
                                        <p:tav tm="0">
                                          <p:val>
                                            <p:strVal val="ppt_x"/>
                                          </p:val>
                                        </p:tav>
                                        <p:tav tm="100000">
                                          <p:val>
                                            <p:strVal val="ppt_x"/>
                                          </p:val>
                                        </p:tav>
                                      </p:tavLst>
                                    </p:anim>
                                    <p:anim calcmode="lin" valueType="num">
                                      <p:cBhvr additive="base">
                                        <p:cTn id="22" dur="500"/>
                                        <p:tgtEl>
                                          <p:spTgt spid="28"/>
                                        </p:tgtEl>
                                        <p:attrNameLst>
                                          <p:attrName>ppt_y</p:attrName>
                                        </p:attrNameLst>
                                      </p:cBhvr>
                                      <p:tavLst>
                                        <p:tav tm="0">
                                          <p:val>
                                            <p:strVal val="ppt_y"/>
                                          </p:val>
                                        </p:tav>
                                        <p:tav tm="100000">
                                          <p:val>
                                            <p:strVal val="1+ppt_h/2"/>
                                          </p:val>
                                        </p:tav>
                                      </p:tavLst>
                                    </p:anim>
                                    <p:set>
                                      <p:cBhvr>
                                        <p:cTn id="23" dur="1" fill="hold">
                                          <p:stCondLst>
                                            <p:cond delay="499"/>
                                          </p:stCondLst>
                                        </p:cTn>
                                        <p:tgtEl>
                                          <p:spTgt spid="28"/>
                                        </p:tgtEl>
                                        <p:attrNameLst>
                                          <p:attrName>style.visibility</p:attrName>
                                        </p:attrNameLst>
                                      </p:cBhvr>
                                      <p:to>
                                        <p:strVal val="hidden"/>
                                      </p:to>
                                    </p:set>
                                  </p:childTnLst>
                                </p:cTn>
                              </p:par>
                              <p:par>
                                <p:cTn id="24" presetID="2" presetClass="exit" presetSubtype="4" fill="hold" grpId="1" nodeType="withEffect">
                                  <p:stCondLst>
                                    <p:cond delay="0"/>
                                  </p:stCondLst>
                                  <p:childTnLst>
                                    <p:anim calcmode="lin" valueType="num">
                                      <p:cBhvr additive="base">
                                        <p:cTn id="25" dur="500"/>
                                        <p:tgtEl>
                                          <p:spTgt spid="34"/>
                                        </p:tgtEl>
                                        <p:attrNameLst>
                                          <p:attrName>ppt_x</p:attrName>
                                        </p:attrNameLst>
                                      </p:cBhvr>
                                      <p:tavLst>
                                        <p:tav tm="0">
                                          <p:val>
                                            <p:strVal val="ppt_x"/>
                                          </p:val>
                                        </p:tav>
                                        <p:tav tm="100000">
                                          <p:val>
                                            <p:strVal val="ppt_x"/>
                                          </p:val>
                                        </p:tav>
                                      </p:tavLst>
                                    </p:anim>
                                    <p:anim calcmode="lin" valueType="num">
                                      <p:cBhvr additive="base">
                                        <p:cTn id="26" dur="500"/>
                                        <p:tgtEl>
                                          <p:spTgt spid="34"/>
                                        </p:tgtEl>
                                        <p:attrNameLst>
                                          <p:attrName>ppt_y</p:attrName>
                                        </p:attrNameLst>
                                      </p:cBhvr>
                                      <p:tavLst>
                                        <p:tav tm="0">
                                          <p:val>
                                            <p:strVal val="ppt_y"/>
                                          </p:val>
                                        </p:tav>
                                        <p:tav tm="100000">
                                          <p:val>
                                            <p:strVal val="1+ppt_h/2"/>
                                          </p:val>
                                        </p:tav>
                                      </p:tavLst>
                                    </p:anim>
                                    <p:set>
                                      <p:cBhvr>
                                        <p:cTn id="27" dur="1" fill="hold">
                                          <p:stCondLst>
                                            <p:cond delay="499"/>
                                          </p:stCondLst>
                                        </p:cTn>
                                        <p:tgtEl>
                                          <p:spTgt spid="34"/>
                                        </p:tgtEl>
                                        <p:attrNameLst>
                                          <p:attrName>style.visibility</p:attrName>
                                        </p:attrNameLst>
                                      </p:cBhvr>
                                      <p:to>
                                        <p:strVal val="hidden"/>
                                      </p:to>
                                    </p:set>
                                  </p:childTnLst>
                                </p:cTn>
                              </p:par>
                              <p:par>
                                <p:cTn id="28" presetID="2" presetClass="exit" presetSubtype="4" fill="hold" grpId="1" nodeType="withEffect">
                                  <p:stCondLst>
                                    <p:cond delay="0"/>
                                  </p:stCondLst>
                                  <p:childTnLst>
                                    <p:anim calcmode="lin" valueType="num">
                                      <p:cBhvr additive="base">
                                        <p:cTn id="29" dur="500"/>
                                        <p:tgtEl>
                                          <p:spTgt spid="27"/>
                                        </p:tgtEl>
                                        <p:attrNameLst>
                                          <p:attrName>ppt_x</p:attrName>
                                        </p:attrNameLst>
                                      </p:cBhvr>
                                      <p:tavLst>
                                        <p:tav tm="0">
                                          <p:val>
                                            <p:strVal val="ppt_x"/>
                                          </p:val>
                                        </p:tav>
                                        <p:tav tm="100000">
                                          <p:val>
                                            <p:strVal val="ppt_x"/>
                                          </p:val>
                                        </p:tav>
                                      </p:tavLst>
                                    </p:anim>
                                    <p:anim calcmode="lin" valueType="num">
                                      <p:cBhvr additive="base">
                                        <p:cTn id="30" dur="500"/>
                                        <p:tgtEl>
                                          <p:spTgt spid="27"/>
                                        </p:tgtEl>
                                        <p:attrNameLst>
                                          <p:attrName>ppt_y</p:attrName>
                                        </p:attrNameLst>
                                      </p:cBhvr>
                                      <p:tavLst>
                                        <p:tav tm="0">
                                          <p:val>
                                            <p:strVal val="ppt_y"/>
                                          </p:val>
                                        </p:tav>
                                        <p:tav tm="100000">
                                          <p:val>
                                            <p:strVal val="1+ppt_h/2"/>
                                          </p:val>
                                        </p:tav>
                                      </p:tavLst>
                                    </p:anim>
                                    <p:set>
                                      <p:cBhvr>
                                        <p:cTn id="31"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27" grpId="0"/>
      <p:bldP spid="27" grpId="1"/>
      <p:bldP spid="28" grpId="0"/>
      <p:bldP spid="28"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0750" y="373063"/>
            <a:ext cx="7299325" cy="1736725"/>
          </a:xfrm>
        </p:spPr>
        <p:txBody>
          <a:bodyPr tIns="81280"/>
          <a:lstStyle/>
          <a:p>
            <a:pPr marL="1844675" indent="-1831975" eaLnBrk="1" hangingPunct="1">
              <a:lnSpc>
                <a:spcPts val="4325"/>
              </a:lnSpc>
              <a:spcBef>
                <a:spcPts val="638"/>
              </a:spcBef>
            </a:pPr>
            <a:r>
              <a:rPr lang="en-US" altLang="en-US" smtClean="0">
                <a:solidFill>
                  <a:srgbClr val="2D75B6"/>
                </a:solidFill>
                <a:latin typeface="Arial Black" pitchFamily="34" charset="0"/>
                <a:ea typeface="Arial Black" pitchFamily="34" charset="0"/>
                <a:cs typeface="Arial Black" pitchFamily="34" charset="0"/>
              </a:rPr>
              <a:t>How do we carry out PCR if RNA is  the starting material?</a:t>
            </a:r>
          </a:p>
        </p:txBody>
      </p:sp>
      <p:sp>
        <p:nvSpPr>
          <p:cNvPr id="3" name="object 3"/>
          <p:cNvSpPr txBox="1"/>
          <p:nvPr/>
        </p:nvSpPr>
        <p:spPr>
          <a:xfrm>
            <a:off x="687388" y="2317750"/>
            <a:ext cx="7780337" cy="2897188"/>
          </a:xfrm>
          <a:prstGeom prst="rect">
            <a:avLst/>
          </a:prstGeom>
        </p:spPr>
        <p:txBody>
          <a:bodyPr lIns="0" tIns="60325" rIns="0" bIns="0">
            <a:spAutoFit/>
          </a:bodyPr>
          <a:lstStyle>
            <a:lvl1pPr marL="241300" indent="-228600" eaLnBrk="0" hangingPunct="0">
              <a:tabLst>
                <a:tab pos="241300" algn="l"/>
              </a:tabLst>
              <a:defRPr>
                <a:solidFill>
                  <a:schemeClr val="tx1"/>
                </a:solidFill>
                <a:latin typeface="Arial" pitchFamily="34" charset="0"/>
                <a:cs typeface="Arial" pitchFamily="34" charset="0"/>
              </a:defRPr>
            </a:lvl1pPr>
            <a:lvl2pPr marL="742950" indent="-285750" eaLnBrk="0" hangingPunct="0">
              <a:tabLst>
                <a:tab pos="241300" algn="l"/>
              </a:tabLst>
              <a:defRPr>
                <a:solidFill>
                  <a:schemeClr val="tx1"/>
                </a:solidFill>
                <a:latin typeface="Arial" pitchFamily="34" charset="0"/>
                <a:cs typeface="Arial" pitchFamily="34" charset="0"/>
              </a:defRPr>
            </a:lvl2pPr>
            <a:lvl3pPr marL="1143000" indent="-228600" eaLnBrk="0" hangingPunct="0">
              <a:tabLst>
                <a:tab pos="241300" algn="l"/>
              </a:tabLst>
              <a:defRPr>
                <a:solidFill>
                  <a:schemeClr val="tx1"/>
                </a:solidFill>
                <a:latin typeface="Arial" pitchFamily="34" charset="0"/>
                <a:cs typeface="Arial" pitchFamily="34" charset="0"/>
              </a:defRPr>
            </a:lvl3pPr>
            <a:lvl4pPr marL="1600200" indent="-228600" eaLnBrk="0" hangingPunct="0">
              <a:tabLst>
                <a:tab pos="241300" algn="l"/>
              </a:tabLst>
              <a:defRPr>
                <a:solidFill>
                  <a:schemeClr val="tx1"/>
                </a:solidFill>
                <a:latin typeface="Arial" pitchFamily="34" charset="0"/>
                <a:cs typeface="Arial" pitchFamily="34" charset="0"/>
              </a:defRPr>
            </a:lvl4pPr>
            <a:lvl5pPr marL="2057400" indent="-228600" eaLnBrk="0" hangingPunct="0">
              <a:tabLst>
                <a:tab pos="24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9pPr>
          </a:lstStyle>
          <a:p>
            <a:pPr algn="just" eaLnBrk="1" fontAlgn="base" hangingPunct="1">
              <a:lnSpc>
                <a:spcPts val="3025"/>
              </a:lnSpc>
              <a:spcBef>
                <a:spcPts val="475"/>
              </a:spcBef>
              <a:spcAft>
                <a:spcPct val="0"/>
              </a:spcAft>
              <a:buFont typeface="Arial" pitchFamily="34" charset="0"/>
              <a:buChar char="•"/>
            </a:pPr>
            <a:r>
              <a:rPr lang="en-US" altLang="en-US" sz="2800" b="1">
                <a:solidFill>
                  <a:srgbClr val="000000"/>
                </a:solidFill>
              </a:rPr>
              <a:t>Real-time PCR is often used to quantify the amount of DNA  in an extract</a:t>
            </a:r>
            <a:endParaRPr lang="en-US" altLang="en-US" sz="2800">
              <a:solidFill>
                <a:srgbClr val="000000"/>
              </a:solidFill>
            </a:endParaRPr>
          </a:p>
          <a:p>
            <a:pPr algn="just" eaLnBrk="1" fontAlgn="base" hangingPunct="1">
              <a:lnSpc>
                <a:spcPct val="90000"/>
              </a:lnSpc>
              <a:spcBef>
                <a:spcPts val="950"/>
              </a:spcBef>
              <a:spcAft>
                <a:spcPct val="0"/>
              </a:spcAft>
              <a:buFont typeface="Arial" pitchFamily="34" charset="0"/>
              <a:buChar char="•"/>
            </a:pPr>
            <a:r>
              <a:rPr lang="en-US" altLang="en-US" sz="2800" b="1">
                <a:solidFill>
                  <a:srgbClr val="000000"/>
                </a:solidFill>
              </a:rPr>
              <a:t>However, this method can be used as a </a:t>
            </a:r>
            <a:r>
              <a:rPr lang="en-US" altLang="en-US" sz="2800" b="1">
                <a:solidFill>
                  <a:srgbClr val="C00000"/>
                </a:solidFill>
              </a:rPr>
              <a:t>means of  measuring RNA amounts, </a:t>
            </a:r>
            <a:r>
              <a:rPr lang="en-US" altLang="en-US" sz="2800" b="1">
                <a:solidFill>
                  <a:srgbClr val="000000"/>
                </a:solidFill>
              </a:rPr>
              <a:t>in particular to </a:t>
            </a:r>
            <a:r>
              <a:rPr lang="en-US" altLang="en-US" sz="2800" b="1">
                <a:solidFill>
                  <a:srgbClr val="C00000"/>
                </a:solidFill>
              </a:rPr>
              <a:t>determine the  extent of expression of a particular gene by quantifying its  mRNA.</a:t>
            </a:r>
            <a:endParaRPr lang="en-US" altLang="en-US" sz="2800">
              <a:solidFill>
                <a:srgbClr val="000000"/>
              </a:solidFill>
            </a:endParaRPr>
          </a:p>
        </p:txBody>
      </p:sp>
    </p:spTree>
    <p:extLst>
      <p:ext uri="{BB962C8B-B14F-4D97-AF65-F5344CB8AC3E}">
        <p14:creationId xmlns:p14="http://schemas.microsoft.com/office/powerpoint/2010/main" val="2917051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7388" y="187325"/>
            <a:ext cx="7780337" cy="3286125"/>
          </a:xfrm>
          <a:prstGeom prst="rect">
            <a:avLst/>
          </a:prstGeom>
        </p:spPr>
        <p:txBody>
          <a:bodyPr lIns="0" tIns="55244" rIns="0" bIns="0">
            <a:spAutoFit/>
          </a:bodyPr>
          <a:lstStyle>
            <a:lvl1pPr marL="241300" indent="-228600" eaLnBrk="0" hangingPunct="0">
              <a:tabLst>
                <a:tab pos="241300" algn="l"/>
              </a:tabLst>
              <a:defRPr>
                <a:solidFill>
                  <a:schemeClr val="tx1"/>
                </a:solidFill>
                <a:latin typeface="Arial" pitchFamily="34" charset="0"/>
                <a:cs typeface="Arial" pitchFamily="34" charset="0"/>
              </a:defRPr>
            </a:lvl1pPr>
            <a:lvl2pPr marL="742950" indent="-285750" eaLnBrk="0" hangingPunct="0">
              <a:tabLst>
                <a:tab pos="241300" algn="l"/>
              </a:tabLst>
              <a:defRPr>
                <a:solidFill>
                  <a:schemeClr val="tx1"/>
                </a:solidFill>
                <a:latin typeface="Arial" pitchFamily="34" charset="0"/>
                <a:cs typeface="Arial" pitchFamily="34" charset="0"/>
              </a:defRPr>
            </a:lvl2pPr>
            <a:lvl3pPr marL="1143000" indent="-228600" eaLnBrk="0" hangingPunct="0">
              <a:tabLst>
                <a:tab pos="241300" algn="l"/>
              </a:tabLst>
              <a:defRPr>
                <a:solidFill>
                  <a:schemeClr val="tx1"/>
                </a:solidFill>
                <a:latin typeface="Arial" pitchFamily="34" charset="0"/>
                <a:cs typeface="Arial" pitchFamily="34" charset="0"/>
              </a:defRPr>
            </a:lvl3pPr>
            <a:lvl4pPr marL="1600200" indent="-228600" eaLnBrk="0" hangingPunct="0">
              <a:tabLst>
                <a:tab pos="241300" algn="l"/>
              </a:tabLst>
              <a:defRPr>
                <a:solidFill>
                  <a:schemeClr val="tx1"/>
                </a:solidFill>
                <a:latin typeface="Arial" pitchFamily="34" charset="0"/>
                <a:cs typeface="Arial" pitchFamily="34" charset="0"/>
              </a:defRPr>
            </a:lvl4pPr>
            <a:lvl5pPr marL="2057400" indent="-228600" eaLnBrk="0" hangingPunct="0">
              <a:tabLst>
                <a:tab pos="24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9pPr>
          </a:lstStyle>
          <a:p>
            <a:pPr algn="just" eaLnBrk="1" fontAlgn="base" hangingPunct="1">
              <a:lnSpc>
                <a:spcPct val="90000"/>
              </a:lnSpc>
              <a:spcBef>
                <a:spcPts val="438"/>
              </a:spcBef>
              <a:spcAft>
                <a:spcPct val="0"/>
              </a:spcAft>
              <a:buFont typeface="Arial" pitchFamily="34" charset="0"/>
              <a:buChar char="•"/>
            </a:pPr>
            <a:r>
              <a:rPr lang="en-US" altLang="en-US" sz="2800" b="1">
                <a:solidFill>
                  <a:srgbClr val="000000"/>
                </a:solidFill>
              </a:rPr>
              <a:t>The first step in this procedure is to convert the RNA  molecules into single-stranded complementary DNA  (cDNA) using </a:t>
            </a:r>
            <a:r>
              <a:rPr lang="en-US" altLang="en-US" sz="2800" b="1">
                <a:solidFill>
                  <a:srgbClr val="C00000"/>
                </a:solidFill>
              </a:rPr>
              <a:t>Reverse Transcriptase Enzyme.</a:t>
            </a:r>
            <a:endParaRPr lang="en-US" altLang="en-US" sz="2800">
              <a:solidFill>
                <a:srgbClr val="000000"/>
              </a:solidFill>
            </a:endParaRPr>
          </a:p>
          <a:p>
            <a:pPr algn="just" eaLnBrk="1" fontAlgn="base" hangingPunct="1">
              <a:lnSpc>
                <a:spcPct val="90000"/>
              </a:lnSpc>
              <a:spcBef>
                <a:spcPts val="1000"/>
              </a:spcBef>
              <a:spcAft>
                <a:spcPct val="0"/>
              </a:spcAft>
              <a:buFont typeface="Arial" pitchFamily="34" charset="0"/>
              <a:buChar char="•"/>
            </a:pPr>
            <a:r>
              <a:rPr lang="en-US" altLang="en-US" sz="2800" b="1">
                <a:solidFill>
                  <a:srgbClr val="000000"/>
                </a:solidFill>
              </a:rPr>
              <a:t>Once this preliminary step has been carried out, the </a:t>
            </a:r>
            <a:r>
              <a:rPr lang="en-US" altLang="en-US" sz="2800" b="1">
                <a:solidFill>
                  <a:srgbClr val="4471C4"/>
                </a:solidFill>
              </a:rPr>
              <a:t>PCR  primers and Taq polymerase </a:t>
            </a:r>
            <a:r>
              <a:rPr lang="en-US" altLang="en-US" sz="2800" b="1">
                <a:solidFill>
                  <a:srgbClr val="000000"/>
                </a:solidFill>
              </a:rPr>
              <a:t>are added and the experiment  proceeds exactly as in the </a:t>
            </a:r>
            <a:r>
              <a:rPr lang="en-US" altLang="en-US" sz="2800" b="1">
                <a:solidFill>
                  <a:srgbClr val="6FAC46"/>
                </a:solidFill>
              </a:rPr>
              <a:t>standard technique.</a:t>
            </a:r>
            <a:endParaRPr lang="en-US" altLang="en-US" sz="2800">
              <a:solidFill>
                <a:srgbClr val="000000"/>
              </a:solidFill>
            </a:endParaRPr>
          </a:p>
        </p:txBody>
      </p:sp>
      <p:sp>
        <p:nvSpPr>
          <p:cNvPr id="3" name="object 3"/>
          <p:cNvSpPr/>
          <p:nvPr/>
        </p:nvSpPr>
        <p:spPr>
          <a:xfrm>
            <a:off x="3023393" y="3540352"/>
            <a:ext cx="3108325" cy="3027363"/>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Tree>
    <p:extLst>
      <p:ext uri="{BB962C8B-B14F-4D97-AF65-F5344CB8AC3E}">
        <p14:creationId xmlns:p14="http://schemas.microsoft.com/office/powerpoint/2010/main" val="2236610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2713" y="647700"/>
            <a:ext cx="6378575" cy="1243013"/>
          </a:xfrm>
        </p:spPr>
        <p:txBody>
          <a:bodyPr tIns="12065" rtlCol="0"/>
          <a:lstStyle/>
          <a:p>
            <a:pPr marL="12700" eaLnBrk="1" fontAlgn="auto" hangingPunct="1">
              <a:spcBef>
                <a:spcPts val="95"/>
              </a:spcBef>
              <a:spcAft>
                <a:spcPts val="0"/>
              </a:spcAft>
              <a:defRPr/>
            </a:pPr>
            <a:r>
              <a:rPr spc="-5" dirty="0"/>
              <a:t>Applications of </a:t>
            </a:r>
            <a:r>
              <a:rPr spc="-30" dirty="0"/>
              <a:t>Real </a:t>
            </a:r>
            <a:r>
              <a:rPr spc="-10" dirty="0"/>
              <a:t>Time</a:t>
            </a:r>
            <a:r>
              <a:rPr spc="229" dirty="0"/>
              <a:t> </a:t>
            </a:r>
            <a:r>
              <a:rPr spc="-10" dirty="0"/>
              <a:t>PCR</a:t>
            </a:r>
          </a:p>
        </p:txBody>
      </p:sp>
      <p:sp>
        <p:nvSpPr>
          <p:cNvPr id="3" name="object 3"/>
          <p:cNvSpPr txBox="1"/>
          <p:nvPr/>
        </p:nvSpPr>
        <p:spPr>
          <a:xfrm>
            <a:off x="687388" y="1806575"/>
            <a:ext cx="5203825" cy="4467225"/>
          </a:xfrm>
          <a:prstGeom prst="rect">
            <a:avLst/>
          </a:prstGeom>
        </p:spPr>
        <p:txBody>
          <a:bodyPr lIns="0" tIns="12065" rIns="0" bIns="0">
            <a:spAutoFit/>
          </a:bodyPr>
          <a:lstStyle/>
          <a:p>
            <a:pPr marL="241300" indent="-229235">
              <a:spcBef>
                <a:spcPts val="95"/>
              </a:spcBef>
              <a:buFont typeface="Arial"/>
              <a:buChar char="•"/>
              <a:tabLst>
                <a:tab pos="241935" algn="l"/>
              </a:tabLst>
              <a:defRPr/>
            </a:pPr>
            <a:r>
              <a:rPr sz="2800" b="1" spc="-5" dirty="0">
                <a:solidFill>
                  <a:srgbClr val="7E5F00"/>
                </a:solidFill>
                <a:latin typeface="Arial"/>
                <a:cs typeface="Arial"/>
              </a:rPr>
              <a:t>Quantitation of gene</a:t>
            </a:r>
            <a:r>
              <a:rPr sz="2800" b="1" spc="60" dirty="0">
                <a:solidFill>
                  <a:srgbClr val="7E5F00"/>
                </a:solidFill>
                <a:latin typeface="Arial"/>
                <a:cs typeface="Arial"/>
              </a:rPr>
              <a:t> </a:t>
            </a:r>
            <a:r>
              <a:rPr sz="2800" b="1" spc="-5" dirty="0">
                <a:solidFill>
                  <a:srgbClr val="7E5F00"/>
                </a:solidFill>
                <a:latin typeface="Arial"/>
                <a:cs typeface="Arial"/>
              </a:rPr>
              <a:t>expression</a:t>
            </a:r>
            <a:endParaRPr sz="2800">
              <a:solidFill>
                <a:prstClr val="black"/>
              </a:solidFill>
              <a:latin typeface="Arial"/>
              <a:cs typeface="Arial"/>
            </a:endParaRPr>
          </a:p>
          <a:p>
            <a:pPr>
              <a:spcBef>
                <a:spcPts val="35"/>
              </a:spcBef>
              <a:buFontTx/>
              <a:buChar char="•"/>
              <a:defRPr/>
            </a:pPr>
            <a:endParaRPr sz="4050">
              <a:solidFill>
                <a:prstClr val="black"/>
              </a:solidFill>
              <a:latin typeface="Arial"/>
              <a:cs typeface="Arial"/>
            </a:endParaRPr>
          </a:p>
          <a:p>
            <a:pPr marL="241300" indent="-229235">
              <a:buFont typeface="Arial"/>
              <a:buChar char="•"/>
              <a:tabLst>
                <a:tab pos="241935" algn="l"/>
              </a:tabLst>
              <a:defRPr/>
            </a:pPr>
            <a:r>
              <a:rPr sz="2800" b="1" spc="-5" dirty="0">
                <a:solidFill>
                  <a:srgbClr val="5B9BD4"/>
                </a:solidFill>
                <a:latin typeface="Arial"/>
                <a:cs typeface="Arial"/>
              </a:rPr>
              <a:t>Drug therapy </a:t>
            </a:r>
            <a:r>
              <a:rPr sz="2800" b="1" dirty="0">
                <a:solidFill>
                  <a:srgbClr val="5B9BD4"/>
                </a:solidFill>
                <a:latin typeface="Arial"/>
                <a:cs typeface="Arial"/>
              </a:rPr>
              <a:t>efficacy </a:t>
            </a:r>
            <a:r>
              <a:rPr sz="2800" b="1" spc="-5" dirty="0">
                <a:solidFill>
                  <a:srgbClr val="5B9BD4"/>
                </a:solidFill>
                <a:latin typeface="Arial"/>
                <a:cs typeface="Arial"/>
              </a:rPr>
              <a:t>/ drug</a:t>
            </a:r>
            <a:r>
              <a:rPr sz="2800" b="1" spc="40" dirty="0">
                <a:solidFill>
                  <a:srgbClr val="5B9BD4"/>
                </a:solidFill>
                <a:latin typeface="Arial"/>
                <a:cs typeface="Arial"/>
              </a:rPr>
              <a:t> </a:t>
            </a:r>
            <a:r>
              <a:rPr sz="2800" b="1" spc="-5" dirty="0">
                <a:solidFill>
                  <a:srgbClr val="5B9BD4"/>
                </a:solidFill>
                <a:latin typeface="Arial"/>
                <a:cs typeface="Arial"/>
              </a:rPr>
              <a:t>monitoring</a:t>
            </a:r>
            <a:endParaRPr sz="2800">
              <a:solidFill>
                <a:prstClr val="black"/>
              </a:solidFill>
              <a:latin typeface="Arial"/>
              <a:cs typeface="Arial"/>
            </a:endParaRPr>
          </a:p>
          <a:p>
            <a:pPr>
              <a:spcBef>
                <a:spcPts val="25"/>
              </a:spcBef>
              <a:buFontTx/>
              <a:buChar char="•"/>
              <a:defRPr/>
            </a:pPr>
            <a:endParaRPr sz="4050">
              <a:solidFill>
                <a:prstClr val="black"/>
              </a:solidFill>
              <a:latin typeface="Arial"/>
              <a:cs typeface="Arial"/>
            </a:endParaRPr>
          </a:p>
          <a:p>
            <a:pPr marL="241300" indent="-229235">
              <a:buFont typeface="Arial"/>
              <a:buChar char="•"/>
              <a:tabLst>
                <a:tab pos="241935" algn="l"/>
              </a:tabLst>
              <a:defRPr/>
            </a:pPr>
            <a:r>
              <a:rPr sz="2800" b="1" spc="-15" dirty="0">
                <a:solidFill>
                  <a:srgbClr val="C00000"/>
                </a:solidFill>
                <a:latin typeface="Arial"/>
                <a:cs typeface="Arial"/>
              </a:rPr>
              <a:t>Viral</a:t>
            </a:r>
            <a:r>
              <a:rPr sz="2800" b="1" spc="-10" dirty="0">
                <a:solidFill>
                  <a:srgbClr val="C00000"/>
                </a:solidFill>
                <a:latin typeface="Arial"/>
                <a:cs typeface="Arial"/>
              </a:rPr>
              <a:t> </a:t>
            </a:r>
            <a:r>
              <a:rPr sz="2800" b="1" spc="-5" dirty="0">
                <a:solidFill>
                  <a:srgbClr val="C00000"/>
                </a:solidFill>
                <a:latin typeface="Arial"/>
                <a:cs typeface="Arial"/>
              </a:rPr>
              <a:t>quantitation</a:t>
            </a:r>
            <a:endParaRPr sz="2800">
              <a:solidFill>
                <a:prstClr val="black"/>
              </a:solidFill>
              <a:latin typeface="Arial"/>
              <a:cs typeface="Arial"/>
            </a:endParaRPr>
          </a:p>
          <a:p>
            <a:pPr>
              <a:spcBef>
                <a:spcPts val="35"/>
              </a:spcBef>
              <a:buFontTx/>
              <a:buChar char="•"/>
              <a:defRPr/>
            </a:pPr>
            <a:endParaRPr sz="4050">
              <a:solidFill>
                <a:prstClr val="black"/>
              </a:solidFill>
              <a:latin typeface="Arial"/>
              <a:cs typeface="Arial"/>
            </a:endParaRPr>
          </a:p>
          <a:p>
            <a:pPr marL="241300" indent="-229235">
              <a:buFont typeface="Arial"/>
              <a:buChar char="•"/>
              <a:tabLst>
                <a:tab pos="241935" algn="l"/>
              </a:tabLst>
              <a:defRPr/>
            </a:pPr>
            <a:r>
              <a:rPr sz="2800" b="1" spc="-5" dirty="0">
                <a:solidFill>
                  <a:prstClr val="black"/>
                </a:solidFill>
                <a:latin typeface="Arial"/>
                <a:cs typeface="Arial"/>
              </a:rPr>
              <a:t>Pathogen</a:t>
            </a:r>
            <a:r>
              <a:rPr sz="2800" b="1" spc="30" dirty="0">
                <a:solidFill>
                  <a:prstClr val="black"/>
                </a:solidFill>
                <a:latin typeface="Arial"/>
                <a:cs typeface="Arial"/>
              </a:rPr>
              <a:t> </a:t>
            </a:r>
            <a:r>
              <a:rPr sz="2800" b="1" spc="-5" dirty="0">
                <a:solidFill>
                  <a:prstClr val="black"/>
                </a:solidFill>
                <a:latin typeface="Arial"/>
                <a:cs typeface="Arial"/>
              </a:rPr>
              <a:t>detection</a:t>
            </a:r>
            <a:endParaRPr sz="2800">
              <a:solidFill>
                <a:prstClr val="black"/>
              </a:solidFill>
              <a:latin typeface="Arial"/>
              <a:cs typeface="Arial"/>
            </a:endParaRPr>
          </a:p>
        </p:txBody>
      </p:sp>
    </p:spTree>
    <p:extLst>
      <p:ext uri="{BB962C8B-B14F-4D97-AF65-F5344CB8AC3E}">
        <p14:creationId xmlns:p14="http://schemas.microsoft.com/office/powerpoint/2010/main" val="3233974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E:\academic\lecture\3010552312_34580fae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1000125"/>
            <a:ext cx="6643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Місце для нижнього колонтитула 1"/>
          <p:cNvSpPr>
            <a:spLocks noGrp="1"/>
          </p:cNvSpPr>
          <p:nvPr>
            <p:ph type="ftr" sz="quarter" idx="11"/>
          </p:nvPr>
        </p:nvSpPr>
        <p:spPr/>
        <p:txBody>
          <a:bodyPr/>
          <a:lstStyle/>
          <a:p>
            <a:pPr>
              <a:defRPr/>
            </a:pPr>
            <a:r>
              <a:rPr lang="en-US">
                <a:solidFill>
                  <a:srgbClr val="E7DEC9">
                    <a:shade val="50000"/>
                    <a:satMod val="200000"/>
                  </a:srgbClr>
                </a:solidFill>
              </a:rPr>
              <a:t>www.sliderbase.com</a:t>
            </a:r>
          </a:p>
        </p:txBody>
      </p:sp>
    </p:spTree>
    <p:extLst>
      <p:ext uri="{BB962C8B-B14F-4D97-AF65-F5344CB8AC3E}">
        <p14:creationId xmlns:p14="http://schemas.microsoft.com/office/powerpoint/2010/main" val="644985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990600" y="228600"/>
            <a:ext cx="434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2800">
                <a:solidFill>
                  <a:prstClr val="black"/>
                </a:solidFill>
                <a:latin typeface="Times New Roman" pitchFamily="18" charset="0"/>
                <a:cs typeface="Times New Roman" pitchFamily="18" charset="0"/>
              </a:rPr>
              <a:t>Advantages &amp; disadvantages</a:t>
            </a:r>
          </a:p>
        </p:txBody>
      </p:sp>
      <p:sp>
        <p:nvSpPr>
          <p:cNvPr id="4" name="TextBox 3"/>
          <p:cNvSpPr txBox="1"/>
          <p:nvPr/>
        </p:nvSpPr>
        <p:spPr>
          <a:xfrm>
            <a:off x="914400" y="1447800"/>
            <a:ext cx="7762056" cy="4062413"/>
          </a:xfrm>
          <a:prstGeom prst="rect">
            <a:avLst/>
          </a:prstGeom>
          <a:noFill/>
        </p:spPr>
        <p:txBody>
          <a:bodyPr wrap="square">
            <a:spAutoFit/>
          </a:bodyPr>
          <a:lstStyle/>
          <a:p>
            <a:pPr>
              <a:defRPr/>
            </a:pPr>
            <a:r>
              <a:rPr lang="en-US" sz="2400" dirty="0">
                <a:solidFill>
                  <a:srgbClr val="231F57"/>
                </a:solidFill>
                <a:latin typeface="Baskerville Old Face" pitchFamily="18" charset="0"/>
                <a:cs typeface="Arial" pitchFamily="34" charset="0"/>
              </a:rPr>
              <a:t>* The most accurate &amp; feasible technique to      determine the amount &amp; concentration of products.</a:t>
            </a:r>
          </a:p>
          <a:p>
            <a:pPr>
              <a:defRPr/>
            </a:pPr>
            <a:r>
              <a:rPr lang="en-GB" sz="2400" dirty="0">
                <a:solidFill>
                  <a:srgbClr val="231F57"/>
                </a:solidFill>
                <a:latin typeface="Baskerville Old Face" pitchFamily="18" charset="0"/>
                <a:cs typeface="Arial" charset="0"/>
              </a:rPr>
              <a:t>* Rapid cycling (30 minutes to 2 hours).</a:t>
            </a:r>
            <a:endParaRPr lang="en-US" sz="2400" dirty="0">
              <a:solidFill>
                <a:srgbClr val="231F57"/>
              </a:solidFill>
              <a:latin typeface="Baskerville Old Face" pitchFamily="18" charset="0"/>
              <a:cs typeface="Arial" pitchFamily="34" charset="0"/>
            </a:endParaRPr>
          </a:p>
          <a:p>
            <a:pPr>
              <a:defRPr/>
            </a:pPr>
            <a:r>
              <a:rPr lang="en-GB" sz="2400" dirty="0">
                <a:solidFill>
                  <a:srgbClr val="231F57"/>
                </a:solidFill>
                <a:latin typeface="Baskerville Old Face" pitchFamily="18" charset="0"/>
                <a:cs typeface="Times New Roman" charset="0"/>
              </a:rPr>
              <a:t>* Specific &amp; sensitive.</a:t>
            </a:r>
            <a:endParaRPr lang="en-US" sz="2400" dirty="0">
              <a:solidFill>
                <a:srgbClr val="231F57"/>
              </a:solidFill>
              <a:latin typeface="Baskerville Old Face" pitchFamily="18" charset="0"/>
              <a:cs typeface="Arial" pitchFamily="34" charset="0"/>
            </a:endParaRPr>
          </a:p>
          <a:p>
            <a:pPr>
              <a:defRPr/>
            </a:pPr>
            <a:r>
              <a:rPr lang="en-US" sz="2400" dirty="0">
                <a:solidFill>
                  <a:srgbClr val="231F57"/>
                </a:solidFill>
                <a:latin typeface="Baskerville Old Face" pitchFamily="18" charset="0"/>
                <a:cs typeface="Times New Roman" charset="0"/>
              </a:rPr>
              <a:t>* Not much more expensive.</a:t>
            </a:r>
          </a:p>
          <a:p>
            <a:pPr>
              <a:defRPr/>
            </a:pPr>
            <a:endParaRPr lang="en-US" sz="2400" dirty="0">
              <a:solidFill>
                <a:srgbClr val="231F57"/>
              </a:solidFill>
              <a:latin typeface="Baskerville Old Face" pitchFamily="18" charset="0"/>
              <a:cs typeface="Times New Roman" charset="0"/>
            </a:endParaRPr>
          </a:p>
          <a:p>
            <a:pPr>
              <a:defRPr/>
            </a:pPr>
            <a:r>
              <a:rPr lang="en-US" sz="2400" dirty="0">
                <a:solidFill>
                  <a:prstClr val="black"/>
                </a:solidFill>
                <a:latin typeface="Baskerville Old Face" pitchFamily="18" charset="0"/>
                <a:cs typeface="Arial" pitchFamily="34" charset="0"/>
              </a:rPr>
              <a:t>                            * * * * *</a:t>
            </a:r>
          </a:p>
          <a:p>
            <a:pPr>
              <a:defRPr/>
            </a:pPr>
            <a:r>
              <a:rPr lang="en-US" sz="2400" dirty="0">
                <a:solidFill>
                  <a:srgbClr val="475A8D">
                    <a:lumMod val="50000"/>
                  </a:srgbClr>
                </a:solidFill>
                <a:latin typeface="Baskerville Old Face" pitchFamily="18" charset="0"/>
                <a:cs typeface="Arial" pitchFamily="34" charset="0"/>
              </a:rPr>
              <a:t>* Pollution.</a:t>
            </a:r>
          </a:p>
          <a:p>
            <a:pPr>
              <a:defRPr/>
            </a:pPr>
            <a:r>
              <a:rPr lang="en-US" sz="2400" dirty="0">
                <a:solidFill>
                  <a:srgbClr val="475A8D">
                    <a:lumMod val="50000"/>
                  </a:srgbClr>
                </a:solidFill>
                <a:latin typeface="Baskerville Old Face" pitchFamily="18" charset="0"/>
                <a:cs typeface="Arial" pitchFamily="34" charset="0"/>
              </a:rPr>
              <a:t>* Poor precision.</a:t>
            </a:r>
          </a:p>
          <a:p>
            <a:pPr>
              <a:defRPr/>
            </a:pPr>
            <a:r>
              <a:rPr lang="en-US" sz="2400" dirty="0">
                <a:solidFill>
                  <a:srgbClr val="475A8D">
                    <a:lumMod val="50000"/>
                  </a:srgbClr>
                </a:solidFill>
                <a:latin typeface="Baskerville Old Face" pitchFamily="18" charset="0"/>
                <a:cs typeface="Arial" pitchFamily="34" charset="0"/>
              </a:rPr>
              <a:t>* Hard to get quantitative data.</a:t>
            </a:r>
          </a:p>
          <a:p>
            <a:pPr>
              <a:defRPr/>
            </a:pPr>
            <a:endParaRPr lang="en-US" dirty="0">
              <a:solidFill>
                <a:prstClr val="black"/>
              </a:solidFill>
              <a:cs typeface="Arial" pitchFamily="34" charset="0"/>
            </a:endParaRPr>
          </a:p>
        </p:txBody>
      </p:sp>
    </p:spTree>
    <p:extLst>
      <p:ext uri="{BB962C8B-B14F-4D97-AF65-F5344CB8AC3E}">
        <p14:creationId xmlns:p14="http://schemas.microsoft.com/office/powerpoint/2010/main" val="149783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3962400" cy="914400"/>
          </a:xfrm>
        </p:spPr>
        <p:txBody>
          <a:bodyPr/>
          <a:lstStyle/>
          <a:p>
            <a:pPr eaLnBrk="1" fontAlgn="auto" hangingPunct="1">
              <a:spcAft>
                <a:spcPts val="0"/>
              </a:spcAft>
              <a:defRPr/>
            </a:pPr>
            <a:r>
              <a:rPr lang="en-US" dirty="0" smtClean="0">
                <a:solidFill>
                  <a:schemeClr val="tx2">
                    <a:satMod val="130000"/>
                  </a:schemeClr>
                </a:solidFill>
                <a:latin typeface="Baskerville Old Face" pitchFamily="18" charset="0"/>
              </a:rPr>
              <a:t>Real Time PCR</a:t>
            </a:r>
            <a:endParaRPr lang="en-US" dirty="0">
              <a:solidFill>
                <a:schemeClr val="tx2">
                  <a:satMod val="130000"/>
                </a:schemeClr>
              </a:solidFill>
              <a:latin typeface="Baskerville Old Face" pitchFamily="18" charset="0"/>
            </a:endParaRPr>
          </a:p>
        </p:txBody>
      </p:sp>
      <p:sp>
        <p:nvSpPr>
          <p:cNvPr id="70659" name="TextBox 2"/>
          <p:cNvSpPr txBox="1">
            <a:spLocks noChangeArrowheads="1"/>
          </p:cNvSpPr>
          <p:nvPr/>
        </p:nvSpPr>
        <p:spPr bwMode="auto">
          <a:xfrm>
            <a:off x="990600" y="1085850"/>
            <a:ext cx="79018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endParaRPr lang="en-US" altLang="uk-UA" sz="2400" b="1" i="1" dirty="0">
              <a:solidFill>
                <a:srgbClr val="00FF00"/>
              </a:solidFill>
              <a:latin typeface="Baskerville Old Face" pitchFamily="18" charset="0"/>
              <a:cs typeface="Arial" pitchFamily="34" charset="0"/>
            </a:endParaRPr>
          </a:p>
          <a:p>
            <a:pPr eaLnBrk="1" fontAlgn="base" hangingPunct="1">
              <a:spcBef>
                <a:spcPct val="0"/>
              </a:spcBef>
              <a:spcAft>
                <a:spcPct val="0"/>
              </a:spcAft>
              <a:buClrTx/>
              <a:buSzTx/>
              <a:buFontTx/>
              <a:buNone/>
            </a:pPr>
            <a:r>
              <a:rPr lang="en-US" altLang="uk-UA" sz="2400" i="1" dirty="0">
                <a:solidFill>
                  <a:prstClr val="black"/>
                </a:solidFill>
                <a:latin typeface="Baskerville Old Face" pitchFamily="18" charset="0"/>
                <a:cs typeface="Arial" pitchFamily="34" charset="0"/>
              </a:rPr>
              <a:t>Quantitative Real-Time PCR is an important technique for </a:t>
            </a:r>
            <a:r>
              <a:rPr lang="en-US" altLang="uk-UA" sz="2400" i="1" dirty="0">
                <a:solidFill>
                  <a:srgbClr val="FF0000"/>
                </a:solidFill>
                <a:latin typeface="Baskerville Old Face" pitchFamily="18" charset="0"/>
                <a:cs typeface="Arial" pitchFamily="34" charset="0"/>
              </a:rPr>
              <a:t>quantifying </a:t>
            </a:r>
            <a:r>
              <a:rPr lang="en-US" altLang="uk-UA" sz="2400" i="1" dirty="0">
                <a:solidFill>
                  <a:prstClr val="black"/>
                </a:solidFill>
                <a:latin typeface="Baskerville Old Face" pitchFamily="18" charset="0"/>
                <a:cs typeface="Arial" pitchFamily="34" charset="0"/>
              </a:rPr>
              <a:t>messenger RNA levels (gene expression) and DNA gene levels (copy number) in biological samples</a:t>
            </a:r>
            <a:r>
              <a:rPr lang="en-US" altLang="uk-UA" sz="2400" i="1" dirty="0" smtClean="0">
                <a:solidFill>
                  <a:prstClr val="black"/>
                </a:solidFill>
                <a:latin typeface="Baskerville Old Face" pitchFamily="18" charset="0"/>
                <a:cs typeface="Arial" pitchFamily="34" charset="0"/>
              </a:rPr>
              <a:t>.</a:t>
            </a:r>
            <a:endParaRPr lang="en-US" altLang="uk-UA" sz="2000" dirty="0">
              <a:solidFill>
                <a:prstClr val="black"/>
              </a:solidFill>
              <a:latin typeface="Baskerville Old Face" pitchFamily="18" charset="0"/>
              <a:cs typeface="Arial" pitchFamily="34" charset="0"/>
            </a:endParaRPr>
          </a:p>
        </p:txBody>
      </p:sp>
      <p:sp>
        <p:nvSpPr>
          <p:cNvPr id="70660" name="Rectangle 3"/>
          <p:cNvSpPr>
            <a:spLocks noChangeArrowheads="1"/>
          </p:cNvSpPr>
          <p:nvPr/>
        </p:nvSpPr>
        <p:spPr bwMode="auto">
          <a:xfrm>
            <a:off x="990600" y="3105150"/>
            <a:ext cx="790188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lnSpc>
                <a:spcPct val="80000"/>
              </a:lnSpc>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Additional benefits of Real-Time quantitative PCR include sensitivity and a wide dynamic range. As few as 10 copies of an RNA/DNA target can be </a:t>
            </a:r>
            <a:r>
              <a:rPr lang="en-US" altLang="uk-UA" sz="2400" dirty="0" smtClean="0">
                <a:solidFill>
                  <a:prstClr val="black"/>
                </a:solidFill>
                <a:latin typeface="Baskerville Old Face" pitchFamily="18" charset="0"/>
                <a:cs typeface="Arial" pitchFamily="34" charset="0"/>
              </a:rPr>
              <a:t>detected.</a:t>
            </a:r>
            <a:endParaRPr lang="en-US" altLang="uk-UA" sz="2400" dirty="0">
              <a:solidFill>
                <a:prstClr val="black"/>
              </a:solidFill>
              <a:latin typeface="Baskerville Old Face" pitchFamily="18" charset="0"/>
              <a:cs typeface="Arial" pitchFamily="34" charset="0"/>
            </a:endParaRPr>
          </a:p>
        </p:txBody>
      </p:sp>
      <p:sp>
        <p:nvSpPr>
          <p:cNvPr id="70661" name="Rectangle 4"/>
          <p:cNvSpPr>
            <a:spLocks noChangeArrowheads="1"/>
          </p:cNvSpPr>
          <p:nvPr/>
        </p:nvSpPr>
        <p:spPr bwMode="auto">
          <a:xfrm>
            <a:off x="990600" y="4830763"/>
            <a:ext cx="790188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GB" altLang="uk-UA" sz="2400" dirty="0">
                <a:solidFill>
                  <a:prstClr val="black"/>
                </a:solidFill>
                <a:latin typeface="Baskerville Old Face" pitchFamily="18" charset="0"/>
                <a:cs typeface="Arial" pitchFamily="34" charset="0"/>
              </a:rPr>
              <a:t>Considered to be the most </a:t>
            </a:r>
            <a:r>
              <a:rPr lang="en-GB" altLang="uk-UA" sz="2400" dirty="0">
                <a:solidFill>
                  <a:srgbClr val="FF0000"/>
                </a:solidFill>
                <a:latin typeface="Baskerville Old Face" pitchFamily="18" charset="0"/>
                <a:cs typeface="Arial" pitchFamily="34" charset="0"/>
              </a:rPr>
              <a:t>sensitive</a:t>
            </a:r>
            <a:r>
              <a:rPr lang="en-GB" altLang="uk-UA" sz="2400" dirty="0">
                <a:solidFill>
                  <a:prstClr val="black"/>
                </a:solidFill>
                <a:latin typeface="Baskerville Old Face" pitchFamily="18" charset="0"/>
                <a:cs typeface="Arial" pitchFamily="34" charset="0"/>
              </a:rPr>
              <a:t> method for the detection and quantification of gene expression</a:t>
            </a:r>
          </a:p>
        </p:txBody>
      </p:sp>
    </p:spTree>
    <p:extLst>
      <p:ext uri="{BB962C8B-B14F-4D97-AF65-F5344CB8AC3E}">
        <p14:creationId xmlns:p14="http://schemas.microsoft.com/office/powerpoint/2010/main" val="1511664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850" y="2205038"/>
            <a:ext cx="8712200" cy="1227137"/>
          </a:xfrm>
        </p:spPr>
        <p:txBody>
          <a:bodyPr tIns="12065" rtlCol="0"/>
          <a:lstStyle/>
          <a:p>
            <a:pPr marL="12700" eaLnBrk="1" fontAlgn="auto" hangingPunct="1">
              <a:spcBef>
                <a:spcPts val="95"/>
              </a:spcBef>
              <a:spcAft>
                <a:spcPts val="0"/>
              </a:spcAft>
              <a:defRPr/>
            </a:pPr>
            <a:r>
              <a:rPr sz="7900" spc="-50" dirty="0">
                <a:solidFill>
                  <a:srgbClr val="7E5F00"/>
                </a:solidFill>
              </a:rPr>
              <a:t>Real </a:t>
            </a:r>
            <a:r>
              <a:rPr sz="7900" spc="-5" dirty="0">
                <a:solidFill>
                  <a:srgbClr val="7E5F00"/>
                </a:solidFill>
              </a:rPr>
              <a:t>Time</a:t>
            </a:r>
            <a:r>
              <a:rPr sz="7900" spc="-10" dirty="0">
                <a:solidFill>
                  <a:srgbClr val="7E5F00"/>
                </a:solidFill>
              </a:rPr>
              <a:t> -PCR</a:t>
            </a:r>
            <a:endParaRPr sz="7900" dirty="0"/>
          </a:p>
        </p:txBody>
      </p:sp>
    </p:spTree>
    <p:extLst>
      <p:ext uri="{BB962C8B-B14F-4D97-AF65-F5344CB8AC3E}">
        <p14:creationId xmlns:p14="http://schemas.microsoft.com/office/powerpoint/2010/main" val="52805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3425" y="468313"/>
            <a:ext cx="5137150" cy="1243012"/>
          </a:xfrm>
        </p:spPr>
        <p:txBody>
          <a:bodyPr tIns="12065" rtlCol="0"/>
          <a:lstStyle/>
          <a:p>
            <a:pPr marL="12700" eaLnBrk="1" fontAlgn="auto" hangingPunct="1">
              <a:spcBef>
                <a:spcPts val="95"/>
              </a:spcBef>
              <a:spcAft>
                <a:spcPts val="0"/>
              </a:spcAft>
              <a:defRPr/>
            </a:pPr>
            <a:r>
              <a:rPr spc="5" dirty="0">
                <a:solidFill>
                  <a:srgbClr val="00AF50"/>
                </a:solidFill>
              </a:rPr>
              <a:t>What </a:t>
            </a:r>
            <a:r>
              <a:rPr spc="-5" dirty="0">
                <a:solidFill>
                  <a:srgbClr val="00AF50"/>
                </a:solidFill>
              </a:rPr>
              <a:t>is </a:t>
            </a:r>
            <a:r>
              <a:rPr spc="-25" dirty="0">
                <a:solidFill>
                  <a:srgbClr val="00AF50"/>
                </a:solidFill>
              </a:rPr>
              <a:t>Real </a:t>
            </a:r>
            <a:r>
              <a:rPr spc="-5" dirty="0">
                <a:solidFill>
                  <a:srgbClr val="00AF50"/>
                </a:solidFill>
              </a:rPr>
              <a:t>Time-PCR</a:t>
            </a:r>
            <a:r>
              <a:rPr spc="-30" dirty="0">
                <a:solidFill>
                  <a:srgbClr val="00AF50"/>
                </a:solidFill>
              </a:rPr>
              <a:t> </a:t>
            </a:r>
            <a:r>
              <a:rPr spc="-5" dirty="0">
                <a:solidFill>
                  <a:srgbClr val="00AF50"/>
                </a:solidFill>
              </a:rPr>
              <a:t>?</a:t>
            </a:r>
          </a:p>
        </p:txBody>
      </p:sp>
      <p:sp>
        <p:nvSpPr>
          <p:cNvPr id="3" name="object 3"/>
          <p:cNvSpPr txBox="1"/>
          <p:nvPr/>
        </p:nvSpPr>
        <p:spPr>
          <a:xfrm>
            <a:off x="687388" y="1770063"/>
            <a:ext cx="7770812" cy="4822825"/>
          </a:xfrm>
          <a:prstGeom prst="rect">
            <a:avLst/>
          </a:prstGeom>
        </p:spPr>
        <p:txBody>
          <a:bodyPr lIns="0" tIns="89535" rIns="0" bIns="0">
            <a:spAutoFit/>
          </a:bodyPr>
          <a:lstStyle>
            <a:lvl1pPr marL="241300" indent="-228600" eaLnBrk="0" hangingPunct="0">
              <a:tabLst>
                <a:tab pos="241300" algn="l"/>
              </a:tabLst>
              <a:defRPr>
                <a:solidFill>
                  <a:schemeClr val="tx1"/>
                </a:solidFill>
                <a:latin typeface="Arial" pitchFamily="34" charset="0"/>
                <a:cs typeface="Arial" pitchFamily="34" charset="0"/>
              </a:defRPr>
            </a:lvl1pPr>
            <a:lvl2pPr marL="742950" indent="-285750" eaLnBrk="0" hangingPunct="0">
              <a:tabLst>
                <a:tab pos="241300" algn="l"/>
              </a:tabLst>
              <a:defRPr>
                <a:solidFill>
                  <a:schemeClr val="tx1"/>
                </a:solidFill>
                <a:latin typeface="Arial" pitchFamily="34" charset="0"/>
                <a:cs typeface="Arial" pitchFamily="34" charset="0"/>
              </a:defRPr>
            </a:lvl2pPr>
            <a:lvl3pPr marL="1143000" indent="-228600" eaLnBrk="0" hangingPunct="0">
              <a:tabLst>
                <a:tab pos="241300" algn="l"/>
              </a:tabLst>
              <a:defRPr>
                <a:solidFill>
                  <a:schemeClr val="tx1"/>
                </a:solidFill>
                <a:latin typeface="Arial" pitchFamily="34" charset="0"/>
                <a:cs typeface="Arial" pitchFamily="34" charset="0"/>
              </a:defRPr>
            </a:lvl3pPr>
            <a:lvl4pPr marL="1600200" indent="-228600" eaLnBrk="0" hangingPunct="0">
              <a:tabLst>
                <a:tab pos="241300" algn="l"/>
              </a:tabLst>
              <a:defRPr>
                <a:solidFill>
                  <a:schemeClr val="tx1"/>
                </a:solidFill>
                <a:latin typeface="Arial" pitchFamily="34" charset="0"/>
                <a:cs typeface="Arial" pitchFamily="34" charset="0"/>
              </a:defRPr>
            </a:lvl4pPr>
            <a:lvl5pPr marL="2057400" indent="-228600" eaLnBrk="0" hangingPunct="0">
              <a:tabLst>
                <a:tab pos="24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9pPr>
          </a:lstStyle>
          <a:p>
            <a:pPr algn="just" eaLnBrk="1" fontAlgn="base" hangingPunct="1">
              <a:lnSpc>
                <a:spcPts val="2500"/>
              </a:lnSpc>
              <a:spcBef>
                <a:spcPts val="700"/>
              </a:spcBef>
              <a:spcAft>
                <a:spcPct val="0"/>
              </a:spcAft>
              <a:buFont typeface="Arial" pitchFamily="34" charset="0"/>
              <a:buChar char="•"/>
            </a:pPr>
            <a:r>
              <a:rPr lang="en-US" altLang="en-US" sz="2600" b="1" dirty="0">
                <a:solidFill>
                  <a:srgbClr val="000000"/>
                </a:solidFill>
              </a:rPr>
              <a:t>Real-Time PCR is a specialized technique that allows a PCR  reaction to be visualized “in real time” as the reaction  progresses.</a:t>
            </a:r>
            <a:endParaRPr lang="en-US" altLang="en-US" sz="2600" dirty="0">
              <a:solidFill>
                <a:srgbClr val="000000"/>
              </a:solidFill>
            </a:endParaRPr>
          </a:p>
          <a:p>
            <a:pPr eaLnBrk="1" fontAlgn="base" hangingPunct="1">
              <a:spcBef>
                <a:spcPts val="50"/>
              </a:spcBef>
              <a:spcAft>
                <a:spcPct val="0"/>
              </a:spcAft>
              <a:buFontTx/>
              <a:buChar char="•"/>
            </a:pPr>
            <a:endParaRPr lang="en-US" altLang="en-US" sz="3800" dirty="0">
              <a:solidFill>
                <a:srgbClr val="000000"/>
              </a:solidFill>
            </a:endParaRPr>
          </a:p>
          <a:p>
            <a:pPr algn="just" eaLnBrk="1" fontAlgn="base" hangingPunct="1">
              <a:lnSpc>
                <a:spcPts val="2500"/>
              </a:lnSpc>
              <a:spcBef>
                <a:spcPct val="0"/>
              </a:spcBef>
              <a:spcAft>
                <a:spcPct val="0"/>
              </a:spcAft>
              <a:buFont typeface="Arial" pitchFamily="34" charset="0"/>
              <a:buChar char="•"/>
            </a:pPr>
            <a:r>
              <a:rPr lang="en-US" altLang="en-US" sz="2600" b="1" dirty="0">
                <a:solidFill>
                  <a:srgbClr val="2D75B6"/>
                </a:solidFill>
              </a:rPr>
              <a:t>This enables researchers to </a:t>
            </a:r>
            <a:r>
              <a:rPr lang="en-US" altLang="en-US" sz="2600" b="1" dirty="0">
                <a:solidFill>
                  <a:srgbClr val="FF0000"/>
                </a:solidFill>
              </a:rPr>
              <a:t>quantify</a:t>
            </a:r>
            <a:r>
              <a:rPr lang="en-US" altLang="en-US" sz="2600" b="1" dirty="0">
                <a:solidFill>
                  <a:srgbClr val="2D75B6"/>
                </a:solidFill>
              </a:rPr>
              <a:t> the amount of DNA in the  sample at the start of the reaction!</a:t>
            </a:r>
            <a:endParaRPr lang="en-US" altLang="en-US" sz="2600" dirty="0">
              <a:solidFill>
                <a:srgbClr val="000000"/>
              </a:solidFill>
            </a:endParaRPr>
          </a:p>
          <a:p>
            <a:pPr eaLnBrk="1" fontAlgn="base" hangingPunct="1">
              <a:spcBef>
                <a:spcPts val="13"/>
              </a:spcBef>
              <a:spcAft>
                <a:spcPct val="0"/>
              </a:spcAft>
              <a:buFontTx/>
              <a:buChar char="•"/>
            </a:pPr>
            <a:endParaRPr lang="en-US" altLang="en-US" sz="3900" dirty="0">
              <a:solidFill>
                <a:srgbClr val="000000"/>
              </a:solidFill>
            </a:endParaRPr>
          </a:p>
          <a:p>
            <a:pPr algn="just" eaLnBrk="1" fontAlgn="base" hangingPunct="1">
              <a:lnSpc>
                <a:spcPts val="2500"/>
              </a:lnSpc>
              <a:spcBef>
                <a:spcPct val="0"/>
              </a:spcBef>
              <a:spcAft>
                <a:spcPct val="0"/>
              </a:spcAft>
              <a:buFont typeface="Arial" pitchFamily="34" charset="0"/>
              <a:buChar char="•"/>
            </a:pPr>
            <a:r>
              <a:rPr lang="en-US" altLang="en-US" sz="2600" b="1" dirty="0">
                <a:solidFill>
                  <a:srgbClr val="001F5F"/>
                </a:solidFill>
              </a:rPr>
              <a:t>It differs from standard PCR in a way that it can detect the  amplified product as the reaction progresses with time but in  standard PCR the amplified product is detected at the end of the  reaction by agarose gel electrophoresis.</a:t>
            </a:r>
            <a:endParaRPr lang="en-US" altLang="en-US" sz="2600" dirty="0">
              <a:solidFill>
                <a:srgbClr val="000000"/>
              </a:solidFill>
            </a:endParaRPr>
          </a:p>
        </p:txBody>
      </p:sp>
    </p:spTree>
    <p:extLst>
      <p:ext uri="{BB962C8B-B14F-4D97-AF65-F5344CB8AC3E}">
        <p14:creationId xmlns:p14="http://schemas.microsoft.com/office/powerpoint/2010/main" val="48469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7388" y="373063"/>
            <a:ext cx="7332662" cy="1736725"/>
          </a:xfrm>
        </p:spPr>
        <p:txBody>
          <a:bodyPr tIns="81280"/>
          <a:lstStyle/>
          <a:p>
            <a:pPr marL="12700" eaLnBrk="1" hangingPunct="1">
              <a:lnSpc>
                <a:spcPts val="4325"/>
              </a:lnSpc>
              <a:spcBef>
                <a:spcPts val="638"/>
              </a:spcBef>
              <a:tabLst>
                <a:tab pos="4054475" algn="l"/>
              </a:tabLst>
            </a:pPr>
            <a:r>
              <a:rPr lang="en-US" altLang="en-US" smtClean="0">
                <a:solidFill>
                  <a:srgbClr val="FF0000"/>
                </a:solidFill>
                <a:latin typeface="Arial Black" pitchFamily="34" charset="0"/>
                <a:ea typeface="Arial Black" pitchFamily="34" charset="0"/>
                <a:cs typeface="Arial Black" pitchFamily="34" charset="0"/>
              </a:rPr>
              <a:t>Why Real Time? </a:t>
            </a:r>
            <a:r>
              <a:rPr lang="en-US" altLang="en-US" smtClean="0">
                <a:solidFill>
                  <a:srgbClr val="6F2F9F"/>
                </a:solidFill>
                <a:latin typeface="Arial Black" pitchFamily="34" charset="0"/>
                <a:ea typeface="Arial Black" pitchFamily="34" charset="0"/>
                <a:cs typeface="Arial Black" pitchFamily="34" charset="0"/>
              </a:rPr>
              <a:t>What's wrong with  Agarose Gels	?</a:t>
            </a:r>
          </a:p>
        </p:txBody>
      </p:sp>
      <p:sp>
        <p:nvSpPr>
          <p:cNvPr id="3" name="object 3"/>
          <p:cNvSpPr txBox="1"/>
          <p:nvPr/>
        </p:nvSpPr>
        <p:spPr>
          <a:xfrm>
            <a:off x="687388" y="1722438"/>
            <a:ext cx="7770812" cy="5589587"/>
          </a:xfrm>
          <a:prstGeom prst="rect">
            <a:avLst/>
          </a:prstGeom>
        </p:spPr>
        <p:txBody>
          <a:bodyPr lIns="0" tIns="53975" rIns="0" bIns="0">
            <a:spAutoFit/>
          </a:bodyPr>
          <a:lstStyle>
            <a:lvl1pPr marL="241300" indent="-228600" eaLnBrk="0" hangingPunct="0">
              <a:tabLst>
                <a:tab pos="241300" algn="l"/>
              </a:tabLst>
              <a:defRPr>
                <a:solidFill>
                  <a:schemeClr val="tx1"/>
                </a:solidFill>
                <a:latin typeface="Arial" pitchFamily="34" charset="0"/>
                <a:cs typeface="Arial" pitchFamily="34" charset="0"/>
              </a:defRPr>
            </a:lvl1pPr>
            <a:lvl2pPr marL="523875" indent="-215900" eaLnBrk="0" hangingPunct="0">
              <a:tabLst>
                <a:tab pos="241300" algn="l"/>
              </a:tabLst>
              <a:defRPr>
                <a:solidFill>
                  <a:schemeClr val="tx1"/>
                </a:solidFill>
                <a:latin typeface="Arial" pitchFamily="34" charset="0"/>
                <a:cs typeface="Arial" pitchFamily="34" charset="0"/>
              </a:defRPr>
            </a:lvl2pPr>
            <a:lvl3pPr marL="1143000" indent="-228600" eaLnBrk="0" hangingPunct="0">
              <a:tabLst>
                <a:tab pos="241300" algn="l"/>
              </a:tabLst>
              <a:defRPr>
                <a:solidFill>
                  <a:schemeClr val="tx1"/>
                </a:solidFill>
                <a:latin typeface="Arial" pitchFamily="34" charset="0"/>
                <a:cs typeface="Arial" pitchFamily="34" charset="0"/>
              </a:defRPr>
            </a:lvl3pPr>
            <a:lvl4pPr marL="1600200" indent="-228600" eaLnBrk="0" hangingPunct="0">
              <a:tabLst>
                <a:tab pos="241300" algn="l"/>
              </a:tabLst>
              <a:defRPr>
                <a:solidFill>
                  <a:schemeClr val="tx1"/>
                </a:solidFill>
                <a:latin typeface="Arial" pitchFamily="34" charset="0"/>
                <a:cs typeface="Arial" pitchFamily="34" charset="0"/>
              </a:defRPr>
            </a:lvl4pPr>
            <a:lvl5pPr marL="2057400" indent="-228600" eaLnBrk="0" hangingPunct="0">
              <a:tabLst>
                <a:tab pos="24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9pPr>
          </a:lstStyle>
          <a:p>
            <a:pPr eaLnBrk="1" fontAlgn="base" hangingPunct="1">
              <a:spcBef>
                <a:spcPts val="425"/>
              </a:spcBef>
              <a:spcAft>
                <a:spcPct val="0"/>
              </a:spcAft>
              <a:buFont typeface="Arial" pitchFamily="34" charset="0"/>
              <a:buChar char="•"/>
            </a:pPr>
            <a:r>
              <a:rPr lang="en-US" altLang="en-US" sz="2800" b="1">
                <a:solidFill>
                  <a:srgbClr val="C00000"/>
                </a:solidFill>
              </a:rPr>
              <a:t>End point analysis</a:t>
            </a:r>
            <a:endParaRPr lang="en-US" altLang="en-US" sz="2800">
              <a:solidFill>
                <a:srgbClr val="000000"/>
              </a:solidFill>
            </a:endParaRPr>
          </a:p>
          <a:p>
            <a:pPr lvl="1" eaLnBrk="1" fontAlgn="base" hangingPunct="1">
              <a:spcBef>
                <a:spcPts val="325"/>
              </a:spcBef>
              <a:spcAft>
                <a:spcPct val="0"/>
              </a:spcAft>
              <a:buFontTx/>
              <a:buChar char="-"/>
            </a:pPr>
            <a:r>
              <a:rPr lang="en-US" altLang="en-US" sz="2800">
                <a:solidFill>
                  <a:srgbClr val="000000"/>
                </a:solidFill>
              </a:rPr>
              <a:t>End point result is time consuming</a:t>
            </a:r>
          </a:p>
          <a:p>
            <a:pPr lvl="1" eaLnBrk="1" fontAlgn="base" hangingPunct="1">
              <a:lnSpc>
                <a:spcPct val="80000"/>
              </a:lnSpc>
              <a:spcBef>
                <a:spcPts val="1013"/>
              </a:spcBef>
              <a:spcAft>
                <a:spcPct val="0"/>
              </a:spcAft>
              <a:buFontTx/>
              <a:buChar char="-"/>
            </a:pPr>
            <a:r>
              <a:rPr lang="en-US" altLang="en-US" sz="2800">
                <a:solidFill>
                  <a:srgbClr val="000000"/>
                </a:solidFill>
              </a:rPr>
              <a:t>End point is variable from sample to sample, while gels may  not be	able to resolve these variability's in yields.</a:t>
            </a:r>
          </a:p>
          <a:p>
            <a:pPr eaLnBrk="1" fontAlgn="base" hangingPunct="1">
              <a:spcBef>
                <a:spcPts val="325"/>
              </a:spcBef>
              <a:spcAft>
                <a:spcPct val="0"/>
              </a:spcAft>
              <a:buFont typeface="Arial" pitchFamily="34" charset="0"/>
              <a:buChar char="•"/>
            </a:pPr>
            <a:r>
              <a:rPr lang="en-US" altLang="en-US" sz="2800" b="1">
                <a:solidFill>
                  <a:srgbClr val="006FC0"/>
                </a:solidFill>
              </a:rPr>
              <a:t>Low resolution</a:t>
            </a:r>
            <a:endParaRPr lang="en-US" altLang="en-US" sz="2800">
              <a:solidFill>
                <a:srgbClr val="000000"/>
              </a:solidFill>
            </a:endParaRPr>
          </a:p>
          <a:p>
            <a:pPr eaLnBrk="1" fontAlgn="base" hangingPunct="1">
              <a:spcBef>
                <a:spcPts val="325"/>
              </a:spcBef>
              <a:spcAft>
                <a:spcPct val="0"/>
              </a:spcAft>
              <a:buFont typeface="Arial" pitchFamily="34" charset="0"/>
              <a:buChar char="•"/>
            </a:pPr>
            <a:r>
              <a:rPr lang="en-US" altLang="en-US" sz="2800" b="1">
                <a:solidFill>
                  <a:srgbClr val="538235"/>
                </a:solidFill>
              </a:rPr>
              <a:t>Low sensitivity</a:t>
            </a:r>
            <a:endParaRPr lang="en-US" altLang="en-US" sz="2800">
              <a:solidFill>
                <a:srgbClr val="000000"/>
              </a:solidFill>
            </a:endParaRPr>
          </a:p>
          <a:p>
            <a:pPr eaLnBrk="1" fontAlgn="base" hangingPunct="1">
              <a:spcBef>
                <a:spcPts val="338"/>
              </a:spcBef>
              <a:spcAft>
                <a:spcPct val="0"/>
              </a:spcAft>
              <a:buFont typeface="Arial" pitchFamily="34" charset="0"/>
              <a:buChar char="•"/>
            </a:pPr>
            <a:r>
              <a:rPr lang="en-US" altLang="en-US" sz="2800" b="1">
                <a:solidFill>
                  <a:srgbClr val="525252"/>
                </a:solidFill>
              </a:rPr>
              <a:t>Size-based discrimination only</a:t>
            </a:r>
            <a:endParaRPr lang="en-US" altLang="en-US" sz="2800">
              <a:solidFill>
                <a:srgbClr val="000000"/>
              </a:solidFill>
            </a:endParaRPr>
          </a:p>
          <a:p>
            <a:pPr eaLnBrk="1" fontAlgn="base" hangingPunct="1">
              <a:lnSpc>
                <a:spcPts val="3838"/>
              </a:lnSpc>
              <a:spcBef>
                <a:spcPts val="925"/>
              </a:spcBef>
              <a:spcAft>
                <a:spcPct val="0"/>
              </a:spcAft>
            </a:pPr>
            <a:r>
              <a:rPr lang="en-US" altLang="en-US" sz="4000" b="1">
                <a:solidFill>
                  <a:srgbClr val="FF0000"/>
                </a:solidFill>
              </a:rPr>
              <a:t>Real-time	PCR	enables	the	amount	of  starting material to be quantified</a:t>
            </a:r>
            <a:endParaRPr lang="en-US" altLang="en-US" sz="4000">
              <a:solidFill>
                <a:srgbClr val="000000"/>
              </a:solidFill>
            </a:endParaRPr>
          </a:p>
        </p:txBody>
      </p:sp>
    </p:spTree>
    <p:extLst>
      <p:ext uri="{BB962C8B-B14F-4D97-AF65-F5344CB8AC3E}">
        <p14:creationId xmlns:p14="http://schemas.microsoft.com/office/powerpoint/2010/main" val="326130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5238" y="647700"/>
            <a:ext cx="4071937" cy="1243013"/>
          </a:xfrm>
        </p:spPr>
        <p:txBody>
          <a:bodyPr tIns="12065" rtlCol="0"/>
          <a:lstStyle/>
          <a:p>
            <a:pPr marL="12700" eaLnBrk="1" fontAlgn="auto" hangingPunct="1">
              <a:spcBef>
                <a:spcPts val="95"/>
              </a:spcBef>
              <a:spcAft>
                <a:spcPts val="0"/>
              </a:spcAft>
              <a:defRPr/>
            </a:pPr>
            <a:r>
              <a:rPr spc="-30" dirty="0">
                <a:solidFill>
                  <a:srgbClr val="4471C4"/>
                </a:solidFill>
              </a:rPr>
              <a:t>Real </a:t>
            </a:r>
            <a:r>
              <a:rPr spc="-10" dirty="0">
                <a:solidFill>
                  <a:srgbClr val="4471C4"/>
                </a:solidFill>
              </a:rPr>
              <a:t>Time Principle</a:t>
            </a:r>
          </a:p>
        </p:txBody>
      </p:sp>
      <p:sp>
        <p:nvSpPr>
          <p:cNvPr id="3" name="object 3"/>
          <p:cNvSpPr txBox="1"/>
          <p:nvPr/>
        </p:nvSpPr>
        <p:spPr>
          <a:xfrm>
            <a:off x="687388" y="1765300"/>
            <a:ext cx="7769225" cy="4803775"/>
          </a:xfrm>
          <a:prstGeom prst="rect">
            <a:avLst/>
          </a:prstGeom>
        </p:spPr>
        <p:txBody>
          <a:bodyPr lIns="0" tIns="93980" rIns="0" bIns="0">
            <a:spAutoFit/>
          </a:bodyPr>
          <a:lstStyle>
            <a:lvl1pPr marL="241300" indent="-228600" eaLnBrk="0" hangingPunct="0">
              <a:tabLst>
                <a:tab pos="241300" algn="l"/>
              </a:tabLst>
              <a:defRPr>
                <a:solidFill>
                  <a:schemeClr val="tx1"/>
                </a:solidFill>
                <a:latin typeface="Arial" pitchFamily="34" charset="0"/>
                <a:cs typeface="Arial" pitchFamily="34" charset="0"/>
              </a:defRPr>
            </a:lvl1pPr>
            <a:lvl2pPr marL="742950" indent="-285750" eaLnBrk="0" hangingPunct="0">
              <a:tabLst>
                <a:tab pos="241300" algn="l"/>
              </a:tabLst>
              <a:defRPr>
                <a:solidFill>
                  <a:schemeClr val="tx1"/>
                </a:solidFill>
                <a:latin typeface="Arial" pitchFamily="34" charset="0"/>
                <a:cs typeface="Arial" pitchFamily="34" charset="0"/>
              </a:defRPr>
            </a:lvl2pPr>
            <a:lvl3pPr marL="1143000" indent="-228600" eaLnBrk="0" hangingPunct="0">
              <a:tabLst>
                <a:tab pos="241300" algn="l"/>
              </a:tabLst>
              <a:defRPr>
                <a:solidFill>
                  <a:schemeClr val="tx1"/>
                </a:solidFill>
                <a:latin typeface="Arial" pitchFamily="34" charset="0"/>
                <a:cs typeface="Arial" pitchFamily="34" charset="0"/>
              </a:defRPr>
            </a:lvl3pPr>
            <a:lvl4pPr marL="1600200" indent="-228600" eaLnBrk="0" hangingPunct="0">
              <a:tabLst>
                <a:tab pos="241300" algn="l"/>
              </a:tabLst>
              <a:defRPr>
                <a:solidFill>
                  <a:schemeClr val="tx1"/>
                </a:solidFill>
                <a:latin typeface="Arial" pitchFamily="34" charset="0"/>
                <a:cs typeface="Arial" pitchFamily="34" charset="0"/>
              </a:defRPr>
            </a:lvl4pPr>
            <a:lvl5pPr marL="2057400" indent="-228600" eaLnBrk="0" hangingPunct="0">
              <a:tabLst>
                <a:tab pos="24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9pPr>
          </a:lstStyle>
          <a:p>
            <a:pPr algn="just" eaLnBrk="1" fontAlgn="base" hangingPunct="1">
              <a:lnSpc>
                <a:spcPts val="2688"/>
              </a:lnSpc>
              <a:spcBef>
                <a:spcPts val="738"/>
              </a:spcBef>
              <a:spcAft>
                <a:spcPct val="0"/>
              </a:spcAft>
              <a:buFont typeface="Arial" pitchFamily="34" charset="0"/>
              <a:buChar char="•"/>
            </a:pPr>
            <a:r>
              <a:rPr lang="en-US" altLang="en-US" sz="2800" b="1" dirty="0">
                <a:solidFill>
                  <a:srgbClr val="000000"/>
                </a:solidFill>
              </a:rPr>
              <a:t>It is based on the detection and quantitation of a  </a:t>
            </a:r>
            <a:r>
              <a:rPr lang="en-US" altLang="en-US" sz="2800" b="1" u="sng" dirty="0">
                <a:solidFill>
                  <a:srgbClr val="000000"/>
                </a:solidFill>
              </a:rPr>
              <a:t>fluorescent reporter</a:t>
            </a:r>
            <a:endParaRPr lang="en-US" altLang="en-US" sz="2800" u="sng" dirty="0">
              <a:solidFill>
                <a:srgbClr val="000000"/>
              </a:solidFill>
            </a:endParaRPr>
          </a:p>
          <a:p>
            <a:pPr eaLnBrk="1" fontAlgn="base" hangingPunct="1">
              <a:spcBef>
                <a:spcPts val="38"/>
              </a:spcBef>
              <a:spcAft>
                <a:spcPct val="0"/>
              </a:spcAft>
              <a:buFontTx/>
              <a:buChar char="•"/>
            </a:pPr>
            <a:endParaRPr lang="en-US" altLang="en-US" sz="4000" dirty="0">
              <a:solidFill>
                <a:srgbClr val="000000"/>
              </a:solidFill>
            </a:endParaRPr>
          </a:p>
          <a:p>
            <a:pPr algn="just" eaLnBrk="1" fontAlgn="base" hangingPunct="1">
              <a:lnSpc>
                <a:spcPts val="2688"/>
              </a:lnSpc>
              <a:spcBef>
                <a:spcPct val="0"/>
              </a:spcBef>
              <a:spcAft>
                <a:spcPct val="0"/>
              </a:spcAft>
              <a:buFont typeface="Arial" pitchFamily="34" charset="0"/>
              <a:buChar char="•"/>
            </a:pPr>
            <a:r>
              <a:rPr lang="en-US" altLang="en-US" sz="2800" b="1" dirty="0">
                <a:solidFill>
                  <a:srgbClr val="00AF50"/>
                </a:solidFill>
              </a:rPr>
              <a:t>In stead of measuring the endpoint we focus on the first  significant increase in the amount of PCR product.</a:t>
            </a:r>
            <a:endParaRPr lang="en-US" altLang="en-US" sz="2800" dirty="0">
              <a:solidFill>
                <a:srgbClr val="000000"/>
              </a:solidFill>
            </a:endParaRPr>
          </a:p>
          <a:p>
            <a:pPr eaLnBrk="1" fontAlgn="base" hangingPunct="1">
              <a:spcBef>
                <a:spcPts val="25"/>
              </a:spcBef>
              <a:spcAft>
                <a:spcPct val="0"/>
              </a:spcAft>
              <a:buFontTx/>
              <a:buChar char="•"/>
            </a:pPr>
            <a:endParaRPr lang="en-US" altLang="en-US" sz="4000" dirty="0">
              <a:solidFill>
                <a:srgbClr val="000000"/>
              </a:solidFill>
            </a:endParaRPr>
          </a:p>
          <a:p>
            <a:pPr algn="just" eaLnBrk="1" fontAlgn="base" hangingPunct="1">
              <a:lnSpc>
                <a:spcPts val="2688"/>
              </a:lnSpc>
              <a:spcBef>
                <a:spcPct val="0"/>
              </a:spcBef>
              <a:spcAft>
                <a:spcPct val="0"/>
              </a:spcAft>
              <a:buFont typeface="Arial" pitchFamily="34" charset="0"/>
              <a:buChar char="•"/>
            </a:pPr>
            <a:r>
              <a:rPr lang="en-US" altLang="en-US" sz="2800" b="1" dirty="0">
                <a:solidFill>
                  <a:srgbClr val="C00000"/>
                </a:solidFill>
              </a:rPr>
              <a:t>If there are only a few DNA molecules at the beginning of  the PCR then relatively little product will be made, but if  there are many starting molecules then the product yield  will be higher.</a:t>
            </a:r>
            <a:endParaRPr lang="en-US" altLang="en-US" sz="2800" dirty="0">
              <a:solidFill>
                <a:srgbClr val="000000"/>
              </a:solidFill>
            </a:endParaRPr>
          </a:p>
        </p:txBody>
      </p:sp>
    </p:spTree>
    <p:extLst>
      <p:ext uri="{BB962C8B-B14F-4D97-AF65-F5344CB8AC3E}">
        <p14:creationId xmlns:p14="http://schemas.microsoft.com/office/powerpoint/2010/main" val="40484727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Обычная">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ain 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3" ma:contentTypeDescription="Create a new document." ma:contentTypeScope="" ma:versionID="69509df1daac29a0206497e34d570108">
  <xsd:schema xmlns:xsd="http://www.w3.org/2001/XMLSchema" xmlns:xs="http://www.w3.org/2001/XMLSchema" xmlns:p="http://schemas.microsoft.com/office/2006/metadata/properties" xmlns:ns2="d04b26b9-50b7-4329-ba0b-d0dc18387505" targetNamespace="http://schemas.microsoft.com/office/2006/metadata/properties" ma:root="true" ma:fieldsID="83db7a35c46faae0cf95edc148ef11d9" ns2:_="">
    <xsd:import namespace="d04b26b9-50b7-4329-ba0b-d0dc18387505"/>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77C595-B00F-42CB-BA2F-37C1EAE6BA86}"/>
</file>

<file path=customXml/itemProps2.xml><?xml version="1.0" encoding="utf-8"?>
<ds:datastoreItem xmlns:ds="http://schemas.openxmlformats.org/officeDocument/2006/customXml" ds:itemID="{D27030A4-EC51-4B93-92EC-B25D6463C845}"/>
</file>

<file path=customXml/itemProps3.xml><?xml version="1.0" encoding="utf-8"?>
<ds:datastoreItem xmlns:ds="http://schemas.openxmlformats.org/officeDocument/2006/customXml" ds:itemID="{A531AFE5-3812-4C76-BAB8-26407F14EDBB}"/>
</file>

<file path=docProps/app.xml><?xml version="1.0" encoding="utf-8"?>
<Properties xmlns="http://schemas.openxmlformats.org/officeDocument/2006/extended-properties" xmlns:vt="http://schemas.openxmlformats.org/officeDocument/2006/docPropsVTypes">
  <TotalTime>77</TotalTime>
  <Words>3012</Words>
  <Application>Microsoft Office PowerPoint</Application>
  <PresentationFormat>عرض على الشاشة (3:4)‏</PresentationFormat>
  <Paragraphs>537</Paragraphs>
  <Slides>37</Slides>
  <Notes>12</Notes>
  <HiddenSlides>0</HiddenSlides>
  <MMClips>0</MMClips>
  <ScaleCrop>false</ScaleCrop>
  <HeadingPairs>
    <vt:vector size="6" baseType="variant">
      <vt:variant>
        <vt:lpstr>نسق</vt:lpstr>
      </vt:variant>
      <vt:variant>
        <vt:i4>8</vt:i4>
      </vt:variant>
      <vt:variant>
        <vt:lpstr>خوادم OLE مضمنة</vt:lpstr>
      </vt:variant>
      <vt:variant>
        <vt:i4>1</vt:i4>
      </vt:variant>
      <vt:variant>
        <vt:lpstr>عناوين الشرائح</vt:lpstr>
      </vt:variant>
      <vt:variant>
        <vt:i4>37</vt:i4>
      </vt:variant>
    </vt:vector>
  </HeadingPairs>
  <TitlesOfParts>
    <vt:vector size="46" baseType="lpstr">
      <vt:lpstr>Обычная</vt:lpstr>
      <vt:lpstr>main Presentation</vt:lpstr>
      <vt:lpstr>5_Office Theme</vt:lpstr>
      <vt:lpstr>Office Theme</vt:lpstr>
      <vt:lpstr>1_Office Theme</vt:lpstr>
      <vt:lpstr>2_Office Theme</vt:lpstr>
      <vt:lpstr>3_Office Theme</vt:lpstr>
      <vt:lpstr>4_Office Theme</vt:lpstr>
      <vt:lpstr>Chart</vt:lpstr>
      <vt:lpstr>REAL – TIME POLYMERASE CHAIN REACTION</vt:lpstr>
      <vt:lpstr>عرض تقديمي في PowerPoint</vt:lpstr>
      <vt:lpstr>عرض تقديمي في PowerPoint</vt:lpstr>
      <vt:lpstr>عرض تقديمي في PowerPoint</vt:lpstr>
      <vt:lpstr>Real Time PCR</vt:lpstr>
      <vt:lpstr>Real Time -PCR</vt:lpstr>
      <vt:lpstr>What is Real Time-PCR ?</vt:lpstr>
      <vt:lpstr>Why Real Time? What's wrong with  Agarose Gels ?</vt:lpstr>
      <vt:lpstr>Real Time Principle</vt:lpstr>
      <vt:lpstr>For Real Time PCR  we need a specific probe with a fluorescent reporter</vt:lpstr>
      <vt:lpstr>Real-Time PCR</vt:lpstr>
      <vt:lpstr>A commonly misused acronym …</vt:lpstr>
      <vt:lpstr>An Overview of General PCR</vt:lpstr>
      <vt:lpstr>عرض تقديمي في PowerPoint</vt:lpstr>
      <vt:lpstr>عرض تقديمي في PowerPoint</vt:lpstr>
      <vt:lpstr>عرض تقديمي في PowerPoint</vt:lpstr>
      <vt:lpstr>CYBR Green Chemistry</vt:lpstr>
      <vt:lpstr>عرض تقديمي في PowerPoint</vt:lpstr>
      <vt:lpstr>Advantage and disadvantage of CYBR Green  Method</vt:lpstr>
      <vt:lpstr>عرض تقديمي في PowerPoint</vt:lpstr>
      <vt:lpstr>TaqMan Chemistry TaqMan chemistry requires two more  additional components with traditional PCR</vt:lpstr>
      <vt:lpstr>AmpliTaq Gold DNA Polymerase</vt:lpstr>
      <vt:lpstr>TaqMan Probe</vt:lpstr>
      <vt:lpstr>عرض تقديمي في PowerPoint</vt:lpstr>
      <vt:lpstr>عرض تقديمي في PowerPoint</vt:lpstr>
      <vt:lpstr>Molecular Beacon</vt:lpstr>
      <vt:lpstr>عرض تقديمي في PowerPoint</vt:lpstr>
      <vt:lpstr>Molecular Beacon</vt:lpstr>
      <vt:lpstr>Molecular Beacon</vt:lpstr>
      <vt:lpstr>Scorpion probe</vt:lpstr>
      <vt:lpstr>Scorpion primer &amp; probe</vt:lpstr>
      <vt:lpstr>عرض تقديمي في PowerPoint</vt:lpstr>
      <vt:lpstr>عرض تقديمي في PowerPoint</vt:lpstr>
      <vt:lpstr>How do we carry out PCR if RNA is  the starting material?</vt:lpstr>
      <vt:lpstr>عرض تقديمي في PowerPoint</vt:lpstr>
      <vt:lpstr>Applications of Real Time PCR</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 TIME POLYMERASE CHAIN REACTION</dc:title>
  <dc:creator>MCC</dc:creator>
  <cp:lastModifiedBy>MCC</cp:lastModifiedBy>
  <cp:revision>7</cp:revision>
  <dcterms:created xsi:type="dcterms:W3CDTF">2021-03-21T09:38:12Z</dcterms:created>
  <dcterms:modified xsi:type="dcterms:W3CDTF">2021-03-21T10:57:41Z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