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7" r:id="rId2"/>
    <p:sldId id="300" r:id="rId3"/>
    <p:sldId id="301" r:id="rId4"/>
    <p:sldId id="258" r:id="rId5"/>
    <p:sldId id="259" r:id="rId6"/>
    <p:sldId id="261" r:id="rId7"/>
    <p:sldId id="279" r:id="rId8"/>
    <p:sldId id="280" r:id="rId9"/>
    <p:sldId id="281" r:id="rId10"/>
    <p:sldId id="282" r:id="rId11"/>
    <p:sldId id="283" r:id="rId12"/>
    <p:sldId id="284" r:id="rId13"/>
    <p:sldId id="285" r:id="rId14"/>
    <p:sldId id="286" r:id="rId15"/>
    <p:sldId id="287" r:id="rId16"/>
    <p:sldId id="294" r:id="rId17"/>
    <p:sldId id="295" r:id="rId18"/>
    <p:sldId id="293" r:id="rId19"/>
    <p:sldId id="296" r:id="rId20"/>
    <p:sldId id="297" r:id="rId21"/>
    <p:sldId id="298" r:id="rId22"/>
    <p:sldId id="260" r:id="rId23"/>
    <p:sldId id="29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211A0-9231-4FCB-BFE0-E28389C13A6F}" type="datetimeFigureOut">
              <a:rPr lang="en-GB" smtClean="0"/>
              <a:pPr/>
              <a:t>02/03/2021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A1E69-82C8-4823-B11F-D5B4A10CF2B7}" type="slidenum">
              <a:rPr lang="en-GB" smtClean="0"/>
              <a:pPr/>
              <a:t>‹#›</a:t>
            </a:fld>
            <a:endParaRPr lang="en-GB"/>
          </a:p>
        </p:txBody>
      </p:sp>
    </p:spTree>
    <p:extLst>
      <p:ext uri="{BB962C8B-B14F-4D97-AF65-F5344CB8AC3E}">
        <p14:creationId xmlns:p14="http://schemas.microsoft.com/office/powerpoint/2010/main" val="330420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37E379-8794-4B01-96AD-E66DA69C0D58}" type="slidenum">
              <a:rPr lang="ar-IQ" smtClean="0"/>
              <a:pPr/>
              <a:t>1</a:t>
            </a:fld>
            <a:endParaRPr lang="ar-IQ"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780A1E69-82C8-4823-B11F-D5B4A10CF2B7}"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Wednesday 3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Wednesday 3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Wednesday 3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Wednesday 3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Wednesday 3 March 2021</a:t>
            </a:r>
            <a:endParaRPr lang="en-US"/>
          </a:p>
        </p:txBody>
      </p:sp>
      <p:sp>
        <p:nvSpPr>
          <p:cNvPr id="5" name="Footer Placeholder 4"/>
          <p:cNvSpPr>
            <a:spLocks noGrp="1"/>
          </p:cNvSpPr>
          <p:nvPr>
            <p:ph type="ftr" sz="quarter" idx="11"/>
          </p:nvPr>
        </p:nvSpPr>
        <p:spPr/>
        <p:txBody>
          <a:bodyPr/>
          <a:lstStyle/>
          <a:p>
            <a:r>
              <a:rPr lang="en-US" smtClean="0"/>
              <a:t>Dr. Aiman Qais Afar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Wednesday 3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Wednesday 3 March 2021</a:t>
            </a:r>
            <a:endParaRPr lang="en-US"/>
          </a:p>
        </p:txBody>
      </p:sp>
      <p:sp>
        <p:nvSpPr>
          <p:cNvPr id="8" name="Footer Placeholder 7"/>
          <p:cNvSpPr>
            <a:spLocks noGrp="1"/>
          </p:cNvSpPr>
          <p:nvPr>
            <p:ph type="ftr" sz="quarter" idx="11"/>
          </p:nvPr>
        </p:nvSpPr>
        <p:spPr/>
        <p:txBody>
          <a:bodyPr/>
          <a:lstStyle/>
          <a:p>
            <a:r>
              <a:rPr lang="en-US" smtClean="0"/>
              <a:t>Dr. Aiman Qais Afar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Wednesday 3 March 2021</a:t>
            </a:r>
            <a:endParaRPr lang="en-US"/>
          </a:p>
        </p:txBody>
      </p:sp>
      <p:sp>
        <p:nvSpPr>
          <p:cNvPr id="4" name="Footer Placeholder 3"/>
          <p:cNvSpPr>
            <a:spLocks noGrp="1"/>
          </p:cNvSpPr>
          <p:nvPr>
            <p:ph type="ftr" sz="quarter" idx="11"/>
          </p:nvPr>
        </p:nvSpPr>
        <p:spPr/>
        <p:txBody>
          <a:bodyPr/>
          <a:lstStyle/>
          <a:p>
            <a:r>
              <a:rPr lang="en-US" smtClean="0"/>
              <a:t>Dr. Aiman Qais Afar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Wednesday 3 March 2021</a:t>
            </a:r>
            <a:endParaRPr lang="en-US"/>
          </a:p>
        </p:txBody>
      </p:sp>
      <p:sp>
        <p:nvSpPr>
          <p:cNvPr id="3" name="Footer Placeholder 2"/>
          <p:cNvSpPr>
            <a:spLocks noGrp="1"/>
          </p:cNvSpPr>
          <p:nvPr>
            <p:ph type="ftr" sz="quarter" idx="11"/>
          </p:nvPr>
        </p:nvSpPr>
        <p:spPr/>
        <p:txBody>
          <a:bodyPr/>
          <a:lstStyle/>
          <a:p>
            <a:r>
              <a:rPr lang="en-US" smtClean="0"/>
              <a:t>Dr. Aiman Qais Afar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Wednesday 3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Wednesday 3 March 2021</a:t>
            </a:r>
            <a:endParaRPr lang="en-US"/>
          </a:p>
        </p:txBody>
      </p:sp>
      <p:sp>
        <p:nvSpPr>
          <p:cNvPr id="6" name="Footer Placeholder 5"/>
          <p:cNvSpPr>
            <a:spLocks noGrp="1"/>
          </p:cNvSpPr>
          <p:nvPr>
            <p:ph type="ftr" sz="quarter" idx="11"/>
          </p:nvPr>
        </p:nvSpPr>
        <p:spPr/>
        <p:txBody>
          <a:bodyPr/>
          <a:lstStyle/>
          <a:p>
            <a:r>
              <a:rPr lang="en-US" smtClean="0"/>
              <a:t>Dr. Aiman Qais Afar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Wednesday 3 March 2021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Aiman Qais Afar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4524315"/>
          </a:xfrm>
          <a:prstGeom prst="rect">
            <a:avLst/>
          </a:prstGeom>
          <a:noFill/>
        </p:spPr>
        <p:txBody>
          <a:bodyPr wrap="square" rtlCol="1">
            <a:spAutoFit/>
          </a:bodyPr>
          <a:lstStyle/>
          <a:p>
            <a:pPr algn="ctr"/>
            <a:endParaRPr lang="en-US" sz="3200" b="1" i="1" dirty="0" smtClean="0">
              <a:solidFill>
                <a:srgbClr val="FF0000"/>
              </a:solidFill>
              <a:latin typeface="Candara" pitchFamily="34" charset="0"/>
            </a:endParaRPr>
          </a:p>
          <a:p>
            <a:pPr algn="ctr"/>
            <a:endParaRPr lang="en-US" sz="3200" b="1" i="1" dirty="0" smtClean="0">
              <a:solidFill>
                <a:srgbClr val="FF0000"/>
              </a:solidFill>
              <a:latin typeface="Candara" pitchFamily="34" charset="0"/>
            </a:endParaRPr>
          </a:p>
          <a:p>
            <a:pPr algn="ctr"/>
            <a:r>
              <a:rPr lang="en-US" sz="3200" b="1" i="1" dirty="0" smtClean="0">
                <a:solidFill>
                  <a:srgbClr val="0033CC"/>
                </a:solidFill>
                <a:latin typeface="Candara" pitchFamily="34" charset="0"/>
              </a:rPr>
              <a:t>THE EYEBALL</a:t>
            </a:r>
          </a:p>
          <a:p>
            <a:pPr algn="ctr"/>
            <a:endParaRPr lang="en-US" sz="3200" b="1" i="1" dirty="0" smtClean="0">
              <a:solidFill>
                <a:schemeClr val="tx2">
                  <a:lumMod val="60000"/>
                  <a:lumOff val="40000"/>
                </a:schemeClr>
              </a:solidFill>
              <a:latin typeface="Candara" pitchFamily="34" charset="0"/>
            </a:endParaRPr>
          </a:p>
          <a:p>
            <a:pPr algn="ctr"/>
            <a:r>
              <a:rPr lang="en-US" sz="3200" b="1" i="1" dirty="0" smtClean="0">
                <a:solidFill>
                  <a:srgbClr val="FF0000"/>
                </a:solidFill>
                <a:latin typeface="Candara" pitchFamily="34" charset="0"/>
              </a:rPr>
              <a:t>Dr. Aiman Q. Afar</a:t>
            </a:r>
          </a:p>
          <a:p>
            <a:pPr algn="ctr"/>
            <a:r>
              <a:rPr lang="en-US" sz="3200" b="1" i="1" dirty="0" smtClean="0">
                <a:solidFill>
                  <a:srgbClr val="00FF00"/>
                </a:solidFill>
                <a:latin typeface="Candara" pitchFamily="34" charset="0"/>
              </a:rPr>
              <a:t>Surgical Anatomist</a:t>
            </a:r>
          </a:p>
          <a:p>
            <a:pPr algn="ctr"/>
            <a:endParaRPr lang="en-US" sz="3200" b="1" i="1" dirty="0" smtClean="0">
              <a:solidFill>
                <a:srgbClr val="FF0000"/>
              </a:solidFill>
              <a:latin typeface="Candara" pitchFamily="34" charset="0"/>
            </a:endParaRPr>
          </a:p>
          <a:p>
            <a:pPr algn="ctr"/>
            <a:r>
              <a:rPr lang="en-US" sz="3200" b="1" i="1" dirty="0" smtClean="0">
                <a:solidFill>
                  <a:srgbClr val="0033CC"/>
                </a:solidFill>
                <a:latin typeface="Candara" pitchFamily="34" charset="0"/>
              </a:rPr>
              <a:t>College of Medicine / University of  Mutah</a:t>
            </a:r>
          </a:p>
          <a:p>
            <a:pPr algn="ctr"/>
            <a:endParaRPr lang="en-US" sz="3200" b="1" i="1" dirty="0" smtClean="0">
              <a:solidFill>
                <a:srgbClr val="0033CC"/>
              </a:solidFill>
              <a:latin typeface="Candara" pitchFamily="34" charset="0"/>
            </a:endParaRPr>
          </a:p>
        </p:txBody>
      </p:sp>
      <p:sp>
        <p:nvSpPr>
          <p:cNvPr id="3" name="Date Placeholder 2"/>
          <p:cNvSpPr>
            <a:spLocks noGrp="1"/>
          </p:cNvSpPr>
          <p:nvPr>
            <p:ph type="dt" sz="half" idx="10"/>
          </p:nvPr>
        </p:nvSpPr>
        <p:spPr>
          <a:xfrm>
            <a:off x="2286000" y="4722752"/>
            <a:ext cx="4191000" cy="365125"/>
          </a:xfrm>
        </p:spPr>
        <p:txBody>
          <a:bodyPr/>
          <a:lstStyle/>
          <a:p>
            <a:r>
              <a:rPr lang="en-US" sz="2800" b="1" i="1" dirty="0" smtClean="0">
                <a:solidFill>
                  <a:srgbClr val="00FF00"/>
                </a:solidFill>
                <a:latin typeface="Candara" pitchFamily="34" charset="0"/>
              </a:rPr>
              <a:t>Wednesday</a:t>
            </a:r>
            <a:r>
              <a:rPr lang="en-US" sz="2800" b="1" dirty="0" smtClean="0">
                <a:solidFill>
                  <a:srgbClr val="00FF00"/>
                </a:solidFill>
                <a:latin typeface="Candara" pitchFamily="34" charset="0"/>
              </a:rPr>
              <a:t> 3 March 2021</a:t>
            </a:r>
            <a:endParaRPr lang="en-US" sz="2800" b="1" dirty="0">
              <a:solidFill>
                <a:srgbClr val="00FF00"/>
              </a:solidFill>
              <a:latin typeface="Candara" pitchFamily="34" charset="0"/>
            </a:endParaRP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a:t>
            </a:fld>
            <a:endParaRPr lang="en-US" b="1" dirty="0">
              <a:solidFill>
                <a:srgbClr val="0033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0"/>
            <a:ext cx="8839200" cy="1631216"/>
          </a:xfrm>
          <a:prstGeom prst="rect">
            <a:avLst/>
          </a:prstGeom>
        </p:spPr>
        <p:txBody>
          <a:bodyPr wrap="square">
            <a:spAutoFit/>
          </a:bodyPr>
          <a:lstStyle/>
          <a:p>
            <a:r>
              <a:rPr lang="en-GB" sz="2000" b="1" i="1" dirty="0" smtClean="0">
                <a:solidFill>
                  <a:srgbClr val="FF0000"/>
                </a:solidFill>
                <a:latin typeface="Candara" pitchFamily="34" charset="0"/>
              </a:rPr>
              <a:t>The finest vessels </a:t>
            </a:r>
            <a:r>
              <a:rPr lang="en-GB" sz="2000" b="1" i="1" dirty="0" smtClean="0">
                <a:latin typeface="Candara" pitchFamily="34" charset="0"/>
              </a:rPr>
              <a:t>(the capillary lamina of the choroid or </a:t>
            </a:r>
            <a:r>
              <a:rPr lang="en-GB" sz="2000" b="1" i="1" dirty="0" smtClean="0">
                <a:solidFill>
                  <a:srgbClr val="0033CC"/>
                </a:solidFill>
                <a:latin typeface="Candara" pitchFamily="34" charset="0"/>
              </a:rPr>
              <a:t>choriocapillaris,</a:t>
            </a:r>
          </a:p>
          <a:p>
            <a:r>
              <a:rPr lang="en-GB" sz="2000" b="1" i="1" dirty="0" smtClean="0">
                <a:latin typeface="Candara" pitchFamily="34" charset="0"/>
              </a:rPr>
              <a:t>an extensive capillary bed)</a:t>
            </a:r>
            <a:r>
              <a:rPr lang="en-GB" sz="2000" i="1" dirty="0" smtClean="0">
                <a:latin typeface="Candara" pitchFamily="34" charset="0"/>
              </a:rPr>
              <a:t> are innermost, adjacent to </a:t>
            </a:r>
            <a:r>
              <a:rPr lang="en-GB" sz="2000" b="1" i="1" dirty="0" smtClean="0">
                <a:solidFill>
                  <a:srgbClr val="C00000"/>
                </a:solidFill>
                <a:latin typeface="Candara" pitchFamily="34" charset="0"/>
              </a:rPr>
              <a:t>the avascular light-sensitive layer of the retina</a:t>
            </a:r>
            <a:r>
              <a:rPr lang="en-GB" sz="2000" i="1" dirty="0" smtClean="0">
                <a:solidFill>
                  <a:srgbClr val="C00000"/>
                </a:solidFill>
                <a:latin typeface="Candara" pitchFamily="34" charset="0"/>
              </a:rPr>
              <a:t>, </a:t>
            </a:r>
            <a:r>
              <a:rPr lang="en-GB" sz="2000" i="1" dirty="0" smtClean="0">
                <a:latin typeface="Candara" pitchFamily="34" charset="0"/>
              </a:rPr>
              <a:t>which it supplies with oxygen and nutrients. Engorged with blood in life </a:t>
            </a:r>
            <a:r>
              <a:rPr lang="en-GB" sz="2000" b="1" i="1" dirty="0" smtClean="0">
                <a:solidFill>
                  <a:srgbClr val="0033CC"/>
                </a:solidFill>
                <a:latin typeface="Candara" pitchFamily="34" charset="0"/>
              </a:rPr>
              <a:t>(it has the highest perfusion rate per gram of tissue of all vascular</a:t>
            </a:r>
          </a:p>
          <a:p>
            <a:r>
              <a:rPr lang="en-GB" sz="2000" b="1" i="1" dirty="0" smtClean="0">
                <a:solidFill>
                  <a:srgbClr val="0033CC"/>
                </a:solidFill>
                <a:latin typeface="Candara" pitchFamily="34" charset="0"/>
              </a:rPr>
              <a:t>beds of the body), </a:t>
            </a:r>
            <a:endParaRPr lang="en-GB" sz="2000" b="1" i="1" dirty="0">
              <a:solidFill>
                <a:srgbClr val="0033CC"/>
              </a:solidFill>
              <a:latin typeface="Candara" pitchFamily="34" charset="0"/>
            </a:endParaRPr>
          </a:p>
        </p:txBody>
      </p:sp>
      <p:sp>
        <p:nvSpPr>
          <p:cNvPr id="3" name="Rectangle 2"/>
          <p:cNvSpPr/>
          <p:nvPr/>
        </p:nvSpPr>
        <p:spPr>
          <a:xfrm>
            <a:off x="228600" y="152400"/>
            <a:ext cx="5307479" cy="584775"/>
          </a:xfrm>
          <a:prstGeom prst="rect">
            <a:avLst/>
          </a:prstGeom>
          <a:ln w="57150">
            <a:solidFill>
              <a:schemeClr val="tx1"/>
            </a:solidFill>
          </a:ln>
        </p:spPr>
        <p:txBody>
          <a:bodyPr wrap="none">
            <a:spAutoFit/>
          </a:bodyPr>
          <a:lstStyle/>
          <a:p>
            <a:r>
              <a:rPr lang="en-GB" sz="3200" b="1" i="1" dirty="0" smtClean="0">
                <a:solidFill>
                  <a:srgbClr val="FF0000"/>
                </a:solidFill>
                <a:latin typeface="Candara" pitchFamily="34" charset="0"/>
              </a:rPr>
              <a:t>VASCULAR LAYER OF EYEBALL</a:t>
            </a:r>
            <a:endParaRPr lang="en-GB" sz="3200" i="1" dirty="0">
              <a:solidFill>
                <a:srgbClr val="FF0000"/>
              </a:solidFill>
              <a:latin typeface="Candara" pitchFamily="34" charset="0"/>
            </a:endParaRPr>
          </a:p>
        </p:txBody>
      </p:sp>
      <p:sp>
        <p:nvSpPr>
          <p:cNvPr id="43010" name="AutoShape 2" descr="ÙØªÙØ¬Ø© Ø¨Ø­Ø« Ø§ÙØµÙØ± Ø¹Ù âªâred eyeâ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12" name="AutoShape 4" descr="ÙØªÙØ¬Ø© Ø¨Ø­Ø« Ø§ÙØµÙØ± Ø¹Ù âªâred eyeâ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16" name="AutoShape 8" descr="ÙØªÙØ¬Ø© Ø¨Ø­Ø« Ø§ÙØµÙØ± Ø¹Ù âªâred eyeâ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18" name="AutoShape 10" descr="ÙØªÙØ¬Ø© Ø¨Ø­Ø« Ø§ÙØµÙØ± Ø¹Ù âªâred eyeâ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20" name="AutoShape 12" descr="ÙØªÙØ¬Ø© Ø¨Ø­Ø« Ø§ÙØµÙØ± Ø¹Ù âªâred eyeâ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22" name="AutoShape 14" descr="ÙØªÙØ¬Ø© Ø¨Ø­Ø« Ø§ÙØµÙØ± Ø¹Ù âªâred eyeâ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24" name="AutoShape 16" descr="ÙØªÙØ¬Ø© Ø¨Ø­Ø« Ø§ÙØµÙØ± Ø¹Ù âªâred eyeâ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3026" name="Picture 18" descr="ÙØªÙØ¬Ø© Ø¨Ø­Ø« Ø§ÙØµÙØ± Ø¹Ù âªâred eyeââ¬â"/>
          <p:cNvPicPr>
            <a:picLocks noChangeAspect="1" noChangeArrowheads="1"/>
          </p:cNvPicPr>
          <p:nvPr/>
        </p:nvPicPr>
        <p:blipFill>
          <a:blip r:embed="rId2" cstate="print"/>
          <a:srcRect t="5384" r="1848" b="4877"/>
          <a:stretch>
            <a:fillRect/>
          </a:stretch>
        </p:blipFill>
        <p:spPr bwMode="auto">
          <a:xfrm>
            <a:off x="3047216" y="2209800"/>
            <a:ext cx="5868184" cy="4018737"/>
          </a:xfrm>
          <a:prstGeom prst="rect">
            <a:avLst/>
          </a:prstGeom>
          <a:noFill/>
          <a:ln w="57150">
            <a:solidFill>
              <a:srgbClr val="00FF00"/>
            </a:solidFill>
          </a:ln>
        </p:spPr>
      </p:pic>
      <p:sp>
        <p:nvSpPr>
          <p:cNvPr id="13" name="Rectangle 12"/>
          <p:cNvSpPr/>
          <p:nvPr/>
        </p:nvSpPr>
        <p:spPr>
          <a:xfrm>
            <a:off x="228600" y="3093184"/>
            <a:ext cx="2438400" cy="1631216"/>
          </a:xfrm>
          <a:prstGeom prst="rect">
            <a:avLst/>
          </a:prstGeom>
          <a:ln>
            <a:solidFill>
              <a:schemeClr val="tx1"/>
            </a:solidFill>
            <a:prstDash val="sysDash"/>
          </a:ln>
        </p:spPr>
        <p:txBody>
          <a:bodyPr wrap="square">
            <a:spAutoFit/>
          </a:bodyPr>
          <a:lstStyle/>
          <a:p>
            <a:r>
              <a:rPr lang="en-GB" sz="2000" i="1" dirty="0" smtClean="0">
                <a:latin typeface="Candara" pitchFamily="34" charset="0"/>
              </a:rPr>
              <a:t>this layer is responsible for the </a:t>
            </a:r>
            <a:r>
              <a:rPr lang="en-GB" sz="2000" b="1" i="1" dirty="0" smtClean="0">
                <a:solidFill>
                  <a:srgbClr val="FF0000"/>
                </a:solidFill>
                <a:latin typeface="Candara" pitchFamily="34" charset="0"/>
              </a:rPr>
              <a:t>“red eye”</a:t>
            </a:r>
            <a:r>
              <a:rPr lang="en-GB" sz="2000" i="1" dirty="0" smtClean="0">
                <a:latin typeface="Candara" pitchFamily="34" charset="0"/>
              </a:rPr>
              <a:t> reflection that occurs in </a:t>
            </a:r>
            <a:r>
              <a:rPr lang="en-GB" sz="2000" b="1" i="1" dirty="0" smtClean="0">
                <a:latin typeface="Candara" pitchFamily="34" charset="0"/>
              </a:rPr>
              <a:t>flash photography</a:t>
            </a:r>
            <a:endParaRPr lang="en-GB" sz="2000" b="1" i="1" dirty="0">
              <a:latin typeface="Candara" pitchFamily="34" charset="0"/>
            </a:endParaRPr>
          </a:p>
        </p:txBody>
      </p:sp>
      <p:sp>
        <p:nvSpPr>
          <p:cNvPr id="14" name="Date Placeholder 13"/>
          <p:cNvSpPr>
            <a:spLocks noGrp="1"/>
          </p:cNvSpPr>
          <p:nvPr>
            <p:ph type="dt" sz="half" idx="10"/>
          </p:nvPr>
        </p:nvSpPr>
        <p:spPr/>
        <p:txBody>
          <a:bodyPr/>
          <a:lstStyle/>
          <a:p>
            <a:r>
              <a:rPr lang="en-US" b="1" smtClean="0">
                <a:solidFill>
                  <a:srgbClr val="FF0000"/>
                </a:solidFill>
              </a:rPr>
              <a:t>Wednesday 3 March 2021</a:t>
            </a:r>
            <a:endParaRPr lang="en-US" b="1">
              <a:solidFill>
                <a:srgbClr val="FF0000"/>
              </a:solidFill>
            </a:endParaRPr>
          </a:p>
        </p:txBody>
      </p:sp>
      <p:sp>
        <p:nvSpPr>
          <p:cNvPr id="15" name="Slide Number Placeholder 14"/>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FF0000"/>
                </a:solidFill>
              </a:rPr>
              <a:pPr/>
              <a:t>10</a:t>
            </a:fld>
            <a:endParaRPr lang="en-US" b="1">
              <a:solidFill>
                <a:srgbClr val="FF0000"/>
              </a:solidFill>
            </a:endParaRPr>
          </a:p>
        </p:txBody>
      </p:sp>
      <p:sp>
        <p:nvSpPr>
          <p:cNvPr id="16" name="Footer Placeholder 15"/>
          <p:cNvSpPr>
            <a:spLocks noGrp="1"/>
          </p:cNvSpPr>
          <p:nvPr>
            <p:ph type="ftr" sz="quarter" idx="11"/>
          </p:nvPr>
        </p:nvSpPr>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5307479" cy="584775"/>
          </a:xfrm>
          <a:prstGeom prst="rect">
            <a:avLst/>
          </a:prstGeom>
          <a:ln w="57150">
            <a:solidFill>
              <a:schemeClr val="tx1"/>
            </a:solidFill>
          </a:ln>
        </p:spPr>
        <p:txBody>
          <a:bodyPr wrap="none">
            <a:spAutoFit/>
          </a:bodyPr>
          <a:lstStyle/>
          <a:p>
            <a:r>
              <a:rPr lang="en-GB" sz="3200" b="1" i="1" dirty="0" smtClean="0">
                <a:solidFill>
                  <a:srgbClr val="FF0000"/>
                </a:solidFill>
                <a:latin typeface="Candara" pitchFamily="34" charset="0"/>
              </a:rPr>
              <a:t>VASCULAR LAYER OF EYEBALL</a:t>
            </a:r>
            <a:endParaRPr lang="en-GB" sz="3200" i="1" dirty="0">
              <a:solidFill>
                <a:srgbClr val="FF0000"/>
              </a:solidFill>
              <a:latin typeface="Candara" pitchFamily="34" charset="0"/>
            </a:endParaRPr>
          </a:p>
        </p:txBody>
      </p:sp>
      <p:sp>
        <p:nvSpPr>
          <p:cNvPr id="3" name="Rectangle 2"/>
          <p:cNvSpPr/>
          <p:nvPr/>
        </p:nvSpPr>
        <p:spPr>
          <a:xfrm>
            <a:off x="152400" y="1170325"/>
            <a:ext cx="3352800" cy="3477875"/>
          </a:xfrm>
          <a:prstGeom prst="rect">
            <a:avLst/>
          </a:prstGeom>
        </p:spPr>
        <p:txBody>
          <a:bodyPr wrap="square">
            <a:spAutoFit/>
          </a:bodyPr>
          <a:lstStyle/>
          <a:p>
            <a:pPr>
              <a:buFont typeface="Wingdings" pitchFamily="2" charset="2"/>
              <a:buChar char="ü"/>
            </a:pPr>
            <a:r>
              <a:rPr lang="en-GB" sz="2000" b="1" i="1" u="sng" dirty="0" smtClean="0">
                <a:solidFill>
                  <a:srgbClr val="FF0000"/>
                </a:solidFill>
                <a:latin typeface="Candara" pitchFamily="34" charset="0"/>
              </a:rPr>
              <a:t>The ciliary body </a:t>
            </a:r>
            <a:r>
              <a:rPr lang="en-GB" sz="2000" b="1" i="1" dirty="0" smtClean="0">
                <a:latin typeface="Candara" pitchFamily="34" charset="0"/>
              </a:rPr>
              <a:t>is a ring-like thickening of the layer </a:t>
            </a:r>
            <a:r>
              <a:rPr lang="en-GB" sz="2000" i="1" dirty="0" smtClean="0">
                <a:latin typeface="Candara" pitchFamily="34" charset="0"/>
              </a:rPr>
              <a:t>posterior to </a:t>
            </a:r>
            <a:r>
              <a:rPr lang="en-GB" sz="2000" b="1" i="1" dirty="0" smtClean="0">
                <a:solidFill>
                  <a:srgbClr val="FF0000"/>
                </a:solidFill>
                <a:latin typeface="Candara" pitchFamily="34" charset="0"/>
              </a:rPr>
              <a:t>the corneoscleral junction </a:t>
            </a:r>
            <a:r>
              <a:rPr lang="en-GB" sz="2000" i="1" dirty="0" smtClean="0">
                <a:latin typeface="Candara" pitchFamily="34" charset="0"/>
              </a:rPr>
              <a:t>that is muscular as well as vascular. </a:t>
            </a:r>
          </a:p>
          <a:p>
            <a:pPr>
              <a:buFont typeface="Wingdings" pitchFamily="2" charset="2"/>
              <a:buChar char="ü"/>
            </a:pPr>
            <a:endParaRPr lang="en-GB" sz="2000" i="1" dirty="0" smtClean="0">
              <a:latin typeface="Candara" pitchFamily="34" charset="0"/>
            </a:endParaRPr>
          </a:p>
          <a:p>
            <a:pPr>
              <a:buFont typeface="Wingdings" pitchFamily="2" charset="2"/>
              <a:buChar char="ü"/>
            </a:pPr>
            <a:r>
              <a:rPr lang="en-GB" sz="2000" i="1" dirty="0" smtClean="0">
                <a:latin typeface="Candara" pitchFamily="34" charset="0"/>
              </a:rPr>
              <a:t>It connects </a:t>
            </a:r>
            <a:r>
              <a:rPr lang="en-GB" sz="2000" b="1" i="1" dirty="0" smtClean="0">
                <a:solidFill>
                  <a:srgbClr val="FF0000"/>
                </a:solidFill>
                <a:latin typeface="Candara" pitchFamily="34" charset="0"/>
              </a:rPr>
              <a:t>the choroid </a:t>
            </a:r>
            <a:r>
              <a:rPr lang="en-GB" sz="2000" i="1" dirty="0" smtClean="0">
                <a:latin typeface="Candara" pitchFamily="34" charset="0"/>
              </a:rPr>
              <a:t>with </a:t>
            </a:r>
            <a:r>
              <a:rPr lang="en-GB" sz="2000" b="1" i="1" dirty="0" smtClean="0">
                <a:solidFill>
                  <a:srgbClr val="FF0000"/>
                </a:solidFill>
                <a:latin typeface="Candara" pitchFamily="34" charset="0"/>
              </a:rPr>
              <a:t>the circumference of the iris</a:t>
            </a:r>
            <a:r>
              <a:rPr lang="en-GB" sz="2000" i="1" dirty="0" smtClean="0">
                <a:latin typeface="Candara" pitchFamily="34" charset="0"/>
              </a:rPr>
              <a:t>. </a:t>
            </a:r>
          </a:p>
          <a:p>
            <a:pPr>
              <a:buFont typeface="Wingdings" pitchFamily="2" charset="2"/>
              <a:buChar char="ü"/>
            </a:pPr>
            <a:endParaRPr lang="en-GB" sz="2000" i="1" dirty="0" smtClean="0">
              <a:latin typeface="Candara" pitchFamily="34" charset="0"/>
            </a:endParaRPr>
          </a:p>
          <a:p>
            <a:pPr>
              <a:buFont typeface="Wingdings" pitchFamily="2" charset="2"/>
              <a:buChar char="ü"/>
            </a:pPr>
            <a:r>
              <a:rPr lang="en-GB" sz="2000" i="1" dirty="0" smtClean="0">
                <a:latin typeface="Candara" pitchFamily="34" charset="0"/>
              </a:rPr>
              <a:t>The ciliary body provides attachment for </a:t>
            </a:r>
            <a:r>
              <a:rPr lang="en-GB" sz="2000" b="1" i="1" dirty="0" smtClean="0">
                <a:solidFill>
                  <a:srgbClr val="0033CC"/>
                </a:solidFill>
                <a:latin typeface="Candara" pitchFamily="34" charset="0"/>
              </a:rPr>
              <a:t>the lens. </a:t>
            </a:r>
          </a:p>
        </p:txBody>
      </p:sp>
      <p:pic>
        <p:nvPicPr>
          <p:cNvPr id="4" name="Picture 4" descr="ÙØªÙØ¬Ø© Ø¨Ø­Ø« Ø§ÙØµÙØ± Ø¹Ù âªThe choroidâ¬â"/>
          <p:cNvPicPr>
            <a:picLocks noChangeAspect="1" noChangeArrowheads="1"/>
          </p:cNvPicPr>
          <p:nvPr/>
        </p:nvPicPr>
        <p:blipFill>
          <a:blip r:embed="rId2" cstate="print"/>
          <a:srcRect/>
          <a:stretch>
            <a:fillRect/>
          </a:stretch>
        </p:blipFill>
        <p:spPr bwMode="auto">
          <a:xfrm>
            <a:off x="3513679" y="1219200"/>
            <a:ext cx="5459192" cy="3962400"/>
          </a:xfrm>
          <a:prstGeom prst="rect">
            <a:avLst/>
          </a:prstGeom>
          <a:noFill/>
          <a:ln w="57150">
            <a:solidFill>
              <a:srgbClr val="00FF00"/>
            </a:solidFill>
          </a:ln>
        </p:spPr>
      </p:pic>
      <p:sp>
        <p:nvSpPr>
          <p:cNvPr id="5" name="Rectangle 4"/>
          <p:cNvSpPr/>
          <p:nvPr/>
        </p:nvSpPr>
        <p:spPr>
          <a:xfrm>
            <a:off x="76200" y="5616714"/>
            <a:ext cx="8534400" cy="707886"/>
          </a:xfrm>
          <a:prstGeom prst="rect">
            <a:avLst/>
          </a:prstGeom>
        </p:spPr>
        <p:txBody>
          <a:bodyPr wrap="square">
            <a:spAutoFit/>
          </a:bodyPr>
          <a:lstStyle/>
          <a:p>
            <a:pPr>
              <a:buFont typeface="Wingdings" pitchFamily="2" charset="2"/>
              <a:buChar char="ü"/>
            </a:pPr>
            <a:r>
              <a:rPr lang="en-GB" sz="2000" i="1" dirty="0" smtClean="0">
                <a:latin typeface="Candara" pitchFamily="34" charset="0"/>
              </a:rPr>
              <a:t>The contraction and relaxation of the circularly arranged smooth muscle of the ciliary body </a:t>
            </a:r>
            <a:r>
              <a:rPr lang="en-GB" sz="2000" b="1" i="1" dirty="0" smtClean="0">
                <a:latin typeface="Candara" pitchFamily="34" charset="0"/>
              </a:rPr>
              <a:t>controls thickness</a:t>
            </a:r>
            <a:r>
              <a:rPr lang="en-GB" sz="2000" i="1" dirty="0" smtClean="0">
                <a:latin typeface="Candara" pitchFamily="34" charset="0"/>
              </a:rPr>
              <a:t>, and therefore </a:t>
            </a:r>
            <a:r>
              <a:rPr lang="en-GB" sz="2000" b="1" i="1" dirty="0" smtClean="0">
                <a:latin typeface="Candara" pitchFamily="34" charset="0"/>
              </a:rPr>
              <a:t>the focus, of the lens.</a:t>
            </a:r>
          </a:p>
        </p:txBody>
      </p:sp>
      <p:sp>
        <p:nvSpPr>
          <p:cNvPr id="6" name="Date Placeholder 5"/>
          <p:cNvSpPr>
            <a:spLocks noGrp="1"/>
          </p:cNvSpPr>
          <p:nvPr>
            <p:ph type="dt" sz="half" idx="10"/>
          </p:nvPr>
        </p:nvSpPr>
        <p:spPr/>
        <p:txBody>
          <a:bodyPr/>
          <a:lstStyle/>
          <a:p>
            <a:r>
              <a:rPr lang="en-US" b="1" smtClean="0">
                <a:solidFill>
                  <a:srgbClr val="FF0000"/>
                </a:solidFill>
              </a:rPr>
              <a:t>Wednesday 3 March 2021</a:t>
            </a:r>
            <a:endParaRPr lang="en-US" b="1">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FF0000"/>
                </a:solidFill>
              </a:rPr>
              <a:pPr/>
              <a:t>11</a:t>
            </a:fld>
            <a:endParaRPr lang="en-US" b="1">
              <a:solidFill>
                <a:srgbClr val="FF0000"/>
              </a:solidFill>
            </a:endParaRPr>
          </a:p>
        </p:txBody>
      </p:sp>
      <p:sp>
        <p:nvSpPr>
          <p:cNvPr id="8" name="Footer Placeholder 7"/>
          <p:cNvSpPr>
            <a:spLocks noGrp="1"/>
          </p:cNvSpPr>
          <p:nvPr>
            <p:ph type="ftr" sz="quarter" idx="11"/>
          </p:nvPr>
        </p:nvSpPr>
        <p:spPr>
          <a:xfrm>
            <a:off x="3124200" y="6340475"/>
            <a:ext cx="2895600" cy="365125"/>
          </a:xfrm>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686800" cy="1631216"/>
          </a:xfrm>
          <a:prstGeom prst="rect">
            <a:avLst/>
          </a:prstGeom>
        </p:spPr>
        <p:txBody>
          <a:bodyPr wrap="square">
            <a:spAutoFit/>
          </a:bodyPr>
          <a:lstStyle/>
          <a:p>
            <a:pPr>
              <a:buFont typeface="Wingdings" pitchFamily="2" charset="2"/>
              <a:buChar char="ü"/>
            </a:pPr>
            <a:r>
              <a:rPr lang="en-GB" sz="2000" i="1" dirty="0" smtClean="0">
                <a:latin typeface="Candara" pitchFamily="34" charset="0"/>
              </a:rPr>
              <a:t>Folds on the internal surface of the ciliary body, </a:t>
            </a:r>
            <a:r>
              <a:rPr lang="en-GB" sz="2000" b="1" i="1" dirty="0" smtClean="0">
                <a:solidFill>
                  <a:srgbClr val="0033CC"/>
                </a:solidFill>
                <a:latin typeface="Candara" pitchFamily="34" charset="0"/>
              </a:rPr>
              <a:t>the ciliary processes</a:t>
            </a:r>
            <a:r>
              <a:rPr lang="en-GB" sz="2000" b="1" i="1" dirty="0" smtClean="0">
                <a:latin typeface="Candara" pitchFamily="34" charset="0"/>
              </a:rPr>
              <a:t>, </a:t>
            </a:r>
            <a:r>
              <a:rPr lang="en-GB" sz="2000" i="1" dirty="0" smtClean="0">
                <a:latin typeface="Candara" pitchFamily="34" charset="0"/>
              </a:rPr>
              <a:t>secrete</a:t>
            </a:r>
            <a:r>
              <a:rPr lang="en-GB" sz="2000" b="1" i="1" dirty="0" smtClean="0">
                <a:latin typeface="Candara" pitchFamily="34" charset="0"/>
              </a:rPr>
              <a:t> </a:t>
            </a:r>
            <a:r>
              <a:rPr lang="en-GB" sz="2000" b="1" i="1" dirty="0" smtClean="0">
                <a:solidFill>
                  <a:srgbClr val="C00000"/>
                </a:solidFill>
                <a:latin typeface="Candara" pitchFamily="34" charset="0"/>
              </a:rPr>
              <a:t>aqueous humor</a:t>
            </a:r>
            <a:r>
              <a:rPr lang="en-GB" sz="2000" b="1" i="1" dirty="0" smtClean="0">
                <a:latin typeface="Candara" pitchFamily="34" charset="0"/>
              </a:rPr>
              <a:t>. </a:t>
            </a:r>
          </a:p>
          <a:p>
            <a:pPr>
              <a:buFont typeface="Wingdings" pitchFamily="2" charset="2"/>
              <a:buChar char="ü"/>
            </a:pPr>
            <a:endParaRPr lang="en-GB" sz="2000" b="1" i="1" dirty="0" smtClean="0">
              <a:latin typeface="Candara" pitchFamily="34" charset="0"/>
            </a:endParaRPr>
          </a:p>
          <a:p>
            <a:pPr>
              <a:buFont typeface="Wingdings" pitchFamily="2" charset="2"/>
              <a:buChar char="ü"/>
            </a:pPr>
            <a:r>
              <a:rPr lang="en-GB" sz="2000" b="1" i="1" dirty="0" smtClean="0">
                <a:solidFill>
                  <a:srgbClr val="C00000"/>
                </a:solidFill>
                <a:latin typeface="Candara" pitchFamily="34" charset="0"/>
              </a:rPr>
              <a:t>Aqueous humor </a:t>
            </a:r>
            <a:r>
              <a:rPr lang="en-GB" sz="2000" b="1" i="1" dirty="0" smtClean="0">
                <a:latin typeface="Candara" pitchFamily="34" charset="0"/>
              </a:rPr>
              <a:t>fills the </a:t>
            </a:r>
            <a:r>
              <a:rPr lang="en-GB" sz="2000" b="1" i="1" dirty="0" smtClean="0">
                <a:solidFill>
                  <a:srgbClr val="0033CC"/>
                </a:solidFill>
                <a:latin typeface="Candara" pitchFamily="34" charset="0"/>
              </a:rPr>
              <a:t>anterior segment of the eyeball</a:t>
            </a:r>
            <a:r>
              <a:rPr lang="en-GB" sz="2000" b="1" i="1" dirty="0" smtClean="0">
                <a:latin typeface="Candara" pitchFamily="34" charset="0"/>
              </a:rPr>
              <a:t>, </a:t>
            </a:r>
            <a:r>
              <a:rPr lang="en-GB" sz="2000" b="1" i="1" dirty="0" smtClean="0">
                <a:solidFill>
                  <a:schemeClr val="accent6">
                    <a:lumMod val="75000"/>
                  </a:schemeClr>
                </a:solidFill>
                <a:latin typeface="Candara" pitchFamily="34" charset="0"/>
              </a:rPr>
              <a:t>the interior of the eyeball anterior to the lens</a:t>
            </a:r>
            <a:r>
              <a:rPr lang="en-GB" sz="2000" i="1" dirty="0" smtClean="0">
                <a:latin typeface="Candara" pitchFamily="34" charset="0"/>
              </a:rPr>
              <a:t>, </a:t>
            </a:r>
            <a:r>
              <a:rPr lang="en-GB" sz="2000" b="1" i="1" dirty="0" smtClean="0">
                <a:solidFill>
                  <a:schemeClr val="accent6">
                    <a:lumMod val="75000"/>
                  </a:schemeClr>
                </a:solidFill>
                <a:latin typeface="Candara" pitchFamily="34" charset="0"/>
              </a:rPr>
              <a:t>suspensory ligament, </a:t>
            </a:r>
            <a:r>
              <a:rPr lang="en-GB" sz="2000" b="1" i="1" dirty="0" smtClean="0">
                <a:latin typeface="Candara" pitchFamily="34" charset="0"/>
              </a:rPr>
              <a:t>and </a:t>
            </a:r>
            <a:r>
              <a:rPr lang="en-GB" sz="2000" b="1" i="1" dirty="0" smtClean="0">
                <a:solidFill>
                  <a:schemeClr val="accent6">
                    <a:lumMod val="75000"/>
                  </a:schemeClr>
                </a:solidFill>
                <a:latin typeface="Candara" pitchFamily="34" charset="0"/>
              </a:rPr>
              <a:t>ciliary body .</a:t>
            </a:r>
            <a:endParaRPr lang="en-GB" sz="2000" b="1" i="1" dirty="0">
              <a:solidFill>
                <a:schemeClr val="accent6">
                  <a:lumMod val="75000"/>
                </a:schemeClr>
              </a:solidFill>
              <a:latin typeface="Candara" pitchFamily="34" charset="0"/>
            </a:endParaRPr>
          </a:p>
        </p:txBody>
      </p:sp>
      <p:sp>
        <p:nvSpPr>
          <p:cNvPr id="3" name="Rectangle 2"/>
          <p:cNvSpPr/>
          <p:nvPr/>
        </p:nvSpPr>
        <p:spPr>
          <a:xfrm>
            <a:off x="228600" y="152400"/>
            <a:ext cx="5307479" cy="584775"/>
          </a:xfrm>
          <a:prstGeom prst="rect">
            <a:avLst/>
          </a:prstGeom>
          <a:ln w="57150">
            <a:solidFill>
              <a:schemeClr val="tx1"/>
            </a:solidFill>
          </a:ln>
        </p:spPr>
        <p:txBody>
          <a:bodyPr wrap="none">
            <a:spAutoFit/>
          </a:bodyPr>
          <a:lstStyle/>
          <a:p>
            <a:r>
              <a:rPr lang="en-GB" sz="3200" b="1" i="1" dirty="0" smtClean="0">
                <a:solidFill>
                  <a:srgbClr val="FF0000"/>
                </a:solidFill>
                <a:latin typeface="Candara" pitchFamily="34" charset="0"/>
              </a:rPr>
              <a:t>VASCULAR LAYER OF EYEBALL</a:t>
            </a:r>
            <a:endParaRPr lang="en-GB" sz="3200" i="1" dirty="0">
              <a:solidFill>
                <a:srgbClr val="FF0000"/>
              </a:solidFill>
              <a:latin typeface="Candara" pitchFamily="34" charset="0"/>
            </a:endParaRPr>
          </a:p>
        </p:txBody>
      </p:sp>
      <p:pic>
        <p:nvPicPr>
          <p:cNvPr id="4" name="Picture 2"/>
          <p:cNvPicPr>
            <a:picLocks noChangeAspect="1" noChangeArrowheads="1"/>
          </p:cNvPicPr>
          <p:nvPr/>
        </p:nvPicPr>
        <p:blipFill>
          <a:blip r:embed="rId2" cstate="print"/>
          <a:srcRect l="32211" t="26042" r="29722" b="39583"/>
          <a:stretch>
            <a:fillRect/>
          </a:stretch>
        </p:blipFill>
        <p:spPr bwMode="auto">
          <a:xfrm>
            <a:off x="533400" y="2514600"/>
            <a:ext cx="8255001" cy="4191000"/>
          </a:xfrm>
          <a:prstGeom prst="rect">
            <a:avLst/>
          </a:prstGeom>
          <a:noFill/>
          <a:ln w="57150">
            <a:solidFill>
              <a:srgbClr val="00FF00"/>
            </a:solidFill>
            <a:miter lim="800000"/>
            <a:headEnd/>
            <a:tailEnd/>
          </a:ln>
        </p:spPr>
      </p:pic>
      <p:sp>
        <p:nvSpPr>
          <p:cNvPr id="5" name="Date Placeholder 4"/>
          <p:cNvSpPr>
            <a:spLocks noGrp="1"/>
          </p:cNvSpPr>
          <p:nvPr>
            <p:ph type="dt" sz="half" idx="10"/>
          </p:nvPr>
        </p:nvSpPr>
        <p:spPr/>
        <p:txBody>
          <a:bodyPr/>
          <a:lstStyle/>
          <a:p>
            <a:r>
              <a:rPr lang="en-US" b="1" smtClean="0">
                <a:solidFill>
                  <a:srgbClr val="C00000"/>
                </a:solidFill>
              </a:rPr>
              <a:t>Wednesday 3 March 2021</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b="1" smtClean="0">
                <a:solidFill>
                  <a:srgbClr val="C00000"/>
                </a:solidFill>
              </a:rPr>
              <a:pPr/>
              <a:t>12</a:t>
            </a:fld>
            <a:endParaRPr lang="en-US" b="1" dirty="0">
              <a:solidFill>
                <a:srgbClr val="C00000"/>
              </a:solidFill>
            </a:endParaRPr>
          </a:p>
        </p:txBody>
      </p:sp>
      <p:sp>
        <p:nvSpPr>
          <p:cNvPr id="7" name="Footer Placeholder 6"/>
          <p:cNvSpPr>
            <a:spLocks noGrp="1"/>
          </p:cNvSpPr>
          <p:nvPr>
            <p:ph type="ftr" sz="quarter" idx="11"/>
          </p:nvPr>
        </p:nvSpPr>
        <p:spPr/>
        <p:txBody>
          <a:bodyPr/>
          <a:lstStyle/>
          <a:p>
            <a:r>
              <a:rPr lang="en-US" b="1" smtClean="0">
                <a:solidFill>
                  <a:srgbClr val="C00000"/>
                </a:solidFill>
              </a:rPr>
              <a:t>Dr. Aiman Qais Afar</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534400" cy="1384995"/>
          </a:xfrm>
          <a:prstGeom prst="rect">
            <a:avLst/>
          </a:prstGeom>
        </p:spPr>
        <p:txBody>
          <a:bodyPr wrap="square">
            <a:spAutoFit/>
          </a:bodyPr>
          <a:lstStyle/>
          <a:p>
            <a:r>
              <a:rPr lang="en-GB" sz="2400" b="1" i="1" u="sng" dirty="0" smtClean="0">
                <a:solidFill>
                  <a:srgbClr val="FF0000"/>
                </a:solidFill>
                <a:latin typeface="Candara" pitchFamily="34" charset="0"/>
              </a:rPr>
              <a:t>The iris</a:t>
            </a:r>
            <a:r>
              <a:rPr lang="en-GB" sz="2000" b="1" i="1" dirty="0" smtClean="0">
                <a:latin typeface="Candara" pitchFamily="34" charset="0"/>
              </a:rPr>
              <a:t>, which literally lies on the anterior surface of the lens</a:t>
            </a:r>
            <a:r>
              <a:rPr lang="en-GB" sz="2000" i="1" dirty="0" smtClean="0">
                <a:latin typeface="Candara" pitchFamily="34" charset="0"/>
              </a:rPr>
              <a:t>, is a thin contractile diaphragm with a central aperture, </a:t>
            </a:r>
            <a:r>
              <a:rPr lang="en-GB" sz="2000" b="1" i="1" dirty="0" smtClean="0">
                <a:solidFill>
                  <a:srgbClr val="C00000"/>
                </a:solidFill>
                <a:latin typeface="Candara" pitchFamily="34" charset="0"/>
              </a:rPr>
              <a:t>the pupil, </a:t>
            </a:r>
            <a:r>
              <a:rPr lang="en-GB" sz="2000" b="1" i="1" dirty="0" smtClean="0">
                <a:latin typeface="Candara" pitchFamily="34" charset="0"/>
              </a:rPr>
              <a:t>for transmitting light </a:t>
            </a:r>
            <a:r>
              <a:rPr lang="en-GB" sz="2000" i="1" dirty="0" smtClean="0">
                <a:latin typeface="Candara" pitchFamily="34" charset="0"/>
              </a:rPr>
              <a:t>. When awake, the size of the pupil varies continually to regulate the amount of light entering the eye</a:t>
            </a:r>
          </a:p>
        </p:txBody>
      </p:sp>
      <p:sp>
        <p:nvSpPr>
          <p:cNvPr id="3" name="Rectangle 2"/>
          <p:cNvSpPr/>
          <p:nvPr/>
        </p:nvSpPr>
        <p:spPr>
          <a:xfrm>
            <a:off x="228600" y="152400"/>
            <a:ext cx="5307479" cy="584775"/>
          </a:xfrm>
          <a:prstGeom prst="rect">
            <a:avLst/>
          </a:prstGeom>
          <a:ln w="57150">
            <a:solidFill>
              <a:schemeClr val="tx1"/>
            </a:solidFill>
          </a:ln>
        </p:spPr>
        <p:txBody>
          <a:bodyPr wrap="none">
            <a:spAutoFit/>
          </a:bodyPr>
          <a:lstStyle/>
          <a:p>
            <a:r>
              <a:rPr lang="en-GB" sz="3200" b="1" i="1" dirty="0" smtClean="0">
                <a:solidFill>
                  <a:srgbClr val="FF0000"/>
                </a:solidFill>
                <a:latin typeface="Candara" pitchFamily="34" charset="0"/>
              </a:rPr>
              <a:t>VASCULAR LAYER OF EYEBALL</a:t>
            </a:r>
            <a:endParaRPr lang="en-GB" sz="3200" i="1" dirty="0">
              <a:solidFill>
                <a:srgbClr val="FF0000"/>
              </a:solidFill>
              <a:latin typeface="Candara" pitchFamily="34" charset="0"/>
            </a:endParaRPr>
          </a:p>
        </p:txBody>
      </p:sp>
      <p:pic>
        <p:nvPicPr>
          <p:cNvPr id="1026" name="Picture 2"/>
          <p:cNvPicPr>
            <a:picLocks noChangeAspect="1" noChangeArrowheads="1"/>
          </p:cNvPicPr>
          <p:nvPr/>
        </p:nvPicPr>
        <p:blipFill>
          <a:blip r:embed="rId2" cstate="print"/>
          <a:srcRect l="40995" t="25000" r="26794" b="14583"/>
          <a:stretch>
            <a:fillRect/>
          </a:stretch>
        </p:blipFill>
        <p:spPr bwMode="auto">
          <a:xfrm>
            <a:off x="4267199" y="1905000"/>
            <a:ext cx="4552293" cy="4800600"/>
          </a:xfrm>
          <a:prstGeom prst="rect">
            <a:avLst/>
          </a:prstGeom>
          <a:noFill/>
          <a:ln w="57150">
            <a:solidFill>
              <a:srgbClr val="00FF00"/>
            </a:solidFill>
            <a:miter lim="800000"/>
            <a:headEnd/>
            <a:tailEnd/>
          </a:ln>
        </p:spPr>
      </p:pic>
      <p:sp>
        <p:nvSpPr>
          <p:cNvPr id="5" name="Rectangle 4"/>
          <p:cNvSpPr/>
          <p:nvPr/>
        </p:nvSpPr>
        <p:spPr>
          <a:xfrm>
            <a:off x="152400" y="2133600"/>
            <a:ext cx="3733800" cy="4401205"/>
          </a:xfrm>
          <a:prstGeom prst="rect">
            <a:avLst/>
          </a:prstGeom>
        </p:spPr>
        <p:txBody>
          <a:bodyPr wrap="square">
            <a:spAutoFit/>
          </a:bodyPr>
          <a:lstStyle/>
          <a:p>
            <a:r>
              <a:rPr lang="en-GB" sz="2000" b="1" i="1" u="sng" dirty="0" smtClean="0">
                <a:latin typeface="Candara" pitchFamily="34" charset="0"/>
              </a:rPr>
              <a:t>Two involuntary muscles control the size of the pupil:</a:t>
            </a:r>
          </a:p>
          <a:p>
            <a:endParaRPr lang="en-GB" sz="2000" b="1" i="1" u="sng" dirty="0" smtClean="0">
              <a:latin typeface="Candara" pitchFamily="34" charset="0"/>
            </a:endParaRPr>
          </a:p>
          <a:p>
            <a:pPr>
              <a:buFont typeface="Wingdings" pitchFamily="2" charset="2"/>
              <a:buChar char="v"/>
            </a:pPr>
            <a:r>
              <a:rPr lang="en-GB" sz="2000" b="1" i="1" dirty="0" smtClean="0">
                <a:latin typeface="Candara" pitchFamily="34" charset="0"/>
              </a:rPr>
              <a:t>the parasympathetically stimulated</a:t>
            </a:r>
            <a:r>
              <a:rPr lang="en-GB" sz="2000" i="1" dirty="0" smtClean="0">
                <a:latin typeface="Candara" pitchFamily="34" charset="0"/>
              </a:rPr>
              <a:t>, </a:t>
            </a:r>
            <a:r>
              <a:rPr lang="en-GB" sz="2000" b="1" i="1" dirty="0" smtClean="0">
                <a:solidFill>
                  <a:srgbClr val="FF0000"/>
                </a:solidFill>
                <a:latin typeface="Candara" pitchFamily="34" charset="0"/>
              </a:rPr>
              <a:t>circularly arranged</a:t>
            </a:r>
          </a:p>
          <a:p>
            <a:r>
              <a:rPr lang="en-GB" sz="2000" b="1" i="1" dirty="0" smtClean="0">
                <a:solidFill>
                  <a:srgbClr val="0033CC"/>
                </a:solidFill>
                <a:latin typeface="Candara" pitchFamily="34" charset="0"/>
              </a:rPr>
              <a:t>sphincter pupillae </a:t>
            </a:r>
            <a:r>
              <a:rPr lang="en-GB" sz="2000" b="1" i="1" dirty="0" smtClean="0">
                <a:latin typeface="Candara" pitchFamily="34" charset="0"/>
              </a:rPr>
              <a:t>decreases its diameter </a:t>
            </a:r>
            <a:r>
              <a:rPr lang="en-GB" sz="2000" b="1" i="1" dirty="0" smtClean="0">
                <a:solidFill>
                  <a:srgbClr val="FF0000"/>
                </a:solidFill>
                <a:latin typeface="Candara" pitchFamily="34" charset="0"/>
              </a:rPr>
              <a:t>( constrict or</a:t>
            </a:r>
          </a:p>
          <a:p>
            <a:r>
              <a:rPr lang="en-GB" sz="2000" b="1" i="1" dirty="0" smtClean="0">
                <a:solidFill>
                  <a:srgbClr val="FF0000"/>
                </a:solidFill>
                <a:latin typeface="Candara" pitchFamily="34" charset="0"/>
              </a:rPr>
              <a:t>contracts the pupil, pupillary </a:t>
            </a:r>
            <a:r>
              <a:rPr lang="en-GB" sz="2000" b="1" i="1" dirty="0" err="1" smtClean="0">
                <a:solidFill>
                  <a:srgbClr val="FF0000"/>
                </a:solidFill>
                <a:latin typeface="Candara" pitchFamily="34" charset="0"/>
              </a:rPr>
              <a:t>miosis</a:t>
            </a:r>
            <a:r>
              <a:rPr lang="en-GB" sz="2000" b="1" i="1" dirty="0" smtClean="0">
                <a:solidFill>
                  <a:srgbClr val="FF0000"/>
                </a:solidFill>
                <a:latin typeface="Candara" pitchFamily="34" charset="0"/>
              </a:rPr>
              <a:t>)</a:t>
            </a:r>
          </a:p>
          <a:p>
            <a:endParaRPr lang="en-GB" sz="2000" b="1" i="1" dirty="0" smtClean="0">
              <a:latin typeface="Candara" pitchFamily="34" charset="0"/>
            </a:endParaRPr>
          </a:p>
          <a:p>
            <a:pPr>
              <a:buFont typeface="Wingdings" pitchFamily="2" charset="2"/>
              <a:buChar char="v"/>
            </a:pPr>
            <a:r>
              <a:rPr lang="en-GB" sz="2000" b="1" i="1" dirty="0" smtClean="0">
                <a:latin typeface="Candara" pitchFamily="34" charset="0"/>
              </a:rPr>
              <a:t> and the sympathetically stimulated</a:t>
            </a:r>
            <a:r>
              <a:rPr lang="en-GB" sz="2000" i="1" dirty="0" smtClean="0">
                <a:latin typeface="Candara" pitchFamily="34" charset="0"/>
              </a:rPr>
              <a:t>, </a:t>
            </a:r>
            <a:r>
              <a:rPr lang="en-GB" sz="2000" b="1" i="1" dirty="0" smtClean="0">
                <a:solidFill>
                  <a:srgbClr val="FF0000"/>
                </a:solidFill>
                <a:latin typeface="Candara" pitchFamily="34" charset="0"/>
              </a:rPr>
              <a:t>radially arranged </a:t>
            </a:r>
            <a:r>
              <a:rPr lang="en-GB" sz="2000" b="1" i="1" dirty="0" smtClean="0">
                <a:solidFill>
                  <a:srgbClr val="0033CC"/>
                </a:solidFill>
                <a:latin typeface="Candara" pitchFamily="34" charset="0"/>
              </a:rPr>
              <a:t>dilator pupillae </a:t>
            </a:r>
            <a:r>
              <a:rPr lang="en-GB" sz="2000" b="1" i="1" dirty="0" smtClean="0">
                <a:latin typeface="Candara" pitchFamily="34" charset="0"/>
              </a:rPr>
              <a:t>increases its diameter </a:t>
            </a:r>
            <a:r>
              <a:rPr lang="en-GB" sz="2000" b="1" i="1" dirty="0" smtClean="0">
                <a:solidFill>
                  <a:srgbClr val="FF0000"/>
                </a:solidFill>
                <a:latin typeface="Candara" pitchFamily="34" charset="0"/>
              </a:rPr>
              <a:t>(dilates the pupil).</a:t>
            </a:r>
            <a:endParaRPr lang="en-GB" sz="2000" b="1" i="1" dirty="0">
              <a:solidFill>
                <a:srgbClr val="FF0000"/>
              </a:solidFill>
              <a:latin typeface="Candara" pitchFamily="34" charset="0"/>
            </a:endParaRPr>
          </a:p>
        </p:txBody>
      </p:sp>
      <p:sp>
        <p:nvSpPr>
          <p:cNvPr id="6" name="Date Placeholder 5"/>
          <p:cNvSpPr>
            <a:spLocks noGrp="1"/>
          </p:cNvSpPr>
          <p:nvPr>
            <p:ph type="dt" sz="half" idx="10"/>
          </p:nvPr>
        </p:nvSpPr>
        <p:spPr>
          <a:xfrm>
            <a:off x="457200" y="6492875"/>
            <a:ext cx="2133600" cy="365125"/>
          </a:xfrm>
        </p:spPr>
        <p:txBody>
          <a:bodyPr/>
          <a:lstStyle/>
          <a:p>
            <a:r>
              <a:rPr lang="en-US" b="1" smtClean="0">
                <a:solidFill>
                  <a:srgbClr val="FF0000"/>
                </a:solidFill>
              </a:rPr>
              <a:t>Wednesday 3 March 2021</a:t>
            </a:r>
            <a:endParaRPr lang="en-US" b="1">
              <a:solidFill>
                <a:srgbClr val="FF0000"/>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FF0000"/>
                </a:solidFill>
              </a:rPr>
              <a:pPr/>
              <a:t>13</a:t>
            </a:fld>
            <a:endParaRPr lang="en-US" b="1" dirty="0">
              <a:solidFill>
                <a:srgbClr val="FF0000"/>
              </a:solidFill>
            </a:endParaRPr>
          </a:p>
        </p:txBody>
      </p:sp>
      <p:sp>
        <p:nvSpPr>
          <p:cNvPr id="8" name="Footer Placeholder 7"/>
          <p:cNvSpPr>
            <a:spLocks noGrp="1"/>
          </p:cNvSpPr>
          <p:nvPr>
            <p:ph type="ftr" sz="quarter" idx="11"/>
          </p:nvPr>
        </p:nvSpPr>
        <p:spPr>
          <a:xfrm>
            <a:off x="-457200" y="6356350"/>
            <a:ext cx="2895600" cy="365125"/>
          </a:xfrm>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01025"/>
            <a:ext cx="4573496" cy="584775"/>
          </a:xfrm>
          <a:prstGeom prst="rect">
            <a:avLst/>
          </a:prstGeom>
          <a:ln w="57150">
            <a:solidFill>
              <a:srgbClr val="00FF00"/>
            </a:solidFill>
          </a:ln>
        </p:spPr>
        <p:txBody>
          <a:bodyPr wrap="none">
            <a:spAutoFit/>
          </a:bodyPr>
          <a:lstStyle/>
          <a:p>
            <a:r>
              <a:rPr lang="en-GB" sz="3200" b="1" i="1" dirty="0" smtClean="0">
                <a:latin typeface="Candara" pitchFamily="34" charset="0"/>
              </a:rPr>
              <a:t>INNER LAYER OF EYEBALL</a:t>
            </a:r>
            <a:endParaRPr lang="en-GB" sz="3200" i="1" dirty="0">
              <a:latin typeface="Candara" pitchFamily="34" charset="0"/>
            </a:endParaRPr>
          </a:p>
        </p:txBody>
      </p:sp>
      <p:sp>
        <p:nvSpPr>
          <p:cNvPr id="4" name="Rectangle 3"/>
          <p:cNvSpPr/>
          <p:nvPr/>
        </p:nvSpPr>
        <p:spPr>
          <a:xfrm>
            <a:off x="152400" y="762000"/>
            <a:ext cx="8763000" cy="707886"/>
          </a:xfrm>
          <a:prstGeom prst="rect">
            <a:avLst/>
          </a:prstGeom>
        </p:spPr>
        <p:txBody>
          <a:bodyPr wrap="square">
            <a:spAutoFit/>
          </a:bodyPr>
          <a:lstStyle/>
          <a:p>
            <a:r>
              <a:rPr lang="en-GB" sz="2000" i="1" dirty="0" smtClean="0">
                <a:latin typeface="Candara" pitchFamily="34" charset="0"/>
              </a:rPr>
              <a:t>The inner layer of the eyeball is the </a:t>
            </a:r>
            <a:r>
              <a:rPr lang="en-GB" sz="2000" b="1" i="1" dirty="0" smtClean="0">
                <a:latin typeface="Candara" pitchFamily="34" charset="0"/>
              </a:rPr>
              <a:t>retina</a:t>
            </a:r>
            <a:r>
              <a:rPr lang="en-GB" sz="2000" i="1" dirty="0" smtClean="0">
                <a:latin typeface="Candara" pitchFamily="34" charset="0"/>
              </a:rPr>
              <a:t>. It consists grossly of two functional parts with distinct locations: </a:t>
            </a:r>
            <a:r>
              <a:rPr lang="en-GB" sz="2000" b="1" i="1" dirty="0" smtClean="0">
                <a:solidFill>
                  <a:srgbClr val="0033CC"/>
                </a:solidFill>
                <a:latin typeface="Candara" pitchFamily="34" charset="0"/>
              </a:rPr>
              <a:t>the optic </a:t>
            </a:r>
            <a:r>
              <a:rPr lang="en-GB" sz="2000" i="1" dirty="0" smtClean="0">
                <a:latin typeface="Candara" pitchFamily="34" charset="0"/>
              </a:rPr>
              <a:t>and </a:t>
            </a:r>
            <a:r>
              <a:rPr lang="en-GB" sz="2000" b="1" i="1" dirty="0" smtClean="0">
                <a:solidFill>
                  <a:srgbClr val="0033CC"/>
                </a:solidFill>
                <a:latin typeface="Candara" pitchFamily="34" charset="0"/>
              </a:rPr>
              <a:t>nonvisual parts</a:t>
            </a:r>
            <a:r>
              <a:rPr lang="en-GB" sz="2000" i="1" dirty="0" smtClean="0">
                <a:latin typeface="Candara" pitchFamily="34" charset="0"/>
              </a:rPr>
              <a:t>.</a:t>
            </a:r>
          </a:p>
        </p:txBody>
      </p:sp>
      <p:pic>
        <p:nvPicPr>
          <p:cNvPr id="2050" name="Picture 2" descr="ÙØªÙØ¬Ø© Ø¨Ø­Ø« Ø§ÙØµÙØ± Ø¹Ù âªa neural layer and pigmented layerâ¬â"/>
          <p:cNvPicPr>
            <a:picLocks noChangeAspect="1" noChangeArrowheads="1"/>
          </p:cNvPicPr>
          <p:nvPr/>
        </p:nvPicPr>
        <p:blipFill>
          <a:blip r:embed="rId2" cstate="print"/>
          <a:srcRect t="2667" r="15068" b="9333"/>
          <a:stretch>
            <a:fillRect/>
          </a:stretch>
        </p:blipFill>
        <p:spPr bwMode="auto">
          <a:xfrm>
            <a:off x="3810000" y="1600200"/>
            <a:ext cx="4724400" cy="5029200"/>
          </a:xfrm>
          <a:prstGeom prst="rect">
            <a:avLst/>
          </a:prstGeom>
          <a:noFill/>
          <a:ln w="57150">
            <a:solidFill>
              <a:srgbClr val="00FF00"/>
            </a:solidFill>
          </a:ln>
        </p:spPr>
      </p:pic>
      <p:sp>
        <p:nvSpPr>
          <p:cNvPr id="6" name="Rectangle 5"/>
          <p:cNvSpPr/>
          <p:nvPr/>
        </p:nvSpPr>
        <p:spPr>
          <a:xfrm>
            <a:off x="152400" y="1676400"/>
            <a:ext cx="3429000" cy="4401205"/>
          </a:xfrm>
          <a:prstGeom prst="rect">
            <a:avLst/>
          </a:prstGeom>
        </p:spPr>
        <p:txBody>
          <a:bodyPr wrap="square">
            <a:spAutoFit/>
          </a:bodyPr>
          <a:lstStyle/>
          <a:p>
            <a:r>
              <a:rPr lang="en-GB" sz="2000" i="1" dirty="0" smtClean="0">
                <a:latin typeface="Candara" pitchFamily="34" charset="0"/>
              </a:rPr>
              <a:t> </a:t>
            </a:r>
            <a:r>
              <a:rPr lang="en-GB" sz="2000" b="1" i="1" dirty="0" smtClean="0">
                <a:solidFill>
                  <a:srgbClr val="0033CC"/>
                </a:solidFill>
                <a:latin typeface="Candara" pitchFamily="34" charset="0"/>
              </a:rPr>
              <a:t>The optic part </a:t>
            </a:r>
            <a:r>
              <a:rPr lang="en-GB" sz="2000" b="1" i="1" dirty="0" smtClean="0">
                <a:latin typeface="Candara" pitchFamily="34" charset="0"/>
              </a:rPr>
              <a:t>of the retina is sensitive to visual light rays and has two layers:</a:t>
            </a:r>
          </a:p>
          <a:p>
            <a:r>
              <a:rPr lang="en-GB" sz="2000" b="1" i="1" dirty="0" smtClean="0">
                <a:solidFill>
                  <a:srgbClr val="FF0000"/>
                </a:solidFill>
                <a:latin typeface="Candara" pitchFamily="34" charset="0"/>
              </a:rPr>
              <a:t>a neural layer </a:t>
            </a:r>
            <a:r>
              <a:rPr lang="en-GB" sz="2000" i="1" dirty="0" smtClean="0">
                <a:latin typeface="Candara" pitchFamily="34" charset="0"/>
              </a:rPr>
              <a:t>and </a:t>
            </a:r>
            <a:r>
              <a:rPr lang="en-GB" sz="2000" b="1" i="1" dirty="0" smtClean="0">
                <a:solidFill>
                  <a:srgbClr val="FF0000"/>
                </a:solidFill>
                <a:latin typeface="Candara" pitchFamily="34" charset="0"/>
              </a:rPr>
              <a:t>pigmented layer.</a:t>
            </a:r>
          </a:p>
          <a:p>
            <a:endParaRPr lang="en-GB" sz="2000" i="1" dirty="0" smtClean="0">
              <a:latin typeface="Candara" pitchFamily="34" charset="0"/>
            </a:endParaRPr>
          </a:p>
          <a:p>
            <a:r>
              <a:rPr lang="en-GB" sz="2000" b="1" i="1" dirty="0" smtClean="0">
                <a:solidFill>
                  <a:srgbClr val="FF0000"/>
                </a:solidFill>
                <a:latin typeface="Candara" pitchFamily="34" charset="0"/>
              </a:rPr>
              <a:t>The neural layer </a:t>
            </a:r>
            <a:r>
              <a:rPr lang="en-GB" sz="2000" i="1" dirty="0" smtClean="0">
                <a:latin typeface="Candara" pitchFamily="34" charset="0"/>
              </a:rPr>
              <a:t>is light receptive. </a:t>
            </a:r>
          </a:p>
          <a:p>
            <a:r>
              <a:rPr lang="en-GB" sz="2000" b="1" i="1" dirty="0" smtClean="0">
                <a:solidFill>
                  <a:srgbClr val="FF0000"/>
                </a:solidFill>
                <a:latin typeface="Candara" pitchFamily="34" charset="0"/>
              </a:rPr>
              <a:t>The pigmented layer </a:t>
            </a:r>
            <a:r>
              <a:rPr lang="en-GB" sz="2000" b="1" i="1" dirty="0" smtClean="0">
                <a:latin typeface="Candara" pitchFamily="34" charset="0"/>
              </a:rPr>
              <a:t>consists of a single layer of cells</a:t>
            </a:r>
            <a:r>
              <a:rPr lang="en-GB" sz="2000" i="1" dirty="0" smtClean="0">
                <a:latin typeface="Candara" pitchFamily="34" charset="0"/>
              </a:rPr>
              <a:t> </a:t>
            </a:r>
            <a:r>
              <a:rPr lang="en-GB" sz="2000" b="1" i="1" dirty="0" smtClean="0">
                <a:solidFill>
                  <a:srgbClr val="7030A0"/>
                </a:solidFill>
                <a:latin typeface="Candara" pitchFamily="34" charset="0"/>
              </a:rPr>
              <a:t>that reinforces the light-absorbing property of the choroid </a:t>
            </a:r>
            <a:r>
              <a:rPr lang="en-GB" sz="2000" i="1" dirty="0" smtClean="0">
                <a:latin typeface="Candara" pitchFamily="34" charset="0"/>
              </a:rPr>
              <a:t>in reducing the scattering of light in the eyeball</a:t>
            </a:r>
            <a:endParaRPr lang="en-GB" sz="2000" dirty="0"/>
          </a:p>
        </p:txBody>
      </p:sp>
      <p:sp>
        <p:nvSpPr>
          <p:cNvPr id="7" name="Date Placeholder 6"/>
          <p:cNvSpPr>
            <a:spLocks noGrp="1"/>
          </p:cNvSpPr>
          <p:nvPr>
            <p:ph type="dt" sz="half" idx="10"/>
          </p:nvPr>
        </p:nvSpPr>
        <p:spPr/>
        <p:txBody>
          <a:bodyPr/>
          <a:lstStyle/>
          <a:p>
            <a:r>
              <a:rPr lang="en-US" b="1" smtClean="0">
                <a:solidFill>
                  <a:srgbClr val="FF0000"/>
                </a:solidFill>
              </a:rPr>
              <a:t>Wednesday 3 March 2021</a:t>
            </a:r>
            <a:endParaRPr lang="en-US" b="1">
              <a:solidFill>
                <a:srgbClr val="FF0000"/>
              </a:solidFill>
            </a:endParaRPr>
          </a:p>
        </p:txBody>
      </p:sp>
      <p:sp>
        <p:nvSpPr>
          <p:cNvPr id="8" name="Slide Number Placeholder 7"/>
          <p:cNvSpPr>
            <a:spLocks noGrp="1"/>
          </p:cNvSpPr>
          <p:nvPr>
            <p:ph type="sldNum" sz="quarter" idx="12"/>
          </p:nvPr>
        </p:nvSpPr>
        <p:spPr>
          <a:xfrm>
            <a:off x="8610600" y="6356350"/>
            <a:ext cx="381000" cy="365125"/>
          </a:xfrm>
        </p:spPr>
        <p:txBody>
          <a:bodyPr/>
          <a:lstStyle/>
          <a:p>
            <a:fld id="{B6F15528-21DE-4FAA-801E-634DDDAF4B2B}" type="slidenum">
              <a:rPr lang="en-US" b="1" smtClean="0">
                <a:solidFill>
                  <a:srgbClr val="FF0000"/>
                </a:solidFill>
              </a:rPr>
              <a:pPr/>
              <a:t>14</a:t>
            </a:fld>
            <a:endParaRPr lang="en-US" b="1" dirty="0">
              <a:solidFill>
                <a:srgbClr val="FF0000"/>
              </a:solidFill>
            </a:endParaRPr>
          </a:p>
        </p:txBody>
      </p:sp>
      <p:sp>
        <p:nvSpPr>
          <p:cNvPr id="9" name="Footer Placeholder 8"/>
          <p:cNvSpPr>
            <a:spLocks noGrp="1"/>
          </p:cNvSpPr>
          <p:nvPr>
            <p:ph type="ftr" sz="quarter" idx="11"/>
          </p:nvPr>
        </p:nvSpPr>
        <p:spPr>
          <a:xfrm>
            <a:off x="-457200" y="6172200"/>
            <a:ext cx="2895600" cy="365125"/>
          </a:xfrm>
        </p:spPr>
        <p:txBody>
          <a:bodyPr/>
          <a:lstStyle/>
          <a:p>
            <a:r>
              <a:rPr lang="en-US" b="1" smtClean="0">
                <a:solidFill>
                  <a:srgbClr val="FF0000"/>
                </a:solidFill>
              </a:rPr>
              <a:t>Dr. Aiman Qais Afar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1025"/>
            <a:ext cx="4573496" cy="584775"/>
          </a:xfrm>
          <a:prstGeom prst="rect">
            <a:avLst/>
          </a:prstGeom>
          <a:ln w="57150">
            <a:solidFill>
              <a:srgbClr val="00FF00"/>
            </a:solidFill>
          </a:ln>
        </p:spPr>
        <p:txBody>
          <a:bodyPr wrap="none">
            <a:spAutoFit/>
          </a:bodyPr>
          <a:lstStyle/>
          <a:p>
            <a:r>
              <a:rPr lang="en-GB" sz="3200" b="1" i="1" dirty="0" smtClean="0">
                <a:latin typeface="Candara" pitchFamily="34" charset="0"/>
              </a:rPr>
              <a:t>INNER LAYER OF EYEBALL</a:t>
            </a:r>
            <a:endParaRPr lang="en-GB" sz="3200" i="1" dirty="0">
              <a:latin typeface="Candara" pitchFamily="34" charset="0"/>
            </a:endParaRPr>
          </a:p>
        </p:txBody>
      </p:sp>
      <p:sp>
        <p:nvSpPr>
          <p:cNvPr id="3" name="Rectangle 2"/>
          <p:cNvSpPr/>
          <p:nvPr/>
        </p:nvSpPr>
        <p:spPr>
          <a:xfrm>
            <a:off x="76200" y="807184"/>
            <a:ext cx="8458200" cy="707886"/>
          </a:xfrm>
          <a:prstGeom prst="rect">
            <a:avLst/>
          </a:prstGeom>
        </p:spPr>
        <p:txBody>
          <a:bodyPr wrap="square">
            <a:spAutoFit/>
          </a:bodyPr>
          <a:lstStyle/>
          <a:p>
            <a:r>
              <a:rPr lang="en-GB" sz="2000" b="1" i="1" dirty="0" smtClean="0">
                <a:solidFill>
                  <a:srgbClr val="0033CC"/>
                </a:solidFill>
                <a:latin typeface="Candara" pitchFamily="34" charset="0"/>
              </a:rPr>
              <a:t>The</a:t>
            </a:r>
            <a:r>
              <a:rPr lang="en-GB" sz="2000" i="1" dirty="0" smtClean="0">
                <a:solidFill>
                  <a:srgbClr val="0033CC"/>
                </a:solidFill>
                <a:latin typeface="Candara" pitchFamily="34" charset="0"/>
              </a:rPr>
              <a:t> </a:t>
            </a:r>
            <a:r>
              <a:rPr lang="en-GB" sz="2000" b="1" i="1" dirty="0" smtClean="0">
                <a:solidFill>
                  <a:srgbClr val="0033CC"/>
                </a:solidFill>
                <a:latin typeface="Candara" pitchFamily="34" charset="0"/>
              </a:rPr>
              <a:t>nonvisual retina </a:t>
            </a:r>
            <a:r>
              <a:rPr lang="en-GB" sz="2000" b="1" i="1" dirty="0" smtClean="0">
                <a:latin typeface="Candara" pitchFamily="34" charset="0"/>
              </a:rPr>
              <a:t>is an anterior continuation of the pigmented layer </a:t>
            </a:r>
            <a:r>
              <a:rPr lang="en-GB" sz="2000" i="1" dirty="0" smtClean="0">
                <a:latin typeface="Candara" pitchFamily="34" charset="0"/>
              </a:rPr>
              <a:t>and a layer of supporting cells. </a:t>
            </a:r>
            <a:endParaRPr lang="en-GB" sz="2000" i="1" dirty="0">
              <a:latin typeface="Candara" pitchFamily="34" charset="0"/>
            </a:endParaRPr>
          </a:p>
        </p:txBody>
      </p:sp>
      <p:pic>
        <p:nvPicPr>
          <p:cNvPr id="8194" name="Picture 2" descr="ÙØªÙØ¬Ø© Ø¨Ø­Ø« Ø§ÙØµÙØ± Ø¹Ù âªThe nonvisual retinaâ¬â"/>
          <p:cNvPicPr>
            <a:picLocks noChangeAspect="1" noChangeArrowheads="1"/>
          </p:cNvPicPr>
          <p:nvPr/>
        </p:nvPicPr>
        <p:blipFill>
          <a:blip r:embed="rId2" cstate="print"/>
          <a:srcRect l="4396" t="14210" r="38462" b="14742"/>
          <a:stretch>
            <a:fillRect/>
          </a:stretch>
        </p:blipFill>
        <p:spPr bwMode="auto">
          <a:xfrm>
            <a:off x="4495800" y="1981200"/>
            <a:ext cx="4419600" cy="4249615"/>
          </a:xfrm>
          <a:prstGeom prst="rect">
            <a:avLst/>
          </a:prstGeom>
          <a:noFill/>
          <a:ln w="57150">
            <a:solidFill>
              <a:srgbClr val="00FF00"/>
            </a:solidFill>
          </a:ln>
        </p:spPr>
      </p:pic>
      <p:sp>
        <p:nvSpPr>
          <p:cNvPr id="5" name="Rectangle 4"/>
          <p:cNvSpPr/>
          <p:nvPr/>
        </p:nvSpPr>
        <p:spPr>
          <a:xfrm>
            <a:off x="152400" y="2057400"/>
            <a:ext cx="3810000" cy="1631216"/>
          </a:xfrm>
          <a:prstGeom prst="rect">
            <a:avLst/>
          </a:prstGeom>
        </p:spPr>
        <p:txBody>
          <a:bodyPr wrap="square">
            <a:spAutoFit/>
          </a:bodyPr>
          <a:lstStyle/>
          <a:p>
            <a:r>
              <a:rPr lang="en-GB" sz="2000" b="1" i="1" dirty="0" smtClean="0">
                <a:solidFill>
                  <a:srgbClr val="0033CC"/>
                </a:solidFill>
                <a:latin typeface="Candara" pitchFamily="34" charset="0"/>
              </a:rPr>
              <a:t>The nonvisual retina </a:t>
            </a:r>
            <a:r>
              <a:rPr lang="en-GB" sz="2000" i="1" dirty="0" smtClean="0">
                <a:latin typeface="Candara" pitchFamily="34" charset="0"/>
              </a:rPr>
              <a:t>extends over </a:t>
            </a:r>
            <a:r>
              <a:rPr lang="en-GB" sz="2000" b="1" i="1" dirty="0" smtClean="0">
                <a:solidFill>
                  <a:srgbClr val="FF0000"/>
                </a:solidFill>
                <a:latin typeface="Candara" pitchFamily="34" charset="0"/>
              </a:rPr>
              <a:t>the ciliary body </a:t>
            </a:r>
            <a:r>
              <a:rPr lang="en-GB" sz="2000" i="1" dirty="0" smtClean="0">
                <a:latin typeface="Candara" pitchFamily="34" charset="0"/>
              </a:rPr>
              <a:t>(</a:t>
            </a:r>
            <a:r>
              <a:rPr lang="en-GB" sz="2000" b="1" i="1" dirty="0" smtClean="0">
                <a:latin typeface="Candara" pitchFamily="34" charset="0"/>
              </a:rPr>
              <a:t>ciliary part of the retina)</a:t>
            </a:r>
            <a:r>
              <a:rPr lang="en-GB" sz="2000" i="1" dirty="0" smtClean="0">
                <a:latin typeface="Candara" pitchFamily="34" charset="0"/>
              </a:rPr>
              <a:t> and the posterior surface of </a:t>
            </a:r>
            <a:r>
              <a:rPr lang="en-GB" sz="2000" b="1" i="1" dirty="0" smtClean="0">
                <a:solidFill>
                  <a:srgbClr val="FF0000"/>
                </a:solidFill>
                <a:latin typeface="Candara" pitchFamily="34" charset="0"/>
              </a:rPr>
              <a:t>the iris </a:t>
            </a:r>
            <a:r>
              <a:rPr lang="en-GB" sz="2000" i="1" dirty="0" smtClean="0">
                <a:latin typeface="Candara" pitchFamily="34" charset="0"/>
              </a:rPr>
              <a:t>(</a:t>
            </a:r>
            <a:r>
              <a:rPr lang="en-GB" sz="2000" b="1" i="1" dirty="0" err="1" smtClean="0">
                <a:latin typeface="Candara" pitchFamily="34" charset="0"/>
              </a:rPr>
              <a:t>iridial</a:t>
            </a:r>
            <a:r>
              <a:rPr lang="en-GB" sz="2000" b="1" i="1" dirty="0" smtClean="0">
                <a:latin typeface="Candara" pitchFamily="34" charset="0"/>
              </a:rPr>
              <a:t> part of</a:t>
            </a:r>
          </a:p>
          <a:p>
            <a:r>
              <a:rPr lang="en-GB" sz="2000" b="1" i="1" dirty="0" smtClean="0">
                <a:latin typeface="Candara" pitchFamily="34" charset="0"/>
              </a:rPr>
              <a:t>the retina) </a:t>
            </a:r>
            <a:r>
              <a:rPr lang="en-GB" sz="2000" i="1" dirty="0" smtClean="0">
                <a:latin typeface="Candara" pitchFamily="34" charset="0"/>
              </a:rPr>
              <a:t>to the pupillary margin</a:t>
            </a:r>
            <a:endParaRPr lang="en-GB" sz="2000" i="1" dirty="0">
              <a:latin typeface="Candara" pitchFamily="34" charset="0"/>
            </a:endParaRPr>
          </a:p>
        </p:txBody>
      </p:sp>
      <p:sp>
        <p:nvSpPr>
          <p:cNvPr id="6" name="Date Placeholder 5"/>
          <p:cNvSpPr>
            <a:spLocks noGrp="1"/>
          </p:cNvSpPr>
          <p:nvPr>
            <p:ph type="dt" sz="half" idx="10"/>
          </p:nvPr>
        </p:nvSpPr>
        <p:spPr/>
        <p:txBody>
          <a:bodyPr/>
          <a:lstStyle/>
          <a:p>
            <a:r>
              <a:rPr lang="en-US" b="1" smtClean="0">
                <a:solidFill>
                  <a:srgbClr val="FF0000"/>
                </a:solidFill>
              </a:rPr>
              <a:t>Wednesday 3 March 2021</a:t>
            </a:r>
            <a:endParaRPr lang="en-US" b="1" dirty="0">
              <a:solidFill>
                <a:srgbClr val="FF0000"/>
              </a:solidFill>
            </a:endParaRPr>
          </a:p>
        </p:txBody>
      </p:sp>
      <p:sp>
        <p:nvSpPr>
          <p:cNvPr id="7" name="Slide Number Placeholder 6"/>
          <p:cNvSpPr>
            <a:spLocks noGrp="1"/>
          </p:cNvSpPr>
          <p:nvPr>
            <p:ph type="sldNum" sz="quarter" idx="12"/>
          </p:nvPr>
        </p:nvSpPr>
        <p:spPr>
          <a:xfrm>
            <a:off x="8153400" y="6356350"/>
            <a:ext cx="533400" cy="365125"/>
          </a:xfrm>
        </p:spPr>
        <p:txBody>
          <a:bodyPr/>
          <a:lstStyle/>
          <a:p>
            <a:fld id="{B6F15528-21DE-4FAA-801E-634DDDAF4B2B}" type="slidenum">
              <a:rPr lang="en-US" b="1" smtClean="0">
                <a:solidFill>
                  <a:srgbClr val="FF0000"/>
                </a:solidFill>
              </a:rPr>
              <a:pPr/>
              <a:t>15</a:t>
            </a:fld>
            <a:endParaRPr lang="en-US" b="1">
              <a:solidFill>
                <a:srgbClr val="FF0000"/>
              </a:solidFill>
            </a:endParaRPr>
          </a:p>
        </p:txBody>
      </p:sp>
      <p:sp>
        <p:nvSpPr>
          <p:cNvPr id="8" name="Footer Placeholder 7"/>
          <p:cNvSpPr>
            <a:spLocks noGrp="1"/>
          </p:cNvSpPr>
          <p:nvPr>
            <p:ph type="ftr" sz="quarter" idx="11"/>
          </p:nvPr>
        </p:nvSpPr>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0"/>
            <a:ext cx="8610600" cy="1015663"/>
          </a:xfrm>
          <a:prstGeom prst="rect">
            <a:avLst/>
          </a:prstGeom>
        </p:spPr>
        <p:txBody>
          <a:bodyPr wrap="square">
            <a:spAutoFit/>
          </a:bodyPr>
          <a:lstStyle/>
          <a:p>
            <a:r>
              <a:rPr lang="en-GB" sz="2000" b="1" i="1" dirty="0" smtClean="0">
                <a:solidFill>
                  <a:srgbClr val="0033CC"/>
                </a:solidFill>
                <a:latin typeface="Candara" pitchFamily="34" charset="0"/>
              </a:rPr>
              <a:t>Clinically,</a:t>
            </a:r>
            <a:r>
              <a:rPr lang="en-GB" sz="2000" i="1" dirty="0" smtClean="0">
                <a:latin typeface="Candara" pitchFamily="34" charset="0"/>
              </a:rPr>
              <a:t> </a:t>
            </a:r>
            <a:r>
              <a:rPr lang="en-GB" sz="2000" b="1" i="1" dirty="0" smtClean="0">
                <a:solidFill>
                  <a:schemeClr val="accent2">
                    <a:lumMod val="75000"/>
                  </a:schemeClr>
                </a:solidFill>
                <a:latin typeface="Candara" pitchFamily="34" charset="0"/>
              </a:rPr>
              <a:t>the internal aspect of the posterior part of the eyeball, where light entering the eyeball is focused</a:t>
            </a:r>
            <a:r>
              <a:rPr lang="en-GB" sz="2000" i="1" dirty="0" smtClean="0">
                <a:latin typeface="Candara" pitchFamily="34" charset="0"/>
              </a:rPr>
              <a:t>, is referred to as the </a:t>
            </a:r>
            <a:r>
              <a:rPr lang="en-GB" sz="2000" b="1" i="1" dirty="0" smtClean="0">
                <a:latin typeface="Candara" pitchFamily="34" charset="0"/>
              </a:rPr>
              <a:t>fundus of the eyeball (ocular fundus). </a:t>
            </a:r>
          </a:p>
        </p:txBody>
      </p:sp>
      <p:sp>
        <p:nvSpPr>
          <p:cNvPr id="3" name="Rectangle 2"/>
          <p:cNvSpPr/>
          <p:nvPr/>
        </p:nvSpPr>
        <p:spPr>
          <a:xfrm>
            <a:off x="76200" y="101025"/>
            <a:ext cx="4573496" cy="584775"/>
          </a:xfrm>
          <a:prstGeom prst="rect">
            <a:avLst/>
          </a:prstGeom>
          <a:ln w="57150">
            <a:solidFill>
              <a:srgbClr val="00FF00"/>
            </a:solidFill>
          </a:ln>
        </p:spPr>
        <p:txBody>
          <a:bodyPr wrap="none">
            <a:spAutoFit/>
          </a:bodyPr>
          <a:lstStyle/>
          <a:p>
            <a:r>
              <a:rPr lang="en-GB" sz="3200" b="1" i="1" dirty="0" smtClean="0">
                <a:latin typeface="Candara" pitchFamily="34" charset="0"/>
              </a:rPr>
              <a:t>INNER LAYER OF EYEBALL</a:t>
            </a:r>
            <a:endParaRPr lang="en-GB" sz="3200" i="1" dirty="0">
              <a:latin typeface="Candara" pitchFamily="34" charset="0"/>
            </a:endParaRPr>
          </a:p>
        </p:txBody>
      </p:sp>
      <p:pic>
        <p:nvPicPr>
          <p:cNvPr id="52227" name="Picture 3"/>
          <p:cNvPicPr>
            <a:picLocks noChangeAspect="1" noChangeArrowheads="1"/>
          </p:cNvPicPr>
          <p:nvPr/>
        </p:nvPicPr>
        <p:blipFill>
          <a:blip r:embed="rId3" cstate="print"/>
          <a:srcRect l="28917" t="36458" r="48243" b="22918"/>
          <a:stretch>
            <a:fillRect/>
          </a:stretch>
        </p:blipFill>
        <p:spPr bwMode="auto">
          <a:xfrm>
            <a:off x="4114800" y="1600200"/>
            <a:ext cx="4800600" cy="4800600"/>
          </a:xfrm>
          <a:prstGeom prst="rect">
            <a:avLst/>
          </a:prstGeom>
          <a:noFill/>
          <a:ln w="57150">
            <a:solidFill>
              <a:srgbClr val="00FF00"/>
            </a:solidFill>
            <a:miter lim="800000"/>
            <a:headEnd/>
            <a:tailEnd/>
          </a:ln>
        </p:spPr>
      </p:pic>
      <p:sp>
        <p:nvSpPr>
          <p:cNvPr id="6" name="Rectangle 5"/>
          <p:cNvSpPr/>
          <p:nvPr/>
        </p:nvSpPr>
        <p:spPr>
          <a:xfrm>
            <a:off x="228600" y="2133600"/>
            <a:ext cx="3581400" cy="4093428"/>
          </a:xfrm>
          <a:prstGeom prst="rect">
            <a:avLst/>
          </a:prstGeom>
        </p:spPr>
        <p:txBody>
          <a:bodyPr wrap="square">
            <a:spAutoFit/>
          </a:bodyPr>
          <a:lstStyle/>
          <a:p>
            <a:r>
              <a:rPr lang="en-GB" sz="2000" b="1" i="1" dirty="0" smtClean="0">
                <a:latin typeface="Candara" pitchFamily="34" charset="0"/>
              </a:rPr>
              <a:t>The retina of the fundus </a:t>
            </a:r>
            <a:r>
              <a:rPr lang="en-GB" sz="2000" i="1" dirty="0" smtClean="0">
                <a:latin typeface="Candara" pitchFamily="34" charset="0"/>
              </a:rPr>
              <a:t>includes a distinctive circular area, </a:t>
            </a:r>
            <a:r>
              <a:rPr lang="en-GB" sz="2000" b="1" i="1" dirty="0" smtClean="0">
                <a:solidFill>
                  <a:srgbClr val="FF0000"/>
                </a:solidFill>
                <a:latin typeface="Candara" pitchFamily="34" charset="0"/>
              </a:rPr>
              <a:t>the optic disc </a:t>
            </a:r>
            <a:r>
              <a:rPr lang="en-GB" sz="2000" b="1" i="1" dirty="0" smtClean="0">
                <a:latin typeface="Candara" pitchFamily="34" charset="0"/>
              </a:rPr>
              <a:t>(</a:t>
            </a:r>
            <a:r>
              <a:rPr lang="en-GB" sz="2000" b="1" i="1" dirty="0" smtClean="0">
                <a:solidFill>
                  <a:srgbClr val="FF0000"/>
                </a:solidFill>
                <a:latin typeface="Candara" pitchFamily="34" charset="0"/>
              </a:rPr>
              <a:t>optic papilla), </a:t>
            </a:r>
            <a:r>
              <a:rPr lang="en-GB" sz="2000" b="1" i="1" dirty="0" smtClean="0">
                <a:latin typeface="Candara" pitchFamily="34" charset="0"/>
              </a:rPr>
              <a:t>where the sensory fibers and vessels </a:t>
            </a:r>
            <a:r>
              <a:rPr lang="en-GB" sz="2000" i="1" dirty="0" smtClean="0">
                <a:latin typeface="Candara" pitchFamily="34" charset="0"/>
              </a:rPr>
              <a:t>conveyed by the </a:t>
            </a:r>
            <a:r>
              <a:rPr lang="en-GB" sz="2000" b="1" i="1" dirty="0" smtClean="0">
                <a:solidFill>
                  <a:schemeClr val="accent6">
                    <a:lumMod val="75000"/>
                  </a:schemeClr>
                </a:solidFill>
                <a:latin typeface="Candara" pitchFamily="34" charset="0"/>
              </a:rPr>
              <a:t>optic nerve (CN II) </a:t>
            </a:r>
            <a:r>
              <a:rPr lang="en-GB" sz="2000" i="1" dirty="0" smtClean="0">
                <a:latin typeface="Candara" pitchFamily="34" charset="0"/>
              </a:rPr>
              <a:t>enter and radiate to the eyeball.</a:t>
            </a:r>
          </a:p>
          <a:p>
            <a:endParaRPr lang="en-GB" sz="2000" i="1" dirty="0" smtClean="0">
              <a:latin typeface="Candara" pitchFamily="34" charset="0"/>
            </a:endParaRPr>
          </a:p>
          <a:p>
            <a:r>
              <a:rPr lang="en-GB" sz="2000" i="1" dirty="0" smtClean="0">
                <a:latin typeface="Candara" pitchFamily="34" charset="0"/>
              </a:rPr>
              <a:t> Because it contains no photoreceptors, </a:t>
            </a:r>
            <a:r>
              <a:rPr lang="en-GB" sz="2000" b="1" i="1" dirty="0" smtClean="0">
                <a:latin typeface="Candara" pitchFamily="34" charset="0"/>
              </a:rPr>
              <a:t>the optic disc is insensitive to light.</a:t>
            </a:r>
          </a:p>
          <a:p>
            <a:r>
              <a:rPr lang="en-GB" sz="2000" i="1" dirty="0" smtClean="0">
                <a:latin typeface="Candara" pitchFamily="34" charset="0"/>
              </a:rPr>
              <a:t>Hence, it is commonly called </a:t>
            </a:r>
            <a:r>
              <a:rPr lang="en-GB" sz="2000" b="1" i="1" dirty="0" smtClean="0">
                <a:solidFill>
                  <a:srgbClr val="FF0000"/>
                </a:solidFill>
                <a:latin typeface="Candara" pitchFamily="34" charset="0"/>
              </a:rPr>
              <a:t>the blind spot.</a:t>
            </a:r>
            <a:endParaRPr lang="en-GB" sz="2000" b="1" i="1" dirty="0">
              <a:solidFill>
                <a:srgbClr val="FF0000"/>
              </a:solidFill>
              <a:latin typeface="Candara" pitchFamily="34" charset="0"/>
            </a:endParaRPr>
          </a:p>
        </p:txBody>
      </p:sp>
      <p:sp>
        <p:nvSpPr>
          <p:cNvPr id="7" name="Date Placeholder 6"/>
          <p:cNvSpPr>
            <a:spLocks noGrp="1"/>
          </p:cNvSpPr>
          <p:nvPr>
            <p:ph type="dt" sz="half" idx="10"/>
          </p:nvPr>
        </p:nvSpPr>
        <p:spPr>
          <a:xfrm>
            <a:off x="457200" y="6356350"/>
            <a:ext cx="1371600" cy="365125"/>
          </a:xfrm>
        </p:spPr>
        <p:txBody>
          <a:bodyPr/>
          <a:lstStyle/>
          <a:p>
            <a:r>
              <a:rPr lang="en-US" b="1" smtClean="0">
                <a:solidFill>
                  <a:srgbClr val="0033CC"/>
                </a:solidFill>
              </a:rPr>
              <a:t>Wednesday 3 March 2021</a:t>
            </a:r>
            <a:endParaRPr lang="en-US" b="1">
              <a:solidFill>
                <a:srgbClr val="0033CC"/>
              </a:solidFill>
            </a:endParaRPr>
          </a:p>
        </p:txBody>
      </p:sp>
      <p:sp>
        <p:nvSpPr>
          <p:cNvPr id="8" name="Slide Number Placeholder 7"/>
          <p:cNvSpPr>
            <a:spLocks noGrp="1"/>
          </p:cNvSpPr>
          <p:nvPr>
            <p:ph type="sldNum" sz="quarter" idx="12"/>
          </p:nvPr>
        </p:nvSpPr>
        <p:spPr>
          <a:xfrm>
            <a:off x="8382000" y="6492875"/>
            <a:ext cx="381000" cy="365125"/>
          </a:xfrm>
        </p:spPr>
        <p:txBody>
          <a:bodyPr/>
          <a:lstStyle/>
          <a:p>
            <a:fld id="{B6F15528-21DE-4FAA-801E-634DDDAF4B2B}" type="slidenum">
              <a:rPr lang="en-US" smtClean="0">
                <a:solidFill>
                  <a:srgbClr val="0033CC"/>
                </a:solidFill>
              </a:rPr>
              <a:pPr/>
              <a:t>16</a:t>
            </a:fld>
            <a:endParaRPr lang="en-US">
              <a:solidFill>
                <a:srgbClr val="0033CC"/>
              </a:solidFill>
            </a:endParaRPr>
          </a:p>
        </p:txBody>
      </p:sp>
      <p:sp>
        <p:nvSpPr>
          <p:cNvPr id="9" name="Footer Placeholder 8"/>
          <p:cNvSpPr>
            <a:spLocks noGrp="1"/>
          </p:cNvSpPr>
          <p:nvPr>
            <p:ph type="ftr" sz="quarter" idx="11"/>
          </p:nvPr>
        </p:nvSpPr>
        <p:spPr>
          <a:xfrm>
            <a:off x="3124200" y="6416675"/>
            <a:ext cx="2895600" cy="365125"/>
          </a:xfrm>
        </p:spPr>
        <p:txBody>
          <a:bodyPr/>
          <a:lstStyle/>
          <a:p>
            <a:r>
              <a:rPr lang="en-US" b="1" smtClean="0">
                <a:solidFill>
                  <a:srgbClr val="0033CC"/>
                </a:solidFill>
              </a:rPr>
              <a:t>Dr. Aiman Qais Afar</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1025"/>
            <a:ext cx="4573496" cy="584775"/>
          </a:xfrm>
          <a:prstGeom prst="rect">
            <a:avLst/>
          </a:prstGeom>
          <a:ln w="57150">
            <a:solidFill>
              <a:srgbClr val="00FF00"/>
            </a:solidFill>
          </a:ln>
        </p:spPr>
        <p:txBody>
          <a:bodyPr wrap="none">
            <a:spAutoFit/>
          </a:bodyPr>
          <a:lstStyle/>
          <a:p>
            <a:r>
              <a:rPr lang="en-GB" sz="3200" b="1" i="1" dirty="0" smtClean="0">
                <a:latin typeface="Candara" pitchFamily="34" charset="0"/>
              </a:rPr>
              <a:t>INNER LAYER OF EYEBALL</a:t>
            </a:r>
            <a:endParaRPr lang="en-GB" sz="3200" i="1" dirty="0">
              <a:latin typeface="Candara" pitchFamily="34" charset="0"/>
            </a:endParaRPr>
          </a:p>
        </p:txBody>
      </p:sp>
      <p:sp>
        <p:nvSpPr>
          <p:cNvPr id="3" name="Rectangle 2"/>
          <p:cNvSpPr/>
          <p:nvPr/>
        </p:nvSpPr>
        <p:spPr>
          <a:xfrm>
            <a:off x="152400" y="1929348"/>
            <a:ext cx="3276600" cy="3785652"/>
          </a:xfrm>
          <a:prstGeom prst="rect">
            <a:avLst/>
          </a:prstGeom>
        </p:spPr>
        <p:txBody>
          <a:bodyPr wrap="square">
            <a:spAutoFit/>
          </a:bodyPr>
          <a:lstStyle/>
          <a:p>
            <a:r>
              <a:rPr lang="en-GB" sz="2000" b="1" i="1" dirty="0" smtClean="0">
                <a:solidFill>
                  <a:srgbClr val="FF0000"/>
                </a:solidFill>
                <a:latin typeface="Candara" pitchFamily="34" charset="0"/>
              </a:rPr>
              <a:t>The macula lutea</a:t>
            </a:r>
            <a:r>
              <a:rPr lang="en-GB" sz="2000" i="1" dirty="0" smtClean="0">
                <a:latin typeface="Candara" pitchFamily="34" charset="0"/>
              </a:rPr>
              <a:t> is a small </a:t>
            </a:r>
            <a:r>
              <a:rPr lang="en-GB" sz="2000" b="1" i="1" dirty="0" smtClean="0">
                <a:latin typeface="Candara" pitchFamily="34" charset="0"/>
              </a:rPr>
              <a:t>oval area of the retina </a:t>
            </a:r>
            <a:r>
              <a:rPr lang="en-GB" sz="2000" i="1" dirty="0" smtClean="0">
                <a:latin typeface="Candara" pitchFamily="34" charset="0"/>
              </a:rPr>
              <a:t>with special photoreceptor cones </a:t>
            </a:r>
            <a:r>
              <a:rPr lang="en-GB" sz="2000" b="1" i="1" dirty="0" smtClean="0">
                <a:latin typeface="Candara" pitchFamily="34" charset="0"/>
              </a:rPr>
              <a:t>that is specialized for acuity of vision.</a:t>
            </a:r>
            <a:r>
              <a:rPr lang="en-GB" sz="2000" i="1" dirty="0" smtClean="0">
                <a:latin typeface="Candara" pitchFamily="34" charset="0"/>
              </a:rPr>
              <a:t> It is not normally observed with an </a:t>
            </a:r>
            <a:r>
              <a:rPr lang="en-GB" sz="2000" b="1" i="1" dirty="0" smtClean="0">
                <a:solidFill>
                  <a:srgbClr val="0033CC"/>
                </a:solidFill>
                <a:latin typeface="Candara" pitchFamily="34" charset="0"/>
              </a:rPr>
              <a:t>ophthalmoscope</a:t>
            </a:r>
          </a:p>
          <a:p>
            <a:r>
              <a:rPr lang="en-GB" sz="2000" i="1" dirty="0" smtClean="0">
                <a:latin typeface="Candara" pitchFamily="34" charset="0"/>
              </a:rPr>
              <a:t>At the center of the macula lutea is a depression, </a:t>
            </a:r>
            <a:r>
              <a:rPr lang="en-GB" sz="2000" b="1" i="1" dirty="0" smtClean="0">
                <a:solidFill>
                  <a:srgbClr val="FF0000"/>
                </a:solidFill>
                <a:latin typeface="Candara" pitchFamily="34" charset="0"/>
              </a:rPr>
              <a:t>the fovea centralis (L. central pit</a:t>
            </a:r>
            <a:r>
              <a:rPr lang="en-GB" sz="2000" b="1" i="1" dirty="0" smtClean="0">
                <a:latin typeface="Candara" pitchFamily="34" charset="0"/>
              </a:rPr>
              <a:t>), the area of most acute vision.</a:t>
            </a:r>
          </a:p>
        </p:txBody>
      </p:sp>
      <p:pic>
        <p:nvPicPr>
          <p:cNvPr id="53250" name="Picture 2" descr="ÙØªÙØ¬Ø© Ø¨Ø­Ø« Ø§ÙØµÙØ± Ø¹Ù âªmacula luteaâ¬â"/>
          <p:cNvPicPr>
            <a:picLocks noChangeAspect="1" noChangeArrowheads="1"/>
          </p:cNvPicPr>
          <p:nvPr/>
        </p:nvPicPr>
        <p:blipFill>
          <a:blip r:embed="rId2" cstate="print"/>
          <a:srcRect/>
          <a:stretch>
            <a:fillRect/>
          </a:stretch>
        </p:blipFill>
        <p:spPr bwMode="auto">
          <a:xfrm>
            <a:off x="3581400" y="1905000"/>
            <a:ext cx="5257800" cy="2999849"/>
          </a:xfrm>
          <a:prstGeom prst="rect">
            <a:avLst/>
          </a:prstGeom>
          <a:noFill/>
          <a:ln w="57150">
            <a:solidFill>
              <a:srgbClr val="00FF00"/>
            </a:solidFill>
          </a:ln>
        </p:spPr>
      </p:pic>
      <p:sp>
        <p:nvSpPr>
          <p:cNvPr id="5" name="Rectangle 4"/>
          <p:cNvSpPr/>
          <p:nvPr/>
        </p:nvSpPr>
        <p:spPr>
          <a:xfrm>
            <a:off x="304800" y="5769114"/>
            <a:ext cx="8229600" cy="707886"/>
          </a:xfrm>
          <a:prstGeom prst="rect">
            <a:avLst/>
          </a:prstGeom>
        </p:spPr>
        <p:txBody>
          <a:bodyPr wrap="square">
            <a:spAutoFit/>
          </a:bodyPr>
          <a:lstStyle/>
          <a:p>
            <a:r>
              <a:rPr lang="en-GB" sz="2000" i="1" dirty="0" smtClean="0">
                <a:latin typeface="Candara" pitchFamily="34" charset="0"/>
              </a:rPr>
              <a:t>The fovea is approximately </a:t>
            </a:r>
            <a:r>
              <a:rPr lang="en-GB" sz="2000" b="1" i="1" dirty="0" smtClean="0">
                <a:solidFill>
                  <a:srgbClr val="FF0000"/>
                </a:solidFill>
                <a:latin typeface="Candara" pitchFamily="34" charset="0"/>
              </a:rPr>
              <a:t>1.5 mm </a:t>
            </a:r>
            <a:r>
              <a:rPr lang="en-GB" sz="2000" i="1" dirty="0" smtClean="0">
                <a:latin typeface="Candara" pitchFamily="34" charset="0"/>
              </a:rPr>
              <a:t>in diameter; its center, </a:t>
            </a:r>
            <a:r>
              <a:rPr lang="en-GB" sz="2000" b="1" i="1" dirty="0" smtClean="0">
                <a:latin typeface="Candara" pitchFamily="34" charset="0"/>
              </a:rPr>
              <a:t>the </a:t>
            </a:r>
            <a:r>
              <a:rPr lang="en-GB" sz="2000" b="1" i="1" dirty="0" err="1" smtClean="0">
                <a:latin typeface="Candara" pitchFamily="34" charset="0"/>
              </a:rPr>
              <a:t>foveola</a:t>
            </a:r>
            <a:r>
              <a:rPr lang="en-GB" sz="2000" b="1" i="1" dirty="0" smtClean="0">
                <a:latin typeface="Candara" pitchFamily="34" charset="0"/>
              </a:rPr>
              <a:t>, does not have the capillary </a:t>
            </a:r>
            <a:r>
              <a:rPr lang="en-GB" sz="2000" i="1" dirty="0" smtClean="0">
                <a:latin typeface="Candara" pitchFamily="34" charset="0"/>
              </a:rPr>
              <a:t>network visible elsewhere deep to the retina.</a:t>
            </a:r>
            <a:endParaRPr lang="en-GB" sz="2000" i="1" dirty="0">
              <a:latin typeface="Candara" pitchFamily="34" charset="0"/>
            </a:endParaRPr>
          </a:p>
        </p:txBody>
      </p:sp>
      <p:sp>
        <p:nvSpPr>
          <p:cNvPr id="6" name="Rectangle 5"/>
          <p:cNvSpPr/>
          <p:nvPr/>
        </p:nvSpPr>
        <p:spPr>
          <a:xfrm>
            <a:off x="76200" y="813137"/>
            <a:ext cx="8686800" cy="1015663"/>
          </a:xfrm>
          <a:prstGeom prst="rect">
            <a:avLst/>
          </a:prstGeom>
        </p:spPr>
        <p:txBody>
          <a:bodyPr wrap="square">
            <a:spAutoFit/>
          </a:bodyPr>
          <a:lstStyle/>
          <a:p>
            <a:r>
              <a:rPr lang="en-GB" sz="2000" i="1" dirty="0" smtClean="0">
                <a:latin typeface="Candara" pitchFamily="34" charset="0"/>
              </a:rPr>
              <a:t>Just lateral to the optic disc is </a:t>
            </a:r>
            <a:r>
              <a:rPr lang="en-GB" sz="2000" b="1" i="1" dirty="0" smtClean="0">
                <a:solidFill>
                  <a:srgbClr val="FF0000"/>
                </a:solidFill>
                <a:latin typeface="Candara" pitchFamily="34" charset="0"/>
              </a:rPr>
              <a:t>the macula of the retina </a:t>
            </a:r>
            <a:r>
              <a:rPr lang="en-GB" sz="2000" i="1" dirty="0" smtClean="0">
                <a:latin typeface="Candara" pitchFamily="34" charset="0"/>
              </a:rPr>
              <a:t>or </a:t>
            </a:r>
            <a:r>
              <a:rPr lang="en-GB" sz="2000" b="1" i="1" dirty="0" smtClean="0">
                <a:solidFill>
                  <a:srgbClr val="FF0000"/>
                </a:solidFill>
                <a:latin typeface="Candara" pitchFamily="34" charset="0"/>
              </a:rPr>
              <a:t>macula lutea </a:t>
            </a:r>
            <a:r>
              <a:rPr lang="en-GB" sz="2000" b="1" i="1" dirty="0" smtClean="0">
                <a:latin typeface="Candara" pitchFamily="34" charset="0"/>
              </a:rPr>
              <a:t>(</a:t>
            </a:r>
            <a:r>
              <a:rPr lang="en-GB" sz="2000" b="1" i="1" dirty="0" smtClean="0">
                <a:solidFill>
                  <a:srgbClr val="FF0000"/>
                </a:solidFill>
                <a:latin typeface="Candara" pitchFamily="34" charset="0"/>
              </a:rPr>
              <a:t>L. yellow spot</a:t>
            </a:r>
            <a:r>
              <a:rPr lang="en-GB" sz="2000" b="1" i="1" dirty="0" smtClean="0">
                <a:latin typeface="Candara" pitchFamily="34" charset="0"/>
              </a:rPr>
              <a:t>). The yellow color of the macula is apparent only when the retina is examined with red-free light. </a:t>
            </a:r>
          </a:p>
        </p:txBody>
      </p:sp>
      <p:sp>
        <p:nvSpPr>
          <p:cNvPr id="7" name="Date Placeholder 6"/>
          <p:cNvSpPr>
            <a:spLocks noGrp="1"/>
          </p:cNvSpPr>
          <p:nvPr>
            <p:ph type="dt" sz="half" idx="10"/>
          </p:nvPr>
        </p:nvSpPr>
        <p:spPr>
          <a:xfrm>
            <a:off x="533400" y="6400800"/>
            <a:ext cx="1371600" cy="365125"/>
          </a:xfrm>
        </p:spPr>
        <p:txBody>
          <a:bodyPr/>
          <a:lstStyle/>
          <a:p>
            <a:r>
              <a:rPr lang="en-US" b="1" smtClean="0">
                <a:solidFill>
                  <a:srgbClr val="0033CC"/>
                </a:solidFill>
              </a:rPr>
              <a:t>Wednesday 3 March 2021</a:t>
            </a:r>
            <a:endParaRPr lang="en-US" b="1"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b="1" smtClean="0">
                <a:solidFill>
                  <a:srgbClr val="0033CC"/>
                </a:solidFill>
              </a:rPr>
              <a:pPr/>
              <a:t>17</a:t>
            </a:fld>
            <a:endParaRPr lang="en-US" b="1">
              <a:solidFill>
                <a:srgbClr val="0033CC"/>
              </a:solidFill>
            </a:endParaRPr>
          </a:p>
        </p:txBody>
      </p:sp>
      <p:sp>
        <p:nvSpPr>
          <p:cNvPr id="9" name="Footer Placeholder 8"/>
          <p:cNvSpPr>
            <a:spLocks noGrp="1"/>
          </p:cNvSpPr>
          <p:nvPr>
            <p:ph type="ftr" sz="quarter" idx="11"/>
          </p:nvPr>
        </p:nvSpPr>
        <p:spPr/>
        <p:txBody>
          <a:bodyPr/>
          <a:lstStyle/>
          <a:p>
            <a:r>
              <a:rPr lang="en-US" b="1" smtClean="0">
                <a:solidFill>
                  <a:srgbClr val="0033CC"/>
                </a:solidFill>
              </a:rPr>
              <a:t>Dr. Aiman Qais Afar</a:t>
            </a:r>
            <a:endParaRPr lang="en-US" b="1">
              <a:solidFill>
                <a:srgbClr val="0033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83384"/>
            <a:ext cx="4191000" cy="3170099"/>
          </a:xfrm>
          <a:prstGeom prst="rect">
            <a:avLst/>
          </a:prstGeom>
        </p:spPr>
        <p:txBody>
          <a:bodyPr wrap="square">
            <a:spAutoFit/>
          </a:bodyPr>
          <a:lstStyle/>
          <a:p>
            <a:r>
              <a:rPr lang="en-GB" sz="2000" b="1" i="1" dirty="0" smtClean="0">
                <a:solidFill>
                  <a:srgbClr val="0033CC"/>
                </a:solidFill>
                <a:latin typeface="Candara" pitchFamily="34" charset="0"/>
              </a:rPr>
              <a:t>The optic part of the retina </a:t>
            </a:r>
            <a:r>
              <a:rPr lang="en-GB" sz="2000" i="1" dirty="0" smtClean="0">
                <a:latin typeface="Candara" pitchFamily="34" charset="0"/>
              </a:rPr>
              <a:t>terminates anteriorly along </a:t>
            </a:r>
            <a:r>
              <a:rPr lang="en-GB" sz="2000" b="1" i="1" dirty="0" smtClean="0">
                <a:solidFill>
                  <a:srgbClr val="0033CC"/>
                </a:solidFill>
                <a:latin typeface="Candara" pitchFamily="34" charset="0"/>
              </a:rPr>
              <a:t>the </a:t>
            </a:r>
            <a:r>
              <a:rPr lang="en-GB" sz="2000" b="1" i="1" dirty="0" err="1" smtClean="0">
                <a:solidFill>
                  <a:srgbClr val="0033CC"/>
                </a:solidFill>
                <a:latin typeface="Candara" pitchFamily="34" charset="0"/>
              </a:rPr>
              <a:t>ora</a:t>
            </a:r>
            <a:r>
              <a:rPr lang="en-GB" sz="2000" b="1" i="1" dirty="0" smtClean="0">
                <a:solidFill>
                  <a:srgbClr val="0033CC"/>
                </a:solidFill>
                <a:latin typeface="Candara" pitchFamily="34" charset="0"/>
              </a:rPr>
              <a:t> </a:t>
            </a:r>
            <a:r>
              <a:rPr lang="en-GB" sz="2000" b="1" i="1" dirty="0" err="1" smtClean="0">
                <a:solidFill>
                  <a:srgbClr val="0033CC"/>
                </a:solidFill>
                <a:latin typeface="Candara" pitchFamily="34" charset="0"/>
              </a:rPr>
              <a:t>serrata</a:t>
            </a:r>
            <a:r>
              <a:rPr lang="en-GB" sz="2000" b="1" i="1" dirty="0" smtClean="0">
                <a:solidFill>
                  <a:srgbClr val="0033CC"/>
                </a:solidFill>
                <a:latin typeface="Candara" pitchFamily="34" charset="0"/>
              </a:rPr>
              <a:t> </a:t>
            </a:r>
            <a:r>
              <a:rPr lang="en-GB" sz="2000" b="1" i="1" dirty="0" smtClean="0">
                <a:latin typeface="Candara" pitchFamily="34" charset="0"/>
              </a:rPr>
              <a:t>(L. serrated edge), the irregular posterior border of the ciliary body </a:t>
            </a:r>
          </a:p>
          <a:p>
            <a:endParaRPr lang="en-GB" sz="2000" i="1" dirty="0" smtClean="0">
              <a:latin typeface="Candara" pitchFamily="34" charset="0"/>
            </a:endParaRPr>
          </a:p>
          <a:p>
            <a:r>
              <a:rPr lang="en-GB" sz="2000" i="1" dirty="0" smtClean="0">
                <a:latin typeface="Candara" pitchFamily="34" charset="0"/>
              </a:rPr>
              <a:t>Except for the cones and rods of its </a:t>
            </a:r>
            <a:r>
              <a:rPr lang="en-GB" sz="2000" b="1" i="1" dirty="0" smtClean="0">
                <a:latin typeface="Candara" pitchFamily="34" charset="0"/>
              </a:rPr>
              <a:t>neural layer</a:t>
            </a:r>
            <a:r>
              <a:rPr lang="en-GB" sz="2000" i="1" dirty="0" smtClean="0">
                <a:latin typeface="Candara" pitchFamily="34" charset="0"/>
              </a:rPr>
              <a:t>, </a:t>
            </a:r>
            <a:r>
              <a:rPr lang="en-GB" sz="2000" b="1" i="1" dirty="0" smtClean="0">
                <a:solidFill>
                  <a:srgbClr val="7030A0"/>
                </a:solidFill>
                <a:latin typeface="Candara" pitchFamily="34" charset="0"/>
              </a:rPr>
              <a:t>the retina </a:t>
            </a:r>
            <a:r>
              <a:rPr lang="en-GB" sz="2000" i="1" dirty="0" smtClean="0">
                <a:latin typeface="Candara" pitchFamily="34" charset="0"/>
              </a:rPr>
              <a:t>is supplied by </a:t>
            </a:r>
            <a:r>
              <a:rPr lang="en-GB" sz="2000" b="1" i="1" dirty="0" smtClean="0">
                <a:solidFill>
                  <a:srgbClr val="FF0000"/>
                </a:solidFill>
                <a:latin typeface="Candara" pitchFamily="34" charset="0"/>
              </a:rPr>
              <a:t>the central retinal artery</a:t>
            </a:r>
            <a:r>
              <a:rPr lang="en-GB" sz="2000" b="1" i="1" dirty="0" smtClean="0">
                <a:latin typeface="Candara" pitchFamily="34" charset="0"/>
              </a:rPr>
              <a:t>, a branch of the ophthalmic artery.</a:t>
            </a:r>
            <a:endParaRPr lang="en-GB" sz="2000" b="1" i="1" dirty="0">
              <a:latin typeface="Candara" pitchFamily="34" charset="0"/>
            </a:endParaRPr>
          </a:p>
        </p:txBody>
      </p:sp>
      <p:sp>
        <p:nvSpPr>
          <p:cNvPr id="4" name="Rectangle 3"/>
          <p:cNvSpPr/>
          <p:nvPr/>
        </p:nvSpPr>
        <p:spPr>
          <a:xfrm>
            <a:off x="76200" y="101025"/>
            <a:ext cx="4573496" cy="584775"/>
          </a:xfrm>
          <a:prstGeom prst="rect">
            <a:avLst/>
          </a:prstGeom>
          <a:ln w="57150">
            <a:solidFill>
              <a:srgbClr val="00FF00"/>
            </a:solidFill>
          </a:ln>
        </p:spPr>
        <p:txBody>
          <a:bodyPr wrap="none">
            <a:spAutoFit/>
          </a:bodyPr>
          <a:lstStyle/>
          <a:p>
            <a:r>
              <a:rPr lang="en-GB" sz="3200" b="1" i="1" dirty="0" smtClean="0">
                <a:latin typeface="Candara" pitchFamily="34" charset="0"/>
              </a:rPr>
              <a:t>INNER LAYER OF EYEBALL</a:t>
            </a:r>
            <a:endParaRPr lang="en-GB" sz="3200" i="1" dirty="0">
              <a:latin typeface="Candara" pitchFamily="34" charset="0"/>
            </a:endParaRPr>
          </a:p>
        </p:txBody>
      </p:sp>
      <p:pic>
        <p:nvPicPr>
          <p:cNvPr id="5" name="Picture 1"/>
          <p:cNvPicPr>
            <a:picLocks noChangeAspect="1" noChangeArrowheads="1"/>
          </p:cNvPicPr>
          <p:nvPr/>
        </p:nvPicPr>
        <p:blipFill>
          <a:blip r:embed="rId2" cstate="print"/>
          <a:srcRect l="59151" t="30208" r="23280" b="28125"/>
          <a:stretch>
            <a:fillRect/>
          </a:stretch>
        </p:blipFill>
        <p:spPr bwMode="auto">
          <a:xfrm>
            <a:off x="4591051" y="914400"/>
            <a:ext cx="4248147" cy="5664200"/>
          </a:xfrm>
          <a:prstGeom prst="rect">
            <a:avLst/>
          </a:prstGeom>
          <a:noFill/>
          <a:ln w="76200">
            <a:solidFill>
              <a:srgbClr val="00FF00"/>
            </a:solidFill>
            <a:miter lim="800000"/>
            <a:headEnd/>
            <a:tailEnd/>
          </a:ln>
        </p:spPr>
      </p:pic>
      <p:sp>
        <p:nvSpPr>
          <p:cNvPr id="6" name="Date Placeholder 5"/>
          <p:cNvSpPr>
            <a:spLocks noGrp="1"/>
          </p:cNvSpPr>
          <p:nvPr>
            <p:ph type="dt" sz="half" idx="10"/>
          </p:nvPr>
        </p:nvSpPr>
        <p:spPr/>
        <p:txBody>
          <a:bodyPr/>
          <a:lstStyle/>
          <a:p>
            <a:r>
              <a:rPr lang="en-US" b="1" smtClean="0">
                <a:solidFill>
                  <a:srgbClr val="0033CC"/>
                </a:solidFill>
              </a:rPr>
              <a:t>Wednesday 3 March 2021</a:t>
            </a:r>
            <a:endParaRPr lang="en-US" b="1">
              <a:solidFill>
                <a:srgbClr val="0033CC"/>
              </a:solidFill>
            </a:endParaRPr>
          </a:p>
        </p:txBody>
      </p:sp>
      <p:sp>
        <p:nvSpPr>
          <p:cNvPr id="7" name="Slide Number Placeholder 6"/>
          <p:cNvSpPr>
            <a:spLocks noGrp="1"/>
          </p:cNvSpPr>
          <p:nvPr>
            <p:ph type="sldNum" sz="quarter" idx="12"/>
          </p:nvPr>
        </p:nvSpPr>
        <p:spPr>
          <a:xfrm>
            <a:off x="8153400" y="6356350"/>
            <a:ext cx="533400" cy="365125"/>
          </a:xfrm>
        </p:spPr>
        <p:txBody>
          <a:bodyPr/>
          <a:lstStyle/>
          <a:p>
            <a:fld id="{B6F15528-21DE-4FAA-801E-634DDDAF4B2B}" type="slidenum">
              <a:rPr lang="en-US" b="1" smtClean="0">
                <a:solidFill>
                  <a:srgbClr val="0033CC"/>
                </a:solidFill>
              </a:rPr>
              <a:pPr/>
              <a:t>18</a:t>
            </a:fld>
            <a:endParaRPr lang="en-US" b="1">
              <a:solidFill>
                <a:srgbClr val="0033CC"/>
              </a:solidFill>
            </a:endParaRPr>
          </a:p>
        </p:txBody>
      </p:sp>
      <p:sp>
        <p:nvSpPr>
          <p:cNvPr id="8" name="Footer Placeholder 7"/>
          <p:cNvSpPr>
            <a:spLocks noGrp="1"/>
          </p:cNvSpPr>
          <p:nvPr>
            <p:ph type="ftr" sz="quarter" idx="11"/>
          </p:nvPr>
        </p:nvSpPr>
        <p:spPr>
          <a:xfrm>
            <a:off x="1981200" y="6356350"/>
            <a:ext cx="2895600" cy="365125"/>
          </a:xfrm>
        </p:spPr>
        <p:txBody>
          <a:bodyPr/>
          <a:lstStyle/>
          <a:p>
            <a:r>
              <a:rPr lang="en-US" b="1" smtClean="0">
                <a:solidFill>
                  <a:srgbClr val="0033CC"/>
                </a:solidFill>
              </a:rPr>
              <a:t>Dr. Aiman Qais Afar</a:t>
            </a:r>
            <a:endParaRPr lang="en-US" b="1">
              <a:solidFill>
                <a:srgbClr val="0033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458200" cy="2062103"/>
          </a:xfrm>
          <a:prstGeom prst="rect">
            <a:avLst/>
          </a:prstGeom>
          <a:solidFill>
            <a:schemeClr val="tx2">
              <a:lumMod val="40000"/>
              <a:lumOff val="60000"/>
            </a:schemeClr>
          </a:solidFill>
        </p:spPr>
        <p:txBody>
          <a:bodyPr wrap="square">
            <a:spAutoFit/>
          </a:bodyPr>
          <a:lstStyle/>
          <a:p>
            <a:r>
              <a:rPr lang="en-GB" sz="2800" b="1" i="1" dirty="0" smtClean="0">
                <a:solidFill>
                  <a:srgbClr val="0033CC"/>
                </a:solidFill>
                <a:latin typeface="Candara" pitchFamily="34" charset="0"/>
              </a:rPr>
              <a:t>Ophthalmoscopy</a:t>
            </a:r>
          </a:p>
          <a:p>
            <a:r>
              <a:rPr lang="en-GB" sz="2000" b="1" i="1" dirty="0" smtClean="0">
                <a:latin typeface="Candara" pitchFamily="34" charset="0"/>
              </a:rPr>
              <a:t>Physicians view the fundus (inner surface of the posterior part) of the eye with an ophthalmoscope.</a:t>
            </a:r>
          </a:p>
          <a:p>
            <a:r>
              <a:rPr lang="en-GB" sz="2000" b="1" i="1" dirty="0" smtClean="0">
                <a:latin typeface="Candara" pitchFamily="34" charset="0"/>
              </a:rPr>
              <a:t>The retinal arteries and veins radiate over the fundus from the optic disc. </a:t>
            </a:r>
            <a:r>
              <a:rPr lang="en-GB" sz="2000" b="1" i="1" dirty="0" smtClean="0">
                <a:solidFill>
                  <a:srgbClr val="FFFF00"/>
                </a:solidFill>
                <a:latin typeface="Candara" pitchFamily="34" charset="0"/>
              </a:rPr>
              <a:t>The pale, oval optic disc </a:t>
            </a:r>
            <a:r>
              <a:rPr lang="en-GB" sz="2000" b="1" i="1" dirty="0" smtClean="0">
                <a:latin typeface="Candara" pitchFamily="34" charset="0"/>
              </a:rPr>
              <a:t>appears on </a:t>
            </a:r>
            <a:r>
              <a:rPr lang="en-GB" sz="2000" b="1" i="1" dirty="0" smtClean="0">
                <a:solidFill>
                  <a:srgbClr val="0033CC"/>
                </a:solidFill>
                <a:latin typeface="Candara" pitchFamily="34" charset="0"/>
              </a:rPr>
              <a:t>the medial side</a:t>
            </a:r>
            <a:r>
              <a:rPr lang="en-GB" sz="2000" b="1" i="1" dirty="0" smtClean="0">
                <a:latin typeface="Candara" pitchFamily="34" charset="0"/>
              </a:rPr>
              <a:t>, with retinal vessels radiating from its center in the ophthalmoscopic view of the retina</a:t>
            </a:r>
          </a:p>
        </p:txBody>
      </p:sp>
      <p:pic>
        <p:nvPicPr>
          <p:cNvPr id="55298" name="Picture 2" descr="ÙØªÙØ¬Ø© Ø¨Ø­Ø« Ø§ÙØµÙØ± Ø¹Ù âªOphthalmoscopyâ¬â"/>
          <p:cNvPicPr>
            <a:picLocks noChangeAspect="1" noChangeArrowheads="1"/>
          </p:cNvPicPr>
          <p:nvPr/>
        </p:nvPicPr>
        <p:blipFill>
          <a:blip r:embed="rId2" cstate="print"/>
          <a:srcRect l="6270" t="6681" r="12226" b="14822"/>
          <a:stretch>
            <a:fillRect/>
          </a:stretch>
        </p:blipFill>
        <p:spPr bwMode="auto">
          <a:xfrm>
            <a:off x="3581400" y="2438400"/>
            <a:ext cx="5374532" cy="3886200"/>
          </a:xfrm>
          <a:prstGeom prst="rect">
            <a:avLst/>
          </a:prstGeom>
          <a:noFill/>
          <a:ln w="57150">
            <a:solidFill>
              <a:srgbClr val="00FF00"/>
            </a:solidFill>
          </a:ln>
        </p:spPr>
      </p:pic>
      <p:sp>
        <p:nvSpPr>
          <p:cNvPr id="4" name="Rectangle 3"/>
          <p:cNvSpPr/>
          <p:nvPr/>
        </p:nvSpPr>
        <p:spPr>
          <a:xfrm>
            <a:off x="152400" y="2667000"/>
            <a:ext cx="3048000" cy="2554545"/>
          </a:xfrm>
          <a:prstGeom prst="rect">
            <a:avLst/>
          </a:prstGeom>
          <a:solidFill>
            <a:schemeClr val="tx2">
              <a:lumMod val="40000"/>
              <a:lumOff val="60000"/>
            </a:schemeClr>
          </a:solidFill>
        </p:spPr>
        <p:txBody>
          <a:bodyPr wrap="square">
            <a:spAutoFit/>
          </a:bodyPr>
          <a:lstStyle/>
          <a:p>
            <a:r>
              <a:rPr lang="en-GB" sz="2000" b="1" i="1" dirty="0" smtClean="0">
                <a:latin typeface="Candara" pitchFamily="34" charset="0"/>
              </a:rPr>
              <a:t>Pulsation of the retinal arteries is usually visible. </a:t>
            </a:r>
            <a:r>
              <a:rPr lang="en-GB" sz="2000" b="1" i="1" dirty="0" smtClean="0">
                <a:solidFill>
                  <a:srgbClr val="0033CC"/>
                </a:solidFill>
                <a:latin typeface="Candara" pitchFamily="34" charset="0"/>
              </a:rPr>
              <a:t>Centrally,</a:t>
            </a:r>
            <a:r>
              <a:rPr lang="en-GB" sz="2000" b="1" i="1" dirty="0" smtClean="0">
                <a:latin typeface="Candara" pitchFamily="34" charset="0"/>
              </a:rPr>
              <a:t> at the posterior</a:t>
            </a:r>
          </a:p>
          <a:p>
            <a:r>
              <a:rPr lang="en-GB" sz="2000" b="1" i="1" dirty="0" smtClean="0">
                <a:latin typeface="Candara" pitchFamily="34" charset="0"/>
              </a:rPr>
              <a:t>pole of the eyeball, </a:t>
            </a:r>
            <a:r>
              <a:rPr lang="en-GB" sz="2000" b="1" i="1" dirty="0" smtClean="0">
                <a:solidFill>
                  <a:srgbClr val="FFFF00"/>
                </a:solidFill>
                <a:latin typeface="Candara" pitchFamily="34" charset="0"/>
              </a:rPr>
              <a:t>the macula lutea </a:t>
            </a:r>
            <a:r>
              <a:rPr lang="en-GB" sz="2000" b="1" i="1" dirty="0" smtClean="0">
                <a:latin typeface="Candara" pitchFamily="34" charset="0"/>
              </a:rPr>
              <a:t>appears darker than the reddish hue of surrounding areas of the retina.</a:t>
            </a:r>
            <a:endParaRPr lang="en-GB" sz="2000" b="1" i="1" dirty="0">
              <a:latin typeface="Candara" pitchFamily="34" charset="0"/>
            </a:endParaRPr>
          </a:p>
        </p:txBody>
      </p:sp>
      <p:sp>
        <p:nvSpPr>
          <p:cNvPr id="5" name="Date Placeholder 4"/>
          <p:cNvSpPr>
            <a:spLocks noGrp="1"/>
          </p:cNvSpPr>
          <p:nvPr>
            <p:ph type="dt" sz="half" idx="10"/>
          </p:nvPr>
        </p:nvSpPr>
        <p:spPr>
          <a:xfrm>
            <a:off x="457200" y="6324600"/>
            <a:ext cx="2133600" cy="365125"/>
          </a:xfrm>
        </p:spPr>
        <p:txBody>
          <a:bodyPr/>
          <a:lstStyle/>
          <a:p>
            <a:r>
              <a:rPr lang="en-US" b="1" smtClean="0">
                <a:solidFill>
                  <a:srgbClr val="0033CC"/>
                </a:solidFill>
              </a:rPr>
              <a:t>Wednesday 3 March 2021</a:t>
            </a:r>
            <a:endParaRPr lang="en-US" b="1">
              <a:solidFill>
                <a:srgbClr val="0033CC"/>
              </a:solidFill>
            </a:endParaRPr>
          </a:p>
        </p:txBody>
      </p:sp>
      <p:sp>
        <p:nvSpPr>
          <p:cNvPr id="6" name="Slide Number Placeholder 5"/>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0033CC"/>
                </a:solidFill>
              </a:rPr>
              <a:pPr/>
              <a:t>19</a:t>
            </a:fld>
            <a:endParaRPr lang="en-US" b="1">
              <a:solidFill>
                <a:srgbClr val="0033CC"/>
              </a:solidFill>
            </a:endParaRPr>
          </a:p>
        </p:txBody>
      </p:sp>
      <p:sp>
        <p:nvSpPr>
          <p:cNvPr id="7" name="Footer Placeholder 6"/>
          <p:cNvSpPr>
            <a:spLocks noGrp="1"/>
          </p:cNvSpPr>
          <p:nvPr>
            <p:ph type="ftr" sz="quarter" idx="11"/>
          </p:nvPr>
        </p:nvSpPr>
        <p:spPr/>
        <p:txBody>
          <a:bodyPr/>
          <a:lstStyle/>
          <a:p>
            <a:r>
              <a:rPr lang="en-US" b="1" smtClean="0">
                <a:solidFill>
                  <a:srgbClr val="0033CC"/>
                </a:solidFill>
              </a:rPr>
              <a:t>Dr. Aiman Qais Afar</a:t>
            </a:r>
            <a:endParaRPr lang="en-US" b="1">
              <a:solidFill>
                <a:srgbClr val="0033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356350"/>
            <a:ext cx="1820693" cy="365125"/>
          </a:xfrm>
        </p:spPr>
        <p:txBody>
          <a:bodyPr/>
          <a:lstStyle/>
          <a:p>
            <a:r>
              <a:rPr lang="en-US" b="1" dirty="0" smtClean="0">
                <a:solidFill>
                  <a:srgbClr val="C00000"/>
                </a:solidFill>
              </a:rPr>
              <a:t>Wednesday 3 March 2021</a:t>
            </a:r>
            <a:endParaRPr lang="en-US" b="1" dirty="0">
              <a:solidFill>
                <a:srgbClr val="C00000"/>
              </a:solidFill>
            </a:endParaRPr>
          </a:p>
        </p:txBody>
      </p:sp>
      <p:sp>
        <p:nvSpPr>
          <p:cNvPr id="3" name="Footer Placeholder 2"/>
          <p:cNvSpPr>
            <a:spLocks noGrp="1"/>
          </p:cNvSpPr>
          <p:nvPr>
            <p:ph type="ftr" sz="quarter" idx="11"/>
          </p:nvPr>
        </p:nvSpPr>
        <p:spPr>
          <a:xfrm>
            <a:off x="-381000" y="6096000"/>
            <a:ext cx="2895600" cy="365125"/>
          </a:xfrm>
        </p:spPr>
        <p:txBody>
          <a:bodyPr/>
          <a:lstStyle/>
          <a:p>
            <a:r>
              <a:rPr lang="en-US" b="1" smtClean="0">
                <a:solidFill>
                  <a:srgbClr val="C00000"/>
                </a:solidFill>
              </a:rPr>
              <a:t>Dr. Aiman Qais Afar</a:t>
            </a:r>
            <a:endParaRPr lang="en-US" b="1">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Rectangle 4"/>
          <p:cNvSpPr/>
          <p:nvPr/>
        </p:nvSpPr>
        <p:spPr>
          <a:xfrm>
            <a:off x="76200" y="762000"/>
            <a:ext cx="8534400" cy="1015663"/>
          </a:xfrm>
          <a:prstGeom prst="rect">
            <a:avLst/>
          </a:prstGeom>
        </p:spPr>
        <p:txBody>
          <a:bodyPr wrap="square">
            <a:spAutoFit/>
          </a:bodyPr>
          <a:lstStyle/>
          <a:p>
            <a:r>
              <a:rPr lang="en-GB" sz="2000" b="1" i="1" dirty="0" smtClean="0">
                <a:latin typeface="Candara" pitchFamily="34" charset="0"/>
              </a:rPr>
              <a:t>The eyeball contains the optical apparatus of the visual system</a:t>
            </a:r>
            <a:r>
              <a:rPr lang="en-GB" sz="2000" i="1" dirty="0" smtClean="0">
                <a:latin typeface="Candara" pitchFamily="34" charset="0"/>
              </a:rPr>
              <a:t>. It occupies most of the anterior portion of the orbit, suspended by </a:t>
            </a:r>
            <a:r>
              <a:rPr lang="en-GB" sz="2000" b="1" i="1" dirty="0" smtClean="0">
                <a:solidFill>
                  <a:srgbClr val="C00000"/>
                </a:solidFill>
                <a:latin typeface="Candara" pitchFamily="34" charset="0"/>
              </a:rPr>
              <a:t>six extrinsic muscles </a:t>
            </a:r>
            <a:r>
              <a:rPr lang="en-GB" sz="2000" i="1" dirty="0" smtClean="0">
                <a:latin typeface="Candara" pitchFamily="34" charset="0"/>
              </a:rPr>
              <a:t>that control its movements, and a </a:t>
            </a:r>
            <a:r>
              <a:rPr lang="en-GB" sz="2000" b="1" i="1" dirty="0" smtClean="0">
                <a:solidFill>
                  <a:srgbClr val="C00000"/>
                </a:solidFill>
                <a:latin typeface="Candara" pitchFamily="34" charset="0"/>
              </a:rPr>
              <a:t>fascial suspensory apparatus</a:t>
            </a:r>
            <a:endParaRPr lang="en-GB" sz="2000" b="1" i="1" dirty="0">
              <a:solidFill>
                <a:srgbClr val="C00000"/>
              </a:solidFill>
              <a:latin typeface="Candara" pitchFamily="34" charset="0"/>
            </a:endParaRPr>
          </a:p>
        </p:txBody>
      </p:sp>
      <p:sp>
        <p:nvSpPr>
          <p:cNvPr id="6" name="Rectangle 5"/>
          <p:cNvSpPr/>
          <p:nvPr/>
        </p:nvSpPr>
        <p:spPr>
          <a:xfrm>
            <a:off x="228600" y="115669"/>
            <a:ext cx="1576072" cy="646331"/>
          </a:xfrm>
          <a:prstGeom prst="rect">
            <a:avLst/>
          </a:prstGeom>
          <a:ln w="57150">
            <a:solidFill>
              <a:schemeClr val="tx1"/>
            </a:solidFill>
          </a:ln>
        </p:spPr>
        <p:txBody>
          <a:bodyPr wrap="none">
            <a:spAutoFit/>
          </a:bodyPr>
          <a:lstStyle/>
          <a:p>
            <a:r>
              <a:rPr lang="en-GB" sz="3600" b="1" i="1" dirty="0" smtClean="0">
                <a:solidFill>
                  <a:srgbClr val="FF0000"/>
                </a:solidFill>
                <a:latin typeface="Candara" pitchFamily="34" charset="0"/>
              </a:rPr>
              <a:t>Eyeball</a:t>
            </a:r>
            <a:endParaRPr lang="en-GB" sz="3600" i="1" dirty="0">
              <a:solidFill>
                <a:srgbClr val="FF0000"/>
              </a:solidFill>
              <a:latin typeface="Candara" pitchFamily="34" charset="0"/>
            </a:endParaRPr>
          </a:p>
        </p:txBody>
      </p:sp>
      <p:sp>
        <p:nvSpPr>
          <p:cNvPr id="7" name="Rectangle 6"/>
          <p:cNvSpPr/>
          <p:nvPr/>
        </p:nvSpPr>
        <p:spPr>
          <a:xfrm>
            <a:off x="228600" y="1828800"/>
            <a:ext cx="8382000" cy="1015663"/>
          </a:xfrm>
          <a:prstGeom prst="rect">
            <a:avLst/>
          </a:prstGeom>
        </p:spPr>
        <p:txBody>
          <a:bodyPr wrap="square">
            <a:spAutoFit/>
          </a:bodyPr>
          <a:lstStyle/>
          <a:p>
            <a:r>
              <a:rPr lang="en-GB" sz="2000" i="1" dirty="0" smtClean="0">
                <a:latin typeface="Candara" pitchFamily="34" charset="0"/>
              </a:rPr>
              <a:t> It measures approximately </a:t>
            </a:r>
            <a:r>
              <a:rPr lang="en-GB" sz="2000" b="1" i="1" dirty="0" smtClean="0">
                <a:solidFill>
                  <a:srgbClr val="FF0000"/>
                </a:solidFill>
                <a:latin typeface="Candara" pitchFamily="34" charset="0"/>
              </a:rPr>
              <a:t>25 mm in diameter</a:t>
            </a:r>
            <a:r>
              <a:rPr lang="en-GB" sz="2000" i="1" dirty="0" smtClean="0">
                <a:latin typeface="Candara" pitchFamily="34" charset="0"/>
              </a:rPr>
              <a:t>.</a:t>
            </a:r>
          </a:p>
          <a:p>
            <a:r>
              <a:rPr lang="en-GB" sz="2000" i="1" dirty="0" smtClean="0">
                <a:latin typeface="Candara" pitchFamily="34" charset="0"/>
              </a:rPr>
              <a:t>All anatomical structures within the eyeball have a </a:t>
            </a:r>
            <a:r>
              <a:rPr lang="en-GB" sz="2000" b="1" i="1" dirty="0" smtClean="0">
                <a:latin typeface="Candara" pitchFamily="34" charset="0"/>
              </a:rPr>
              <a:t>circular </a:t>
            </a:r>
            <a:r>
              <a:rPr lang="en-GB" sz="2000" i="1" dirty="0" smtClean="0">
                <a:latin typeface="Candara" pitchFamily="34" charset="0"/>
              </a:rPr>
              <a:t>or </a:t>
            </a:r>
            <a:r>
              <a:rPr lang="en-GB" sz="2000" b="1" i="1" dirty="0" smtClean="0">
                <a:latin typeface="Candara" pitchFamily="34" charset="0"/>
              </a:rPr>
              <a:t>spherical </a:t>
            </a:r>
            <a:r>
              <a:rPr lang="en-GB" sz="2000" i="1" dirty="0" smtClean="0">
                <a:latin typeface="Candara" pitchFamily="34" charset="0"/>
              </a:rPr>
              <a:t>arrangement</a:t>
            </a:r>
            <a:endParaRPr lang="en-GB" sz="2000" i="1" dirty="0">
              <a:latin typeface="Candara" pitchFamily="34" charset="0"/>
            </a:endParaRPr>
          </a:p>
        </p:txBody>
      </p:sp>
      <p:pic>
        <p:nvPicPr>
          <p:cNvPr id="8" name="Picture 2"/>
          <p:cNvPicPr>
            <a:picLocks noChangeAspect="1" noChangeArrowheads="1"/>
          </p:cNvPicPr>
          <p:nvPr/>
        </p:nvPicPr>
        <p:blipFill>
          <a:blip r:embed="rId2" cstate="print"/>
          <a:srcRect l="29868" t="25000" r="23280" b="26042"/>
          <a:stretch>
            <a:fillRect/>
          </a:stretch>
        </p:blipFill>
        <p:spPr bwMode="auto">
          <a:xfrm>
            <a:off x="2277893" y="2667000"/>
            <a:ext cx="6485107" cy="3810000"/>
          </a:xfrm>
          <a:prstGeom prst="rect">
            <a:avLst/>
          </a:prstGeom>
          <a:noFill/>
          <a:ln w="57150">
            <a:solidFill>
              <a:srgbClr val="00FF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153400" cy="2062103"/>
          </a:xfrm>
          <a:prstGeom prst="rect">
            <a:avLst/>
          </a:prstGeom>
          <a:solidFill>
            <a:schemeClr val="tx2">
              <a:lumMod val="40000"/>
              <a:lumOff val="60000"/>
            </a:schemeClr>
          </a:solidFill>
        </p:spPr>
        <p:txBody>
          <a:bodyPr wrap="square">
            <a:spAutoFit/>
          </a:bodyPr>
          <a:lstStyle/>
          <a:p>
            <a:r>
              <a:rPr lang="en-GB" sz="2800" b="1" i="1" dirty="0" smtClean="0">
                <a:solidFill>
                  <a:srgbClr val="0033CC"/>
                </a:solidFill>
                <a:latin typeface="Candara" pitchFamily="34" charset="0"/>
              </a:rPr>
              <a:t>Detachment of Retina</a:t>
            </a:r>
          </a:p>
          <a:p>
            <a:r>
              <a:rPr lang="en-GB" sz="2000" b="1" i="1" dirty="0" smtClean="0">
                <a:latin typeface="Candara" pitchFamily="34" charset="0"/>
              </a:rPr>
              <a:t>The layers of the developing retina are separated in the embryo by an intraretinal space. During the early fetal period, the embryonic layers fuse, obliterating this space. Although the pigment cell layer becomes</a:t>
            </a:r>
          </a:p>
          <a:p>
            <a:r>
              <a:rPr lang="en-GB" sz="2000" b="1" i="1" dirty="0" smtClean="0">
                <a:latin typeface="Candara" pitchFamily="34" charset="0"/>
              </a:rPr>
              <a:t>firmly fixed to the choroid, its attachment to the neural layer</a:t>
            </a:r>
          </a:p>
          <a:p>
            <a:r>
              <a:rPr lang="en-GB" sz="2000" b="1" i="1" dirty="0" smtClean="0">
                <a:latin typeface="Candara" pitchFamily="34" charset="0"/>
              </a:rPr>
              <a:t>is not firm. </a:t>
            </a:r>
            <a:endParaRPr lang="en-GB" sz="2000" b="1" i="1" dirty="0">
              <a:latin typeface="Candara" pitchFamily="34" charset="0"/>
            </a:endParaRPr>
          </a:p>
        </p:txBody>
      </p:sp>
      <p:pic>
        <p:nvPicPr>
          <p:cNvPr id="54274" name="Picture 2"/>
          <p:cNvPicPr>
            <a:picLocks noChangeAspect="1" noChangeArrowheads="1"/>
          </p:cNvPicPr>
          <p:nvPr/>
        </p:nvPicPr>
        <p:blipFill>
          <a:blip r:embed="rId2" cstate="print"/>
          <a:srcRect/>
          <a:stretch>
            <a:fillRect/>
          </a:stretch>
        </p:blipFill>
        <p:spPr bwMode="auto">
          <a:xfrm>
            <a:off x="4829175" y="2362200"/>
            <a:ext cx="4010025" cy="4010025"/>
          </a:xfrm>
          <a:prstGeom prst="rect">
            <a:avLst/>
          </a:prstGeom>
          <a:noFill/>
          <a:ln w="57150">
            <a:solidFill>
              <a:srgbClr val="00FF00"/>
            </a:solidFill>
            <a:miter lim="800000"/>
            <a:headEnd/>
            <a:tailEnd/>
          </a:ln>
        </p:spPr>
      </p:pic>
      <p:sp>
        <p:nvSpPr>
          <p:cNvPr id="4" name="Rectangle 3"/>
          <p:cNvSpPr/>
          <p:nvPr/>
        </p:nvSpPr>
        <p:spPr>
          <a:xfrm>
            <a:off x="152400" y="2743200"/>
            <a:ext cx="4572000" cy="3170099"/>
          </a:xfrm>
          <a:prstGeom prst="rect">
            <a:avLst/>
          </a:prstGeom>
          <a:solidFill>
            <a:schemeClr val="tx2">
              <a:lumMod val="40000"/>
              <a:lumOff val="60000"/>
            </a:schemeClr>
          </a:solidFill>
        </p:spPr>
        <p:txBody>
          <a:bodyPr>
            <a:spAutoFit/>
          </a:bodyPr>
          <a:lstStyle/>
          <a:p>
            <a:r>
              <a:rPr lang="en-GB" sz="2000" b="1" i="1" dirty="0" smtClean="0">
                <a:latin typeface="Candara" pitchFamily="34" charset="0"/>
              </a:rPr>
              <a:t>Consequently, detachment of the retina may follow a blow to the eye.</a:t>
            </a:r>
          </a:p>
          <a:p>
            <a:r>
              <a:rPr lang="en-GB" sz="2000" b="1" i="1" dirty="0" smtClean="0">
                <a:solidFill>
                  <a:srgbClr val="FFFF00"/>
                </a:solidFill>
                <a:latin typeface="Candara" pitchFamily="34" charset="0"/>
              </a:rPr>
              <a:t>A detached retina usually results from</a:t>
            </a:r>
          </a:p>
          <a:p>
            <a:r>
              <a:rPr lang="en-GB" sz="2000" b="1" i="1" dirty="0" smtClean="0">
                <a:solidFill>
                  <a:srgbClr val="FFFF00"/>
                </a:solidFill>
                <a:latin typeface="Candara" pitchFamily="34" charset="0"/>
              </a:rPr>
              <a:t>seepage of fluid between the neural and pigmented layers of the retina, </a:t>
            </a:r>
            <a:r>
              <a:rPr lang="en-GB" sz="2000" b="1" i="1" dirty="0" smtClean="0">
                <a:latin typeface="Candara" pitchFamily="34" charset="0"/>
              </a:rPr>
              <a:t>perhaps days or even weeks after trauma to the eye .</a:t>
            </a:r>
          </a:p>
          <a:p>
            <a:r>
              <a:rPr lang="en-GB" sz="2000" b="1" i="1" dirty="0" smtClean="0">
                <a:latin typeface="Candara" pitchFamily="34" charset="0"/>
              </a:rPr>
              <a:t>People with a retinal detachment may complain of flashes of light or specks floating in front of their eye.</a:t>
            </a:r>
            <a:endParaRPr lang="en-GB" sz="2000" b="1" i="1" dirty="0">
              <a:latin typeface="Candara" pitchFamily="34" charset="0"/>
            </a:endParaRPr>
          </a:p>
        </p:txBody>
      </p:sp>
      <p:sp>
        <p:nvSpPr>
          <p:cNvPr id="5" name="Date Placeholder 4"/>
          <p:cNvSpPr>
            <a:spLocks noGrp="1"/>
          </p:cNvSpPr>
          <p:nvPr>
            <p:ph type="dt" sz="half" idx="10"/>
          </p:nvPr>
        </p:nvSpPr>
        <p:spPr/>
        <p:txBody>
          <a:bodyPr/>
          <a:lstStyle/>
          <a:p>
            <a:r>
              <a:rPr lang="en-US" b="1" smtClean="0">
                <a:solidFill>
                  <a:srgbClr val="0033CC"/>
                </a:solidFill>
              </a:rPr>
              <a:t>Wednesday 3 March 2021</a:t>
            </a:r>
            <a:endParaRPr lang="en-US" b="1">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b="1" smtClean="0">
                <a:solidFill>
                  <a:srgbClr val="0033CC"/>
                </a:solidFill>
              </a:rPr>
              <a:pPr/>
              <a:t>20</a:t>
            </a:fld>
            <a:endParaRPr lang="en-US" b="1">
              <a:solidFill>
                <a:srgbClr val="0033CC"/>
              </a:solidFill>
            </a:endParaRPr>
          </a:p>
        </p:txBody>
      </p:sp>
      <p:sp>
        <p:nvSpPr>
          <p:cNvPr id="7" name="Footer Placeholder 6"/>
          <p:cNvSpPr>
            <a:spLocks noGrp="1"/>
          </p:cNvSpPr>
          <p:nvPr>
            <p:ph type="ftr" sz="quarter" idx="11"/>
          </p:nvPr>
        </p:nvSpPr>
        <p:spPr/>
        <p:txBody>
          <a:bodyPr/>
          <a:lstStyle/>
          <a:p>
            <a:r>
              <a:rPr lang="en-US" b="1" smtClean="0">
                <a:solidFill>
                  <a:srgbClr val="0033CC"/>
                </a:solidFill>
              </a:rPr>
              <a:t>Dr. Aiman Qais Afar</a:t>
            </a:r>
            <a:endParaRPr lang="en-US" b="1">
              <a:solidFill>
                <a:srgbClr val="0033C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05800" cy="1815882"/>
          </a:xfrm>
          <a:prstGeom prst="rect">
            <a:avLst/>
          </a:prstGeom>
          <a:solidFill>
            <a:schemeClr val="tx2">
              <a:lumMod val="40000"/>
              <a:lumOff val="60000"/>
            </a:schemeClr>
          </a:solidFill>
        </p:spPr>
        <p:txBody>
          <a:bodyPr wrap="square">
            <a:spAutoFit/>
          </a:bodyPr>
          <a:lstStyle/>
          <a:p>
            <a:r>
              <a:rPr lang="en-GB" sz="3200" b="1" i="1" dirty="0" smtClean="0">
                <a:latin typeface="Candara" pitchFamily="34" charset="0"/>
              </a:rPr>
              <a:t>Papilledema</a:t>
            </a:r>
          </a:p>
          <a:p>
            <a:r>
              <a:rPr lang="en-GB" sz="2000" b="1" i="1" dirty="0" smtClean="0">
                <a:latin typeface="Candara" pitchFamily="34" charset="0"/>
              </a:rPr>
              <a:t>An increase in CSF pressure slows venous return from the retina, causing edema of the retina (fluid accumulation). The edema is viewed during ophthalmoscopy as swelling of the optic disc, a condition called</a:t>
            </a:r>
          </a:p>
          <a:p>
            <a:r>
              <a:rPr lang="en-GB" sz="2000" b="1" i="1" dirty="0" smtClean="0">
                <a:latin typeface="Candara" pitchFamily="34" charset="0"/>
              </a:rPr>
              <a:t>papilledema.</a:t>
            </a:r>
            <a:endParaRPr lang="en-GB" sz="2000" b="1" i="1" dirty="0">
              <a:latin typeface="Candara" pitchFamily="34" charset="0"/>
            </a:endParaRPr>
          </a:p>
        </p:txBody>
      </p:sp>
      <p:pic>
        <p:nvPicPr>
          <p:cNvPr id="56322" name="Picture 2" descr="ÙØªÙØ¬Ø© Ø¨Ø­Ø« Ø§ÙØµÙØ± Ø¹Ù âªPapilledemaâ¬â"/>
          <p:cNvPicPr>
            <a:picLocks noChangeAspect="1" noChangeArrowheads="1"/>
          </p:cNvPicPr>
          <p:nvPr/>
        </p:nvPicPr>
        <p:blipFill>
          <a:blip r:embed="rId2" cstate="print"/>
          <a:srcRect/>
          <a:stretch>
            <a:fillRect/>
          </a:stretch>
        </p:blipFill>
        <p:spPr bwMode="auto">
          <a:xfrm>
            <a:off x="4191000" y="2285999"/>
            <a:ext cx="4572000" cy="3429001"/>
          </a:xfrm>
          <a:prstGeom prst="rect">
            <a:avLst/>
          </a:prstGeom>
          <a:noFill/>
          <a:ln w="57150">
            <a:solidFill>
              <a:srgbClr val="00FF00"/>
            </a:solidFill>
          </a:ln>
        </p:spPr>
      </p:pic>
      <p:pic>
        <p:nvPicPr>
          <p:cNvPr id="56324" name="Picture 4" descr="ÙØªÙØ¬Ø© Ø¨Ø­Ø« Ø§ÙØµÙØ± Ø¹Ù âªPapilledemaâ¬â"/>
          <p:cNvPicPr>
            <a:picLocks noChangeAspect="1" noChangeArrowheads="1"/>
          </p:cNvPicPr>
          <p:nvPr/>
        </p:nvPicPr>
        <p:blipFill>
          <a:blip r:embed="rId3" cstate="print"/>
          <a:srcRect/>
          <a:stretch>
            <a:fillRect/>
          </a:stretch>
        </p:blipFill>
        <p:spPr bwMode="auto">
          <a:xfrm>
            <a:off x="304800" y="2209800"/>
            <a:ext cx="3581400" cy="3581400"/>
          </a:xfrm>
          <a:prstGeom prst="rect">
            <a:avLst/>
          </a:prstGeom>
          <a:noFill/>
          <a:ln w="57150">
            <a:solidFill>
              <a:srgbClr val="00FF00"/>
            </a:solidFill>
          </a:ln>
        </p:spPr>
      </p:pic>
      <p:sp>
        <p:nvSpPr>
          <p:cNvPr id="5" name="Date Placeholder 4"/>
          <p:cNvSpPr>
            <a:spLocks noGrp="1"/>
          </p:cNvSpPr>
          <p:nvPr>
            <p:ph type="dt" sz="half" idx="10"/>
          </p:nvPr>
        </p:nvSpPr>
        <p:spPr>
          <a:xfrm>
            <a:off x="533400" y="6324600"/>
            <a:ext cx="2133600" cy="365125"/>
          </a:xfrm>
        </p:spPr>
        <p:txBody>
          <a:bodyPr/>
          <a:lstStyle/>
          <a:p>
            <a:r>
              <a:rPr lang="en-US" b="1" smtClean="0">
                <a:solidFill>
                  <a:srgbClr val="0033CC"/>
                </a:solidFill>
              </a:rPr>
              <a:t>Wednesday 3 March 2021</a:t>
            </a:r>
            <a:endParaRPr lang="en-US" b="1">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b="1" smtClean="0">
                <a:solidFill>
                  <a:srgbClr val="0033CC"/>
                </a:solidFill>
              </a:rPr>
              <a:pPr/>
              <a:t>21</a:t>
            </a:fld>
            <a:endParaRPr lang="en-US" b="1">
              <a:solidFill>
                <a:srgbClr val="0033CC"/>
              </a:solidFill>
            </a:endParaRPr>
          </a:p>
        </p:txBody>
      </p:sp>
      <p:sp>
        <p:nvSpPr>
          <p:cNvPr id="7" name="Footer Placeholder 6"/>
          <p:cNvSpPr>
            <a:spLocks noGrp="1"/>
          </p:cNvSpPr>
          <p:nvPr>
            <p:ph type="ftr" sz="quarter" idx="11"/>
          </p:nvPr>
        </p:nvSpPr>
        <p:spPr/>
        <p:txBody>
          <a:bodyPr/>
          <a:lstStyle/>
          <a:p>
            <a:r>
              <a:rPr lang="en-US" b="1" smtClean="0">
                <a:solidFill>
                  <a:srgbClr val="0033CC"/>
                </a:solidFill>
              </a:rPr>
              <a:t>Dr. Aiman Qais Afar</a:t>
            </a:r>
            <a:endParaRPr lang="en-US" b="1">
              <a:solidFill>
                <a:srgbClr val="0033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5669"/>
            <a:ext cx="1546129" cy="646331"/>
          </a:xfrm>
          <a:prstGeom prst="rect">
            <a:avLst/>
          </a:prstGeom>
          <a:ln w="57150">
            <a:solidFill>
              <a:schemeClr val="tx1"/>
            </a:solidFill>
          </a:ln>
        </p:spPr>
        <p:txBody>
          <a:bodyPr wrap="none">
            <a:spAutoFit/>
          </a:bodyPr>
          <a:lstStyle/>
          <a:p>
            <a:r>
              <a:rPr lang="en-GB" sz="3600" b="1" dirty="0" smtClean="0">
                <a:solidFill>
                  <a:srgbClr val="FF0000"/>
                </a:solidFill>
              </a:rPr>
              <a:t>Eyeball</a:t>
            </a:r>
            <a:endParaRPr lang="en-GB" sz="3600" dirty="0">
              <a:solidFill>
                <a:srgbClr val="FF0000"/>
              </a:solidFill>
            </a:endParaRPr>
          </a:p>
        </p:txBody>
      </p:sp>
      <p:pic>
        <p:nvPicPr>
          <p:cNvPr id="21508" name="Picture 4" descr="ÙØªÙØ¬Ø© Ø¨Ø­Ø« Ø§ÙØµÙØ± Ø¹Ù âªThe choroidâ¬â"/>
          <p:cNvPicPr>
            <a:picLocks noChangeAspect="1" noChangeArrowheads="1"/>
          </p:cNvPicPr>
          <p:nvPr/>
        </p:nvPicPr>
        <p:blipFill>
          <a:blip r:embed="rId2" cstate="print"/>
          <a:srcRect/>
          <a:stretch>
            <a:fillRect/>
          </a:stretch>
        </p:blipFill>
        <p:spPr bwMode="auto">
          <a:xfrm>
            <a:off x="609600" y="877409"/>
            <a:ext cx="7924800" cy="5751991"/>
          </a:xfrm>
          <a:prstGeom prst="rect">
            <a:avLst/>
          </a:prstGeom>
          <a:noFill/>
          <a:ln w="57150">
            <a:solidFill>
              <a:srgbClr val="00FF00"/>
            </a:solidFill>
          </a:ln>
        </p:spPr>
      </p:pic>
      <p:sp>
        <p:nvSpPr>
          <p:cNvPr id="4" name="Date Placeholder 3"/>
          <p:cNvSpPr>
            <a:spLocks noGrp="1"/>
          </p:cNvSpPr>
          <p:nvPr>
            <p:ph type="dt" sz="half" idx="10"/>
          </p:nvPr>
        </p:nvSpPr>
        <p:spPr>
          <a:xfrm>
            <a:off x="7620000" y="381000"/>
            <a:ext cx="2133600" cy="365125"/>
          </a:xfrm>
        </p:spPr>
        <p:txBody>
          <a:bodyPr/>
          <a:lstStyle/>
          <a:p>
            <a:r>
              <a:rPr lang="en-US" b="1" smtClean="0">
                <a:solidFill>
                  <a:srgbClr val="0033CC"/>
                </a:solidFill>
              </a:rPr>
              <a:t>Wednesday 3 March 2021</a:t>
            </a:r>
            <a:endParaRPr lang="en-US" b="1">
              <a:solidFill>
                <a:srgbClr val="0033CC"/>
              </a:solidFill>
            </a:endParaRPr>
          </a:p>
        </p:txBody>
      </p:sp>
      <p:sp>
        <p:nvSpPr>
          <p:cNvPr id="5" name="Slide Number Placeholder 4"/>
          <p:cNvSpPr>
            <a:spLocks noGrp="1"/>
          </p:cNvSpPr>
          <p:nvPr>
            <p:ph type="sldNum" sz="quarter" idx="12"/>
          </p:nvPr>
        </p:nvSpPr>
        <p:spPr>
          <a:xfrm>
            <a:off x="6248400" y="228600"/>
            <a:ext cx="2133600" cy="365125"/>
          </a:xfrm>
        </p:spPr>
        <p:txBody>
          <a:bodyPr/>
          <a:lstStyle/>
          <a:p>
            <a:fld id="{B6F15528-21DE-4FAA-801E-634DDDAF4B2B}" type="slidenum">
              <a:rPr lang="en-US" b="1" smtClean="0">
                <a:solidFill>
                  <a:srgbClr val="0033CC"/>
                </a:solidFill>
              </a:rPr>
              <a:pPr/>
              <a:t>22</a:t>
            </a:fld>
            <a:endParaRPr lang="en-US" b="1" dirty="0">
              <a:solidFill>
                <a:srgbClr val="0033CC"/>
              </a:solidFill>
            </a:endParaRPr>
          </a:p>
        </p:txBody>
      </p:sp>
      <p:sp>
        <p:nvSpPr>
          <p:cNvPr id="6" name="Footer Placeholder 5"/>
          <p:cNvSpPr>
            <a:spLocks noGrp="1"/>
          </p:cNvSpPr>
          <p:nvPr>
            <p:ph type="ftr" sz="quarter" idx="11"/>
          </p:nvPr>
        </p:nvSpPr>
        <p:spPr>
          <a:xfrm>
            <a:off x="6705600" y="15875"/>
            <a:ext cx="2895600" cy="365125"/>
          </a:xfrm>
        </p:spPr>
        <p:txBody>
          <a:bodyPr/>
          <a:lstStyle/>
          <a:p>
            <a:r>
              <a:rPr lang="en-US" b="1" smtClean="0">
                <a:solidFill>
                  <a:srgbClr val="0033CC"/>
                </a:solidFill>
              </a:rPr>
              <a:t>Dr. Aiman Qais Afar</a:t>
            </a:r>
            <a:endParaRPr lang="en-US" b="1" dirty="0">
              <a:solidFill>
                <a:srgbClr val="0033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pictuer collection\Istanbul 2008\PART 2\DSC033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Date Placeholder 2"/>
          <p:cNvSpPr>
            <a:spLocks noGrp="1"/>
          </p:cNvSpPr>
          <p:nvPr>
            <p:ph type="dt" sz="half" idx="10"/>
          </p:nvPr>
        </p:nvSpPr>
        <p:spPr>
          <a:xfrm>
            <a:off x="1752600" y="6096000"/>
            <a:ext cx="7086600" cy="365125"/>
          </a:xfrm>
        </p:spPr>
        <p:txBody>
          <a:bodyPr/>
          <a:lstStyle/>
          <a:p>
            <a:r>
              <a:rPr lang="en-US" sz="4400" b="1" i="1" dirty="0" smtClean="0">
                <a:solidFill>
                  <a:srgbClr val="FF0000"/>
                </a:solidFill>
                <a:latin typeface="Candara" pitchFamily="34" charset="0"/>
              </a:rPr>
              <a:t>Wednesday 3 March 2021</a:t>
            </a:r>
            <a:endParaRPr lang="en-US" sz="4400" b="1" i="1" dirty="0">
              <a:solidFill>
                <a:srgbClr val="FF0000"/>
              </a:solidFill>
              <a:latin typeface="Candara"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1"/>
          </p:nvPr>
        </p:nvSpPr>
        <p:spPr>
          <a:xfrm>
            <a:off x="1524000" y="5486400"/>
            <a:ext cx="5867400" cy="533400"/>
          </a:xfrm>
        </p:spPr>
        <p:txBody>
          <a:bodyPr/>
          <a:lstStyle/>
          <a:p>
            <a:r>
              <a:rPr lang="en-US" sz="4000" b="1" i="1" dirty="0" smtClean="0">
                <a:solidFill>
                  <a:srgbClr val="FF0000"/>
                </a:solidFill>
                <a:latin typeface="Candara" pitchFamily="34" charset="0"/>
              </a:rPr>
              <a:t>Dr. Aiman Qais Afar</a:t>
            </a:r>
            <a:endParaRPr lang="en-US" sz="4000" b="1" i="1" dirty="0">
              <a:solidFill>
                <a:srgbClr val="FF0000"/>
              </a:solidFill>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6356350"/>
            <a:ext cx="2133600" cy="365125"/>
          </a:xfrm>
        </p:spPr>
        <p:txBody>
          <a:bodyPr/>
          <a:lstStyle/>
          <a:p>
            <a:r>
              <a:rPr lang="en-US" b="1" smtClean="0">
                <a:solidFill>
                  <a:srgbClr val="C00000"/>
                </a:solidFill>
              </a:rPr>
              <a:t>Wednesday 3 March 2021</a:t>
            </a:r>
            <a:endParaRPr lang="en-US" b="1">
              <a:solidFill>
                <a:srgbClr val="C00000"/>
              </a:solidFill>
            </a:endParaRPr>
          </a:p>
        </p:txBody>
      </p:sp>
      <p:sp>
        <p:nvSpPr>
          <p:cNvPr id="3" name="Footer Placeholder 2"/>
          <p:cNvSpPr>
            <a:spLocks noGrp="1"/>
          </p:cNvSpPr>
          <p:nvPr>
            <p:ph type="ftr" sz="quarter" idx="11"/>
          </p:nvPr>
        </p:nvSpPr>
        <p:spPr>
          <a:xfrm>
            <a:off x="-457200" y="6172200"/>
            <a:ext cx="2895600" cy="365125"/>
          </a:xfrm>
        </p:spPr>
        <p:txBody>
          <a:bodyPr/>
          <a:lstStyle/>
          <a:p>
            <a:r>
              <a:rPr lang="en-US" b="1" smtClean="0">
                <a:solidFill>
                  <a:srgbClr val="C00000"/>
                </a:solidFill>
              </a:rPr>
              <a:t>Dr. Aiman Qais Afar</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Rectangle 4"/>
          <p:cNvSpPr/>
          <p:nvPr/>
        </p:nvSpPr>
        <p:spPr>
          <a:xfrm>
            <a:off x="76200" y="850880"/>
            <a:ext cx="8839200" cy="1938992"/>
          </a:xfrm>
          <a:prstGeom prst="rect">
            <a:avLst/>
          </a:prstGeom>
        </p:spPr>
        <p:txBody>
          <a:bodyPr wrap="square">
            <a:spAutoFit/>
          </a:bodyPr>
          <a:lstStyle/>
          <a:p>
            <a:r>
              <a:rPr lang="en-GB" sz="2000" b="1" i="1" dirty="0" smtClean="0">
                <a:latin typeface="Candara" pitchFamily="34" charset="0"/>
              </a:rPr>
              <a:t>The eyeball proper has three layers; </a:t>
            </a:r>
            <a:r>
              <a:rPr lang="en-GB" sz="2000" i="1" dirty="0" smtClean="0">
                <a:latin typeface="Candara" pitchFamily="34" charset="0"/>
              </a:rPr>
              <a:t>however, there is an additional connective tissue layer that surrounds the eyeball, supporting it within the orbit. </a:t>
            </a:r>
          </a:p>
          <a:p>
            <a:endParaRPr lang="en-GB" sz="2000" i="1" dirty="0" smtClean="0">
              <a:latin typeface="Candara" pitchFamily="34" charset="0"/>
            </a:endParaRPr>
          </a:p>
          <a:p>
            <a:r>
              <a:rPr lang="en-GB" sz="2000" b="1" i="1" dirty="0" smtClean="0">
                <a:latin typeface="Candara" pitchFamily="34" charset="0"/>
              </a:rPr>
              <a:t>The connective tissue layer is composed posteriorly </a:t>
            </a:r>
            <a:r>
              <a:rPr lang="en-GB" sz="2000" i="1" dirty="0" smtClean="0">
                <a:latin typeface="Candara" pitchFamily="34" charset="0"/>
              </a:rPr>
              <a:t>of </a:t>
            </a:r>
            <a:r>
              <a:rPr lang="en-GB" sz="2000" b="1" i="1" dirty="0" smtClean="0">
                <a:solidFill>
                  <a:srgbClr val="0033CC"/>
                </a:solidFill>
                <a:latin typeface="Candara" pitchFamily="34" charset="0"/>
              </a:rPr>
              <a:t>the fascial sheath of the eyeball</a:t>
            </a:r>
            <a:r>
              <a:rPr lang="en-GB" sz="2000" b="1" i="1" dirty="0" smtClean="0">
                <a:latin typeface="Candara" pitchFamily="34" charset="0"/>
              </a:rPr>
              <a:t> </a:t>
            </a:r>
            <a:r>
              <a:rPr lang="en-GB" sz="2000" b="1" i="1" dirty="0" smtClean="0">
                <a:solidFill>
                  <a:srgbClr val="C00000"/>
                </a:solidFill>
                <a:latin typeface="Candara" pitchFamily="34" charset="0"/>
              </a:rPr>
              <a:t>(bulbar fascia or </a:t>
            </a:r>
            <a:r>
              <a:rPr lang="en-GB" sz="2000" b="1" i="1" dirty="0" err="1" smtClean="0">
                <a:solidFill>
                  <a:srgbClr val="C00000"/>
                </a:solidFill>
                <a:latin typeface="Candara" pitchFamily="34" charset="0"/>
              </a:rPr>
              <a:t>Tenon</a:t>
            </a:r>
            <a:r>
              <a:rPr lang="en-GB" sz="2000" b="1" i="1" dirty="0" smtClean="0">
                <a:solidFill>
                  <a:srgbClr val="C00000"/>
                </a:solidFill>
                <a:latin typeface="Candara" pitchFamily="34" charset="0"/>
              </a:rPr>
              <a:t> capsule),</a:t>
            </a:r>
            <a:r>
              <a:rPr lang="en-GB" sz="2000" i="1" dirty="0" smtClean="0">
                <a:solidFill>
                  <a:srgbClr val="C00000"/>
                </a:solidFill>
                <a:latin typeface="Candara" pitchFamily="34" charset="0"/>
              </a:rPr>
              <a:t> </a:t>
            </a:r>
            <a:r>
              <a:rPr lang="en-GB" sz="2000" i="1" dirty="0" smtClean="0">
                <a:latin typeface="Candara" pitchFamily="34" charset="0"/>
              </a:rPr>
              <a:t>which forms the actual socket for the eyeball, </a:t>
            </a:r>
            <a:r>
              <a:rPr lang="en-GB" sz="2000" b="1" i="1" dirty="0" smtClean="0">
                <a:solidFill>
                  <a:srgbClr val="0033CC"/>
                </a:solidFill>
                <a:latin typeface="Candara" pitchFamily="34" charset="0"/>
              </a:rPr>
              <a:t>and anteriorly </a:t>
            </a:r>
            <a:r>
              <a:rPr lang="en-GB" sz="2000" i="1" dirty="0" smtClean="0">
                <a:latin typeface="Candara" pitchFamily="34" charset="0"/>
              </a:rPr>
              <a:t>of </a:t>
            </a:r>
            <a:r>
              <a:rPr lang="en-GB" sz="2000" b="1" i="1" dirty="0" smtClean="0">
                <a:solidFill>
                  <a:srgbClr val="C00000"/>
                </a:solidFill>
                <a:latin typeface="Candara" pitchFamily="34" charset="0"/>
              </a:rPr>
              <a:t>bulbar conjunctiva</a:t>
            </a:r>
            <a:endParaRPr lang="en-GB" sz="2000" b="1" i="1" dirty="0">
              <a:solidFill>
                <a:srgbClr val="C00000"/>
              </a:solidFill>
              <a:latin typeface="Candara" pitchFamily="34" charset="0"/>
            </a:endParaRPr>
          </a:p>
        </p:txBody>
      </p:sp>
      <p:sp>
        <p:nvSpPr>
          <p:cNvPr id="6" name="Rectangle 5"/>
          <p:cNvSpPr/>
          <p:nvPr/>
        </p:nvSpPr>
        <p:spPr>
          <a:xfrm>
            <a:off x="228600" y="115669"/>
            <a:ext cx="1576072" cy="646331"/>
          </a:xfrm>
          <a:prstGeom prst="rect">
            <a:avLst/>
          </a:prstGeom>
          <a:ln w="57150">
            <a:solidFill>
              <a:schemeClr val="tx1"/>
            </a:solidFill>
          </a:ln>
        </p:spPr>
        <p:txBody>
          <a:bodyPr wrap="none">
            <a:spAutoFit/>
          </a:bodyPr>
          <a:lstStyle/>
          <a:p>
            <a:r>
              <a:rPr lang="en-GB" sz="3600" b="1" i="1" dirty="0" smtClean="0">
                <a:solidFill>
                  <a:srgbClr val="FF0000"/>
                </a:solidFill>
                <a:latin typeface="Candara" pitchFamily="34" charset="0"/>
              </a:rPr>
              <a:t>Eyeball</a:t>
            </a:r>
            <a:endParaRPr lang="en-GB" sz="3600" i="1" dirty="0">
              <a:solidFill>
                <a:srgbClr val="FF0000"/>
              </a:solidFill>
              <a:latin typeface="Candara" pitchFamily="34" charset="0"/>
            </a:endParaRPr>
          </a:p>
        </p:txBody>
      </p:sp>
      <p:pic>
        <p:nvPicPr>
          <p:cNvPr id="58372" name="Picture 4" descr="ÙØªÙØ¬Ø© Ø¨Ø­Ø« Ø§ÙØµÙØ± Ø¹Ù âªTenon capsuleâ¬â"/>
          <p:cNvPicPr>
            <a:picLocks noChangeAspect="1" noChangeArrowheads="1"/>
          </p:cNvPicPr>
          <p:nvPr/>
        </p:nvPicPr>
        <p:blipFill>
          <a:blip r:embed="rId2" cstate="print"/>
          <a:srcRect/>
          <a:stretch>
            <a:fillRect/>
          </a:stretch>
        </p:blipFill>
        <p:spPr bwMode="auto">
          <a:xfrm>
            <a:off x="2209800" y="2872740"/>
            <a:ext cx="6629400" cy="3811905"/>
          </a:xfrm>
          <a:prstGeom prst="rect">
            <a:avLst/>
          </a:prstGeom>
          <a:noFill/>
          <a:ln w="57150">
            <a:solidFill>
              <a:srgbClr val="00FF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5669"/>
            <a:ext cx="1611339" cy="646331"/>
          </a:xfrm>
          <a:prstGeom prst="rect">
            <a:avLst/>
          </a:prstGeom>
          <a:ln w="57150">
            <a:solidFill>
              <a:schemeClr val="tx1"/>
            </a:solidFill>
          </a:ln>
        </p:spPr>
        <p:txBody>
          <a:bodyPr wrap="none">
            <a:spAutoFit/>
          </a:bodyPr>
          <a:lstStyle/>
          <a:p>
            <a:r>
              <a:rPr lang="en-GB" sz="3600" b="1" i="1" dirty="0" smtClean="0">
                <a:solidFill>
                  <a:srgbClr val="FF0000"/>
                </a:solidFill>
                <a:latin typeface="Candara" pitchFamily="34" charset="0"/>
              </a:rPr>
              <a:t>Eyeball</a:t>
            </a:r>
            <a:endParaRPr lang="en-GB" sz="3600" i="1" dirty="0">
              <a:solidFill>
                <a:srgbClr val="FF0000"/>
              </a:solidFill>
              <a:latin typeface="Candara" pitchFamily="34" charset="0"/>
            </a:endParaRPr>
          </a:p>
        </p:txBody>
      </p:sp>
      <p:sp>
        <p:nvSpPr>
          <p:cNvPr id="3" name="Rectangle 2"/>
          <p:cNvSpPr/>
          <p:nvPr/>
        </p:nvSpPr>
        <p:spPr>
          <a:xfrm>
            <a:off x="76200" y="762000"/>
            <a:ext cx="8610600" cy="1323439"/>
          </a:xfrm>
          <a:prstGeom prst="rect">
            <a:avLst/>
          </a:prstGeom>
        </p:spPr>
        <p:txBody>
          <a:bodyPr wrap="square">
            <a:spAutoFit/>
          </a:bodyPr>
          <a:lstStyle/>
          <a:p>
            <a:r>
              <a:rPr lang="en-GB" sz="2000" i="1" dirty="0" smtClean="0">
                <a:latin typeface="Candara" pitchFamily="34" charset="0"/>
              </a:rPr>
              <a:t>The fascial sheath is the most substantial portion of the suspensory apparatus. A very loose connective tissue layer</a:t>
            </a:r>
            <a:r>
              <a:rPr lang="en-GB" sz="2000" b="1" i="1" dirty="0" smtClean="0">
                <a:latin typeface="Candara" pitchFamily="34" charset="0"/>
              </a:rPr>
              <a:t>, </a:t>
            </a:r>
            <a:r>
              <a:rPr lang="en-GB" sz="2000" b="1" i="1" dirty="0" smtClean="0">
                <a:solidFill>
                  <a:srgbClr val="C00000"/>
                </a:solidFill>
                <a:latin typeface="Candara" pitchFamily="34" charset="0"/>
              </a:rPr>
              <a:t>the </a:t>
            </a:r>
            <a:r>
              <a:rPr lang="en-GB" sz="2000" b="1" i="1" dirty="0" err="1" smtClean="0">
                <a:solidFill>
                  <a:srgbClr val="C00000"/>
                </a:solidFill>
                <a:latin typeface="Candara" pitchFamily="34" charset="0"/>
              </a:rPr>
              <a:t>episcleral</a:t>
            </a:r>
            <a:r>
              <a:rPr lang="en-GB" sz="2000" b="1" i="1" dirty="0" smtClean="0">
                <a:solidFill>
                  <a:srgbClr val="C00000"/>
                </a:solidFill>
                <a:latin typeface="Candara" pitchFamily="34" charset="0"/>
              </a:rPr>
              <a:t> space (a potential space), </a:t>
            </a:r>
            <a:r>
              <a:rPr lang="en-GB" sz="2000" b="1" i="1" dirty="0" smtClean="0">
                <a:latin typeface="Candara" pitchFamily="34" charset="0"/>
              </a:rPr>
              <a:t>lies between the fascial sheath and the outer layer of the eyeball</a:t>
            </a:r>
            <a:r>
              <a:rPr lang="en-GB" sz="2000" i="1" dirty="0" smtClean="0">
                <a:latin typeface="Candara" pitchFamily="34" charset="0"/>
              </a:rPr>
              <a:t>, facilitating</a:t>
            </a:r>
          </a:p>
          <a:p>
            <a:r>
              <a:rPr lang="en-GB" sz="2000" i="1" dirty="0" smtClean="0">
                <a:latin typeface="Candara" pitchFamily="34" charset="0"/>
              </a:rPr>
              <a:t>movements of the eyeball within the fascial sheath</a:t>
            </a:r>
            <a:endParaRPr lang="en-GB" sz="2000" i="1" dirty="0">
              <a:latin typeface="Candara" pitchFamily="34" charset="0"/>
            </a:endParaRPr>
          </a:p>
        </p:txBody>
      </p:sp>
      <p:sp>
        <p:nvSpPr>
          <p:cNvPr id="4" name="Rectangle 3"/>
          <p:cNvSpPr/>
          <p:nvPr/>
        </p:nvSpPr>
        <p:spPr>
          <a:xfrm>
            <a:off x="228600" y="2151995"/>
            <a:ext cx="3124200" cy="4093428"/>
          </a:xfrm>
          <a:prstGeom prst="rect">
            <a:avLst/>
          </a:prstGeom>
        </p:spPr>
        <p:txBody>
          <a:bodyPr wrap="square">
            <a:spAutoFit/>
          </a:bodyPr>
          <a:lstStyle/>
          <a:p>
            <a:r>
              <a:rPr lang="en-GB" sz="2000" b="1" i="1" dirty="0" smtClean="0">
                <a:solidFill>
                  <a:srgbClr val="0070C0"/>
                </a:solidFill>
                <a:latin typeface="Candara" pitchFamily="34" charset="0"/>
              </a:rPr>
              <a:t>The three layers of the eyeball are the:</a:t>
            </a:r>
          </a:p>
          <a:p>
            <a:pPr marL="457200" indent="-457200">
              <a:buAutoNum type="arabicPeriod"/>
            </a:pPr>
            <a:r>
              <a:rPr lang="en-GB" sz="2000" b="1" i="1" dirty="0" smtClean="0">
                <a:latin typeface="Candara" pitchFamily="34" charset="0"/>
              </a:rPr>
              <a:t>Fibrous layer (outer coat),</a:t>
            </a:r>
            <a:r>
              <a:rPr lang="en-GB" sz="2000" i="1" dirty="0" smtClean="0">
                <a:latin typeface="Candara" pitchFamily="34" charset="0"/>
              </a:rPr>
              <a:t> consisting of the </a:t>
            </a:r>
            <a:r>
              <a:rPr lang="en-GB" sz="2000" b="1" i="1" dirty="0" smtClean="0">
                <a:solidFill>
                  <a:srgbClr val="FF0000"/>
                </a:solidFill>
                <a:latin typeface="Candara" pitchFamily="34" charset="0"/>
              </a:rPr>
              <a:t>sclera </a:t>
            </a:r>
            <a:r>
              <a:rPr lang="en-GB" sz="2000" i="1" dirty="0" smtClean="0">
                <a:latin typeface="Candara" pitchFamily="34" charset="0"/>
              </a:rPr>
              <a:t>and </a:t>
            </a:r>
            <a:r>
              <a:rPr lang="en-GB" sz="2000" b="1" i="1" dirty="0" smtClean="0">
                <a:solidFill>
                  <a:srgbClr val="FF0000"/>
                </a:solidFill>
                <a:latin typeface="Candara" pitchFamily="34" charset="0"/>
              </a:rPr>
              <a:t>cornea</a:t>
            </a:r>
          </a:p>
          <a:p>
            <a:r>
              <a:rPr lang="en-GB" sz="2000" i="1" dirty="0" smtClean="0">
                <a:latin typeface="Candara" pitchFamily="34" charset="0"/>
              </a:rPr>
              <a:t>2. </a:t>
            </a:r>
            <a:r>
              <a:rPr lang="en-GB" sz="2000" b="1" i="1" dirty="0" smtClean="0">
                <a:latin typeface="Candara" pitchFamily="34" charset="0"/>
              </a:rPr>
              <a:t>Vascular layer (middle coat), </a:t>
            </a:r>
            <a:r>
              <a:rPr lang="en-GB" sz="2000" i="1" dirty="0" smtClean="0">
                <a:latin typeface="Candara" pitchFamily="34" charset="0"/>
              </a:rPr>
              <a:t>consisting of </a:t>
            </a:r>
            <a:r>
              <a:rPr lang="en-GB" sz="2000" b="1" i="1" dirty="0" smtClean="0">
                <a:solidFill>
                  <a:srgbClr val="FF0000"/>
                </a:solidFill>
                <a:latin typeface="Candara" pitchFamily="34" charset="0"/>
              </a:rPr>
              <a:t>the choroid, ciliary body</a:t>
            </a:r>
            <a:r>
              <a:rPr lang="en-GB" sz="2000" i="1" dirty="0" smtClean="0">
                <a:latin typeface="Candara" pitchFamily="34" charset="0"/>
              </a:rPr>
              <a:t>, and </a:t>
            </a:r>
            <a:r>
              <a:rPr lang="en-GB" sz="2000" b="1" i="1" dirty="0" smtClean="0">
                <a:solidFill>
                  <a:srgbClr val="FF0000"/>
                </a:solidFill>
                <a:latin typeface="Candara" pitchFamily="34" charset="0"/>
              </a:rPr>
              <a:t>iris</a:t>
            </a:r>
          </a:p>
          <a:p>
            <a:r>
              <a:rPr lang="en-GB" sz="2000" i="1" dirty="0" smtClean="0">
                <a:latin typeface="Candara" pitchFamily="34" charset="0"/>
              </a:rPr>
              <a:t>3. </a:t>
            </a:r>
            <a:r>
              <a:rPr lang="en-GB" sz="2000" b="1" i="1" dirty="0" smtClean="0">
                <a:latin typeface="Candara" pitchFamily="34" charset="0"/>
              </a:rPr>
              <a:t>Inner layer (inner coat), </a:t>
            </a:r>
            <a:r>
              <a:rPr lang="en-GB" sz="2000" i="1" dirty="0" smtClean="0">
                <a:latin typeface="Candara" pitchFamily="34" charset="0"/>
              </a:rPr>
              <a:t>consisting of </a:t>
            </a:r>
            <a:r>
              <a:rPr lang="en-GB" sz="2000" b="1" i="1" dirty="0" smtClean="0">
                <a:solidFill>
                  <a:srgbClr val="FF0000"/>
                </a:solidFill>
                <a:latin typeface="Candara" pitchFamily="34" charset="0"/>
              </a:rPr>
              <a:t>the retina, </a:t>
            </a:r>
            <a:r>
              <a:rPr lang="en-GB" sz="2000" i="1" dirty="0" smtClean="0">
                <a:latin typeface="Candara" pitchFamily="34" charset="0"/>
              </a:rPr>
              <a:t>which has both optic and nonvisual parts</a:t>
            </a:r>
            <a:endParaRPr lang="en-GB" sz="2000" i="1" dirty="0">
              <a:latin typeface="Candara" pitchFamily="34" charset="0"/>
            </a:endParaRPr>
          </a:p>
        </p:txBody>
      </p:sp>
      <p:pic>
        <p:nvPicPr>
          <p:cNvPr id="24578" name="Picture 2" descr="ÙØªÙØ¬Ø© Ø¨Ø­Ø« Ø§ÙØµÙØ± Ø¹Ù âªThe three layers of the eyeballâ¬â"/>
          <p:cNvPicPr>
            <a:picLocks noChangeAspect="1" noChangeArrowheads="1"/>
          </p:cNvPicPr>
          <p:nvPr/>
        </p:nvPicPr>
        <p:blipFill>
          <a:blip r:embed="rId2" cstate="print"/>
          <a:srcRect l="6203"/>
          <a:stretch>
            <a:fillRect/>
          </a:stretch>
        </p:blipFill>
        <p:spPr bwMode="auto">
          <a:xfrm>
            <a:off x="3352800" y="2819400"/>
            <a:ext cx="5638800" cy="2933701"/>
          </a:xfrm>
          <a:prstGeom prst="rect">
            <a:avLst/>
          </a:prstGeom>
          <a:noFill/>
          <a:ln w="57150">
            <a:solidFill>
              <a:srgbClr val="00FF00"/>
            </a:solidFill>
          </a:ln>
        </p:spPr>
      </p:pic>
      <p:sp>
        <p:nvSpPr>
          <p:cNvPr id="6" name="Date Placeholder 5"/>
          <p:cNvSpPr>
            <a:spLocks noGrp="1"/>
          </p:cNvSpPr>
          <p:nvPr>
            <p:ph type="dt" sz="half" idx="10"/>
          </p:nvPr>
        </p:nvSpPr>
        <p:spPr/>
        <p:txBody>
          <a:bodyPr/>
          <a:lstStyle/>
          <a:p>
            <a:r>
              <a:rPr lang="en-US" b="1" smtClean="0">
                <a:solidFill>
                  <a:srgbClr val="C00000"/>
                </a:solidFill>
              </a:rPr>
              <a:t>Wednesday 3 March 2021</a:t>
            </a:r>
            <a:endParaRPr lang="en-US" b="1" dirty="0">
              <a:solidFill>
                <a:srgbClr val="C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C00000"/>
                </a:solidFill>
              </a:rPr>
              <a:pPr/>
              <a:t>4</a:t>
            </a:fld>
            <a:endParaRPr lang="en-US" b="1">
              <a:solidFill>
                <a:srgbClr val="C00000"/>
              </a:solidFill>
            </a:endParaRPr>
          </a:p>
        </p:txBody>
      </p:sp>
      <p:sp>
        <p:nvSpPr>
          <p:cNvPr id="8" name="Footer Placeholder 7"/>
          <p:cNvSpPr>
            <a:spLocks noGrp="1"/>
          </p:cNvSpPr>
          <p:nvPr>
            <p:ph type="ftr" sz="quarter" idx="11"/>
          </p:nvPr>
        </p:nvSpPr>
        <p:spPr/>
        <p:txBody>
          <a:bodyPr/>
          <a:lstStyle/>
          <a:p>
            <a:r>
              <a:rPr lang="en-US" b="1" smtClean="0">
                <a:solidFill>
                  <a:srgbClr val="C00000"/>
                </a:solidFill>
              </a:rPr>
              <a:t>Dr. Aiman Qais Afar</a:t>
            </a:r>
            <a:endParaRPr lang="en-US" b="1">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5669"/>
            <a:ext cx="1611339" cy="646331"/>
          </a:xfrm>
          <a:prstGeom prst="rect">
            <a:avLst/>
          </a:prstGeom>
          <a:ln w="57150">
            <a:solidFill>
              <a:schemeClr val="tx1"/>
            </a:solidFill>
          </a:ln>
        </p:spPr>
        <p:txBody>
          <a:bodyPr wrap="none">
            <a:spAutoFit/>
          </a:bodyPr>
          <a:lstStyle/>
          <a:p>
            <a:r>
              <a:rPr lang="en-GB" sz="3600" b="1" i="1" dirty="0" smtClean="0">
                <a:solidFill>
                  <a:srgbClr val="FF0000"/>
                </a:solidFill>
                <a:latin typeface="Candara" pitchFamily="34" charset="0"/>
              </a:rPr>
              <a:t>Eyeball</a:t>
            </a:r>
            <a:endParaRPr lang="en-GB" sz="3600" i="1" dirty="0">
              <a:solidFill>
                <a:srgbClr val="FF0000"/>
              </a:solidFill>
              <a:latin typeface="Candara" pitchFamily="34" charset="0"/>
            </a:endParaRPr>
          </a:p>
        </p:txBody>
      </p:sp>
      <p:sp>
        <p:nvSpPr>
          <p:cNvPr id="3" name="Rectangle 2"/>
          <p:cNvSpPr/>
          <p:nvPr/>
        </p:nvSpPr>
        <p:spPr>
          <a:xfrm>
            <a:off x="2209800" y="238780"/>
            <a:ext cx="4399987" cy="523220"/>
          </a:xfrm>
          <a:prstGeom prst="rect">
            <a:avLst/>
          </a:prstGeom>
          <a:ln w="57150">
            <a:solidFill>
              <a:srgbClr val="FF0000"/>
            </a:solidFill>
          </a:ln>
        </p:spPr>
        <p:txBody>
          <a:bodyPr wrap="none">
            <a:spAutoFit/>
          </a:bodyPr>
          <a:lstStyle/>
          <a:p>
            <a:r>
              <a:rPr lang="en-GB" sz="2800" b="1" i="1" dirty="0" smtClean="0">
                <a:solidFill>
                  <a:srgbClr val="0033CC"/>
                </a:solidFill>
                <a:latin typeface="Candara" pitchFamily="34" charset="0"/>
              </a:rPr>
              <a:t>FIBROUS LAYER OF EYEBALL</a:t>
            </a:r>
            <a:endParaRPr lang="en-GB" sz="2800" i="1" dirty="0">
              <a:solidFill>
                <a:srgbClr val="0033CC"/>
              </a:solidFill>
              <a:latin typeface="Candara" pitchFamily="34" charset="0"/>
            </a:endParaRPr>
          </a:p>
        </p:txBody>
      </p:sp>
      <p:sp>
        <p:nvSpPr>
          <p:cNvPr id="4" name="Rectangle 3"/>
          <p:cNvSpPr/>
          <p:nvPr/>
        </p:nvSpPr>
        <p:spPr>
          <a:xfrm>
            <a:off x="228600" y="914400"/>
            <a:ext cx="8610600" cy="1631216"/>
          </a:xfrm>
          <a:prstGeom prst="rect">
            <a:avLst/>
          </a:prstGeom>
        </p:spPr>
        <p:txBody>
          <a:bodyPr wrap="square">
            <a:spAutoFit/>
          </a:bodyPr>
          <a:lstStyle/>
          <a:p>
            <a:r>
              <a:rPr lang="en-GB" sz="2000" i="1" dirty="0" smtClean="0">
                <a:latin typeface="Candara" pitchFamily="34" charset="0"/>
              </a:rPr>
              <a:t>The </a:t>
            </a:r>
            <a:r>
              <a:rPr lang="en-GB" sz="2000" b="1" i="1" dirty="0" smtClean="0">
                <a:latin typeface="Candara" pitchFamily="34" charset="0"/>
              </a:rPr>
              <a:t>fibrous layer of the eyeball is the external fibrous </a:t>
            </a:r>
            <a:r>
              <a:rPr lang="en-GB" sz="2000" i="1" dirty="0" smtClean="0">
                <a:latin typeface="Candara" pitchFamily="34" charset="0"/>
              </a:rPr>
              <a:t>skeleton of the eyeball, providing shape and resistance. </a:t>
            </a:r>
            <a:r>
              <a:rPr lang="en-GB" sz="2000" b="1" i="1" dirty="0" smtClean="0">
                <a:solidFill>
                  <a:srgbClr val="FF0000"/>
                </a:solidFill>
                <a:latin typeface="Candara" pitchFamily="34" charset="0"/>
              </a:rPr>
              <a:t>The sclera </a:t>
            </a:r>
            <a:r>
              <a:rPr lang="en-GB" sz="2000" b="1" i="1" dirty="0" smtClean="0">
                <a:latin typeface="Candara" pitchFamily="34" charset="0"/>
              </a:rPr>
              <a:t>is the tough opaque part of the fibrous layer (coat) of the eyeball</a:t>
            </a:r>
            <a:r>
              <a:rPr lang="en-GB" sz="2000" i="1" dirty="0" smtClean="0">
                <a:latin typeface="Candara" pitchFamily="34" charset="0"/>
              </a:rPr>
              <a:t>, covering </a:t>
            </a:r>
            <a:r>
              <a:rPr lang="en-GB" sz="2000" b="1" i="1" dirty="0" smtClean="0">
                <a:solidFill>
                  <a:srgbClr val="0033CC"/>
                </a:solidFill>
                <a:latin typeface="Candara" pitchFamily="34" charset="0"/>
              </a:rPr>
              <a:t>the posterior five sixths </a:t>
            </a:r>
            <a:r>
              <a:rPr lang="en-GB" sz="2000" i="1" dirty="0" smtClean="0">
                <a:latin typeface="Candara" pitchFamily="34" charset="0"/>
              </a:rPr>
              <a:t>of the eyeball  and providing attachment for both </a:t>
            </a:r>
            <a:r>
              <a:rPr lang="en-GB" sz="2000" b="1" i="1" dirty="0" smtClean="0">
                <a:latin typeface="Candara" pitchFamily="34" charset="0"/>
              </a:rPr>
              <a:t>the extrinsic (extra-ocula</a:t>
            </a:r>
            <a:r>
              <a:rPr lang="en-GB" sz="2000" i="1" dirty="0" smtClean="0">
                <a:latin typeface="Candara" pitchFamily="34" charset="0"/>
              </a:rPr>
              <a:t>r) and </a:t>
            </a:r>
            <a:r>
              <a:rPr lang="en-GB" sz="2000" b="1" i="1" dirty="0" smtClean="0">
                <a:latin typeface="Candara" pitchFamily="34" charset="0"/>
              </a:rPr>
              <a:t>the intrinsic muscles of the eye</a:t>
            </a:r>
            <a:endParaRPr lang="en-GB" sz="2000" b="1" i="1" dirty="0">
              <a:latin typeface="Candara" pitchFamily="34" charset="0"/>
            </a:endParaRPr>
          </a:p>
        </p:txBody>
      </p:sp>
      <p:pic>
        <p:nvPicPr>
          <p:cNvPr id="23553" name="Picture 1"/>
          <p:cNvPicPr>
            <a:picLocks noChangeAspect="1" noChangeArrowheads="1"/>
          </p:cNvPicPr>
          <p:nvPr/>
        </p:nvPicPr>
        <p:blipFill>
          <a:blip r:embed="rId2" cstate="print"/>
          <a:srcRect l="26940" t="30208" r="23280" b="28125"/>
          <a:stretch>
            <a:fillRect/>
          </a:stretch>
        </p:blipFill>
        <p:spPr bwMode="auto">
          <a:xfrm>
            <a:off x="761999" y="2667000"/>
            <a:ext cx="7772399" cy="3657600"/>
          </a:xfrm>
          <a:prstGeom prst="rect">
            <a:avLst/>
          </a:prstGeom>
          <a:noFill/>
          <a:ln w="76200">
            <a:solidFill>
              <a:srgbClr val="00FF00"/>
            </a:solidFill>
            <a:miter lim="800000"/>
            <a:headEnd/>
            <a:tailEnd/>
          </a:ln>
        </p:spPr>
      </p:pic>
      <p:sp>
        <p:nvSpPr>
          <p:cNvPr id="6" name="Date Placeholder 5"/>
          <p:cNvSpPr>
            <a:spLocks noGrp="1"/>
          </p:cNvSpPr>
          <p:nvPr>
            <p:ph type="dt" sz="half" idx="10"/>
          </p:nvPr>
        </p:nvSpPr>
        <p:spPr/>
        <p:txBody>
          <a:bodyPr/>
          <a:lstStyle/>
          <a:p>
            <a:r>
              <a:rPr lang="en-US" b="1" smtClean="0">
                <a:solidFill>
                  <a:srgbClr val="C00000"/>
                </a:solidFill>
              </a:rPr>
              <a:t>Wednesday 3 March 2021</a:t>
            </a:r>
            <a:endParaRPr lang="en-US" b="1">
              <a:solidFill>
                <a:srgbClr val="C0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C00000"/>
                </a:solidFill>
              </a:rPr>
              <a:pPr/>
              <a:t>5</a:t>
            </a:fld>
            <a:endParaRPr lang="en-US" b="1">
              <a:solidFill>
                <a:srgbClr val="C00000"/>
              </a:solidFill>
            </a:endParaRPr>
          </a:p>
        </p:txBody>
      </p:sp>
      <p:sp>
        <p:nvSpPr>
          <p:cNvPr id="8" name="Footer Placeholder 7"/>
          <p:cNvSpPr>
            <a:spLocks noGrp="1"/>
          </p:cNvSpPr>
          <p:nvPr>
            <p:ph type="ftr" sz="quarter" idx="11"/>
          </p:nvPr>
        </p:nvSpPr>
        <p:spPr/>
        <p:txBody>
          <a:bodyPr/>
          <a:lstStyle/>
          <a:p>
            <a:r>
              <a:rPr lang="en-US" b="1" smtClean="0">
                <a:solidFill>
                  <a:srgbClr val="C00000"/>
                </a:solidFill>
              </a:rPr>
              <a:t>Dr. Aiman Qais Afar</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10161"/>
            <a:ext cx="8458200" cy="1323439"/>
          </a:xfrm>
          <a:prstGeom prst="rect">
            <a:avLst/>
          </a:prstGeom>
        </p:spPr>
        <p:txBody>
          <a:bodyPr wrap="square">
            <a:spAutoFit/>
          </a:bodyPr>
          <a:lstStyle/>
          <a:p>
            <a:r>
              <a:rPr lang="en-GB" sz="2000" b="1" i="1" dirty="0" smtClean="0">
                <a:latin typeface="Candara" pitchFamily="34" charset="0"/>
              </a:rPr>
              <a:t>The anterior part of the sclera is visible </a:t>
            </a:r>
            <a:r>
              <a:rPr lang="en-GB" sz="2000" i="1" dirty="0" smtClean="0">
                <a:latin typeface="Candara" pitchFamily="34" charset="0"/>
              </a:rPr>
              <a:t>through the transparent bulbar conjunctiva as </a:t>
            </a:r>
            <a:r>
              <a:rPr lang="en-GB" sz="2000" b="1" i="1" dirty="0" smtClean="0">
                <a:solidFill>
                  <a:srgbClr val="0033CC"/>
                </a:solidFill>
                <a:latin typeface="Candara" pitchFamily="34" charset="0"/>
              </a:rPr>
              <a:t>“the white of the eye” </a:t>
            </a:r>
            <a:r>
              <a:rPr lang="en-GB" sz="2000" i="1" dirty="0" smtClean="0">
                <a:latin typeface="Candara" pitchFamily="34" charset="0"/>
              </a:rPr>
              <a:t>. </a:t>
            </a:r>
          </a:p>
          <a:p>
            <a:r>
              <a:rPr lang="en-GB" sz="2000" b="1" i="1" dirty="0" smtClean="0">
                <a:solidFill>
                  <a:srgbClr val="FF0000"/>
                </a:solidFill>
                <a:latin typeface="Candara" pitchFamily="34" charset="0"/>
              </a:rPr>
              <a:t>The cornea </a:t>
            </a:r>
            <a:r>
              <a:rPr lang="en-GB" sz="2000" b="1" i="1" dirty="0" smtClean="0">
                <a:latin typeface="Candara" pitchFamily="34" charset="0"/>
              </a:rPr>
              <a:t>is the transparent part of the fibrous layer covering the anterior one sixth of the eyeball</a:t>
            </a:r>
            <a:r>
              <a:rPr lang="en-GB" sz="2000" i="1" dirty="0" smtClean="0">
                <a:latin typeface="Candara" pitchFamily="34" charset="0"/>
              </a:rPr>
              <a:t>. </a:t>
            </a:r>
            <a:endParaRPr lang="en-GB" sz="2000" i="1" dirty="0">
              <a:latin typeface="Candara" pitchFamily="34" charset="0"/>
            </a:endParaRPr>
          </a:p>
        </p:txBody>
      </p:sp>
      <p:sp>
        <p:nvSpPr>
          <p:cNvPr id="3" name="Rectangle 2"/>
          <p:cNvSpPr/>
          <p:nvPr/>
        </p:nvSpPr>
        <p:spPr>
          <a:xfrm>
            <a:off x="152400" y="162580"/>
            <a:ext cx="4399987" cy="523220"/>
          </a:xfrm>
          <a:prstGeom prst="rect">
            <a:avLst/>
          </a:prstGeom>
          <a:ln w="57150">
            <a:solidFill>
              <a:srgbClr val="FF0000"/>
            </a:solidFill>
          </a:ln>
        </p:spPr>
        <p:txBody>
          <a:bodyPr wrap="none">
            <a:spAutoFit/>
          </a:bodyPr>
          <a:lstStyle/>
          <a:p>
            <a:r>
              <a:rPr lang="en-GB" sz="2800" b="1" i="1" dirty="0" smtClean="0">
                <a:solidFill>
                  <a:srgbClr val="0033CC"/>
                </a:solidFill>
                <a:latin typeface="Candara" pitchFamily="34" charset="0"/>
              </a:rPr>
              <a:t>FIBROUS LAYER OF EYEBALL</a:t>
            </a:r>
            <a:endParaRPr lang="en-GB" sz="2800" i="1" dirty="0">
              <a:solidFill>
                <a:srgbClr val="0033CC"/>
              </a:solidFill>
              <a:latin typeface="Candara" pitchFamily="34" charset="0"/>
            </a:endParaRPr>
          </a:p>
        </p:txBody>
      </p:sp>
      <p:pic>
        <p:nvPicPr>
          <p:cNvPr id="22530" name="Picture 2" descr="ÙØªÙØ¬Ø© Ø¨Ø­Ø« Ø§ÙØµÙØ± Ø¹Ù âªThe three layers of the eyeballâ¬â"/>
          <p:cNvPicPr>
            <a:picLocks noChangeAspect="1" noChangeArrowheads="1"/>
          </p:cNvPicPr>
          <p:nvPr/>
        </p:nvPicPr>
        <p:blipFill>
          <a:blip r:embed="rId2" cstate="print"/>
          <a:srcRect l="3762" t="1670" r="7210" b="4802"/>
          <a:stretch>
            <a:fillRect/>
          </a:stretch>
        </p:blipFill>
        <p:spPr bwMode="auto">
          <a:xfrm>
            <a:off x="3429000" y="2057400"/>
            <a:ext cx="5410200" cy="4267200"/>
          </a:xfrm>
          <a:prstGeom prst="rect">
            <a:avLst/>
          </a:prstGeom>
          <a:noFill/>
          <a:ln w="76200">
            <a:solidFill>
              <a:srgbClr val="00FF00"/>
            </a:solidFill>
          </a:ln>
        </p:spPr>
      </p:pic>
      <p:sp>
        <p:nvSpPr>
          <p:cNvPr id="5" name="Rectangle 4"/>
          <p:cNvSpPr/>
          <p:nvPr/>
        </p:nvSpPr>
        <p:spPr>
          <a:xfrm>
            <a:off x="228600" y="3090208"/>
            <a:ext cx="2971800" cy="1938992"/>
          </a:xfrm>
          <a:prstGeom prst="rect">
            <a:avLst/>
          </a:prstGeom>
          <a:ln w="28575">
            <a:solidFill>
              <a:schemeClr val="tx1"/>
            </a:solidFill>
          </a:ln>
        </p:spPr>
        <p:txBody>
          <a:bodyPr wrap="square">
            <a:spAutoFit/>
          </a:bodyPr>
          <a:lstStyle/>
          <a:p>
            <a:r>
              <a:rPr lang="en-GB" sz="2000" b="1" i="1" dirty="0" smtClean="0">
                <a:solidFill>
                  <a:srgbClr val="7030A0"/>
                </a:solidFill>
                <a:latin typeface="Candara" pitchFamily="34" charset="0"/>
              </a:rPr>
              <a:t>The convexity of the cornea is greater than that of the sclera and so it appears to protrude from the eyeball when viewed laterally.</a:t>
            </a:r>
            <a:endParaRPr lang="en-GB" sz="2000" b="1" i="1" dirty="0">
              <a:solidFill>
                <a:srgbClr val="7030A0"/>
              </a:solidFill>
              <a:latin typeface="Candara" pitchFamily="34" charset="0"/>
            </a:endParaRPr>
          </a:p>
        </p:txBody>
      </p:sp>
      <p:sp>
        <p:nvSpPr>
          <p:cNvPr id="6" name="Date Placeholder 5"/>
          <p:cNvSpPr>
            <a:spLocks noGrp="1"/>
          </p:cNvSpPr>
          <p:nvPr>
            <p:ph type="dt" sz="half" idx="10"/>
          </p:nvPr>
        </p:nvSpPr>
        <p:spPr/>
        <p:txBody>
          <a:bodyPr/>
          <a:lstStyle/>
          <a:p>
            <a:r>
              <a:rPr lang="en-US" b="1" smtClean="0">
                <a:solidFill>
                  <a:srgbClr val="FF0000"/>
                </a:solidFill>
              </a:rPr>
              <a:t>Wednesday 3 March 2021</a:t>
            </a:r>
            <a:endParaRPr lang="en-US" b="1">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FF0000"/>
                </a:solidFill>
              </a:rPr>
              <a:pPr/>
              <a:t>6</a:t>
            </a:fld>
            <a:endParaRPr lang="en-US" b="1">
              <a:solidFill>
                <a:srgbClr val="FF0000"/>
              </a:solidFill>
            </a:endParaRPr>
          </a:p>
        </p:txBody>
      </p:sp>
      <p:sp>
        <p:nvSpPr>
          <p:cNvPr id="8" name="Footer Placeholder 7"/>
          <p:cNvSpPr>
            <a:spLocks noGrp="1"/>
          </p:cNvSpPr>
          <p:nvPr>
            <p:ph type="ftr" sz="quarter" idx="11"/>
          </p:nvPr>
        </p:nvSpPr>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30984"/>
            <a:ext cx="8839200" cy="1323439"/>
          </a:xfrm>
          <a:prstGeom prst="rect">
            <a:avLst/>
          </a:prstGeom>
        </p:spPr>
        <p:txBody>
          <a:bodyPr wrap="square">
            <a:spAutoFit/>
          </a:bodyPr>
          <a:lstStyle/>
          <a:p>
            <a:r>
              <a:rPr lang="en-GB" sz="2000" i="1" dirty="0" smtClean="0">
                <a:latin typeface="Candara" pitchFamily="34" charset="0"/>
              </a:rPr>
              <a:t>Whereas </a:t>
            </a:r>
            <a:r>
              <a:rPr lang="en-GB" sz="2000" b="1" i="1" dirty="0" smtClean="0">
                <a:solidFill>
                  <a:srgbClr val="0033CC"/>
                </a:solidFill>
                <a:latin typeface="Candara" pitchFamily="34" charset="0"/>
              </a:rPr>
              <a:t>the sclera is relatively avascular</a:t>
            </a:r>
            <a:r>
              <a:rPr lang="en-GB" sz="2000" i="1" dirty="0" smtClean="0">
                <a:latin typeface="Candara" pitchFamily="34" charset="0"/>
              </a:rPr>
              <a:t>, </a:t>
            </a:r>
            <a:r>
              <a:rPr lang="en-GB" sz="2000" b="1" i="1" dirty="0" smtClean="0">
                <a:solidFill>
                  <a:srgbClr val="FF0000"/>
                </a:solidFill>
                <a:latin typeface="Candara" pitchFamily="34" charset="0"/>
              </a:rPr>
              <a:t>the cornea is completely avascular</a:t>
            </a:r>
            <a:r>
              <a:rPr lang="en-GB" sz="2000" i="1" dirty="0" smtClean="0">
                <a:latin typeface="Candara" pitchFamily="34" charset="0"/>
              </a:rPr>
              <a:t>, receiving its nourishment </a:t>
            </a:r>
            <a:r>
              <a:rPr lang="en-GB" sz="2000" b="1" i="1" dirty="0" smtClean="0">
                <a:latin typeface="Candara" pitchFamily="34" charset="0"/>
              </a:rPr>
              <a:t>from capillary beds </a:t>
            </a:r>
            <a:r>
              <a:rPr lang="en-GB" sz="2000" i="1" dirty="0" smtClean="0">
                <a:latin typeface="Candara" pitchFamily="34" charset="0"/>
              </a:rPr>
              <a:t>around its periphery and fluids on its external and internal surfaces, </a:t>
            </a:r>
            <a:r>
              <a:rPr lang="en-GB" sz="2000" b="1" i="1" dirty="0" smtClean="0">
                <a:solidFill>
                  <a:srgbClr val="C00000"/>
                </a:solidFill>
                <a:latin typeface="Candara" pitchFamily="34" charset="0"/>
              </a:rPr>
              <a:t>the lacrimal fluid </a:t>
            </a:r>
            <a:r>
              <a:rPr lang="en-GB" sz="2000" i="1" dirty="0" smtClean="0">
                <a:latin typeface="Candara" pitchFamily="34" charset="0"/>
              </a:rPr>
              <a:t>and </a:t>
            </a:r>
            <a:r>
              <a:rPr lang="en-GB" sz="2000" b="1" i="1" dirty="0" smtClean="0">
                <a:solidFill>
                  <a:srgbClr val="C00000"/>
                </a:solidFill>
                <a:latin typeface="Candara" pitchFamily="34" charset="0"/>
              </a:rPr>
              <a:t>aqueous humor</a:t>
            </a:r>
            <a:r>
              <a:rPr lang="en-GB" sz="2000" i="1" dirty="0" smtClean="0">
                <a:latin typeface="Candara" pitchFamily="34" charset="0"/>
              </a:rPr>
              <a:t>, respectively .</a:t>
            </a:r>
          </a:p>
          <a:p>
            <a:r>
              <a:rPr lang="en-GB" sz="2000" i="1" dirty="0" smtClean="0">
                <a:latin typeface="Candara" pitchFamily="34" charset="0"/>
              </a:rPr>
              <a:t>Lacrimal fluid also provides oxygen absorbed from the air</a:t>
            </a:r>
            <a:endParaRPr lang="en-GB" sz="2000" i="1" dirty="0">
              <a:latin typeface="Candara" pitchFamily="34" charset="0"/>
            </a:endParaRPr>
          </a:p>
        </p:txBody>
      </p:sp>
      <p:sp>
        <p:nvSpPr>
          <p:cNvPr id="3" name="Rectangle 2"/>
          <p:cNvSpPr/>
          <p:nvPr/>
        </p:nvSpPr>
        <p:spPr>
          <a:xfrm>
            <a:off x="152400" y="162580"/>
            <a:ext cx="4399987" cy="523220"/>
          </a:xfrm>
          <a:prstGeom prst="rect">
            <a:avLst/>
          </a:prstGeom>
          <a:ln w="57150">
            <a:solidFill>
              <a:srgbClr val="FF0000"/>
            </a:solidFill>
          </a:ln>
        </p:spPr>
        <p:txBody>
          <a:bodyPr wrap="none">
            <a:spAutoFit/>
          </a:bodyPr>
          <a:lstStyle/>
          <a:p>
            <a:r>
              <a:rPr lang="en-GB" sz="2800" b="1" i="1" dirty="0" smtClean="0">
                <a:solidFill>
                  <a:srgbClr val="0033CC"/>
                </a:solidFill>
                <a:latin typeface="Candara" pitchFamily="34" charset="0"/>
              </a:rPr>
              <a:t>FIBROUS LAYER OF EYEBALL</a:t>
            </a:r>
            <a:endParaRPr lang="en-GB" sz="2800" i="1" dirty="0">
              <a:solidFill>
                <a:srgbClr val="0033CC"/>
              </a:solidFill>
              <a:latin typeface="Candara" pitchFamily="34" charset="0"/>
            </a:endParaRPr>
          </a:p>
        </p:txBody>
      </p:sp>
      <p:pic>
        <p:nvPicPr>
          <p:cNvPr id="39938" name="Picture 2"/>
          <p:cNvPicPr>
            <a:picLocks noChangeAspect="1" noChangeArrowheads="1"/>
          </p:cNvPicPr>
          <p:nvPr/>
        </p:nvPicPr>
        <p:blipFill>
          <a:blip r:embed="rId2" cstate="print"/>
          <a:srcRect l="32797" t="22917" r="27379" b="18750"/>
          <a:stretch>
            <a:fillRect/>
          </a:stretch>
        </p:blipFill>
        <p:spPr bwMode="auto">
          <a:xfrm>
            <a:off x="3505200" y="2236694"/>
            <a:ext cx="5334000" cy="4392706"/>
          </a:xfrm>
          <a:prstGeom prst="rect">
            <a:avLst/>
          </a:prstGeom>
          <a:noFill/>
          <a:ln w="57150">
            <a:solidFill>
              <a:srgbClr val="00FF00"/>
            </a:solidFill>
            <a:miter lim="800000"/>
            <a:headEnd/>
            <a:tailEnd/>
          </a:ln>
        </p:spPr>
      </p:pic>
      <p:sp>
        <p:nvSpPr>
          <p:cNvPr id="5" name="Date Placeholder 4"/>
          <p:cNvSpPr>
            <a:spLocks noGrp="1"/>
          </p:cNvSpPr>
          <p:nvPr>
            <p:ph type="dt" sz="half" idx="10"/>
          </p:nvPr>
        </p:nvSpPr>
        <p:spPr>
          <a:xfrm>
            <a:off x="533400" y="6248400"/>
            <a:ext cx="2133600" cy="365125"/>
          </a:xfrm>
        </p:spPr>
        <p:txBody>
          <a:bodyPr/>
          <a:lstStyle/>
          <a:p>
            <a:r>
              <a:rPr lang="en-US" b="1" smtClean="0">
                <a:solidFill>
                  <a:srgbClr val="FF0000"/>
                </a:solidFill>
              </a:rPr>
              <a:t>Wednesday 3 March 2021</a:t>
            </a:r>
            <a:endParaRPr lang="en-US" b="1">
              <a:solidFill>
                <a:srgbClr val="FF0000"/>
              </a:solidFill>
            </a:endParaRPr>
          </a:p>
        </p:txBody>
      </p:sp>
      <p:sp>
        <p:nvSpPr>
          <p:cNvPr id="6" name="Slide Number Placeholder 5"/>
          <p:cNvSpPr>
            <a:spLocks noGrp="1"/>
          </p:cNvSpPr>
          <p:nvPr>
            <p:ph type="sldNum" sz="quarter" idx="12"/>
          </p:nvPr>
        </p:nvSpPr>
        <p:spPr>
          <a:xfrm>
            <a:off x="762000" y="6492875"/>
            <a:ext cx="457200" cy="365125"/>
          </a:xfrm>
        </p:spPr>
        <p:txBody>
          <a:bodyPr/>
          <a:lstStyle/>
          <a:p>
            <a:fld id="{B6F15528-21DE-4FAA-801E-634DDDAF4B2B}" type="slidenum">
              <a:rPr lang="en-US" b="1" smtClean="0">
                <a:solidFill>
                  <a:srgbClr val="FF0000"/>
                </a:solidFill>
              </a:rPr>
              <a:pPr/>
              <a:t>7</a:t>
            </a:fld>
            <a:endParaRPr lang="en-US" b="1">
              <a:solidFill>
                <a:srgbClr val="FF0000"/>
              </a:solidFill>
            </a:endParaRPr>
          </a:p>
        </p:txBody>
      </p:sp>
      <p:sp>
        <p:nvSpPr>
          <p:cNvPr id="7" name="Footer Placeholder 6"/>
          <p:cNvSpPr>
            <a:spLocks noGrp="1"/>
          </p:cNvSpPr>
          <p:nvPr>
            <p:ph type="ftr" sz="quarter" idx="11"/>
          </p:nvPr>
        </p:nvSpPr>
        <p:spPr>
          <a:xfrm>
            <a:off x="-304800" y="6096000"/>
            <a:ext cx="2895600" cy="365125"/>
          </a:xfrm>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6361"/>
            <a:ext cx="8534400" cy="1323439"/>
          </a:xfrm>
          <a:prstGeom prst="rect">
            <a:avLst/>
          </a:prstGeom>
          <a:solidFill>
            <a:schemeClr val="tx2">
              <a:lumMod val="20000"/>
              <a:lumOff val="80000"/>
            </a:schemeClr>
          </a:solidFill>
        </p:spPr>
        <p:txBody>
          <a:bodyPr wrap="square">
            <a:spAutoFit/>
          </a:bodyPr>
          <a:lstStyle/>
          <a:p>
            <a:r>
              <a:rPr lang="en-GB" sz="2000" b="1" i="1" dirty="0" smtClean="0">
                <a:solidFill>
                  <a:srgbClr val="0033CC"/>
                </a:solidFill>
                <a:latin typeface="Candara" pitchFamily="34" charset="0"/>
              </a:rPr>
              <a:t>The cornea </a:t>
            </a:r>
            <a:r>
              <a:rPr lang="en-GB" sz="2000" i="1" dirty="0" smtClean="0">
                <a:latin typeface="Candara" pitchFamily="34" charset="0"/>
              </a:rPr>
              <a:t>is </a:t>
            </a:r>
            <a:r>
              <a:rPr lang="en-GB" sz="2000" b="1" i="1" dirty="0" smtClean="0">
                <a:latin typeface="Candara" pitchFamily="34" charset="0"/>
              </a:rPr>
              <a:t>highly sensitive to touch</a:t>
            </a:r>
            <a:r>
              <a:rPr lang="en-GB" sz="2000" i="1" dirty="0" smtClean="0">
                <a:latin typeface="Candara" pitchFamily="34" charset="0"/>
              </a:rPr>
              <a:t>; its innervation is provided by the </a:t>
            </a:r>
            <a:r>
              <a:rPr lang="en-GB" sz="2000" b="1" i="1" dirty="0" smtClean="0">
                <a:latin typeface="Candara" pitchFamily="34" charset="0"/>
              </a:rPr>
              <a:t>ophthalmic nerve (CN V1</a:t>
            </a:r>
            <a:r>
              <a:rPr lang="en-GB" sz="2000" i="1" dirty="0" smtClean="0">
                <a:latin typeface="Candara" pitchFamily="34" charset="0"/>
              </a:rPr>
              <a:t>). Even very small foreign bodies (e.g., dust particles) elicit </a:t>
            </a:r>
            <a:r>
              <a:rPr lang="en-GB" sz="2000" b="1" i="1" dirty="0" smtClean="0">
                <a:solidFill>
                  <a:srgbClr val="0033CC"/>
                </a:solidFill>
                <a:latin typeface="Candara" pitchFamily="34" charset="0"/>
              </a:rPr>
              <a:t>blinking, </a:t>
            </a:r>
            <a:r>
              <a:rPr lang="en-GB" sz="2000" i="1" dirty="0" smtClean="0">
                <a:latin typeface="Candara" pitchFamily="34" charset="0"/>
              </a:rPr>
              <a:t>flow of tears, and sometimes severe pain. </a:t>
            </a:r>
            <a:r>
              <a:rPr lang="en-GB" sz="2000" b="1" i="1" dirty="0" smtClean="0">
                <a:latin typeface="Candara" pitchFamily="34" charset="0"/>
              </a:rPr>
              <a:t>Drying of the corneal</a:t>
            </a:r>
          </a:p>
          <a:p>
            <a:r>
              <a:rPr lang="en-GB" sz="2000" b="1" i="1" dirty="0" smtClean="0">
                <a:latin typeface="Candara" pitchFamily="34" charset="0"/>
              </a:rPr>
              <a:t>surface may cause ulceration</a:t>
            </a:r>
            <a:endParaRPr lang="en-GB" sz="2000" b="1" i="1" dirty="0">
              <a:latin typeface="Candara" pitchFamily="34" charset="0"/>
            </a:endParaRPr>
          </a:p>
        </p:txBody>
      </p:sp>
      <p:sp>
        <p:nvSpPr>
          <p:cNvPr id="3" name="Rectangle 2"/>
          <p:cNvSpPr/>
          <p:nvPr/>
        </p:nvSpPr>
        <p:spPr>
          <a:xfrm>
            <a:off x="228600" y="2386548"/>
            <a:ext cx="2971800" cy="3785652"/>
          </a:xfrm>
          <a:prstGeom prst="rect">
            <a:avLst/>
          </a:prstGeom>
        </p:spPr>
        <p:txBody>
          <a:bodyPr wrap="square">
            <a:spAutoFit/>
          </a:bodyPr>
          <a:lstStyle/>
          <a:p>
            <a:r>
              <a:rPr lang="en-GB" sz="2000" b="1" i="1" dirty="0" smtClean="0">
                <a:latin typeface="Candara" pitchFamily="34" charset="0"/>
              </a:rPr>
              <a:t>The </a:t>
            </a:r>
            <a:r>
              <a:rPr lang="en-GB" sz="2000" b="1" i="1" dirty="0" err="1" smtClean="0">
                <a:latin typeface="Candara" pitchFamily="34" charset="0"/>
              </a:rPr>
              <a:t>limbus</a:t>
            </a:r>
            <a:r>
              <a:rPr lang="en-GB" sz="2000" b="1" i="1" dirty="0" smtClean="0">
                <a:latin typeface="Candara" pitchFamily="34" charset="0"/>
              </a:rPr>
              <a:t> </a:t>
            </a:r>
            <a:r>
              <a:rPr lang="en-GB" sz="2000" i="1" dirty="0" smtClean="0">
                <a:latin typeface="Candara" pitchFamily="34" charset="0"/>
              </a:rPr>
              <a:t>of the cornea is the angle formed by the intersecting curvatures of sclera and cornea </a:t>
            </a:r>
            <a:r>
              <a:rPr lang="en-GB" sz="2000" b="1" i="1" dirty="0" smtClean="0">
                <a:solidFill>
                  <a:srgbClr val="0033CC"/>
                </a:solidFill>
                <a:latin typeface="Candara" pitchFamily="34" charset="0"/>
              </a:rPr>
              <a:t>at the corneoscleral Junction</a:t>
            </a:r>
            <a:r>
              <a:rPr lang="en-GB" sz="2000" i="1" dirty="0" smtClean="0">
                <a:latin typeface="Candara" pitchFamily="34" charset="0"/>
              </a:rPr>
              <a:t>.</a:t>
            </a:r>
          </a:p>
          <a:p>
            <a:endParaRPr lang="en-GB" sz="2000" i="1" dirty="0" smtClean="0">
              <a:latin typeface="Candara" pitchFamily="34" charset="0"/>
            </a:endParaRPr>
          </a:p>
          <a:p>
            <a:r>
              <a:rPr lang="en-GB" sz="2000" i="1" dirty="0" smtClean="0">
                <a:latin typeface="Candara" pitchFamily="34" charset="0"/>
              </a:rPr>
              <a:t>The junction is a </a:t>
            </a:r>
            <a:r>
              <a:rPr lang="en-GB" sz="2000" b="1" i="1" dirty="0" smtClean="0">
                <a:solidFill>
                  <a:srgbClr val="FF0000"/>
                </a:solidFill>
                <a:latin typeface="Candara" pitchFamily="34" charset="0"/>
              </a:rPr>
              <a:t>1-mm</a:t>
            </a:r>
            <a:r>
              <a:rPr lang="en-GB" sz="2000" i="1" dirty="0" smtClean="0">
                <a:latin typeface="Candara" pitchFamily="34" charset="0"/>
              </a:rPr>
              <a:t> </a:t>
            </a:r>
            <a:r>
              <a:rPr lang="en-GB" sz="2000" b="1" i="1" dirty="0" smtClean="0">
                <a:solidFill>
                  <a:srgbClr val="FF0000"/>
                </a:solidFill>
                <a:latin typeface="Candara" pitchFamily="34" charset="0"/>
              </a:rPr>
              <a:t>wide,</a:t>
            </a:r>
            <a:r>
              <a:rPr lang="en-GB" sz="2000" i="1" dirty="0" smtClean="0">
                <a:latin typeface="Candara" pitchFamily="34" charset="0"/>
              </a:rPr>
              <a:t> gray, and translucent circle including </a:t>
            </a:r>
            <a:r>
              <a:rPr lang="en-GB" sz="2000" b="1" i="1" dirty="0" smtClean="0">
                <a:solidFill>
                  <a:srgbClr val="FF0000"/>
                </a:solidFill>
                <a:latin typeface="Candara" pitchFamily="34" charset="0"/>
              </a:rPr>
              <a:t>numerous capillary loops </a:t>
            </a:r>
            <a:r>
              <a:rPr lang="en-GB" sz="2000" i="1" dirty="0" smtClean="0">
                <a:latin typeface="Candara" pitchFamily="34" charset="0"/>
              </a:rPr>
              <a:t>involved in nourishing the avascular cornea.</a:t>
            </a:r>
            <a:endParaRPr lang="en-GB" sz="2000" i="1" dirty="0">
              <a:latin typeface="Candara" pitchFamily="34" charset="0"/>
            </a:endParaRPr>
          </a:p>
        </p:txBody>
      </p:sp>
      <p:pic>
        <p:nvPicPr>
          <p:cNvPr id="40962" name="Picture 2"/>
          <p:cNvPicPr>
            <a:picLocks noChangeAspect="1" noChangeArrowheads="1"/>
          </p:cNvPicPr>
          <p:nvPr/>
        </p:nvPicPr>
        <p:blipFill>
          <a:blip r:embed="rId2" cstate="print"/>
          <a:srcRect l="32211" t="26042" r="29722" b="39583"/>
          <a:stretch>
            <a:fillRect/>
          </a:stretch>
        </p:blipFill>
        <p:spPr bwMode="auto">
          <a:xfrm>
            <a:off x="3276600" y="2667000"/>
            <a:ext cx="5553364" cy="2819400"/>
          </a:xfrm>
          <a:prstGeom prst="rect">
            <a:avLst/>
          </a:prstGeom>
          <a:noFill/>
          <a:ln w="57150">
            <a:solidFill>
              <a:srgbClr val="00FF00"/>
            </a:solidFill>
            <a:miter lim="800000"/>
            <a:headEnd/>
            <a:tailEnd/>
          </a:ln>
        </p:spPr>
      </p:pic>
      <p:sp>
        <p:nvSpPr>
          <p:cNvPr id="5" name="Rectangle 4"/>
          <p:cNvSpPr/>
          <p:nvPr/>
        </p:nvSpPr>
        <p:spPr>
          <a:xfrm>
            <a:off x="152400" y="162580"/>
            <a:ext cx="4399987" cy="523220"/>
          </a:xfrm>
          <a:prstGeom prst="rect">
            <a:avLst/>
          </a:prstGeom>
          <a:ln w="57150">
            <a:solidFill>
              <a:srgbClr val="FF0000"/>
            </a:solidFill>
          </a:ln>
        </p:spPr>
        <p:txBody>
          <a:bodyPr wrap="none">
            <a:spAutoFit/>
          </a:bodyPr>
          <a:lstStyle/>
          <a:p>
            <a:r>
              <a:rPr lang="en-GB" sz="2800" b="1" i="1" dirty="0" smtClean="0">
                <a:solidFill>
                  <a:srgbClr val="0033CC"/>
                </a:solidFill>
                <a:latin typeface="Candara" pitchFamily="34" charset="0"/>
              </a:rPr>
              <a:t>FIBROUS LAYER OF EYEBALL</a:t>
            </a:r>
            <a:endParaRPr lang="en-GB" sz="2800" i="1" dirty="0">
              <a:solidFill>
                <a:srgbClr val="0033CC"/>
              </a:solidFill>
              <a:latin typeface="Candara" pitchFamily="34" charset="0"/>
            </a:endParaRPr>
          </a:p>
        </p:txBody>
      </p:sp>
      <p:sp>
        <p:nvSpPr>
          <p:cNvPr id="6" name="Date Placeholder 5"/>
          <p:cNvSpPr>
            <a:spLocks noGrp="1"/>
          </p:cNvSpPr>
          <p:nvPr>
            <p:ph type="dt" sz="half" idx="10"/>
          </p:nvPr>
        </p:nvSpPr>
        <p:spPr/>
        <p:txBody>
          <a:bodyPr/>
          <a:lstStyle/>
          <a:p>
            <a:r>
              <a:rPr lang="en-US" b="1" smtClean="0">
                <a:solidFill>
                  <a:srgbClr val="FF0000"/>
                </a:solidFill>
              </a:rPr>
              <a:t>Wednesday 3 March 2021</a:t>
            </a:r>
            <a:endParaRPr lang="en-US" b="1">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b="1" smtClean="0">
                <a:solidFill>
                  <a:srgbClr val="FF0000"/>
                </a:solidFill>
              </a:rPr>
              <a:pPr/>
              <a:t>8</a:t>
            </a:fld>
            <a:endParaRPr lang="en-US" b="1">
              <a:solidFill>
                <a:srgbClr val="FF0000"/>
              </a:solidFill>
            </a:endParaRPr>
          </a:p>
        </p:txBody>
      </p:sp>
      <p:sp>
        <p:nvSpPr>
          <p:cNvPr id="8" name="Footer Placeholder 7"/>
          <p:cNvSpPr>
            <a:spLocks noGrp="1"/>
          </p:cNvSpPr>
          <p:nvPr>
            <p:ph type="ftr" sz="quarter" idx="11"/>
          </p:nvPr>
        </p:nvSpPr>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5307479" cy="584775"/>
          </a:xfrm>
          <a:prstGeom prst="rect">
            <a:avLst/>
          </a:prstGeom>
          <a:ln w="57150">
            <a:solidFill>
              <a:schemeClr val="tx1"/>
            </a:solidFill>
          </a:ln>
        </p:spPr>
        <p:txBody>
          <a:bodyPr wrap="none">
            <a:spAutoFit/>
          </a:bodyPr>
          <a:lstStyle/>
          <a:p>
            <a:r>
              <a:rPr lang="en-GB" sz="3200" b="1" i="1" dirty="0" smtClean="0">
                <a:solidFill>
                  <a:srgbClr val="FF0000"/>
                </a:solidFill>
                <a:latin typeface="Candara" pitchFamily="34" charset="0"/>
              </a:rPr>
              <a:t>VASCULAR LAYER OF EYEBALL</a:t>
            </a:r>
            <a:endParaRPr lang="en-GB" sz="3200" i="1" dirty="0">
              <a:solidFill>
                <a:srgbClr val="FF0000"/>
              </a:solidFill>
              <a:latin typeface="Candara" pitchFamily="34" charset="0"/>
            </a:endParaRPr>
          </a:p>
        </p:txBody>
      </p:sp>
      <p:sp>
        <p:nvSpPr>
          <p:cNvPr id="3" name="Rectangle 2"/>
          <p:cNvSpPr/>
          <p:nvPr/>
        </p:nvSpPr>
        <p:spPr>
          <a:xfrm>
            <a:off x="152400" y="762000"/>
            <a:ext cx="8610600" cy="2246769"/>
          </a:xfrm>
          <a:prstGeom prst="rect">
            <a:avLst/>
          </a:prstGeom>
        </p:spPr>
        <p:txBody>
          <a:bodyPr wrap="square">
            <a:spAutoFit/>
          </a:bodyPr>
          <a:lstStyle/>
          <a:p>
            <a:r>
              <a:rPr lang="en-GB" sz="2000" b="1" i="1" dirty="0" smtClean="0">
                <a:latin typeface="Candara" pitchFamily="34" charset="0"/>
              </a:rPr>
              <a:t>The vascular layer of the eyeball (also called the uvea or uveal tract) </a:t>
            </a:r>
            <a:r>
              <a:rPr lang="en-GB" sz="2000" i="1" dirty="0" smtClean="0">
                <a:latin typeface="Candara" pitchFamily="34" charset="0"/>
              </a:rPr>
              <a:t>consists of </a:t>
            </a:r>
            <a:r>
              <a:rPr lang="en-GB" sz="2000" b="1" i="1" dirty="0" smtClean="0">
                <a:solidFill>
                  <a:srgbClr val="FF0000"/>
                </a:solidFill>
                <a:latin typeface="Candara" pitchFamily="34" charset="0"/>
              </a:rPr>
              <a:t>the choroid, ciliary body</a:t>
            </a:r>
            <a:r>
              <a:rPr lang="en-GB" sz="2000" i="1" dirty="0" smtClean="0">
                <a:latin typeface="Candara" pitchFamily="34" charset="0"/>
              </a:rPr>
              <a:t>, and </a:t>
            </a:r>
            <a:r>
              <a:rPr lang="en-GB" sz="2000" b="1" i="1" dirty="0" smtClean="0">
                <a:solidFill>
                  <a:srgbClr val="FF0000"/>
                </a:solidFill>
                <a:latin typeface="Candara" pitchFamily="34" charset="0"/>
              </a:rPr>
              <a:t>iris</a:t>
            </a:r>
            <a:r>
              <a:rPr lang="en-GB" sz="2000" i="1" dirty="0" smtClean="0">
                <a:latin typeface="Candara" pitchFamily="34" charset="0"/>
              </a:rPr>
              <a:t>.</a:t>
            </a:r>
          </a:p>
          <a:p>
            <a:endParaRPr lang="en-GB" sz="2000" i="1" dirty="0" smtClean="0">
              <a:latin typeface="Candara" pitchFamily="34" charset="0"/>
            </a:endParaRPr>
          </a:p>
          <a:p>
            <a:r>
              <a:rPr lang="en-GB" sz="2000" b="1" i="1" u="sng" dirty="0" smtClean="0">
                <a:solidFill>
                  <a:srgbClr val="FF0000"/>
                </a:solidFill>
                <a:latin typeface="Candara" pitchFamily="34" charset="0"/>
              </a:rPr>
              <a:t>The choroid,</a:t>
            </a:r>
            <a:r>
              <a:rPr lang="en-GB" sz="2000" b="1" i="1" dirty="0" smtClean="0">
                <a:latin typeface="Candara" pitchFamily="34" charset="0"/>
              </a:rPr>
              <a:t> a dark reddish-brown layer between the sclera and the retina</a:t>
            </a:r>
            <a:r>
              <a:rPr lang="en-GB" sz="2000" i="1" dirty="0" smtClean="0">
                <a:latin typeface="Candara" pitchFamily="34" charset="0"/>
              </a:rPr>
              <a:t>, forms the largest part of the vascular layer of the eyeball and lines most of the sclera.  </a:t>
            </a:r>
            <a:r>
              <a:rPr lang="en-GB" sz="2000" b="1" i="1" dirty="0" smtClean="0">
                <a:solidFill>
                  <a:srgbClr val="0033CC"/>
                </a:solidFill>
                <a:latin typeface="Candara" pitchFamily="34" charset="0"/>
              </a:rPr>
              <a:t>Within this pigmented and dense vascular bed, </a:t>
            </a:r>
            <a:r>
              <a:rPr lang="en-GB" sz="2000" b="1" i="1" dirty="0" smtClean="0">
                <a:solidFill>
                  <a:srgbClr val="FF0000"/>
                </a:solidFill>
                <a:latin typeface="Candara" pitchFamily="34" charset="0"/>
              </a:rPr>
              <a:t>larger vessels </a:t>
            </a:r>
            <a:r>
              <a:rPr lang="en-GB" sz="2000" b="1" i="1" dirty="0" smtClean="0">
                <a:solidFill>
                  <a:srgbClr val="0033CC"/>
                </a:solidFill>
                <a:latin typeface="Candara" pitchFamily="34" charset="0"/>
              </a:rPr>
              <a:t>are located externally (near the sclera).</a:t>
            </a:r>
            <a:endParaRPr lang="en-GB" sz="2000" b="1" i="1" dirty="0">
              <a:solidFill>
                <a:srgbClr val="0033CC"/>
              </a:solidFill>
              <a:latin typeface="Candara" pitchFamily="34" charset="0"/>
            </a:endParaRPr>
          </a:p>
        </p:txBody>
      </p:sp>
      <p:pic>
        <p:nvPicPr>
          <p:cNvPr id="4" name="Picture 2" descr="ÙØªÙØ¬Ø© Ø¨Ø­Ø« Ø§ÙØµÙØ± Ø¹Ù âªanatomy of eyeball imagesâ¬â"/>
          <p:cNvPicPr>
            <a:picLocks noChangeAspect="1" noChangeArrowheads="1"/>
          </p:cNvPicPr>
          <p:nvPr/>
        </p:nvPicPr>
        <p:blipFill>
          <a:blip r:embed="rId2" cstate="print"/>
          <a:srcRect/>
          <a:stretch>
            <a:fillRect/>
          </a:stretch>
        </p:blipFill>
        <p:spPr bwMode="auto">
          <a:xfrm>
            <a:off x="3312460" y="2895600"/>
            <a:ext cx="5602940" cy="3810000"/>
          </a:xfrm>
          <a:prstGeom prst="rect">
            <a:avLst/>
          </a:prstGeom>
          <a:noFill/>
          <a:ln w="57150">
            <a:solidFill>
              <a:srgbClr val="00FF00"/>
            </a:solidFill>
          </a:ln>
        </p:spPr>
      </p:pic>
      <p:sp>
        <p:nvSpPr>
          <p:cNvPr id="5" name="Date Placeholder 4"/>
          <p:cNvSpPr>
            <a:spLocks noGrp="1"/>
          </p:cNvSpPr>
          <p:nvPr>
            <p:ph type="dt" sz="half" idx="10"/>
          </p:nvPr>
        </p:nvSpPr>
        <p:spPr/>
        <p:txBody>
          <a:bodyPr/>
          <a:lstStyle/>
          <a:p>
            <a:r>
              <a:rPr lang="en-US" b="1" smtClean="0">
                <a:solidFill>
                  <a:srgbClr val="FF0000"/>
                </a:solidFill>
              </a:rPr>
              <a:t>Wednesday 3 March 2021</a:t>
            </a:r>
            <a:endParaRPr lang="en-US" b="1">
              <a:solidFill>
                <a:srgbClr val="FF0000"/>
              </a:solidFill>
            </a:endParaRPr>
          </a:p>
        </p:txBody>
      </p:sp>
      <p:sp>
        <p:nvSpPr>
          <p:cNvPr id="6" name="Slide Number Placeholder 5"/>
          <p:cNvSpPr>
            <a:spLocks noGrp="1"/>
          </p:cNvSpPr>
          <p:nvPr>
            <p:ph type="sldNum" sz="quarter" idx="12"/>
          </p:nvPr>
        </p:nvSpPr>
        <p:spPr>
          <a:xfrm>
            <a:off x="762000" y="6492875"/>
            <a:ext cx="457200" cy="365125"/>
          </a:xfrm>
        </p:spPr>
        <p:txBody>
          <a:bodyPr/>
          <a:lstStyle/>
          <a:p>
            <a:fld id="{B6F15528-21DE-4FAA-801E-634DDDAF4B2B}" type="slidenum">
              <a:rPr lang="en-US" b="1" smtClean="0">
                <a:solidFill>
                  <a:srgbClr val="FF0000"/>
                </a:solidFill>
              </a:rPr>
              <a:pPr/>
              <a:t>9</a:t>
            </a:fld>
            <a:endParaRPr lang="en-US" b="1" dirty="0">
              <a:solidFill>
                <a:srgbClr val="FF0000"/>
              </a:solidFill>
            </a:endParaRPr>
          </a:p>
        </p:txBody>
      </p:sp>
      <p:sp>
        <p:nvSpPr>
          <p:cNvPr id="7" name="Footer Placeholder 6"/>
          <p:cNvSpPr>
            <a:spLocks noGrp="1"/>
          </p:cNvSpPr>
          <p:nvPr>
            <p:ph type="ftr" sz="quarter" idx="11"/>
          </p:nvPr>
        </p:nvSpPr>
        <p:spPr>
          <a:xfrm>
            <a:off x="-381000" y="6188075"/>
            <a:ext cx="2895600" cy="365125"/>
          </a:xfrm>
        </p:spPr>
        <p:txBody>
          <a:bodyPr/>
          <a:lstStyle/>
          <a:p>
            <a:r>
              <a:rPr lang="en-US" b="1" smtClean="0">
                <a:solidFill>
                  <a:srgbClr val="FF0000"/>
                </a:solidFill>
              </a:rPr>
              <a:t>Dr. Aiman Qais Afar</a:t>
            </a:r>
            <a:endParaRPr lang="en-US" b="1">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5013AD-04F6-4C8D-A6AB-5EBE480D625C}"/>
</file>

<file path=customXml/itemProps2.xml><?xml version="1.0" encoding="utf-8"?>
<ds:datastoreItem xmlns:ds="http://schemas.openxmlformats.org/officeDocument/2006/customXml" ds:itemID="{D34D2EE7-0235-4CB4-8E9D-D7B144B7928D}"/>
</file>

<file path=customXml/itemProps3.xml><?xml version="1.0" encoding="utf-8"?>
<ds:datastoreItem xmlns:ds="http://schemas.openxmlformats.org/officeDocument/2006/customXml" ds:itemID="{A4006C61-7FA4-47ED-8771-F5054EB3BD58}"/>
</file>

<file path=docProps/app.xml><?xml version="1.0" encoding="utf-8"?>
<Properties xmlns="http://schemas.openxmlformats.org/officeDocument/2006/extended-properties" xmlns:vt="http://schemas.openxmlformats.org/officeDocument/2006/docPropsVTypes">
  <TotalTime>738</TotalTime>
  <Words>1846</Words>
  <Application>Microsoft Office PowerPoint</Application>
  <PresentationFormat>On-screen Show (4:3)</PresentationFormat>
  <Paragraphs>181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Ayman</dc:creator>
  <cp:lastModifiedBy>Maher</cp:lastModifiedBy>
  <cp:revision>20</cp:revision>
  <dcterms:created xsi:type="dcterms:W3CDTF">2006-08-16T00:00:00Z</dcterms:created>
  <dcterms:modified xsi:type="dcterms:W3CDTF">2021-03-02T19:31:51Z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