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23"/>
  </p:notesMasterIdLst>
  <p:sldIdLst>
    <p:sldId id="256" r:id="rId5"/>
    <p:sldId id="257" r:id="rId6"/>
    <p:sldId id="301" r:id="rId7"/>
    <p:sldId id="303" r:id="rId8"/>
    <p:sldId id="310" r:id="rId9"/>
    <p:sldId id="304" r:id="rId10"/>
    <p:sldId id="305" r:id="rId11"/>
    <p:sldId id="306" r:id="rId12"/>
    <p:sldId id="307" r:id="rId13"/>
    <p:sldId id="308" r:id="rId14"/>
    <p:sldId id="309" r:id="rId15"/>
    <p:sldId id="311" r:id="rId16"/>
    <p:sldId id="302" r:id="rId17"/>
    <p:sldId id="297" r:id="rId18"/>
    <p:sldId id="298" r:id="rId19"/>
    <p:sldId id="299" r:id="rId20"/>
    <p:sldId id="300" r:id="rId21"/>
    <p:sldId id="296" r:id="rId22"/>
  </p:sldIdLst>
  <p:sldSz cx="9144000" cy="5143500" type="screen16x9"/>
  <p:notesSz cx="6858000" cy="9144000"/>
  <p:embeddedFontLst>
    <p:embeddedFont>
      <p:font typeface="Calibri" pitchFamily="34" charset="0"/>
      <p:regular r:id="rId24"/>
      <p:bold r:id="rId25"/>
      <p:italic r:id="rId26"/>
      <p:boldItalic r:id="rId27"/>
    </p:embeddedFont>
    <p:embeddedFont>
      <p:font typeface="SimSun" pitchFamily="2" charset="-122"/>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A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99" d="100"/>
          <a:sy n="99" d="100"/>
        </p:scale>
        <p:origin x="-4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94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62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22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23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019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13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561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46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86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33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50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99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24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11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19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82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15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26B64C9-B00C-40E3-B533-9AE36A6B125F}" type="datetimeFigureOut">
              <a:rPr lang="en-US" smtClean="0"/>
              <a:t>1/1/2021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14801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26B64C9-B00C-40E3-B533-9AE36A6B125F}" type="datetimeFigureOut">
              <a:rPr lang="en-US" smtClean="0"/>
              <a:t>1/1/2021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17967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26B64C9-B00C-40E3-B533-9AE36A6B125F}" type="datetimeFigureOut">
              <a:rPr lang="en-US" smtClean="0"/>
              <a:t>1/1/2021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324889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26B64C9-B00C-40E3-B533-9AE36A6B125F}" type="datetimeFigureOut">
              <a:rPr lang="en-US" smtClean="0"/>
              <a:t>1/1/2021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3927041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26B64C9-B00C-40E3-B533-9AE36A6B125F}" type="datetimeFigureOut">
              <a:rPr lang="en-US" smtClean="0"/>
              <a:t>1/1/2021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1901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C26B64C9-B00C-40E3-B533-9AE36A6B125F}" type="datetimeFigureOut">
              <a:rPr lang="en-US" smtClean="0"/>
              <a:t>1/1/2021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02842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C26B64C9-B00C-40E3-B533-9AE36A6B125F}" type="datetimeFigureOut">
              <a:rPr lang="en-US" smtClean="0"/>
              <a:t>1/1/2021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57316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26B64C9-B00C-40E3-B533-9AE36A6B125F}" type="datetimeFigureOut">
              <a:rPr lang="en-US" smtClean="0"/>
              <a:t>1/1/2021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3614929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26B64C9-B00C-40E3-B533-9AE36A6B125F}" type="datetimeFigureOut">
              <a:rPr lang="en-US" smtClean="0"/>
              <a:t>1/1/2021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39106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6B64C9-B00C-40E3-B533-9AE36A6B125F}" type="datetimeFigureOut">
              <a:rPr lang="en-US" smtClean="0"/>
              <a:t>1/1/2021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57177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6B64C9-B00C-40E3-B533-9AE36A6B125F}" type="datetimeFigureOut">
              <a:rPr lang="en-US" smtClean="0"/>
              <a:t>1/1/2021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27418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6B64C9-B00C-40E3-B533-9AE36A6B125F}" type="datetimeFigureOut">
              <a:rPr lang="en-US" smtClean="0"/>
              <a:t>1/1/2021</a:t>
            </a:fld>
            <a:endParaRPr lang="en-US"/>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83997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546989" y="1756725"/>
            <a:ext cx="7287818" cy="1159800"/>
          </a:xfrm>
          <a:prstGeom prst="rect">
            <a:avLst/>
          </a:prstGeom>
        </p:spPr>
        <p:txBody>
          <a:bodyPr spcFirstLastPara="1" wrap="square" lIns="0" tIns="0" rIns="0" bIns="0" anchor="ctr" anchorCtr="0">
            <a:noAutofit/>
          </a:bodyPr>
          <a:lstStyle/>
          <a:p>
            <a:pPr lvl="0" algn="ctr"/>
            <a:r>
              <a:rPr lang="en-US" sz="3200" dirty="0">
                <a:solidFill>
                  <a:schemeClr val="tx1">
                    <a:lumMod val="90000"/>
                    <a:lumOff val="10000"/>
                  </a:schemeClr>
                </a:solidFill>
              </a:rPr>
              <a:t/>
            </a:r>
            <a:br>
              <a:rPr lang="en-US" sz="3200" dirty="0">
                <a:solidFill>
                  <a:schemeClr val="tx1">
                    <a:lumMod val="90000"/>
                    <a:lumOff val="10000"/>
                  </a:schemeClr>
                </a:solidFill>
              </a:rPr>
            </a:br>
            <a:r>
              <a:rPr lang="en-US" sz="3200" dirty="0">
                <a:solidFill>
                  <a:schemeClr val="tx1">
                    <a:lumMod val="90000"/>
                    <a:lumOff val="10000"/>
                  </a:schemeClr>
                </a:solidFill>
              </a:rPr>
              <a:t/>
            </a:r>
            <a:br>
              <a:rPr lang="en-US" sz="3200" dirty="0">
                <a:solidFill>
                  <a:schemeClr val="tx1">
                    <a:lumMod val="90000"/>
                    <a:lumOff val="10000"/>
                  </a:schemeClr>
                </a:solidFill>
              </a:rPr>
            </a:br>
            <a:r>
              <a:rPr lang="en-US" sz="3200" dirty="0">
                <a:solidFill>
                  <a:schemeClr val="tx1">
                    <a:lumMod val="90000"/>
                    <a:lumOff val="10000"/>
                  </a:schemeClr>
                </a:solidFill>
              </a:rPr>
              <a:t>1- </a:t>
            </a:r>
            <a:r>
              <a:rPr lang="en-US" sz="3200" dirty="0">
                <a:solidFill>
                  <a:schemeClr val="tx1">
                    <a:lumMod val="90000"/>
                    <a:lumOff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Control movements, posture &amp; motor function of cerebellum and brain</a:t>
            </a:r>
            <a:r>
              <a:rPr lang="en-US" sz="3200" dirty="0">
                <a:latin typeface="Times New Roman" panose="02020603050405020304" pitchFamily="18" charset="0"/>
                <a:ea typeface="Calibri" panose="020F0502020204030204" pitchFamily="34" charset="0"/>
              </a:rPr>
              <a:t/>
            </a:r>
            <a:br>
              <a:rPr lang="en-US" sz="3200" dirty="0">
                <a:latin typeface="Times New Roman" panose="02020603050405020304" pitchFamily="18" charset="0"/>
                <a:ea typeface="Calibri" panose="020F0502020204030204" pitchFamily="34" charset="0"/>
              </a:rPr>
            </a:br>
            <a:r>
              <a:rPr lang="en-US" sz="3200" dirty="0">
                <a:latin typeface="Times New Roman" panose="02020603050405020304" pitchFamily="18" charset="0"/>
                <a:ea typeface="Calibri" panose="020F0502020204030204" pitchFamily="34" charset="0"/>
              </a:rPr>
              <a:t/>
            </a:r>
            <a:br>
              <a:rPr lang="en-US" sz="3200" dirty="0">
                <a:latin typeface="Times New Roman" panose="02020603050405020304" pitchFamily="18" charset="0"/>
                <a:ea typeface="Calibri" panose="020F0502020204030204" pitchFamily="34" charset="0"/>
              </a:rPr>
            </a:br>
            <a:r>
              <a:rPr lang="en-US" sz="3200" dirty="0">
                <a:latin typeface="Times New Roman" panose="02020603050405020304" pitchFamily="18" charset="0"/>
                <a:ea typeface="Calibri" panose="020F0502020204030204" pitchFamily="34" charset="0"/>
              </a:rPr>
              <a:t/>
            </a:r>
            <a:br>
              <a:rPr lang="en-US" sz="3200" dirty="0">
                <a:latin typeface="Times New Roman" panose="02020603050405020304" pitchFamily="18" charset="0"/>
                <a:ea typeface="Calibri" panose="020F0502020204030204" pitchFamily="34" charset="0"/>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2" name="Google Shape;62;p13"/>
          <p:cNvPicPr preferRelativeResize="0"/>
          <p:nvPr/>
        </p:nvPicPr>
        <p:blipFill>
          <a:blip r:embed="rId3">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4">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5">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5">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194526"/>
            <a:ext cx="1085906" cy="1081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3001" t="7330" r="19625" b="12032"/>
          <a:stretch/>
        </p:blipFill>
        <p:spPr>
          <a:xfrm>
            <a:off x="7834807" y="2478114"/>
            <a:ext cx="1224136" cy="17281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699542"/>
            <a:ext cx="8801334" cy="3435846"/>
          </a:xfrm>
        </p:spPr>
        <p:txBody>
          <a:bodyPr/>
          <a:lstStyle/>
          <a:p>
            <a:pPr marL="0" lvl="0" indent="0" algn="justLow">
              <a:lnSpc>
                <a:spcPct val="150000"/>
              </a:lnSpc>
              <a:spcBef>
                <a:spcPts val="0"/>
              </a:spcBef>
              <a:buClr>
                <a:srgbClr val="A458FF"/>
              </a:buClr>
              <a:buNone/>
            </a:pPr>
            <a:r>
              <a:rPr lang="en-US" sz="1400" b="1" dirty="0">
                <a:solidFill>
                  <a:srgbClr val="050060">
                    <a:lumMod val="90000"/>
                    <a:lumOff val="10000"/>
                  </a:srgbClr>
                </a:solidFill>
                <a:latin typeface="Arial" panose="020B0604020202020204" pitchFamily="34" charset="0"/>
                <a:ea typeface="Times New Roman" panose="02020603050405020304" pitchFamily="18" charset="0"/>
              </a:rPr>
              <a:t>  D)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Olivo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-spinal tract: - </a:t>
            </a:r>
            <a:r>
              <a:rPr lang="en-US" sz="1400" dirty="0">
                <a:solidFill>
                  <a:srgbClr val="050060">
                    <a:lumMod val="90000"/>
                    <a:lumOff val="10000"/>
                  </a:srgbClr>
                </a:solidFill>
                <a:latin typeface="Arial" panose="020B0604020202020204" pitchFamily="34" charset="0"/>
                <a:ea typeface="Times New Roman" panose="02020603050405020304" pitchFamily="18" charset="0"/>
              </a:rPr>
              <a:t>is relatively short tract ends around A.H.C till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cervical region</a:t>
            </a:r>
            <a:r>
              <a:rPr lang="en-US" sz="1400" dirty="0">
                <a:solidFill>
                  <a:srgbClr val="050060">
                    <a:lumMod val="90000"/>
                    <a:lumOff val="10000"/>
                  </a:srgbClr>
                </a:solidFill>
                <a:latin typeface="Arial" panose="020B0604020202020204" pitchFamily="34" charset="0"/>
                <a:ea typeface="Times New Roman" panose="02020603050405020304" pitchFamily="18" charset="0"/>
              </a:rPr>
              <a:t> only. It arises from the inferior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olivary</a:t>
            </a:r>
            <a:r>
              <a:rPr lang="en-US" sz="1400" dirty="0">
                <a:solidFill>
                  <a:srgbClr val="050060">
                    <a:lumMod val="90000"/>
                    <a:lumOff val="10000"/>
                  </a:srgbClr>
                </a:solidFill>
                <a:latin typeface="Arial" panose="020B0604020202020204" pitchFamily="34" charset="0"/>
                <a:ea typeface="Times New Roman" panose="02020603050405020304" pitchFamily="18" charset="0"/>
              </a:rPr>
              <a:t> nuclei in the medulla and descends without crossing (direct), causing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facilitation</a:t>
            </a:r>
            <a:r>
              <a:rPr lang="en-US" sz="1400" dirty="0">
                <a:solidFill>
                  <a:srgbClr val="050060">
                    <a:lumMod val="90000"/>
                    <a:lumOff val="10000"/>
                  </a:srgbClr>
                </a:solidFill>
                <a:latin typeface="Arial" panose="020B0604020202020204" pitchFamily="34" charset="0"/>
                <a:ea typeface="Times New Roman" panose="02020603050405020304" pitchFamily="18" charset="0"/>
              </a:rPr>
              <a:t> to muscle tone.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Olivary</a:t>
            </a:r>
            <a:r>
              <a:rPr lang="en-US" sz="1400" dirty="0">
                <a:solidFill>
                  <a:srgbClr val="050060">
                    <a:lumMod val="90000"/>
                    <a:lumOff val="10000"/>
                  </a:srgbClr>
                </a:solidFill>
                <a:latin typeface="Arial" panose="020B0604020202020204" pitchFamily="34" charset="0"/>
                <a:ea typeface="Times New Roman" panose="02020603050405020304" pitchFamily="18" charset="0"/>
              </a:rPr>
              <a:t> nuclei receive impulses from basal ganglia.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dirty="0">
                <a:solidFill>
                  <a:srgbClr val="050060">
                    <a:lumMod val="90000"/>
                    <a:lumOff val="10000"/>
                  </a:srgbClr>
                </a:solidFill>
                <a:latin typeface="Arial" panose="020B0604020202020204" pitchFamily="34" charset="0"/>
                <a:ea typeface="Times New Roman" panose="02020603050405020304" pitchFamily="18" charset="0"/>
              </a:rPr>
              <a:t>  E)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Tecto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-spinal tracts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1-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Lateral</a:t>
            </a:r>
            <a:r>
              <a:rPr lang="en-US" sz="1400" dirty="0">
                <a:solidFill>
                  <a:srgbClr val="050060">
                    <a:lumMod val="90000"/>
                    <a:lumOff val="10000"/>
                  </a:srgbClr>
                </a:solidFill>
                <a:latin typeface="Arial" panose="020B0604020202020204" pitchFamily="34" charset="0"/>
                <a:ea typeface="Times New Roman" panose="02020603050405020304" pitchFamily="18" charset="0"/>
              </a:rPr>
              <a:t>, from superior colliculus of the mid brain.       2-</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Medial</a:t>
            </a:r>
            <a:r>
              <a:rPr lang="en-US" sz="1400" dirty="0">
                <a:solidFill>
                  <a:srgbClr val="050060">
                    <a:lumMod val="90000"/>
                    <a:lumOff val="10000"/>
                  </a:srgbClr>
                </a:solidFill>
                <a:latin typeface="Arial" panose="020B0604020202020204" pitchFamily="34" charset="0"/>
                <a:ea typeface="Times New Roman" panose="02020603050405020304" pitchFamily="18" charset="0"/>
              </a:rPr>
              <a:t>, from  inferior colliculus of the mid brain.</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 -After crossing, both tracts end around A.H Cells in cervical region of the spinal cord which controls movement of the neck muscles, also some movements like raising the arms in front of eyes. The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tecto</a:t>
            </a:r>
            <a:r>
              <a:rPr lang="en-US" sz="1400" dirty="0">
                <a:solidFill>
                  <a:srgbClr val="050060">
                    <a:lumMod val="90000"/>
                    <a:lumOff val="10000"/>
                  </a:srgbClr>
                </a:solidFill>
                <a:latin typeface="Arial" panose="020B0604020202020204" pitchFamily="34" charset="0"/>
                <a:ea typeface="Times New Roman" panose="02020603050405020304" pitchFamily="18" charset="0"/>
              </a:rPr>
              <a:t>-spinal tracts coordinate, what is called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a:t>
            </a: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visual and auditory spinal protective reflexes"</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like reflex turning of the head either away or towards visual or auditory stimuli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dirty="0">
                <a:solidFill>
                  <a:srgbClr val="050060">
                    <a:lumMod val="90000"/>
                    <a:lumOff val="10000"/>
                  </a:srgbClr>
                </a:solidFill>
                <a:latin typeface="Arial" panose="020B0604020202020204" pitchFamily="34" charset="0"/>
                <a:ea typeface="Times New Roman" panose="02020603050405020304" pitchFamily="18" charset="0"/>
              </a:rPr>
              <a:t>Note that</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 extrapyramidal fibers which originate from premotor area during their descend to brain stem nuclei, they mix with pyramidal fibers in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corona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radiata</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and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internal capsule </a:t>
            </a:r>
            <a:r>
              <a:rPr lang="en-US" sz="1400" dirty="0">
                <a:solidFill>
                  <a:srgbClr val="050060">
                    <a:lumMod val="90000"/>
                    <a:lumOff val="10000"/>
                  </a:srgbClr>
                </a:solidFill>
                <a:latin typeface="Arial" panose="020B0604020202020204" pitchFamily="34" charset="0"/>
                <a:ea typeface="Times New Roman" panose="02020603050405020304" pitchFamily="18" charset="0"/>
              </a:rPr>
              <a:t>(anterior limb), before reaching to the basal ganglia.</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90170" indent="0" algn="justLow">
              <a:spcBef>
                <a:spcPts val="0"/>
              </a:spcBef>
              <a:buNone/>
            </a:pP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38889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45941" y="239762"/>
            <a:ext cx="10618747" cy="3556123"/>
          </a:xfrm>
        </p:spPr>
        <p:txBody>
          <a:bodyPr/>
          <a:lstStyle/>
          <a:p>
            <a:pPr marL="90170" indent="0" algn="justLow">
              <a:spcBef>
                <a:spcPts val="0"/>
              </a:spcBef>
              <a:buNone/>
            </a:pP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2050" name="Picture 2" descr="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1111"/>
          <a:stretch>
            <a:fillRect/>
          </a:stretch>
        </p:blipFill>
        <p:spPr bwMode="auto">
          <a:xfrm>
            <a:off x="395536" y="244526"/>
            <a:ext cx="8363036" cy="466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99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3528" y="1275606"/>
            <a:ext cx="3823636" cy="2929854"/>
          </a:xfrm>
          <a:prstGeom prst="rect">
            <a:avLst/>
          </a:prstGeom>
        </p:spPr>
      </p:pic>
      <p:sp>
        <p:nvSpPr>
          <p:cNvPr id="2" name="TextBox 1"/>
          <p:cNvSpPr txBox="1"/>
          <p:nvPr/>
        </p:nvSpPr>
        <p:spPr>
          <a:xfrm>
            <a:off x="2123728" y="123478"/>
            <a:ext cx="5256584" cy="646331"/>
          </a:xfrm>
          <a:prstGeom prst="rect">
            <a:avLst/>
          </a:prstGeom>
          <a:noFill/>
        </p:spPr>
        <p:txBody>
          <a:bodyPr wrap="square" rtlCol="0">
            <a:spAutoFit/>
          </a:bodyPr>
          <a:lstStyle/>
          <a:p>
            <a:pPr algn="ctr"/>
            <a:r>
              <a:rPr lang="en-US" sz="3600" b="1" dirty="0" err="1">
                <a:solidFill>
                  <a:schemeClr val="tx1">
                    <a:lumMod val="90000"/>
                    <a:lumOff val="10000"/>
                  </a:schemeClr>
                </a:solidFill>
              </a:rPr>
              <a:t>Crebellum</a:t>
            </a:r>
            <a:endParaRPr lang="en-US" sz="3600" b="1" dirty="0">
              <a:solidFill>
                <a:schemeClr val="tx1">
                  <a:lumMod val="90000"/>
                  <a:lumOff val="10000"/>
                </a:schemeClr>
              </a:solidFill>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770410" y="1275606"/>
            <a:ext cx="4050061" cy="2929854"/>
          </a:xfrm>
          <a:prstGeom prst="rect">
            <a:avLst/>
          </a:prstGeom>
        </p:spPr>
      </p:pic>
    </p:spTree>
    <p:extLst>
      <p:ext uri="{BB962C8B-B14F-4D97-AF65-F5344CB8AC3E}">
        <p14:creationId xmlns:p14="http://schemas.microsoft.com/office/powerpoint/2010/main" val="31727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27950" y="5205"/>
            <a:ext cx="8801334" cy="3515140"/>
          </a:xfrm>
        </p:spPr>
        <p:txBody>
          <a:bodyPr/>
          <a:lstStyle/>
          <a:p>
            <a:pPr marL="0" indent="0" algn="ctr">
              <a:buNone/>
            </a:pPr>
            <a:r>
              <a:rPr lang="en-US" b="1" dirty="0">
                <a:solidFill>
                  <a:schemeClr val="tx1">
                    <a:lumMod val="90000"/>
                    <a:lumOff val="10000"/>
                  </a:schemeClr>
                </a:solidFill>
                <a:latin typeface="Times New Roman" panose="02020603050405020304" pitchFamily="18" charset="0"/>
                <a:ea typeface="Times New Roman" panose="02020603050405020304" pitchFamily="18" charset="0"/>
              </a:rPr>
              <a:t>Cerebellum</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Functions of the cerebellum</a:t>
            </a:r>
            <a:r>
              <a:rPr lang="en-US" sz="1600" u="sng" dirty="0">
                <a:solidFill>
                  <a:schemeClr val="tx1">
                    <a:lumMod val="90000"/>
                    <a:lumOff val="10000"/>
                  </a:schemeClr>
                </a:solidFill>
                <a:latin typeface="Times New Roman" panose="02020603050405020304" pitchFamily="18" charset="0"/>
                <a:ea typeface="Times New Roman" panose="02020603050405020304" pitchFamily="18" charset="0"/>
              </a:rPr>
              <a:t>:</a:t>
            </a:r>
          </a:p>
          <a:p>
            <a:pPr marL="0" indent="0" algn="justLow">
              <a:buNone/>
            </a:pP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spcBef>
                <a:spcPts val="0"/>
              </a:spcBef>
              <a:spcAft>
                <a:spcPts val="600"/>
              </a:spcAft>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1.Control of equilibrium</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(mainly performed by the </a:t>
            </a:r>
            <a:r>
              <a:rPr lang="en-US" sz="1600" b="1" dirty="0" err="1">
                <a:solidFill>
                  <a:schemeClr val="tx1">
                    <a:lumMod val="90000"/>
                    <a:lumOff val="10000"/>
                  </a:schemeClr>
                </a:solidFill>
                <a:latin typeface="Times New Roman" panose="02020603050405020304" pitchFamily="18" charset="0"/>
                <a:ea typeface="Times New Roman" panose="02020603050405020304" pitchFamily="18" charset="0"/>
              </a:rPr>
              <a:t>flocculo</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-nodular lobe</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which is assisted by it's connection to the labyrinth through the vestibular nuclei.</a:t>
            </a:r>
          </a:p>
          <a:p>
            <a:pPr marL="0" indent="0" algn="justLow">
              <a:spcBef>
                <a:spcPts val="0"/>
              </a:spcBef>
              <a:spcAft>
                <a:spcPts val="600"/>
              </a:spcAft>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2.Regulation of the muscle tone</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the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paleo-cerebellum</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is inhibitory to the muscle tone while the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neo-cerebellum</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is excitatory to it.</a:t>
            </a:r>
          </a:p>
          <a:p>
            <a:pPr marL="0" indent="0" algn="justLow">
              <a:spcAft>
                <a:spcPts val="600"/>
              </a:spcAft>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3.Regulation of the gross involuntary movements: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through it's connection with basal ganglia, motor areas and other extra pyramidal system.</a:t>
            </a:r>
          </a:p>
          <a:p>
            <a:pPr marL="0" indent="0" algn="justLow">
              <a:spcAft>
                <a:spcPts val="600"/>
              </a:spcAft>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4. Role of cerebellum in ballistic movement:</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spcBef>
                <a:spcPts val="0"/>
              </a:spcBef>
              <a:spcAft>
                <a:spcPts val="600"/>
              </a:spcAft>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Most rapid movements of the body such as the movements of the fingers in typing and the saccadic movements of the eyes. </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5.Control of voluntary movements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a:t>
            </a:r>
          </a:p>
          <a:p>
            <a:pPr marL="0" indent="0" algn="justLow">
              <a:spcBef>
                <a:spcPts val="0"/>
              </a:spcBef>
              <a:spcAft>
                <a:spcPts val="600"/>
              </a:spcAft>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Mainly the function of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neo-cerebellum</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controlling the timing and the progression from one movement to another rather than initiation of these movements through the following functions:</a:t>
            </a:r>
          </a:p>
          <a:p>
            <a:pPr marL="90170" indent="0" algn="justLow">
              <a:spcBef>
                <a:spcPts val="0"/>
              </a:spcBef>
              <a:buNone/>
            </a:pP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101600" indent="0">
              <a:buNone/>
            </a:pPr>
            <a:endParaRPr lang="en-US" sz="16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76470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79513" y="123478"/>
            <a:ext cx="8645810" cy="3155100"/>
          </a:xfrm>
        </p:spPr>
        <p:txBody>
          <a:bodyPr/>
          <a:lstStyle/>
          <a:p>
            <a:pPr marL="90170" lvl="0" indent="0" algn="justLow">
              <a:spcBef>
                <a:spcPts val="0"/>
              </a:spcBef>
              <a:buClr>
                <a:srgbClr val="A458FF"/>
              </a:buClr>
              <a:buNone/>
            </a:pPr>
            <a:r>
              <a:rPr lang="en-US" sz="1400" b="1" i="1" u="sng" dirty="0">
                <a:solidFill>
                  <a:srgbClr val="050060">
                    <a:lumMod val="90000"/>
                    <a:lumOff val="10000"/>
                  </a:srgbClr>
                </a:solidFill>
                <a:latin typeface="Times New Roman" panose="02020603050405020304" pitchFamily="18" charset="0"/>
                <a:ea typeface="Times New Roman" panose="02020603050405020304" pitchFamily="18" charset="0"/>
              </a:rPr>
              <a:t>A-Servo-comparator function:</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Any movement to be done by the muscles of the body the following steps are carried out one by one:</a:t>
            </a:r>
          </a:p>
          <a:p>
            <a:pPr marL="18034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1.The motor associated areas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in the frontal lobe of the cerebral cortex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put the program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of this movement and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inform</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both the cerebellum and the basal ganglia by this program even before information of motor area</a:t>
            </a:r>
          </a:p>
          <a:p>
            <a:pPr marL="180340" lvl="0" indent="0" algn="justLow">
              <a:buClr>
                <a:srgbClr val="A458FF"/>
              </a:buClr>
              <a:buNone/>
            </a:pP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2. The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motor area "4"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starts to  excite the specific muscles through the pyramidal and the extra pyramidal tracts and at the same time it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inform the cerebellum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by these orders through the closed feed back circuit between them (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cortico</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ponto</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dentato</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thalame</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cortical circuit).</a:t>
            </a:r>
          </a:p>
          <a:p>
            <a:pPr marL="180340" lvl="0" indent="0" algn="justLow">
              <a:buClr>
                <a:srgbClr val="A458FF"/>
              </a:buClr>
              <a:buNone/>
            </a:pP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3.When the muscles and joints begin to carry out the movements, the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performance of this muscle is transmitted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to the cerebellum by the very rapid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spino</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 cerebellar tracts (dorsal and ventral).</a:t>
            </a:r>
          </a:p>
          <a:p>
            <a:pPr marL="0" lvl="0" indent="0" algn="justLow">
              <a:buClr>
                <a:srgbClr val="A458FF"/>
              </a:buClr>
              <a:buNone/>
            </a:pP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4. The cerebellum now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compares</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between:    a-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The program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of the movement from the frontal associated areas. </a:t>
            </a:r>
          </a:p>
          <a:p>
            <a:pPr marL="0" lvl="0" indent="0" algn="justLow">
              <a:buClr>
                <a:srgbClr val="A458FF"/>
              </a:buClr>
              <a:buNone/>
            </a:pP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b- The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intention</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(orders) to the muscles from motor area "4". c- The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performance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of the muscles to the movements. </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-Any error or imbalance between these 3 items is immediately detected by the cerebellum, then calculated and at once corrected through: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a- Correction of impulses from motor area to the muscles either by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braking</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impulses to slow down or by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enhancing it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to increase its power of contraction. This is done through "</a:t>
            </a:r>
            <a:r>
              <a:rPr lang="en-US" sz="1400" b="1" dirty="0" err="1">
                <a:solidFill>
                  <a:srgbClr val="050060">
                    <a:lumMod val="90000"/>
                    <a:lumOff val="10000"/>
                  </a:srgbClr>
                </a:solidFill>
                <a:latin typeface="Times New Roman" panose="02020603050405020304" pitchFamily="18" charset="0"/>
                <a:ea typeface="Times New Roman" panose="02020603050405020304" pitchFamily="18" charset="0"/>
              </a:rPr>
              <a:t>dentato</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400" b="1" dirty="0" err="1">
                <a:solidFill>
                  <a:srgbClr val="050060">
                    <a:lumMod val="90000"/>
                    <a:lumOff val="10000"/>
                  </a:srgbClr>
                </a:solidFill>
                <a:latin typeface="Times New Roman" panose="02020603050405020304" pitchFamily="18" charset="0"/>
                <a:ea typeface="Times New Roman" panose="02020603050405020304" pitchFamily="18" charset="0"/>
              </a:rPr>
              <a:t>thalamo</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cortical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connection".</a:t>
            </a:r>
          </a:p>
          <a:p>
            <a:pPr marL="0" lvl="0" indent="0" algn="justLow">
              <a:buClr>
                <a:srgbClr val="A458FF"/>
              </a:buClr>
              <a:buNone/>
            </a:pP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b- Through the wide connection of the cerebellum to the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extra-pyramidal system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it can increase tone in certain muscle, inhibits it in other muscles thus it can adjust any movement to accurate performance preventing overshooting of the muscles.</a:t>
            </a:r>
          </a:p>
          <a:p>
            <a:pPr marL="101600" indent="0">
              <a:buNone/>
            </a:pPr>
            <a:endParaRPr lang="en-US" sz="14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66222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82636" y="123478"/>
            <a:ext cx="8572298" cy="3155100"/>
          </a:xfrm>
        </p:spPr>
        <p:txBody>
          <a:bodyPr/>
          <a:lstStyle/>
          <a:p>
            <a:pPr marL="0" lvl="0" indent="0" algn="justLow">
              <a:spcBef>
                <a:spcPts val="1200"/>
              </a:spcBef>
              <a:buClr>
                <a:srgbClr val="A458FF"/>
              </a:buClr>
              <a:buNone/>
            </a:pPr>
            <a:r>
              <a:rPr lang="en-US" sz="1600" b="1" i="1" u="sng" dirty="0">
                <a:solidFill>
                  <a:srgbClr val="050060">
                    <a:lumMod val="90000"/>
                    <a:lumOff val="10000"/>
                  </a:srgbClr>
                </a:solidFill>
                <a:latin typeface="Times New Roman" panose="02020603050405020304" pitchFamily="18" charset="0"/>
                <a:ea typeface="Times New Roman" panose="02020603050405020304" pitchFamily="18" charset="0"/>
              </a:rPr>
              <a:t>B-Damping function of the cerebellum:</a:t>
            </a:r>
            <a:endParaRPr lang="en-US" sz="16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360045" lvl="0" indent="0" algn="justLow">
              <a:spcBef>
                <a:spcPts val="0"/>
              </a:spcBef>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-Damping function means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"preventing oscillation</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of the movements, the cerebellum makes movements starts smoothly or easily and also ends abruptly (without overshooting). </a:t>
            </a:r>
          </a:p>
          <a:p>
            <a:pPr marL="360045" lvl="0" indent="0" algn="justLow">
              <a:spcBef>
                <a:spcPts val="0"/>
              </a:spcBef>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-Any muscle has a "mass" and to move easily it must overcome it's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inertia</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the cerebellum enables muscle to start contraction and to overcome this inertia (through facilitating tone).</a:t>
            </a:r>
          </a:p>
          <a:p>
            <a:pPr marL="360045" lvl="0" indent="0" algn="justLow">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-Also when a group of muscle move, they will have momentum. This momentum does not enable the moving limb to stop abruptly and cause overshooting. The cerebellum also overcomes this momentum and prevents overshooting by initiating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braking</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impulses which stops limb at the point of intention this is done by stimulating antagonistic muscles. </a:t>
            </a:r>
          </a:p>
          <a:p>
            <a:pPr marL="0" lvl="0" indent="0" algn="justLow">
              <a:spcBef>
                <a:spcPts val="0"/>
              </a:spcBef>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a:t>
            </a:r>
          </a:p>
          <a:p>
            <a:pPr marL="0" lvl="0" indent="0" algn="justLow">
              <a:spcBef>
                <a:spcPts val="0"/>
              </a:spcBef>
              <a:buClr>
                <a:srgbClr val="A458FF"/>
              </a:buClr>
              <a:buNone/>
            </a:pPr>
            <a:r>
              <a:rPr lang="en-US" sz="1600" b="1" i="1" u="sng" dirty="0">
                <a:solidFill>
                  <a:srgbClr val="050060">
                    <a:lumMod val="90000"/>
                    <a:lumOff val="10000"/>
                  </a:srgbClr>
                </a:solidFill>
                <a:latin typeface="Times New Roman" panose="02020603050405020304" pitchFamily="18" charset="0"/>
                <a:ea typeface="Times New Roman" panose="02020603050405020304" pitchFamily="18" charset="0"/>
              </a:rPr>
              <a:t>C- Predictive function:</a:t>
            </a:r>
            <a:endParaRPr lang="en-US" sz="16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spcBef>
                <a:spcPts val="0"/>
              </a:spcBef>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The cerebellum could expect next movement by the limbs, thus making it performed easily by affecting muscle tone.</a:t>
            </a:r>
          </a:p>
          <a:p>
            <a:pPr marL="0" lvl="0" indent="0" algn="justLow">
              <a:spcBef>
                <a:spcPts val="1200"/>
              </a:spcBef>
              <a:buClr>
                <a:srgbClr val="A458FF"/>
              </a:buClr>
              <a:buNone/>
            </a:pPr>
            <a:r>
              <a:rPr lang="en-US" sz="1600" b="1" i="1" u="sng" dirty="0">
                <a:solidFill>
                  <a:srgbClr val="050060">
                    <a:lumMod val="90000"/>
                    <a:lumOff val="10000"/>
                  </a:srgbClr>
                </a:solidFill>
                <a:latin typeface="Times New Roman" panose="02020603050405020304" pitchFamily="18" charset="0"/>
                <a:ea typeface="Times New Roman" panose="02020603050405020304" pitchFamily="18" charset="0"/>
              </a:rPr>
              <a:t>D- Programmer function: </a:t>
            </a:r>
            <a:endParaRPr lang="en-US" sz="16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spcBef>
                <a:spcPts val="0"/>
              </a:spcBef>
              <a:buClr>
                <a:srgbClr val="A458FF"/>
              </a:buClr>
              <a:buNone/>
            </a:pP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It makes the voluntary movement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smooth</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rapid</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less</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of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energy</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consumption,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less of errors </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and </a:t>
            </a:r>
            <a:r>
              <a:rPr lang="en-US" sz="1600" b="1" dirty="0">
                <a:solidFill>
                  <a:srgbClr val="050060">
                    <a:lumMod val="90000"/>
                    <a:lumOff val="10000"/>
                  </a:srgbClr>
                </a:solidFill>
                <a:latin typeface="Times New Roman" panose="02020603050405020304" pitchFamily="18" charset="0"/>
                <a:ea typeface="Times New Roman" panose="02020603050405020304" pitchFamily="18" charset="0"/>
              </a:rPr>
              <a:t>purposeful</a:t>
            </a:r>
            <a:r>
              <a:rPr lang="en-US" sz="1600" dirty="0">
                <a:solidFill>
                  <a:srgbClr val="050060">
                    <a:lumMod val="90000"/>
                    <a:lumOff val="10000"/>
                  </a:srgbClr>
                </a:solidFill>
                <a:latin typeface="Times New Roman" panose="02020603050405020304" pitchFamily="18" charset="0"/>
                <a:ea typeface="Times New Roman" panose="02020603050405020304" pitchFamily="18" charset="0"/>
              </a:rPr>
              <a:t>, through it's connection to the frontal motor association areas</a:t>
            </a:r>
          </a:p>
          <a:p>
            <a:pPr marL="101600" indent="0">
              <a:buNone/>
            </a:pPr>
            <a:endParaRPr lang="en-US" sz="16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234088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82636" y="123478"/>
            <a:ext cx="8572298" cy="3246333"/>
          </a:xfrm>
        </p:spPr>
        <p:txBody>
          <a:bodyPr/>
          <a:lstStyle/>
          <a:p>
            <a:pPr marL="0" indent="0" algn="justLow">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Lesions in cerebellum: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due to atherosclerosis or degeneration in the deep nuclei, vascular lesions as thrombosis or hemorrhage, tumors or traumatic lesions are also common causes.        </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Manifested by:</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1. Archi-cerebellar syndrome:</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a:t>
            </a:r>
          </a:p>
          <a:p>
            <a:pPr marL="0" indent="0" algn="justLow">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It affects mainly </a:t>
            </a:r>
            <a:r>
              <a:rPr lang="en-US" sz="1600" b="1" dirty="0" err="1">
                <a:solidFill>
                  <a:schemeClr val="tx1">
                    <a:lumMod val="90000"/>
                    <a:lumOff val="10000"/>
                  </a:schemeClr>
                </a:solidFill>
                <a:latin typeface="Times New Roman" panose="02020603050405020304" pitchFamily="18" charset="0"/>
                <a:ea typeface="Times New Roman" panose="02020603050405020304" pitchFamily="18" charset="0"/>
              </a:rPr>
              <a:t>folucculo</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-nodular lobe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with disturbances in equilibrium with a characteristic gait called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drunken gait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patient walks swinging from side to side like a drunken person.</a:t>
            </a:r>
          </a:p>
          <a:p>
            <a:pPr marL="0" indent="0" algn="justLow">
              <a:spcBef>
                <a:spcPts val="1200"/>
              </a:spcBef>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2. Paleo- cerebellum Syndrome</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a:t>
            </a:r>
          </a:p>
          <a:p>
            <a:pPr marL="0" indent="0" algn="justLow">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In which there is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hypertonia</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but the equilibrium and voluntary movements are more or less normal.</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3. Neo- Cerebellar syndrome (Ataxia):</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Which affect the neo-cerebellum and is characterized by:</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a-</a:t>
            </a:r>
            <a:r>
              <a:rPr lang="en-US" sz="1600" b="1" u="sng" dirty="0" err="1">
                <a:solidFill>
                  <a:schemeClr val="tx1">
                    <a:lumMod val="90000"/>
                    <a:lumOff val="10000"/>
                  </a:schemeClr>
                </a:solidFill>
                <a:latin typeface="Times New Roman" panose="02020603050405020304" pitchFamily="18" charset="0"/>
                <a:ea typeface="Times New Roman" panose="02020603050405020304" pitchFamily="18" charset="0"/>
              </a:rPr>
              <a:t>Athenia</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severe muscle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weakness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but not paralysis in the same side of lesion.</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b-</a:t>
            </a:r>
            <a:r>
              <a:rPr lang="en-US" sz="1600" b="1" u="sng" dirty="0" err="1">
                <a:solidFill>
                  <a:schemeClr val="tx1">
                    <a:lumMod val="90000"/>
                    <a:lumOff val="10000"/>
                  </a:schemeClr>
                </a:solidFill>
                <a:latin typeface="Times New Roman" panose="02020603050405020304" pitchFamily="18" charset="0"/>
                <a:ea typeface="Times New Roman" panose="02020603050405020304" pitchFamily="18" charset="0"/>
              </a:rPr>
              <a:t>Hypotonia</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because neo-cerebellum facilitates the muscle tone. The tendon jerk takes the characteristic "</a:t>
            </a:r>
            <a:r>
              <a:rPr lang="en-US" sz="1600" b="1" dirty="0" err="1">
                <a:solidFill>
                  <a:schemeClr val="tx1">
                    <a:lumMod val="90000"/>
                    <a:lumOff val="10000"/>
                  </a:schemeClr>
                </a:solidFill>
                <a:latin typeface="Times New Roman" panose="02020603050405020304" pitchFamily="18" charset="0"/>
                <a:ea typeface="Times New Roman" panose="02020603050405020304" pitchFamily="18" charset="0"/>
              </a:rPr>
              <a:t>Pendular</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 knee jerk".</a:t>
            </a:r>
          </a:p>
          <a:p>
            <a:pPr marL="0" indent="0" algn="justLow">
              <a:buNone/>
            </a:pP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rPr>
              <a:t>c- Cerebellar ataxia:</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rPr>
              <a:t>Ataxia is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 loss of coordination of voluntary motor activity. This mean that the muscles are not paralyzed but it cannot perform accurate movements. </a:t>
            </a:r>
          </a:p>
          <a:p>
            <a:pPr marL="101600" indent="0">
              <a:buNone/>
            </a:pPr>
            <a:endParaRPr lang="en-US" sz="16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77267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53996" y="265364"/>
            <a:ext cx="8572298" cy="3155100"/>
          </a:xfrm>
        </p:spPr>
        <p:txBody>
          <a:bodyPr/>
          <a:lstStyle/>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Cerebellar (motor ataxia) are characterized by:</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1.</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Dysmeteria:</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dys</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means disturbed while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meteria</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means distance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i.e</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patient cannot adjust the distance of the movements and either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hypermeteria</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or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hypometeria</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occur. It is well diagnosed by "finger nose test".</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2.</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Dys-diadocokinesia:</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inability to perform rapid alternative antagonizing movements as flexion of right hand and extension of the left hand at the same time. The hand on diseased side follow that on intact side.</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3.</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Stacatto speech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inability to speak correctly , the word is broken to many letters, due to tremors of speech muscles.</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4.</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Kinetic (intention) tremors</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at the beginning the moving part shows involuntary rhythmic oscillations which disappear during rest and sleep. These tremors are due to loss of damping action , it increases at end of motion due to failure of cortical correction.</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5.</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Cerebellar Nystagmus</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movements of the both eyes from side to side during fixation of eye on an object. This is attributed to tremors that occurs in extra- </a:t>
            </a:r>
            <a:r>
              <a:rPr lang="en-US" sz="1400" dirty="0" err="1">
                <a:solidFill>
                  <a:srgbClr val="050060">
                    <a:lumMod val="90000"/>
                    <a:lumOff val="10000"/>
                  </a:srgbClr>
                </a:solidFill>
                <a:latin typeface="Times New Roman" panose="02020603050405020304" pitchFamily="18" charset="0"/>
                <a:ea typeface="Times New Roman" panose="02020603050405020304" pitchFamily="18" charset="0"/>
              </a:rPr>
              <a:t>occular</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muscles.</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6</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.Rebound phenomenon</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inability to stop suddenly a rapidly moving limb due to failure of braking mechanism. </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7. </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Abnormal gait, Zigzag gait</a:t>
            </a:r>
            <a:r>
              <a:rPr lang="en-US" sz="1400" u="sng" dirty="0">
                <a:solidFill>
                  <a:srgbClr val="050060">
                    <a:lumMod val="90000"/>
                    <a:lumOff val="10000"/>
                  </a:srgbClr>
                </a:solidFill>
                <a:latin typeface="Times New Roman" panose="02020603050405020304" pitchFamily="18" charset="0"/>
                <a:ea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 </a:t>
            </a:r>
            <a:r>
              <a:rPr lang="en-US" sz="1400" u="sng" dirty="0">
                <a:solidFill>
                  <a:srgbClr val="050060">
                    <a:lumMod val="90000"/>
                    <a:lumOff val="10000"/>
                  </a:srgbClr>
                </a:solidFill>
                <a:latin typeface="Times New Roman" panose="02020603050405020304" pitchFamily="18" charset="0"/>
                <a:ea typeface="SimSun" panose="02010600030101010101" pitchFamily="2" charset="-122"/>
              </a:rPr>
              <a:t>In unilateral lesion</a:t>
            </a:r>
            <a:r>
              <a:rPr lang="en-US" sz="1400" dirty="0">
                <a:solidFill>
                  <a:srgbClr val="050060">
                    <a:lumMod val="90000"/>
                    <a:lumOff val="10000"/>
                  </a:srgbClr>
                </a:solidFill>
                <a:latin typeface="Times New Roman" panose="02020603050405020304" pitchFamily="18" charset="0"/>
                <a:ea typeface="SimSun" panose="02010600030101010101" pitchFamily="2" charset="-122"/>
              </a:rPr>
              <a:t> the muscles on that side are weak due to </a:t>
            </a:r>
            <a:r>
              <a:rPr lang="en-US" sz="1400" dirty="0" err="1">
                <a:solidFill>
                  <a:srgbClr val="050060">
                    <a:lumMod val="90000"/>
                    <a:lumOff val="10000"/>
                  </a:srgbClr>
                </a:solidFill>
                <a:latin typeface="Times New Roman" panose="02020603050405020304" pitchFamily="18" charset="0"/>
                <a:ea typeface="SimSun" panose="02010600030101010101" pitchFamily="2" charset="-122"/>
              </a:rPr>
              <a:t>hypotonia</a:t>
            </a:r>
            <a:r>
              <a:rPr lang="en-US" sz="1400" dirty="0">
                <a:solidFill>
                  <a:srgbClr val="050060">
                    <a:lumMod val="90000"/>
                    <a:lumOff val="10000"/>
                  </a:srgbClr>
                </a:solidFill>
                <a:latin typeface="Times New Roman" panose="02020603050405020304" pitchFamily="18" charset="0"/>
                <a:ea typeface="SimSun" panose="02010600030101010101" pitchFamily="2" charset="-122"/>
              </a:rPr>
              <a:t> and if the patient walk on a straight line he will deviate towards the weak side . </a:t>
            </a:r>
            <a:r>
              <a:rPr lang="en-US" sz="1400" u="sng" dirty="0">
                <a:solidFill>
                  <a:srgbClr val="050060">
                    <a:lumMod val="90000"/>
                    <a:lumOff val="10000"/>
                  </a:srgbClr>
                </a:solidFill>
                <a:latin typeface="Times New Roman" panose="02020603050405020304" pitchFamily="18" charset="0"/>
                <a:ea typeface="SimSun" panose="02010600030101010101" pitchFamily="2" charset="-122"/>
              </a:rPr>
              <a:t>In bilateral lesions</a:t>
            </a:r>
            <a:r>
              <a:rPr lang="en-US" sz="1400" dirty="0">
                <a:solidFill>
                  <a:srgbClr val="050060">
                    <a:lumMod val="90000"/>
                    <a:lumOff val="10000"/>
                  </a:srgbClr>
                </a:solidFill>
                <a:latin typeface="Times New Roman" panose="02020603050405020304" pitchFamily="18" charset="0"/>
                <a:ea typeface="SimSun" panose="02010600030101010101" pitchFamily="2" charset="-122"/>
              </a:rPr>
              <a:t> the patient swings from side to side giving zigzag gait.  </a:t>
            </a:r>
          </a:p>
          <a:p>
            <a:pPr marL="0" lvl="0" indent="0" algn="justLow">
              <a:buClr>
                <a:srgbClr val="A458FF"/>
              </a:buClr>
              <a:buNone/>
            </a:pP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 8</a:t>
            </a:r>
            <a:r>
              <a:rPr lang="en-US" sz="1400" b="1" u="sng" dirty="0">
                <a:solidFill>
                  <a:srgbClr val="050060">
                    <a:lumMod val="90000"/>
                    <a:lumOff val="10000"/>
                  </a:srgbClr>
                </a:solidFill>
                <a:latin typeface="Times New Roman" panose="02020603050405020304" pitchFamily="18" charset="0"/>
                <a:ea typeface="Times New Roman" panose="02020603050405020304" pitchFamily="18" charset="0"/>
              </a:rPr>
              <a:t>.Decomposition of movements</a:t>
            </a:r>
            <a:r>
              <a:rPr lang="en-US" sz="1400" b="1" dirty="0">
                <a:solidFill>
                  <a:srgbClr val="050060">
                    <a:lumMod val="90000"/>
                    <a:lumOff val="10000"/>
                  </a:srgbClr>
                </a:solidFill>
                <a:latin typeface="Times New Roman" panose="02020603050405020304" pitchFamily="18" charset="0"/>
                <a:ea typeface="Times New Roman" panose="02020603050405020304" pitchFamily="18" charset="0"/>
              </a:rPr>
              <a:t>:</a:t>
            </a:r>
            <a:r>
              <a:rPr lang="en-US" sz="1400" dirty="0">
                <a:solidFill>
                  <a:srgbClr val="050060">
                    <a:lumMod val="90000"/>
                    <a:lumOff val="10000"/>
                  </a:srgbClr>
                </a:solidFill>
                <a:latin typeface="Times New Roman" panose="02020603050405020304" pitchFamily="18" charset="0"/>
                <a:ea typeface="Times New Roman" panose="02020603050405020304" pitchFamily="18" charset="0"/>
              </a:rPr>
              <a:t> inability to perform complex movements easily , due to loss of programmer function.</a:t>
            </a:r>
            <a:endParaRPr lang="en-US" sz="14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980138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AE14"/>
            </a:gs>
            <a:gs pos="48000">
              <a:srgbClr val="FFC000"/>
            </a:gs>
            <a:gs pos="100000">
              <a:srgbClr val="0A2F9E"/>
            </a:gs>
          </a:gsLst>
          <a:lin ang="13500000" scaled="1"/>
          <a:tileRect/>
        </a:gra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81" b="5068"/>
          <a:stretch/>
        </p:blipFill>
        <p:spPr>
          <a:xfrm>
            <a:off x="107504" y="915566"/>
            <a:ext cx="5904656" cy="2765300"/>
          </a:xfrm>
          <a:prstGeom prst="rect">
            <a:avLst/>
          </a:prstGeom>
        </p:spPr>
      </p:pic>
      <p:pic>
        <p:nvPicPr>
          <p:cNvPr id="3" name="Picture 2"/>
          <p:cNvPicPr>
            <a:picLocks noChangeAspect="1"/>
          </p:cNvPicPr>
          <p:nvPr/>
        </p:nvPicPr>
        <p:blipFill>
          <a:blip r:embed="rId5"/>
          <a:stretch>
            <a:fillRect/>
          </a:stretch>
        </p:blipFill>
        <p:spPr>
          <a:xfrm>
            <a:off x="6084169" y="112590"/>
            <a:ext cx="2945116" cy="47634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0"/>
            <a:ext cx="8801334" cy="3155100"/>
          </a:xfrm>
        </p:spPr>
        <p:txBody>
          <a:bodyPr/>
          <a:lstStyle/>
          <a:p>
            <a:pPr marL="90170" indent="0" algn="ctr">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 The descending tracts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dirty="0">
                <a:solidFill>
                  <a:schemeClr val="tx1">
                    <a:lumMod val="90000"/>
                    <a:lumOff val="10000"/>
                  </a:schemeClr>
                </a:solidFill>
                <a:latin typeface="Arial" panose="020B0604020202020204" pitchFamily="34" charset="0"/>
                <a:ea typeface="Times New Roman" panose="02020603050405020304" pitchFamily="18" charset="0"/>
              </a:rPr>
              <a:t>-Voluntary movements to be done accurately in our bodies, many higher and lower nerve centers must cooperate for this performance.</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dirty="0">
                <a:solidFill>
                  <a:schemeClr val="tx1">
                    <a:lumMod val="90000"/>
                    <a:lumOff val="10000"/>
                  </a:schemeClr>
                </a:solidFill>
                <a:latin typeface="Arial" panose="020B0604020202020204" pitchFamily="34" charset="0"/>
                <a:ea typeface="Times New Roman" panose="02020603050405020304" pitchFamily="18" charset="0"/>
              </a:rPr>
              <a:t>-The order of the movement is developed in the </a:t>
            </a: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motor association areas </a:t>
            </a:r>
            <a:r>
              <a:rPr lang="en-US" sz="1400" u="sng" dirty="0">
                <a:solidFill>
                  <a:schemeClr val="tx1">
                    <a:lumMod val="90000"/>
                    <a:lumOff val="10000"/>
                  </a:schemeClr>
                </a:solidFill>
                <a:latin typeface="Arial" panose="020B0604020202020204" pitchFamily="34" charset="0"/>
                <a:ea typeface="Times New Roman" panose="02020603050405020304" pitchFamily="18" charset="0"/>
              </a:rPr>
              <a:t>in</a:t>
            </a:r>
            <a:r>
              <a:rPr lang="en-US" sz="1400" dirty="0">
                <a:solidFill>
                  <a:schemeClr val="tx1">
                    <a:lumMod val="90000"/>
                    <a:lumOff val="10000"/>
                  </a:schemeClr>
                </a:solidFill>
                <a:latin typeface="Arial" panose="020B0604020202020204" pitchFamily="34" charset="0"/>
                <a:ea typeface="Times New Roman" panose="02020603050405020304" pitchFamily="18" charset="0"/>
              </a:rPr>
              <a:t> the frontal lobe of the cerebral cortex. Then the program of these movements is also developed in the </a:t>
            </a: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basal ganglia</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dirty="0">
                <a:solidFill>
                  <a:schemeClr val="tx1">
                    <a:lumMod val="90000"/>
                    <a:lumOff val="10000"/>
                  </a:schemeClr>
                </a:solidFill>
                <a:latin typeface="Arial" panose="020B0604020202020204" pitchFamily="34" charset="0"/>
                <a:ea typeface="Times New Roman" panose="02020603050405020304" pitchFamily="18" charset="0"/>
              </a:rPr>
              <a:t>and the </a:t>
            </a: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cerebellum</a:t>
            </a:r>
            <a:r>
              <a:rPr lang="en-US" sz="1400" dirty="0">
                <a:solidFill>
                  <a:schemeClr val="tx1">
                    <a:lumMod val="90000"/>
                    <a:lumOff val="10000"/>
                  </a:schemeClr>
                </a:solidFill>
                <a:latin typeface="Arial" panose="020B0604020202020204" pitchFamily="34" charset="0"/>
                <a:ea typeface="Times New Roman" panose="02020603050405020304" pitchFamily="18" charset="0"/>
              </a:rPr>
              <a:t>, which through the whole movement they modulate and modify the performance of the muscle secondary to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afferent impulses </a:t>
            </a:r>
            <a:r>
              <a:rPr lang="en-US" sz="1400" dirty="0">
                <a:solidFill>
                  <a:schemeClr val="tx1">
                    <a:lumMod val="90000"/>
                    <a:lumOff val="10000"/>
                  </a:schemeClr>
                </a:solidFill>
                <a:latin typeface="Arial" panose="020B0604020202020204" pitchFamily="34" charset="0"/>
                <a:ea typeface="Times New Roman" panose="02020603050405020304" pitchFamily="18" charset="0"/>
              </a:rPr>
              <a:t>that arise from these muscles. Finally the motor area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(4)</a:t>
            </a:r>
            <a:r>
              <a:rPr lang="en-US" sz="1400" dirty="0">
                <a:solidFill>
                  <a:schemeClr val="tx1">
                    <a:lumMod val="90000"/>
                    <a:lumOff val="10000"/>
                  </a:schemeClr>
                </a:solidFill>
                <a:latin typeface="Arial" panose="020B0604020202020204" pitchFamily="34" charset="0"/>
                <a:ea typeface="Times New Roman" panose="02020603050405020304" pitchFamily="18" charset="0"/>
              </a:rPr>
              <a:t> and the pre-motor area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(6) </a:t>
            </a:r>
            <a:r>
              <a:rPr lang="en-US" sz="1400" dirty="0">
                <a:solidFill>
                  <a:schemeClr val="tx1">
                    <a:lumMod val="90000"/>
                    <a:lumOff val="10000"/>
                  </a:schemeClr>
                </a:solidFill>
                <a:latin typeface="Arial" panose="020B0604020202020204" pitchFamily="34" charset="0"/>
                <a:ea typeface="Times New Roman" panose="02020603050405020304" pitchFamily="18" charset="0"/>
              </a:rPr>
              <a:t>in the frontal lobe </a:t>
            </a:r>
            <a:r>
              <a:rPr lang="en-US" sz="1400" u="sng" dirty="0">
                <a:solidFill>
                  <a:schemeClr val="tx1">
                    <a:lumMod val="90000"/>
                    <a:lumOff val="10000"/>
                  </a:schemeClr>
                </a:solidFill>
                <a:latin typeface="Arial" panose="020B0604020202020204" pitchFamily="34" charset="0"/>
                <a:ea typeface="Times New Roman" panose="02020603050405020304" pitchFamily="18" charset="0"/>
              </a:rPr>
              <a:t>send </a:t>
            </a:r>
            <a:r>
              <a:rPr lang="en-US" sz="1400" dirty="0">
                <a:solidFill>
                  <a:schemeClr val="tx1">
                    <a:lumMod val="90000"/>
                    <a:lumOff val="10000"/>
                  </a:schemeClr>
                </a:solidFill>
                <a:latin typeface="Arial" panose="020B0604020202020204" pitchFamily="34" charset="0"/>
                <a:ea typeface="Times New Roman" panose="02020603050405020304" pitchFamily="18" charset="0"/>
              </a:rPr>
              <a:t>the excitatory impulses to the skeletal muscles to carry on the movements.</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dirty="0">
                <a:solidFill>
                  <a:schemeClr val="tx1">
                    <a:lumMod val="90000"/>
                    <a:lumOff val="10000"/>
                  </a:schemeClr>
                </a:solidFill>
                <a:latin typeface="Arial" panose="020B0604020202020204" pitchFamily="34" charset="0"/>
                <a:ea typeface="Times New Roman" panose="02020603050405020304" pitchFamily="18" charset="0"/>
              </a:rPr>
              <a:t>-The skeletal muscle contractions are of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two</a:t>
            </a:r>
            <a:r>
              <a:rPr lang="en-US" sz="1400" dirty="0">
                <a:solidFill>
                  <a:schemeClr val="tx1">
                    <a:lumMod val="90000"/>
                    <a:lumOff val="10000"/>
                  </a:schemeClr>
                </a:solidFill>
                <a:latin typeface="Arial" panose="020B0604020202020204" pitchFamily="34" charset="0"/>
                <a:ea typeface="Times New Roman" panose="02020603050405020304" pitchFamily="18" charset="0"/>
              </a:rPr>
              <a:t> types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1-Reflex contractions</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dirty="0">
                <a:solidFill>
                  <a:schemeClr val="tx1">
                    <a:lumMod val="90000"/>
                    <a:lumOff val="10000"/>
                  </a:schemeClr>
                </a:solidFill>
                <a:latin typeface="Arial" panose="020B0604020202020204" pitchFamily="34" charset="0"/>
                <a:ea typeface="Times New Roman" panose="02020603050405020304" pitchFamily="18" charset="0"/>
              </a:rPr>
              <a:t>like in withdrawal reflex.</a:t>
            </a:r>
            <a:r>
              <a:rPr lang="en-US" sz="1400" dirty="0">
                <a:solidFill>
                  <a:srgbClr val="050060">
                    <a:lumMod val="90000"/>
                    <a:lumOff val="10000"/>
                  </a:srgbClr>
                </a:solidFill>
                <a:latin typeface="Arial" panose="020B0604020202020204" pitchFamily="34" charset="0"/>
                <a:ea typeface="Times New Roman" panose="02020603050405020304" pitchFamily="18" charset="0"/>
              </a:rPr>
              <a:t> A group of "neurons" must be intact which are called the </a:t>
            </a: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"lower motor neurons</a:t>
            </a:r>
            <a:r>
              <a:rPr lang="en-US" sz="1400" u="sng" dirty="0">
                <a:solidFill>
                  <a:srgbClr val="050060">
                    <a:lumMod val="90000"/>
                    <a:lumOff val="10000"/>
                  </a:srgbClr>
                </a:solidFill>
                <a:latin typeface="Arial" panose="020B0604020202020204" pitchFamily="34" charset="0"/>
                <a:ea typeface="Times New Roman" panose="02020603050405020304" pitchFamily="18" charset="0"/>
              </a:rPr>
              <a:t>,</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they are found in the AHC in the spinal cord for limbs and trunk muscles and in the brain stem for muscles of the head and neck.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2-Voluntary  contractions</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dirty="0">
                <a:solidFill>
                  <a:schemeClr val="tx1">
                    <a:lumMod val="90000"/>
                    <a:lumOff val="10000"/>
                  </a:schemeClr>
                </a:solidFill>
                <a:latin typeface="Arial" panose="020B0604020202020204" pitchFamily="34" charset="0"/>
                <a:ea typeface="Times New Roman" panose="02020603050405020304" pitchFamily="18" charset="0"/>
              </a:rPr>
              <a:t>like  in writing or doing skilled movements. Another group of neurons must be intact in addition to the lower motor neurons. These neurons are present in the motor and pre-motor areas in the cerebral cortex and other brain stem centers, and they are called the </a:t>
            </a:r>
            <a:r>
              <a:rPr lang="en-US" sz="1400" u="sng" dirty="0">
                <a:solidFill>
                  <a:schemeClr val="tx1">
                    <a:lumMod val="90000"/>
                    <a:lumOff val="10000"/>
                  </a:schemeClr>
                </a:solidFill>
                <a:latin typeface="Arial" panose="020B0604020202020204" pitchFamily="34" charset="0"/>
                <a:ea typeface="Times New Roman" panose="02020603050405020304" pitchFamily="18" charset="0"/>
              </a:rPr>
              <a:t>"</a:t>
            </a: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upper motor neurons</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 (U.M.N</a:t>
            </a:r>
            <a:r>
              <a:rPr lang="en-US" sz="1400" dirty="0">
                <a:solidFill>
                  <a:schemeClr val="tx1">
                    <a:lumMod val="90000"/>
                    <a:lumOff val="10000"/>
                  </a:schemeClr>
                </a:solidFill>
                <a:latin typeface="Arial" panose="020B0604020202020204" pitchFamily="34" charset="0"/>
                <a:ea typeface="Times New Roman" panose="02020603050405020304" pitchFamily="18" charset="0"/>
              </a:rPr>
              <a:t>).</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101600" indent="0">
              <a:buNone/>
            </a:pPr>
            <a:endParaRPr lang="en-US" sz="14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255396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0"/>
            <a:ext cx="8801334" cy="3155100"/>
          </a:xfrm>
        </p:spPr>
        <p:txBody>
          <a:bodyPr/>
          <a:lstStyle/>
          <a:p>
            <a:pPr marL="90170" indent="0" algn="justLow">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rPr>
              <a:t>.</a:t>
            </a:r>
          </a:p>
          <a:p>
            <a:pPr marL="0" indent="0" algn="justLow">
              <a:lnSpc>
                <a:spcPct val="150000"/>
              </a:lnSpc>
              <a:spcBef>
                <a:spcPts val="0"/>
              </a:spcBef>
              <a:buNone/>
            </a:pPr>
            <a:r>
              <a:rPr lang="en-US" sz="1600" dirty="0">
                <a:solidFill>
                  <a:schemeClr val="tx1">
                    <a:lumMod val="90000"/>
                    <a:lumOff val="10000"/>
                  </a:schemeClr>
                </a:solidFill>
                <a:latin typeface="Arial" panose="020B0604020202020204" pitchFamily="34" charset="0"/>
                <a:ea typeface="Times New Roman" panose="02020603050405020304" pitchFamily="18" charset="0"/>
              </a:rPr>
              <a:t>-The descending tracts are classified into</a:t>
            </a:r>
            <a:r>
              <a:rPr lang="en-US" sz="1600" u="sng" dirty="0">
                <a:solidFill>
                  <a:schemeClr val="tx1">
                    <a:lumMod val="90000"/>
                    <a:lumOff val="10000"/>
                  </a:schemeClr>
                </a:solidFill>
                <a:latin typeface="Arial" panose="020B0604020202020204" pitchFamily="34" charset="0"/>
                <a:ea typeface="Times New Roman" panose="02020603050405020304" pitchFamily="18" charset="0"/>
              </a:rPr>
              <a:t> two </a:t>
            </a:r>
            <a:r>
              <a:rPr lang="en-US" sz="1600" dirty="0">
                <a:solidFill>
                  <a:schemeClr val="tx1">
                    <a:lumMod val="90000"/>
                    <a:lumOff val="10000"/>
                  </a:schemeClr>
                </a:solidFill>
                <a:latin typeface="Arial" panose="020B0604020202020204" pitchFamily="34" charset="0"/>
                <a:ea typeface="Times New Roman" panose="02020603050405020304" pitchFamily="18" charset="0"/>
              </a:rPr>
              <a:t>groups:</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600" dirty="0">
                <a:solidFill>
                  <a:schemeClr val="tx1">
                    <a:lumMod val="90000"/>
                    <a:lumOff val="10000"/>
                  </a:schemeClr>
                </a:solidFill>
                <a:latin typeface="Arial" panose="020B0604020202020204" pitchFamily="34" charset="0"/>
                <a:ea typeface="Times New Roman" panose="02020603050405020304" pitchFamily="18" charset="0"/>
              </a:rPr>
              <a:t>                              A-Pyramidal tract.                      B-Extra-pyramidal   tracts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ctr">
              <a:lnSpc>
                <a:spcPct val="150000"/>
              </a:lnSpc>
              <a:spcBef>
                <a:spcPts val="0"/>
              </a:spcBef>
              <a:buNone/>
            </a:pPr>
            <a:r>
              <a:rPr lang="en-US" sz="1600" b="1" u="sng" dirty="0">
                <a:solidFill>
                  <a:schemeClr val="tx1">
                    <a:lumMod val="90000"/>
                    <a:lumOff val="10000"/>
                  </a:schemeClr>
                </a:solidFill>
                <a:latin typeface="Arial" panose="020B0604020202020204" pitchFamily="34" charset="0"/>
                <a:ea typeface="Times New Roman" panose="02020603050405020304" pitchFamily="18" charset="0"/>
              </a:rPr>
              <a:t>A- Pyramidal tracts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600" dirty="0">
                <a:solidFill>
                  <a:schemeClr val="tx1">
                    <a:lumMod val="90000"/>
                    <a:lumOff val="10000"/>
                  </a:schemeClr>
                </a:solidFill>
                <a:latin typeface="Arial" panose="020B0604020202020204" pitchFamily="34" charset="0"/>
                <a:ea typeface="Times New Roman" panose="02020603050405020304" pitchFamily="18" charset="0"/>
              </a:rPr>
              <a:t>-The pyramidal tract is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one way</a:t>
            </a:r>
            <a:r>
              <a:rPr lang="en-US" sz="1600" dirty="0">
                <a:solidFill>
                  <a:schemeClr val="tx1">
                    <a:lumMod val="90000"/>
                    <a:lumOff val="10000"/>
                  </a:schemeClr>
                </a:solidFill>
                <a:latin typeface="Arial" panose="020B0604020202020204" pitchFamily="34" charset="0"/>
                <a:ea typeface="Times New Roman" panose="02020603050405020304" pitchFamily="18" charset="0"/>
              </a:rPr>
              <a:t>,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direct</a:t>
            </a:r>
            <a:r>
              <a:rPr lang="en-US" sz="1600" dirty="0">
                <a:solidFill>
                  <a:schemeClr val="tx1">
                    <a:lumMod val="90000"/>
                    <a:lumOff val="10000"/>
                  </a:schemeClr>
                </a:solidFill>
                <a:latin typeface="Arial" panose="020B0604020202020204" pitchFamily="34" charset="0"/>
                <a:ea typeface="Times New Roman" panose="02020603050405020304" pitchFamily="18" charset="0"/>
              </a:rPr>
              <a:t> connection between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UMN and AHC</a:t>
            </a:r>
            <a:r>
              <a:rPr lang="en-US" sz="1600" dirty="0">
                <a:solidFill>
                  <a:schemeClr val="tx1">
                    <a:lumMod val="90000"/>
                    <a:lumOff val="10000"/>
                  </a:schemeClr>
                </a:solidFill>
                <a:latin typeface="Arial" panose="020B0604020202020204" pitchFamily="34" charset="0"/>
                <a:ea typeface="Times New Roman" panose="02020603050405020304" pitchFamily="18" charset="0"/>
              </a:rPr>
              <a:t>. It contains about one million fibers only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60 %</a:t>
            </a:r>
            <a:r>
              <a:rPr lang="en-US" sz="1600" dirty="0">
                <a:solidFill>
                  <a:schemeClr val="tx1">
                    <a:lumMod val="90000"/>
                    <a:lumOff val="10000"/>
                  </a:schemeClr>
                </a:solidFill>
                <a:latin typeface="Arial" panose="020B0604020202020204" pitchFamily="34" charset="0"/>
                <a:ea typeface="Times New Roman" panose="02020603050405020304" pitchFamily="18" charset="0"/>
              </a:rPr>
              <a:t> of them are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myelinated</a:t>
            </a:r>
            <a:r>
              <a:rPr lang="en-US" sz="1600" dirty="0">
                <a:solidFill>
                  <a:schemeClr val="tx1">
                    <a:lumMod val="90000"/>
                    <a:lumOff val="10000"/>
                  </a:schemeClr>
                </a:solidFill>
                <a:latin typeface="Arial" panose="020B0604020202020204" pitchFamily="34" charset="0"/>
                <a:ea typeface="Times New Roman" panose="02020603050405020304" pitchFamily="18" charset="0"/>
              </a:rPr>
              <a:t> and this myelination becomes complete one year after birth </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600" dirty="0">
                <a:solidFill>
                  <a:schemeClr val="tx1">
                    <a:lumMod val="90000"/>
                    <a:lumOff val="10000"/>
                  </a:schemeClr>
                </a:solidFill>
                <a:latin typeface="Arial" panose="020B0604020202020204" pitchFamily="34" charset="0"/>
                <a:ea typeface="Times New Roman" panose="02020603050405020304" pitchFamily="18" charset="0"/>
              </a:rPr>
              <a:t>-About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30 %</a:t>
            </a:r>
            <a:r>
              <a:rPr lang="en-US" sz="1600" dirty="0">
                <a:solidFill>
                  <a:schemeClr val="tx1">
                    <a:lumMod val="90000"/>
                    <a:lumOff val="10000"/>
                  </a:schemeClr>
                </a:solidFill>
                <a:latin typeface="Arial" panose="020B0604020202020204" pitchFamily="34" charset="0"/>
                <a:ea typeface="Times New Roman" panose="02020603050405020304" pitchFamily="18" charset="0"/>
              </a:rPr>
              <a:t> of it's fibers arise from the primary motor area "4" and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30 %</a:t>
            </a:r>
            <a:r>
              <a:rPr lang="en-US" sz="1600" dirty="0">
                <a:solidFill>
                  <a:schemeClr val="tx1">
                    <a:lumMod val="90000"/>
                    <a:lumOff val="10000"/>
                  </a:schemeClr>
                </a:solidFill>
                <a:latin typeface="Arial" panose="020B0604020202020204" pitchFamily="34" charset="0"/>
                <a:ea typeface="Times New Roman" panose="02020603050405020304" pitchFamily="18" charset="0"/>
              </a:rPr>
              <a:t> from the pre-motor area "6" and the remaining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40 %</a:t>
            </a:r>
            <a:r>
              <a:rPr lang="en-US" sz="1600" dirty="0">
                <a:solidFill>
                  <a:schemeClr val="tx1">
                    <a:lumMod val="90000"/>
                    <a:lumOff val="10000"/>
                  </a:schemeClr>
                </a:solidFill>
                <a:latin typeface="Arial" panose="020B0604020202020204" pitchFamily="34" charset="0"/>
                <a:ea typeface="Times New Roman" panose="02020603050405020304" pitchFamily="18" charset="0"/>
              </a:rPr>
              <a:t> from somatic sensory area (areas 3,1, 2 and area 5,7).</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600" dirty="0">
                <a:solidFill>
                  <a:schemeClr val="tx1">
                    <a:lumMod val="90000"/>
                    <a:lumOff val="10000"/>
                  </a:schemeClr>
                </a:solidFill>
                <a:latin typeface="Arial" panose="020B0604020202020204" pitchFamily="34" charset="0"/>
                <a:ea typeface="Times New Roman" panose="02020603050405020304" pitchFamily="18" charset="0"/>
              </a:rPr>
              <a:t>-It is called "pyramidal" because it is the only tract which contains the axons of certain cells called "the Pyramidal" or "</a:t>
            </a:r>
            <a:r>
              <a:rPr lang="en-US" sz="1600" b="1" dirty="0">
                <a:solidFill>
                  <a:schemeClr val="tx1">
                    <a:lumMod val="90000"/>
                    <a:lumOff val="10000"/>
                  </a:schemeClr>
                </a:solidFill>
                <a:latin typeface="Arial" panose="020B0604020202020204" pitchFamily="34" charset="0"/>
                <a:ea typeface="Times New Roman" panose="02020603050405020304" pitchFamily="18" charset="0"/>
              </a:rPr>
              <a:t>Betz</a:t>
            </a:r>
            <a:r>
              <a:rPr lang="en-US" sz="1600" dirty="0">
                <a:solidFill>
                  <a:schemeClr val="tx1">
                    <a:lumMod val="90000"/>
                    <a:lumOff val="10000"/>
                  </a:schemeClr>
                </a:solidFill>
                <a:latin typeface="Arial" panose="020B0604020202020204" pitchFamily="34" charset="0"/>
                <a:ea typeface="Times New Roman" panose="02020603050405020304" pitchFamily="18" charset="0"/>
              </a:rPr>
              <a:t> "cells which are found in the 5</a:t>
            </a:r>
            <a:r>
              <a:rPr lang="en-US" sz="1600" baseline="30000" dirty="0">
                <a:solidFill>
                  <a:schemeClr val="tx1">
                    <a:lumMod val="90000"/>
                    <a:lumOff val="10000"/>
                  </a:schemeClr>
                </a:solidFill>
                <a:latin typeface="Arial" panose="020B0604020202020204" pitchFamily="34" charset="0"/>
                <a:ea typeface="Times New Roman" panose="02020603050405020304" pitchFamily="18" charset="0"/>
              </a:rPr>
              <a:t>th</a:t>
            </a:r>
            <a:r>
              <a:rPr lang="en-US" sz="1600" dirty="0">
                <a:solidFill>
                  <a:schemeClr val="tx1">
                    <a:lumMod val="90000"/>
                    <a:lumOff val="10000"/>
                  </a:schemeClr>
                </a:solidFill>
                <a:latin typeface="Arial" panose="020B0604020202020204" pitchFamily="34" charset="0"/>
                <a:ea typeface="Times New Roman" panose="02020603050405020304" pitchFamily="18" charset="0"/>
              </a:rPr>
              <a:t> layer in the motor area "4". These cells are never found in any other area except in area (4).</a:t>
            </a: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101600" indent="0">
              <a:buNone/>
            </a:pPr>
            <a:endParaRPr lang="en-US" sz="16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37341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59632" y="176697"/>
            <a:ext cx="6912767" cy="4781871"/>
          </a:xfrm>
          <a:prstGeom prst="rect">
            <a:avLst/>
          </a:prstGeom>
        </p:spPr>
      </p:pic>
      <p:sp>
        <p:nvSpPr>
          <p:cNvPr id="2" name="Rounded Rectangle 1"/>
          <p:cNvSpPr/>
          <p:nvPr/>
        </p:nvSpPr>
        <p:spPr>
          <a:xfrm>
            <a:off x="5868144" y="4749851"/>
            <a:ext cx="216024" cy="20871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355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107504" y="0"/>
            <a:ext cx="8901167" cy="3435846"/>
          </a:xfrm>
        </p:spPr>
        <p:txBody>
          <a:bodyPr/>
          <a:lstStyle/>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-The   axons of the tract form in the cortical area what is   called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corona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radiata</a:t>
            </a:r>
            <a:r>
              <a:rPr lang="en-US" sz="1400" dirty="0">
                <a:solidFill>
                  <a:srgbClr val="050060">
                    <a:lumMod val="90000"/>
                    <a:lumOff val="10000"/>
                  </a:srgbClr>
                </a:solidFill>
                <a:latin typeface="Arial" panose="020B0604020202020204" pitchFamily="34" charset="0"/>
                <a:ea typeface="Times New Roman" panose="02020603050405020304" pitchFamily="18" charset="0"/>
              </a:rPr>
              <a:t>" which   occupies the anterior 2/3 of the posterior limb of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internal capsule</a:t>
            </a:r>
            <a:r>
              <a:rPr lang="en-US" sz="1400" dirty="0">
                <a:solidFill>
                  <a:srgbClr val="050060">
                    <a:lumMod val="90000"/>
                    <a:lumOff val="10000"/>
                  </a:srgbClr>
                </a:solidFill>
                <a:latin typeface="Arial" panose="020B0604020202020204" pitchFamily="34" charset="0"/>
                <a:ea typeface="Times New Roman" panose="02020603050405020304" pitchFamily="18" charset="0"/>
              </a:rPr>
              <a:t>. In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midbrain</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 fibers of the tract are grouped in bundles and it from 3/5 of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basis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pedunculi</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and descends to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pons</a:t>
            </a:r>
            <a:r>
              <a:rPr lang="en-US" sz="1400" dirty="0">
                <a:solidFill>
                  <a:srgbClr val="050060">
                    <a:lumMod val="90000"/>
                    <a:lumOff val="10000"/>
                  </a:srgbClr>
                </a:solidFill>
                <a:latin typeface="Arial" panose="020B0604020202020204" pitchFamily="34" charset="0"/>
                <a:ea typeface="Times New Roman" panose="02020603050405020304" pitchFamily="18" charset="0"/>
              </a:rPr>
              <a:t> in the basis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pontis</a:t>
            </a:r>
            <a:r>
              <a:rPr lang="en-US" sz="1400" dirty="0">
                <a:solidFill>
                  <a:srgbClr val="050060">
                    <a:lumMod val="90000"/>
                    <a:lumOff val="10000"/>
                  </a:srgbClr>
                </a:solidFill>
                <a:latin typeface="Arial" panose="020B0604020202020204" pitchFamily="34" charset="0"/>
                <a:ea typeface="Times New Roman" panose="02020603050405020304" pitchFamily="18" charset="0"/>
              </a:rPr>
              <a:t> and finally reaches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medulla</a:t>
            </a:r>
            <a:r>
              <a:rPr lang="en-US" sz="1400" dirty="0">
                <a:solidFill>
                  <a:srgbClr val="050060">
                    <a:lumMod val="90000"/>
                    <a:lumOff val="10000"/>
                  </a:srgbClr>
                </a:solidFill>
                <a:latin typeface="Arial" panose="020B0604020202020204" pitchFamily="34" charset="0"/>
                <a:ea typeface="Times New Roman" panose="02020603050405020304" pitchFamily="18" charset="0"/>
              </a:rPr>
              <a:t> where they from specific elevations called the " pyramid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-In the medulla oblongata ,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80%</a:t>
            </a:r>
            <a:r>
              <a:rPr lang="en-US" sz="1400" dirty="0">
                <a:solidFill>
                  <a:srgbClr val="050060">
                    <a:lumMod val="90000"/>
                    <a:lumOff val="10000"/>
                  </a:srgbClr>
                </a:solidFill>
                <a:latin typeface="Arial" panose="020B0604020202020204" pitchFamily="34" charset="0"/>
                <a:ea typeface="Times New Roman" panose="02020603050405020304" pitchFamily="18" charset="0"/>
              </a:rPr>
              <a:t> of fibers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cross to the opposite side </a:t>
            </a:r>
            <a:r>
              <a:rPr lang="en-US" sz="1400" dirty="0">
                <a:solidFill>
                  <a:srgbClr val="050060">
                    <a:lumMod val="90000"/>
                    <a:lumOff val="10000"/>
                  </a:srgbClr>
                </a:solidFill>
                <a:latin typeface="Arial" panose="020B0604020202020204" pitchFamily="34" charset="0"/>
                <a:ea typeface="Times New Roman" panose="02020603050405020304" pitchFamily="18" charset="0"/>
              </a:rPr>
              <a:t>forming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motor decussation</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then descend in the cord forming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lateral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-spinal tract</a:t>
            </a:r>
            <a:r>
              <a:rPr lang="en-US" sz="1400" dirty="0">
                <a:solidFill>
                  <a:srgbClr val="050060">
                    <a:lumMod val="90000"/>
                    <a:lumOff val="10000"/>
                  </a:srgbClr>
                </a:solidFill>
                <a:latin typeface="Arial" panose="020B0604020202020204" pitchFamily="34" charset="0"/>
                <a:ea typeface="Times New Roman" panose="02020603050405020304" pitchFamily="18" charset="0"/>
              </a:rPr>
              <a:t> and ends around interneurons and A.H.C at different levels of the spinal cord segments.</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-About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20% </a:t>
            </a:r>
            <a:r>
              <a:rPr lang="en-US" sz="1400" dirty="0">
                <a:solidFill>
                  <a:srgbClr val="050060">
                    <a:lumMod val="90000"/>
                    <a:lumOff val="10000"/>
                  </a:srgbClr>
                </a:solidFill>
                <a:latin typeface="Arial" panose="020B0604020202020204" pitchFamily="34" charset="0"/>
                <a:ea typeface="Times New Roman" panose="02020603050405020304" pitchFamily="18" charset="0"/>
              </a:rPr>
              <a:t>of fibers descends in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same side </a:t>
            </a:r>
            <a:r>
              <a:rPr lang="en-US" sz="1400" dirty="0">
                <a:solidFill>
                  <a:srgbClr val="050060">
                    <a:lumMod val="90000"/>
                    <a:lumOff val="10000"/>
                  </a:srgbClr>
                </a:solidFill>
                <a:latin typeface="Arial" panose="020B0604020202020204" pitchFamily="34" charset="0"/>
                <a:ea typeface="Times New Roman" panose="02020603050405020304" pitchFamily="18" charset="0"/>
              </a:rPr>
              <a:t>forming direct or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ventral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spinal tract</a:t>
            </a:r>
            <a:r>
              <a:rPr lang="en-US" sz="1400" dirty="0">
                <a:solidFill>
                  <a:srgbClr val="050060">
                    <a:lumMod val="90000"/>
                    <a:lumOff val="10000"/>
                  </a:srgbClr>
                </a:solidFill>
                <a:latin typeface="Arial" panose="020B0604020202020204" pitchFamily="34" charset="0"/>
                <a:ea typeface="Times New Roman" panose="02020603050405020304" pitchFamily="18" charset="0"/>
              </a:rPr>
              <a:t> but these fibers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re-cross</a:t>
            </a:r>
            <a:r>
              <a:rPr lang="en-US" sz="1400" dirty="0">
                <a:solidFill>
                  <a:srgbClr val="050060">
                    <a:lumMod val="90000"/>
                    <a:lumOff val="10000"/>
                  </a:srgbClr>
                </a:solidFill>
                <a:latin typeface="Arial" panose="020B0604020202020204" pitchFamily="34" charset="0"/>
                <a:ea typeface="Times New Roman" panose="02020603050405020304" pitchFamily="18" charset="0"/>
              </a:rPr>
              <a:t> to the opposite side in different levels in cervical and thoracic regions to end around A.H.C.</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1%</a:t>
            </a:r>
            <a:r>
              <a:rPr lang="en-US" sz="1400" dirty="0">
                <a:solidFill>
                  <a:srgbClr val="050060">
                    <a:lumMod val="90000"/>
                    <a:lumOff val="10000"/>
                  </a:srgbClr>
                </a:solidFill>
                <a:latin typeface="Arial" panose="020B0604020202020204" pitchFamily="34" charset="0"/>
                <a:ea typeface="Times New Roman" panose="02020603050405020304" pitchFamily="18" charset="0"/>
              </a:rPr>
              <a:t> of fibers descend directly without crossing forming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Ipsilateral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-spinal tract </a:t>
            </a:r>
            <a:r>
              <a:rPr lang="en-US" sz="1400" dirty="0">
                <a:solidFill>
                  <a:srgbClr val="050060">
                    <a:lumMod val="90000"/>
                    <a:lumOff val="10000"/>
                  </a:srgbClr>
                </a:solidFill>
                <a:latin typeface="Arial" panose="020B0604020202020204" pitchFamily="34" charset="0"/>
                <a:ea typeface="Times New Roman" panose="02020603050405020304" pitchFamily="18" charset="0"/>
              </a:rPr>
              <a:t>to the same side AHC.</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The </a:t>
            </a:r>
            <a:r>
              <a:rPr lang="en-US" sz="1400" b="1" u="sng"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-bulbar tract:</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is part of the pyramidal system which originates mainly from lower parts of area "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4 </a:t>
            </a:r>
            <a:r>
              <a:rPr lang="en-US" sz="1400" dirty="0">
                <a:solidFill>
                  <a:srgbClr val="050060">
                    <a:lumMod val="90000"/>
                    <a:lumOff val="10000"/>
                  </a:srgbClr>
                </a:solidFill>
                <a:latin typeface="Arial" panose="020B0604020202020204" pitchFamily="34" charset="0"/>
                <a:ea typeface="Times New Roman" panose="02020603050405020304" pitchFamily="18" charset="0"/>
              </a:rPr>
              <a:t>" and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6</a:t>
            </a:r>
            <a:r>
              <a:rPr lang="en-US" sz="1400" dirty="0">
                <a:solidFill>
                  <a:srgbClr val="050060">
                    <a:lumMod val="90000"/>
                    <a:lumOff val="10000"/>
                  </a:srgbClr>
                </a:solidFill>
                <a:latin typeface="Arial" panose="020B0604020202020204" pitchFamily="34" charset="0"/>
                <a:ea typeface="Times New Roman" panose="02020603050405020304" pitchFamily="18" charset="0"/>
              </a:rPr>
              <a:t> " in the cerebral cortex and terminates on motor nuclei</a:t>
            </a:r>
            <a:r>
              <a:rPr lang="en-US" sz="1400" baseline="30000"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of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cranial nerves </a:t>
            </a:r>
            <a:r>
              <a:rPr lang="en-US" sz="1400" dirty="0">
                <a:solidFill>
                  <a:srgbClr val="050060">
                    <a:lumMod val="90000"/>
                    <a:lumOff val="10000"/>
                  </a:srgbClr>
                </a:solidFill>
                <a:latin typeface="Arial" panose="020B0604020202020204" pitchFamily="34" charset="0"/>
                <a:ea typeface="Times New Roman" panose="02020603050405020304" pitchFamily="18" charset="0"/>
              </a:rPr>
              <a:t>that supply muscles and glands of head &amp; neck, cranial nerves number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V,VII, IX, X, XI and XII</a:t>
            </a:r>
            <a:r>
              <a:rPr lang="en-US" sz="1400" dirty="0">
                <a:solidFill>
                  <a:srgbClr val="050060">
                    <a:lumMod val="90000"/>
                    <a:lumOff val="10000"/>
                  </a:srgbClr>
                </a:solidFill>
                <a:latin typeface="Arial" panose="020B0604020202020204" pitchFamily="34" charset="0"/>
                <a:ea typeface="Times New Roman" panose="02020603050405020304" pitchFamily="18" charset="0"/>
              </a:rPr>
              <a:t>). Large part of fibers cross in the brain stem to opposite side but many fibers innervate same side which explains little affection of the face in internal capsule lesion.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All hypoglossal nucleus </a:t>
            </a:r>
            <a:r>
              <a:rPr lang="en-US" sz="1400" dirty="0">
                <a:solidFill>
                  <a:srgbClr val="050060">
                    <a:lumMod val="90000"/>
                    <a:lumOff val="10000"/>
                  </a:srgbClr>
                </a:solidFill>
                <a:latin typeface="Arial" panose="020B0604020202020204" pitchFamily="34" charset="0"/>
                <a:ea typeface="Times New Roman" panose="02020603050405020304" pitchFamily="18" charset="0"/>
              </a:rPr>
              <a:t>and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lower 1/2 of facial nucleus </a:t>
            </a:r>
            <a:r>
              <a:rPr lang="en-US" sz="1400" dirty="0">
                <a:solidFill>
                  <a:srgbClr val="050060">
                    <a:lumMod val="90000"/>
                    <a:lumOff val="10000"/>
                  </a:srgbClr>
                </a:solidFill>
                <a:latin typeface="Arial" panose="020B0604020202020204" pitchFamily="34" charset="0"/>
                <a:ea typeface="Times New Roman" panose="02020603050405020304" pitchFamily="18" charset="0"/>
              </a:rPr>
              <a:t>are innervated only from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opposite</a:t>
            </a:r>
            <a:r>
              <a:rPr lang="en-US" sz="1400" dirty="0">
                <a:solidFill>
                  <a:srgbClr val="050060">
                    <a:lumMod val="90000"/>
                    <a:lumOff val="10000"/>
                  </a:srgbClr>
                </a:solidFill>
                <a:latin typeface="Arial" panose="020B0604020202020204" pitchFamily="34" charset="0"/>
                <a:ea typeface="Times New Roman" panose="02020603050405020304" pitchFamily="18" charset="0"/>
              </a:rPr>
              <a:t> pyramidal tract.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101600" indent="0">
              <a:buNone/>
            </a:pPr>
            <a:endParaRPr lang="en-US" sz="14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86659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0"/>
            <a:ext cx="8801334" cy="3435846"/>
          </a:xfrm>
        </p:spPr>
        <p:txBody>
          <a:bodyPr/>
          <a:lstStyle/>
          <a:p>
            <a:pPr marL="90170" indent="0" algn="justLow">
              <a:spcBef>
                <a:spcPts val="0"/>
              </a:spcBef>
              <a:buNone/>
            </a:pP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 </a:t>
            </a:r>
            <a:r>
              <a:rPr lang="en-US" sz="1400" b="1" u="sng"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-nuclear tract:-</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a:t>
            </a:r>
            <a:r>
              <a:rPr lang="en-US" sz="1400" dirty="0">
                <a:solidFill>
                  <a:srgbClr val="050060">
                    <a:lumMod val="90000"/>
                    <a:lumOff val="10000"/>
                  </a:srgbClr>
                </a:solidFill>
                <a:latin typeface="Arial" panose="020B0604020202020204" pitchFamily="34" charset="0"/>
                <a:ea typeface="Times New Roman" panose="02020603050405020304" pitchFamily="18" charset="0"/>
              </a:rPr>
              <a:t>is that part of pyramidal tract which innervate the nuclei of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III, IV , and VI </a:t>
            </a:r>
            <a:r>
              <a:rPr lang="en-US" sz="1400" dirty="0">
                <a:solidFill>
                  <a:srgbClr val="050060">
                    <a:lumMod val="90000"/>
                    <a:lumOff val="10000"/>
                  </a:srgbClr>
                </a:solidFill>
                <a:latin typeface="Arial" panose="020B0604020202020204" pitchFamily="34" charset="0"/>
                <a:ea typeface="Times New Roman" panose="02020603050405020304" pitchFamily="18" charset="0"/>
              </a:rPr>
              <a:t>which supplies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extra-</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occular</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muscles</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 tract originates form specific area called "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frontal eye field </a:t>
            </a:r>
            <a:r>
              <a:rPr lang="en-US" sz="1400" dirty="0">
                <a:solidFill>
                  <a:srgbClr val="050060">
                    <a:lumMod val="90000"/>
                    <a:lumOff val="10000"/>
                  </a:srgbClr>
                </a:solidFill>
                <a:latin typeface="Arial" panose="020B0604020202020204" pitchFamily="34" charset="0"/>
                <a:ea typeface="Times New Roman" panose="02020603050405020304" pitchFamily="18" charset="0"/>
              </a:rPr>
              <a:t>" or area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 8 " </a:t>
            </a:r>
            <a:r>
              <a:rPr lang="en-US" sz="1400" dirty="0">
                <a:solidFill>
                  <a:srgbClr val="050060">
                    <a:lumMod val="90000"/>
                    <a:lumOff val="10000"/>
                  </a:srgbClr>
                </a:solidFill>
                <a:latin typeface="Arial" panose="020B0604020202020204" pitchFamily="34" charset="0"/>
                <a:ea typeface="Times New Roman" panose="02020603050405020304" pitchFamily="18" charset="0"/>
              </a:rPr>
              <a:t>and supplies the specific cranial nuclei of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both sides </a:t>
            </a:r>
            <a:r>
              <a:rPr lang="en-US" sz="1400" dirty="0">
                <a:solidFill>
                  <a:srgbClr val="050060">
                    <a:lumMod val="90000"/>
                    <a:lumOff val="10000"/>
                  </a:srgbClr>
                </a:solidFill>
                <a:latin typeface="Arial" panose="020B0604020202020204" pitchFamily="34" charset="0"/>
                <a:ea typeface="Times New Roman" panose="02020603050405020304" pitchFamily="18" charset="0"/>
              </a:rPr>
              <a:t>(medial longitudinal bundle). The tract performs conjugated deviation of both eyes to opposite side and the accommodation to near and far vision.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Thus</a:t>
            </a:r>
            <a:r>
              <a:rPr lang="en-US" sz="1400" dirty="0">
                <a:solidFill>
                  <a:srgbClr val="050060">
                    <a:lumMod val="90000"/>
                    <a:lumOff val="10000"/>
                  </a:srgbClr>
                </a:solidFill>
                <a:latin typeface="Arial" panose="020B0604020202020204" pitchFamily="34" charset="0"/>
                <a:ea typeface="Times New Roman" panose="02020603050405020304" pitchFamily="18" charset="0"/>
              </a:rPr>
              <a:t>:- the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Pyramida</a:t>
            </a:r>
            <a:r>
              <a:rPr lang="en-US" sz="1400" dirty="0">
                <a:solidFill>
                  <a:srgbClr val="050060">
                    <a:lumMod val="90000"/>
                    <a:lumOff val="10000"/>
                  </a:srgbClr>
                </a:solidFill>
                <a:latin typeface="Arial" panose="020B0604020202020204" pitchFamily="34" charset="0"/>
                <a:ea typeface="Times New Roman" panose="02020603050405020304" pitchFamily="18" charset="0"/>
              </a:rPr>
              <a:t>l tract includes: 1- The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dirty="0">
                <a:solidFill>
                  <a:srgbClr val="050060">
                    <a:lumMod val="90000"/>
                    <a:lumOff val="10000"/>
                  </a:srgbClr>
                </a:solidFill>
                <a:latin typeface="Arial" panose="020B0604020202020204" pitchFamily="34" charset="0"/>
                <a:ea typeface="Times New Roman" panose="02020603050405020304" pitchFamily="18" charset="0"/>
              </a:rPr>
              <a:t>-spinal tract       2- The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dirty="0">
                <a:solidFill>
                  <a:srgbClr val="050060">
                    <a:lumMod val="90000"/>
                    <a:lumOff val="10000"/>
                  </a:srgbClr>
                </a:solidFill>
                <a:latin typeface="Arial" panose="020B0604020202020204" pitchFamily="34" charset="0"/>
                <a:ea typeface="Times New Roman" panose="02020603050405020304" pitchFamily="18" charset="0"/>
              </a:rPr>
              <a:t>- bulbar tract    3- the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cortico</a:t>
            </a:r>
            <a:r>
              <a:rPr lang="en-US" sz="1400" dirty="0">
                <a:solidFill>
                  <a:srgbClr val="050060">
                    <a:lumMod val="90000"/>
                    <a:lumOff val="10000"/>
                  </a:srgbClr>
                </a:solidFill>
                <a:latin typeface="Arial" panose="020B0604020202020204" pitchFamily="34" charset="0"/>
                <a:ea typeface="Times New Roman" panose="02020603050405020304" pitchFamily="18" charset="0"/>
              </a:rPr>
              <a:t>-nuclear tract.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Functions of the pyramidal tract:-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1-It initiates and facilitates isolated skilled voluntary movements, specially those which need training and educations as writing, threading a needle, typing .</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2- It increase muscle tone and other deep reflexes.</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3- It inhibits the primitive withdrawal reflex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Babiniski's</a:t>
            </a:r>
            <a:r>
              <a:rPr lang="en-US" sz="1400" dirty="0">
                <a:solidFill>
                  <a:srgbClr val="050060">
                    <a:lumMod val="90000"/>
                    <a:lumOff val="10000"/>
                  </a:srgbClr>
                </a:solidFill>
                <a:latin typeface="Arial" panose="020B0604020202020204" pitchFamily="34" charset="0"/>
                <a:ea typeface="Times New Roman" panose="02020603050405020304" pitchFamily="18" charset="0"/>
              </a:rPr>
              <a:t> sign).</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u="sng" dirty="0">
                <a:solidFill>
                  <a:srgbClr val="050060">
                    <a:lumMod val="90000"/>
                    <a:lumOff val="10000"/>
                  </a:srgbClr>
                </a:solidFill>
                <a:latin typeface="Arial" panose="020B0604020202020204" pitchFamily="34" charset="0"/>
                <a:ea typeface="Times New Roman" panose="02020603050405020304" pitchFamily="18" charset="0"/>
              </a:rPr>
              <a:t>-Lesions of the pyramidal tract:- </a:t>
            </a:r>
            <a:r>
              <a:rPr lang="en-US" sz="1400" dirty="0">
                <a:solidFill>
                  <a:srgbClr val="050060">
                    <a:lumMod val="90000"/>
                    <a:lumOff val="10000"/>
                  </a:srgbClr>
                </a:solidFill>
                <a:latin typeface="Arial" panose="020B0604020202020204" pitchFamily="34" charset="0"/>
                <a:ea typeface="Times New Roman" panose="02020603050405020304" pitchFamily="18" charset="0"/>
              </a:rPr>
              <a:t>Most probably vascular (thrombosis or hemorrhage) or may be due to tumors or traumatic causes, most common site in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internal capsule or medulla</a:t>
            </a:r>
            <a:r>
              <a:rPr lang="en-US" sz="1400" dirty="0">
                <a:solidFill>
                  <a:srgbClr val="050060">
                    <a:lumMod val="90000"/>
                    <a:lumOff val="10000"/>
                  </a:srgbClr>
                </a:solidFill>
                <a:latin typeface="Arial" panose="020B0604020202020204" pitchFamily="34" charset="0"/>
                <a:ea typeface="Times New Roman" panose="02020603050405020304" pitchFamily="18" charset="0"/>
              </a:rPr>
              <a: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b="1" dirty="0">
                <a:solidFill>
                  <a:srgbClr val="050060">
                    <a:lumMod val="90000"/>
                    <a:lumOff val="10000"/>
                  </a:srgbClr>
                </a:solidFill>
                <a:latin typeface="Arial" panose="020B0604020202020204" pitchFamily="34" charset="0"/>
                <a:ea typeface="Times New Roman" panose="02020603050405020304" pitchFamily="18" charset="0"/>
              </a:rPr>
              <a:t>It causes :-   </a:t>
            </a:r>
            <a:r>
              <a:rPr lang="en-US" sz="1400" dirty="0">
                <a:solidFill>
                  <a:srgbClr val="050060">
                    <a:lumMod val="90000"/>
                    <a:lumOff val="10000"/>
                  </a:srgbClr>
                </a:solidFill>
                <a:latin typeface="Arial" panose="020B0604020202020204" pitchFamily="34" charset="0"/>
                <a:ea typeface="Times New Roman" panose="02020603050405020304" pitchFamily="18" charset="0"/>
              </a:rPr>
              <a:t>1- Loss of skilled voluntary movements (paralysis) in </a:t>
            </a:r>
            <a:r>
              <a:rPr lang="en-US" sz="1400" b="1" dirty="0">
                <a:solidFill>
                  <a:srgbClr val="050060">
                    <a:lumMod val="90000"/>
                    <a:lumOff val="10000"/>
                  </a:srgbClr>
                </a:solidFill>
                <a:latin typeface="Arial" panose="020B0604020202020204" pitchFamily="34" charset="0"/>
                <a:ea typeface="Times New Roman" panose="02020603050405020304" pitchFamily="18" charset="0"/>
              </a:rPr>
              <a:t>opposite side</a:t>
            </a:r>
            <a:r>
              <a:rPr lang="en-US" sz="1400" dirty="0">
                <a:solidFill>
                  <a:srgbClr val="050060">
                    <a:lumMod val="90000"/>
                    <a:lumOff val="10000"/>
                  </a:srgbClr>
                </a:solidFill>
                <a:latin typeface="Arial" panose="020B0604020202020204" pitchFamily="34" charset="0"/>
                <a:ea typeface="Times New Roman" panose="02020603050405020304" pitchFamily="18" charset="0"/>
              </a:rPr>
              <a: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                     2-Pure pyramidal lesion without other extra-pyramidal lesions -causes </a:t>
            </a:r>
            <a:r>
              <a:rPr lang="en-US" sz="1400" b="1" dirty="0" err="1">
                <a:solidFill>
                  <a:srgbClr val="050060">
                    <a:lumMod val="90000"/>
                    <a:lumOff val="10000"/>
                  </a:srgbClr>
                </a:solidFill>
                <a:latin typeface="Arial" panose="020B0604020202020204" pitchFamily="34" charset="0"/>
                <a:ea typeface="Times New Roman" panose="02020603050405020304" pitchFamily="18" charset="0"/>
              </a:rPr>
              <a:t>hypotonia</a:t>
            </a:r>
            <a:r>
              <a:rPr lang="en-US" sz="1400" dirty="0">
                <a:solidFill>
                  <a:srgbClr val="050060">
                    <a:lumMod val="90000"/>
                    <a:lumOff val="10000"/>
                  </a:srgbClr>
                </a:solidFill>
                <a:latin typeface="Arial" panose="020B0604020202020204" pitchFamily="34" charset="0"/>
                <a:ea typeface="Times New Roman" panose="02020603050405020304" pitchFamily="18" charset="0"/>
              </a:rPr>
              <a:t>.</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0" lvl="0" indent="0" algn="justLow">
              <a:lnSpc>
                <a:spcPct val="150000"/>
              </a:lnSpc>
              <a:spcBef>
                <a:spcPts val="0"/>
              </a:spcBef>
              <a:buClr>
                <a:srgbClr val="A458FF"/>
              </a:buClr>
              <a:buNone/>
            </a:pPr>
            <a:r>
              <a:rPr lang="en-US" sz="1400" dirty="0">
                <a:solidFill>
                  <a:srgbClr val="050060">
                    <a:lumMod val="90000"/>
                    <a:lumOff val="10000"/>
                  </a:srgbClr>
                </a:solidFill>
                <a:latin typeface="Arial" panose="020B0604020202020204" pitchFamily="34" charset="0"/>
                <a:ea typeface="Times New Roman" panose="02020603050405020304" pitchFamily="18" charset="0"/>
              </a:rPr>
              <a:t>                     3- Appearance of </a:t>
            </a:r>
            <a:r>
              <a:rPr lang="en-US" sz="1400" dirty="0" err="1">
                <a:solidFill>
                  <a:srgbClr val="050060">
                    <a:lumMod val="90000"/>
                    <a:lumOff val="10000"/>
                  </a:srgbClr>
                </a:solidFill>
                <a:latin typeface="Arial" panose="020B0604020202020204" pitchFamily="34" charset="0"/>
                <a:ea typeface="Times New Roman" panose="02020603050405020304" pitchFamily="18" charset="0"/>
              </a:rPr>
              <a:t>Babiniski's</a:t>
            </a:r>
            <a:r>
              <a:rPr lang="en-US" sz="1400" dirty="0">
                <a:solidFill>
                  <a:srgbClr val="050060">
                    <a:lumMod val="90000"/>
                    <a:lumOff val="10000"/>
                  </a:srgbClr>
                </a:solidFill>
                <a:latin typeface="Arial" panose="020B0604020202020204" pitchFamily="34" charset="0"/>
                <a:ea typeface="Times New Roman" panose="02020603050405020304" pitchFamily="18" charset="0"/>
              </a:rPr>
              <a:t> sign (dorsiflexion of big toe).</a:t>
            </a:r>
            <a:endParaRPr lang="en-US" sz="1400" dirty="0">
              <a:solidFill>
                <a:srgbClr val="050060">
                  <a:lumMod val="90000"/>
                  <a:lumOff val="10000"/>
                </a:srgbClr>
              </a:solidFill>
              <a:latin typeface="Times New Roman" panose="02020603050405020304" pitchFamily="18" charset="0"/>
              <a:ea typeface="Times New Roman" panose="02020603050405020304" pitchFamily="18" charset="0"/>
            </a:endParaRPr>
          </a:p>
          <a:p>
            <a:pPr marL="101600" indent="0">
              <a:buNone/>
            </a:pPr>
            <a:endParaRPr lang="en-US" sz="1400" dirty="0">
              <a:solidFill>
                <a:schemeClr val="tx1">
                  <a:lumMod val="90000"/>
                  <a:lumOff val="10000"/>
                </a:schemeClr>
              </a:solidFill>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580467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339502"/>
            <a:ext cx="8801334" cy="3096344"/>
          </a:xfrm>
        </p:spPr>
        <p:txBody>
          <a:bodyPr/>
          <a:lstStyle/>
          <a:p>
            <a:pPr marL="0" indent="0" algn="ctr">
              <a:lnSpc>
                <a:spcPct val="150000"/>
              </a:lnSpc>
              <a:spcBef>
                <a:spcPts val="0"/>
              </a:spcBef>
              <a:buNone/>
            </a:pP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B-The extra-pyramidal tract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Low">
              <a:lnSpc>
                <a:spcPct val="150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-Any descending tract other than pyramidal is called extra-pyramidal tract. </a:t>
            </a:r>
          </a:p>
          <a:p>
            <a:pPr marL="0" indent="0" algn="justLow">
              <a:lnSpc>
                <a:spcPct val="150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-They are group of "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multi-stations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 descending fibers originating from more wider areas in the cerebral cortex including area "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 area "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6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in the frontal lobe,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basal ganglia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and other many brain stem centers ( reticular formation, tectum of mid brain, red nucleus, </a:t>
            </a:r>
            <a:r>
              <a:rPr lang="en-US" sz="16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olivary</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nuclei and vestibular nucleus), where they terminate finally around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gamma cells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(mainly) and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anterior horn cells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in different levels of the spinal cord.</a:t>
            </a:r>
          </a:p>
          <a:p>
            <a:pPr marL="0" indent="0" algn="justLow">
              <a:lnSpc>
                <a:spcPct val="150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-Some of these tracts descend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directly</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without crossing while others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cross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to opposite side, a third type may innervate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both sides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Low">
              <a:lnSpc>
                <a:spcPct val="150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-In the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Extrapyramidal</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system, the brain stem centers (as reticular formation, red nucleus and vestibular nuclei) receive many impulses form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higher cortical areas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as pre-motor area, basal ganglia, cerebellum and motor area and the activity of these brain stem centers are greatly controlled by these connections.</a:t>
            </a:r>
          </a:p>
          <a:p>
            <a:pPr marL="90170" indent="0" algn="justLow">
              <a:spcBef>
                <a:spcPts val="0"/>
              </a:spcBef>
              <a:buNone/>
            </a:pPr>
            <a:endPar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2568640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0"/>
            <a:ext cx="5256584" cy="530728"/>
          </a:xfrm>
          <a:prstGeom prst="rect">
            <a:avLst/>
          </a:prstGeom>
        </p:spPr>
        <p:txBody>
          <a:bodyPr spcFirstLastPara="1" wrap="square" lIns="0" tIns="0" rIns="0" bIns="0" anchor="b" anchorCtr="0">
            <a:noAutofit/>
          </a:bodyPr>
          <a:lstStyle/>
          <a:p>
            <a:pPr lvl="0" algn="ct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endParaRPr dirty="0">
              <a:solidFill>
                <a:srgbClr val="002060"/>
              </a:solidFill>
            </a:endParaRPr>
          </a:p>
        </p:txBody>
      </p:sp>
      <p:sp>
        <p:nvSpPr>
          <p:cNvPr id="3" name="Text Placeholder 2"/>
          <p:cNvSpPr>
            <a:spLocks noGrp="1"/>
          </p:cNvSpPr>
          <p:nvPr>
            <p:ph type="body" idx="1"/>
          </p:nvPr>
        </p:nvSpPr>
        <p:spPr>
          <a:xfrm>
            <a:off x="207337" y="532751"/>
            <a:ext cx="8801334" cy="3435846"/>
          </a:xfrm>
        </p:spPr>
        <p:txBody>
          <a:bodyPr/>
          <a:lstStyle/>
          <a:p>
            <a:pPr marL="0" indent="0" algn="justLow">
              <a:lnSpc>
                <a:spcPct val="150000"/>
              </a:lnSpc>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b="1" u="sng" dirty="0">
                <a:solidFill>
                  <a:schemeClr val="tx1">
                    <a:lumMod val="90000"/>
                    <a:lumOff val="10000"/>
                  </a:schemeClr>
                </a:solidFill>
                <a:latin typeface="Arial" panose="020B0604020202020204" pitchFamily="34" charset="0"/>
                <a:ea typeface="Times New Roman" panose="02020603050405020304" pitchFamily="18" charset="0"/>
              </a:rPr>
              <a:t> -The most important extrapyramidal tracts are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A)</a:t>
            </a:r>
            <a:r>
              <a:rPr lang="en-US" sz="1400"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b="1" dirty="0" err="1">
                <a:solidFill>
                  <a:schemeClr val="tx1">
                    <a:lumMod val="90000"/>
                    <a:lumOff val="10000"/>
                  </a:schemeClr>
                </a:solidFill>
                <a:latin typeface="Arial" panose="020B0604020202020204" pitchFamily="34" charset="0"/>
                <a:ea typeface="Times New Roman" panose="02020603050405020304" pitchFamily="18" charset="0"/>
              </a:rPr>
              <a:t>Reticulo</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-spinal tracts:- </a:t>
            </a:r>
            <a:r>
              <a:rPr lang="en-US" sz="1400" dirty="0">
                <a:solidFill>
                  <a:schemeClr val="tx1">
                    <a:lumMod val="90000"/>
                    <a:lumOff val="10000"/>
                  </a:schemeClr>
                </a:solidFill>
                <a:latin typeface="Arial" panose="020B0604020202020204" pitchFamily="34" charset="0"/>
                <a:ea typeface="Times New Roman" panose="02020603050405020304" pitchFamily="18" charset="0"/>
              </a:rPr>
              <a:t>which arise from reticular formation in the brain stem and then divides into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1- Medial </a:t>
            </a:r>
            <a:r>
              <a:rPr lang="en-US" sz="1400" b="1" dirty="0" err="1">
                <a:solidFill>
                  <a:schemeClr val="tx1">
                    <a:lumMod val="90000"/>
                    <a:lumOff val="10000"/>
                  </a:schemeClr>
                </a:solidFill>
                <a:latin typeface="Arial" panose="020B0604020202020204" pitchFamily="34" charset="0"/>
                <a:ea typeface="Times New Roman" panose="02020603050405020304" pitchFamily="18" charset="0"/>
              </a:rPr>
              <a:t>reticulo</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-spinal tract</a:t>
            </a:r>
            <a:r>
              <a:rPr lang="en-US" sz="1400" dirty="0">
                <a:solidFill>
                  <a:schemeClr val="tx1">
                    <a:lumMod val="90000"/>
                    <a:lumOff val="10000"/>
                  </a:schemeClr>
                </a:solidFill>
                <a:latin typeface="Arial" panose="020B0604020202020204" pitchFamily="34" charset="0"/>
                <a:ea typeface="Times New Roman" panose="02020603050405020304" pitchFamily="18" charset="0"/>
              </a:rPr>
              <a:t>: arises from pontine reticular formation and descends without crossing (direct), this tract is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facilitatory</a:t>
            </a:r>
            <a:r>
              <a:rPr lang="en-US" sz="1400" dirty="0">
                <a:solidFill>
                  <a:schemeClr val="tx1">
                    <a:lumMod val="90000"/>
                    <a:lumOff val="10000"/>
                  </a:schemeClr>
                </a:solidFill>
                <a:latin typeface="Arial" panose="020B0604020202020204" pitchFamily="34" charset="0"/>
                <a:ea typeface="Times New Roman" panose="02020603050405020304" pitchFamily="18" charset="0"/>
              </a:rPr>
              <a:t> to muscle tone.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2-</a:t>
            </a:r>
            <a:r>
              <a:rPr lang="en-US" sz="1400" dirty="0">
                <a:solidFill>
                  <a:schemeClr val="tx1">
                    <a:lumMod val="90000"/>
                    <a:lumOff val="10000"/>
                  </a:schemeClr>
                </a:solidFill>
                <a:latin typeface="Arial" panose="020B0604020202020204" pitchFamily="34" charset="0"/>
                <a:ea typeface="Times New Roman" panose="02020603050405020304" pitchFamily="18" charset="0"/>
              </a:rPr>
              <a:t>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Lateral </a:t>
            </a:r>
            <a:r>
              <a:rPr lang="en-US" sz="1400" b="1" dirty="0" err="1">
                <a:solidFill>
                  <a:schemeClr val="tx1">
                    <a:lumMod val="90000"/>
                    <a:lumOff val="10000"/>
                  </a:schemeClr>
                </a:solidFill>
                <a:latin typeface="Arial" panose="020B0604020202020204" pitchFamily="34" charset="0"/>
                <a:ea typeface="Times New Roman" panose="02020603050405020304" pitchFamily="18" charset="0"/>
              </a:rPr>
              <a:t>reticulo</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-spinal tract</a:t>
            </a:r>
            <a:r>
              <a:rPr lang="en-US" sz="1400" dirty="0">
                <a:solidFill>
                  <a:schemeClr val="tx1">
                    <a:lumMod val="90000"/>
                    <a:lumOff val="10000"/>
                  </a:schemeClr>
                </a:solidFill>
                <a:latin typeface="Arial" panose="020B0604020202020204" pitchFamily="34" charset="0"/>
                <a:ea typeface="Times New Roman" panose="02020603050405020304" pitchFamily="18" charset="0"/>
              </a:rPr>
              <a:t>: arises from medullary reticular formation and crosses to opposite side, this tract is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inhibitory</a:t>
            </a:r>
            <a:r>
              <a:rPr lang="en-US" sz="1400" dirty="0">
                <a:solidFill>
                  <a:schemeClr val="tx1">
                    <a:lumMod val="90000"/>
                    <a:lumOff val="10000"/>
                  </a:schemeClr>
                </a:solidFill>
                <a:latin typeface="Arial" panose="020B0604020202020204" pitchFamily="34" charset="0"/>
                <a:ea typeface="Times New Roman" panose="02020603050405020304" pitchFamily="18" charset="0"/>
              </a:rPr>
              <a:t> to muscle tone  and end mainly around A.H.C.</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B) </a:t>
            </a:r>
            <a:r>
              <a:rPr lang="en-US" sz="1400" b="1" dirty="0" err="1">
                <a:solidFill>
                  <a:schemeClr val="tx1">
                    <a:lumMod val="90000"/>
                    <a:lumOff val="10000"/>
                  </a:schemeClr>
                </a:solidFill>
                <a:latin typeface="Arial" panose="020B0604020202020204" pitchFamily="34" charset="0"/>
                <a:ea typeface="Times New Roman" panose="02020603050405020304" pitchFamily="18" charset="0"/>
              </a:rPr>
              <a:t>Vestibulo</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-spinal tract: </a:t>
            </a:r>
            <a:r>
              <a:rPr lang="en-US" sz="1400" dirty="0">
                <a:solidFill>
                  <a:schemeClr val="tx1">
                    <a:lumMod val="90000"/>
                    <a:lumOff val="10000"/>
                  </a:schemeClr>
                </a:solidFill>
                <a:latin typeface="Arial" panose="020B0604020202020204" pitchFamily="34" charset="0"/>
                <a:ea typeface="Times New Roman" panose="02020603050405020304" pitchFamily="18" charset="0"/>
              </a:rPr>
              <a:t>arises from vestibular nucleus to A.H. cells. This tract carries the pathways of postural reflexes arising from the labyrinth. It  divides into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lateral </a:t>
            </a:r>
            <a:r>
              <a:rPr lang="en-US" sz="1400" dirty="0">
                <a:solidFill>
                  <a:schemeClr val="tx1">
                    <a:lumMod val="90000"/>
                    <a:lumOff val="10000"/>
                  </a:schemeClr>
                </a:solidFill>
                <a:latin typeface="Arial" panose="020B0604020202020204" pitchFamily="34" charset="0"/>
                <a:ea typeface="Times New Roman" panose="02020603050405020304" pitchFamily="18" charset="0"/>
              </a:rPr>
              <a:t>and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medial</a:t>
            </a:r>
            <a:r>
              <a:rPr lang="en-US" sz="1400" dirty="0">
                <a:solidFill>
                  <a:schemeClr val="tx1">
                    <a:lumMod val="90000"/>
                    <a:lumOff val="10000"/>
                  </a:schemeClr>
                </a:solidFill>
                <a:latin typeface="Arial" panose="020B0604020202020204" pitchFamily="34" charset="0"/>
                <a:ea typeface="Times New Roman" panose="02020603050405020304" pitchFamily="18" charset="0"/>
              </a:rPr>
              <a:t>, no crossing (direct), it is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facilitatory</a:t>
            </a:r>
            <a:r>
              <a:rPr lang="en-US" sz="1400" dirty="0">
                <a:solidFill>
                  <a:schemeClr val="tx1">
                    <a:lumMod val="90000"/>
                    <a:lumOff val="10000"/>
                  </a:schemeClr>
                </a:solidFill>
                <a:latin typeface="Arial" panose="020B0604020202020204" pitchFamily="34" charset="0"/>
                <a:ea typeface="Times New Roman" panose="02020603050405020304" pitchFamily="18" charset="0"/>
              </a:rPr>
              <a:t> to muscle tone specially extensors (antigravity muscles). It ends at different levels of the spinal cord.</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b="1" dirty="0">
                <a:solidFill>
                  <a:schemeClr val="tx1">
                    <a:lumMod val="90000"/>
                    <a:lumOff val="10000"/>
                  </a:schemeClr>
                </a:solidFill>
                <a:latin typeface="Arial" panose="020B0604020202020204" pitchFamily="34" charset="0"/>
                <a:ea typeface="Times New Roman" panose="02020603050405020304" pitchFamily="18" charset="0"/>
              </a:rPr>
              <a:t>C)  </a:t>
            </a:r>
            <a:r>
              <a:rPr lang="en-US" sz="1400" b="1" dirty="0" err="1">
                <a:solidFill>
                  <a:schemeClr val="tx1">
                    <a:lumMod val="90000"/>
                    <a:lumOff val="10000"/>
                  </a:schemeClr>
                </a:solidFill>
                <a:latin typeface="Arial" panose="020B0604020202020204" pitchFamily="34" charset="0"/>
                <a:ea typeface="Times New Roman" panose="02020603050405020304" pitchFamily="18" charset="0"/>
              </a:rPr>
              <a:t>Rubro</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-spinal tract: -</a:t>
            </a:r>
            <a:r>
              <a:rPr lang="en-US" sz="1400" dirty="0">
                <a:solidFill>
                  <a:schemeClr val="tx1">
                    <a:lumMod val="90000"/>
                    <a:lumOff val="10000"/>
                  </a:schemeClr>
                </a:solidFill>
                <a:latin typeface="Arial" panose="020B0604020202020204" pitchFamily="34" charset="0"/>
                <a:ea typeface="Times New Roman" panose="02020603050405020304" pitchFamily="18" charset="0"/>
              </a:rPr>
              <a:t> from red nucleus in mid brain which receives many impulses from higher cortical area, basal ganglia and cerebellum. The tract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crosses</a:t>
            </a:r>
            <a:r>
              <a:rPr lang="en-US" sz="1400" dirty="0">
                <a:solidFill>
                  <a:schemeClr val="tx1">
                    <a:lumMod val="90000"/>
                    <a:lumOff val="10000"/>
                  </a:schemeClr>
                </a:solidFill>
                <a:latin typeface="Arial" panose="020B0604020202020204" pitchFamily="34" charset="0"/>
                <a:ea typeface="Times New Roman" panose="02020603050405020304" pitchFamily="18" charset="0"/>
              </a:rPr>
              <a:t> rapidly in midbrain to the opposite side.</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0" indent="0" algn="justLow">
              <a:lnSpc>
                <a:spcPct val="150000"/>
              </a:lnSpc>
              <a:spcBef>
                <a:spcPts val="0"/>
              </a:spcBef>
              <a:buNone/>
            </a:pPr>
            <a:r>
              <a:rPr lang="en-US" sz="1400" dirty="0">
                <a:solidFill>
                  <a:schemeClr val="tx1">
                    <a:lumMod val="90000"/>
                    <a:lumOff val="10000"/>
                  </a:schemeClr>
                </a:solidFill>
                <a:latin typeface="Arial" panose="020B0604020202020204" pitchFamily="34" charset="0"/>
                <a:ea typeface="Times New Roman" panose="02020603050405020304" pitchFamily="18" charset="0"/>
              </a:rPr>
              <a:t>The </a:t>
            </a:r>
            <a:r>
              <a:rPr lang="en-US" sz="1400" dirty="0" err="1">
                <a:solidFill>
                  <a:schemeClr val="tx1">
                    <a:lumMod val="90000"/>
                    <a:lumOff val="10000"/>
                  </a:schemeClr>
                </a:solidFill>
                <a:latin typeface="Arial" panose="020B0604020202020204" pitchFamily="34" charset="0"/>
                <a:ea typeface="Times New Roman" panose="02020603050405020304" pitchFamily="18" charset="0"/>
              </a:rPr>
              <a:t>rubro</a:t>
            </a:r>
            <a:r>
              <a:rPr lang="en-US" sz="1400" dirty="0">
                <a:solidFill>
                  <a:schemeClr val="tx1">
                    <a:lumMod val="90000"/>
                    <a:lumOff val="10000"/>
                  </a:schemeClr>
                </a:solidFill>
                <a:latin typeface="Arial" panose="020B0604020202020204" pitchFamily="34" charset="0"/>
                <a:ea typeface="Times New Roman" panose="02020603050405020304" pitchFamily="18" charset="0"/>
              </a:rPr>
              <a:t>-spinal tract is mainly </a:t>
            </a:r>
            <a:r>
              <a:rPr lang="en-US" sz="1400" b="1" dirty="0">
                <a:solidFill>
                  <a:schemeClr val="tx1">
                    <a:lumMod val="90000"/>
                    <a:lumOff val="10000"/>
                  </a:schemeClr>
                </a:solidFill>
                <a:latin typeface="Arial" panose="020B0604020202020204" pitchFamily="34" charset="0"/>
                <a:ea typeface="Times New Roman" panose="02020603050405020304" pitchFamily="18" charset="0"/>
              </a:rPr>
              <a:t>inhibitory </a:t>
            </a:r>
            <a:r>
              <a:rPr lang="en-US" sz="1400" dirty="0">
                <a:solidFill>
                  <a:schemeClr val="tx1">
                    <a:lumMod val="90000"/>
                    <a:lumOff val="10000"/>
                  </a:schemeClr>
                </a:solidFill>
                <a:latin typeface="Arial" panose="020B0604020202020204" pitchFamily="34" charset="0"/>
                <a:ea typeface="Times New Roman" panose="02020603050405020304" pitchFamily="18" charset="0"/>
              </a:rPr>
              <a:t>to muscle tone (interneuron) beside it controls many muscle activities through special tract called " </a:t>
            </a:r>
            <a:r>
              <a:rPr lang="en-US" sz="1400" dirty="0" err="1">
                <a:solidFill>
                  <a:schemeClr val="tx1">
                    <a:lumMod val="90000"/>
                    <a:lumOff val="10000"/>
                  </a:schemeClr>
                </a:solidFill>
                <a:latin typeface="Arial" panose="020B0604020202020204" pitchFamily="34" charset="0"/>
                <a:ea typeface="Times New Roman" panose="02020603050405020304" pitchFamily="18" charset="0"/>
              </a:rPr>
              <a:t>cortico</a:t>
            </a:r>
            <a:r>
              <a:rPr lang="en-US" sz="1400" dirty="0">
                <a:solidFill>
                  <a:schemeClr val="tx1">
                    <a:lumMod val="90000"/>
                    <a:lumOff val="10000"/>
                  </a:schemeClr>
                </a:solidFill>
                <a:latin typeface="Arial" panose="020B0604020202020204" pitchFamily="34" charset="0"/>
                <a:ea typeface="Times New Roman" panose="02020603050405020304" pitchFamily="18" charset="0"/>
              </a:rPr>
              <a:t>-</a:t>
            </a:r>
            <a:r>
              <a:rPr lang="en-US" sz="1400" dirty="0" err="1">
                <a:solidFill>
                  <a:schemeClr val="tx1">
                    <a:lumMod val="90000"/>
                    <a:lumOff val="10000"/>
                  </a:schemeClr>
                </a:solidFill>
                <a:latin typeface="Arial" panose="020B0604020202020204" pitchFamily="34" charset="0"/>
                <a:ea typeface="Times New Roman" panose="02020603050405020304" pitchFamily="18" charset="0"/>
              </a:rPr>
              <a:t>rubro</a:t>
            </a:r>
            <a:r>
              <a:rPr lang="en-US" sz="1400" dirty="0">
                <a:solidFill>
                  <a:schemeClr val="tx1">
                    <a:lumMod val="90000"/>
                    <a:lumOff val="10000"/>
                  </a:schemeClr>
                </a:solidFill>
                <a:latin typeface="Arial" panose="020B0604020202020204" pitchFamily="34" charset="0"/>
                <a:ea typeface="Times New Roman" panose="02020603050405020304" pitchFamily="18" charset="0"/>
              </a:rPr>
              <a:t>-spinal system". </a:t>
            </a: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endParaRPr>
          </a:p>
          <a:p>
            <a:pPr marL="90170" indent="0" algn="justLow">
              <a:spcBef>
                <a:spcPts val="0"/>
              </a:spcBef>
              <a:buNone/>
            </a:pPr>
            <a:endPar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Google Shape;7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044126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60A3FABA4A04CA8C8F93AF1FDCBA7" ma:contentTypeVersion="0" ma:contentTypeDescription="Create a new document." ma:contentTypeScope="" ma:versionID="dc2716c0a15bfa3a0377042efecb472a">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280CF0-0E8C-4567-A8E5-8BDAD3FAB7E1}">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B8953E3-E6E3-45E2-ABA7-E01B8FCF4D46}">
  <ds:schemaRefs>
    <ds:schemaRef ds:uri="http://schemas.microsoft.com/sharepoint/v3/contenttype/forms"/>
  </ds:schemaRefs>
</ds:datastoreItem>
</file>

<file path=customXml/itemProps3.xml><?xml version="1.0" encoding="utf-8"?>
<ds:datastoreItem xmlns:ds="http://schemas.openxmlformats.org/officeDocument/2006/customXml" ds:itemID="{2B11DAC1-BE8D-4AD8-9231-BD2080A99CDE}">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1989</TotalTime>
  <Words>2528</Words>
  <Application>Microsoft Office PowerPoint</Application>
  <PresentationFormat>عرض على الشاشة (9:16)‏</PresentationFormat>
  <Paragraphs>126</Paragraphs>
  <Slides>18</Slides>
  <Notes>17</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Arial</vt:lpstr>
      <vt:lpstr>Calibri</vt:lpstr>
      <vt:lpstr>SimSun</vt:lpstr>
      <vt:lpstr>Times New Roman</vt:lpstr>
      <vt:lpstr>نسق Office</vt:lpstr>
      <vt:lpstr>  1- Control movements, posture &amp; motor function of cerebellum and brain   By Prof. Sherif W. Mansour Physiology dpt., Mutah school of Medicine .</vt:lpstr>
      <vt:lpstr>    </vt:lpstr>
      <vt:lpstr>    </vt:lpstr>
      <vt:lpstr>    </vt:lpstr>
      <vt:lpstr>    </vt:lpstr>
      <vt:lpstr>    </vt:lpstr>
      <vt:lpstr>    </vt:lpstr>
      <vt:lpstr>    </vt:lpstr>
      <vt:lpstr>    </vt:lpstr>
      <vt:lpstr>    </vt:lpstr>
      <vt:lpstr>    </vt:lpstr>
      <vt:lpstr>    </vt:lpstr>
      <vt:lpstr>    </vt:lpstr>
      <vt:lpstr>    </vt:lpstr>
      <vt:lpstr>    </vt:lpstr>
      <vt:lpstr>    </vt:lpstr>
      <vt:lpstr>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al-monther</cp:lastModifiedBy>
  <cp:revision>58</cp:revision>
  <dcterms:modified xsi:type="dcterms:W3CDTF">2021-01-02T16:18:50Z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0x0101005D260A3FABA4A04CA8C8F93AF1FDCBA7</vt:lpwstr>
  </property>
</Properties>
</file>