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300" r:id="rId3"/>
    <p:sldId id="301" r:id="rId4"/>
    <p:sldId id="299" r:id="rId5"/>
    <p:sldId id="286" r:id="rId6"/>
    <p:sldId id="289" r:id="rId7"/>
    <p:sldId id="290" r:id="rId8"/>
    <p:sldId id="291" r:id="rId9"/>
    <p:sldId id="297" r:id="rId10"/>
    <p:sldId id="298" r:id="rId11"/>
    <p:sldId id="296" r:id="rId12"/>
  </p:sldIdLst>
  <p:sldSz cx="9144000" cy="5143500" type="screen16x9"/>
  <p:notesSz cx="6797675" cy="9856788"/>
  <p:embeddedFontLst>
    <p:embeddedFont>
      <p:font typeface="Lexend Deca" charset="0"/>
      <p:regular r:id="rId14"/>
    </p:embeddedFont>
    <p:embeddedFont>
      <p:font typeface="Calibri" pitchFamily="34" charset="0"/>
      <p:regular r:id="rId15"/>
      <p:bold r:id="rId16"/>
      <p:italic r:id="rId17"/>
      <p:boldItalic r:id="rId18"/>
    </p:embeddedFont>
    <p:embeddedFont>
      <p:font typeface="Simplified Arabic" pitchFamily="18" charset="-78"/>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1974"/>
            <a:ext cx="5438140" cy="4435555"/>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114300"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79768" y="4681974"/>
            <a:ext cx="5438140" cy="44355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8778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93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64639"/>
            <a:ext cx="7287818" cy="1159800"/>
          </a:xfrm>
          <a:prstGeom prst="rect">
            <a:avLst/>
          </a:prstGeom>
        </p:spPr>
        <p:txBody>
          <a:bodyPr spcFirstLastPara="1" wrap="square" lIns="0" tIns="0" rIns="0" bIns="0" anchor="ctr" anchorCtr="0">
            <a:noAutofit/>
          </a:bodyPr>
          <a:lstStyle/>
          <a:p>
            <a:pPr algn="ctr">
              <a:lnSpc>
                <a:spcPct val="115000"/>
              </a:lnSpc>
              <a:spcAft>
                <a:spcPts val="1000"/>
              </a:spcAft>
            </a:pPr>
            <a:r>
              <a:rPr lang="en-US" sz="3200" dirty="0">
                <a:solidFill>
                  <a:schemeClr val="tx1">
                    <a:lumMod val="90000"/>
                    <a:lumOff val="10000"/>
                  </a:schemeClr>
                </a:solidFill>
              </a:rPr>
              <a:t>5- </a:t>
            </a:r>
            <a:r>
              <a:rPr lang="en-US" sz="3200" dirty="0">
                <a:solidFill>
                  <a:schemeClr val="tx1">
                    <a:lumMod val="90000"/>
                    <a:lumOff val="10000"/>
                  </a:schemeClr>
                </a:solidFill>
                <a:latin typeface="Times New Roman"/>
                <a:ea typeface="Calibri"/>
                <a:cs typeface="Arial"/>
              </a:rPr>
              <a:t>Pulmonary Capillary Dynamics</a:t>
            </a:r>
            <a:r>
              <a:rPr lang="en-US" sz="1800" dirty="0">
                <a:latin typeface="Calibri"/>
                <a:ea typeface="Calibri"/>
                <a:cs typeface="Arial"/>
              </a:rPr>
              <a:t/>
            </a:r>
            <a:br>
              <a:rPr lang="en-US" sz="1800" dirty="0">
                <a:latin typeface="Calibri"/>
                <a:ea typeface="Calibri"/>
                <a:cs typeface="Aria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51920" y="152354"/>
            <a:ext cx="1085906" cy="10810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23478"/>
            <a:ext cx="8856984" cy="3155100"/>
          </a:xfrm>
        </p:spPr>
        <p:txBody>
          <a:bodyPr/>
          <a:lstStyle/>
          <a:p>
            <a:pPr marL="101600" indent="0" algn="just">
              <a:spcAft>
                <a:spcPts val="1000"/>
              </a:spcAft>
              <a:buNone/>
            </a:pPr>
            <a:r>
              <a:rPr lang="en-US" sz="1800" dirty="0">
                <a:solidFill>
                  <a:schemeClr val="tx1">
                    <a:lumMod val="90000"/>
                    <a:lumOff val="10000"/>
                  </a:schemeClr>
                </a:solidFill>
                <a:latin typeface="Times New Roman"/>
                <a:ea typeface="Calibri"/>
                <a:cs typeface="Arial"/>
              </a:rPr>
              <a:t>-</a:t>
            </a:r>
            <a:r>
              <a:rPr lang="en-US" sz="1800" b="1" dirty="0">
                <a:solidFill>
                  <a:schemeClr val="tx1">
                    <a:lumMod val="90000"/>
                    <a:lumOff val="10000"/>
                  </a:schemeClr>
                </a:solidFill>
                <a:latin typeface="Times New Roman"/>
                <a:ea typeface="Calibri"/>
                <a:cs typeface="Arial"/>
              </a:rPr>
              <a:t>Safety Factor in Chronic Conditions:</a:t>
            </a:r>
            <a:endParaRPr lang="en-US" sz="1400" dirty="0">
              <a:solidFill>
                <a:schemeClr val="tx1">
                  <a:lumMod val="90000"/>
                  <a:lumOff val="10000"/>
                </a:schemeClr>
              </a:solidFill>
              <a:latin typeface="Calibri"/>
              <a:ea typeface="Calibri"/>
              <a:cs typeface="Arial"/>
            </a:endParaRPr>
          </a:p>
          <a:p>
            <a:pPr marL="101600" indent="0" algn="just">
              <a:spcAft>
                <a:spcPts val="1000"/>
              </a:spcAft>
              <a:buNone/>
            </a:pPr>
            <a:r>
              <a:rPr lang="en-US" sz="1800" dirty="0">
                <a:solidFill>
                  <a:schemeClr val="tx1">
                    <a:lumMod val="90000"/>
                    <a:lumOff val="10000"/>
                  </a:schemeClr>
                </a:solidFill>
                <a:latin typeface="Times New Roman"/>
                <a:ea typeface="Calibri"/>
                <a:cs typeface="Arial"/>
              </a:rPr>
              <a:t>When the pulmonary capillary pressure remains elevated </a:t>
            </a:r>
            <a:r>
              <a:rPr lang="en-US" sz="1800" b="1" dirty="0">
                <a:solidFill>
                  <a:schemeClr val="tx1">
                    <a:lumMod val="90000"/>
                    <a:lumOff val="10000"/>
                  </a:schemeClr>
                </a:solidFill>
                <a:latin typeface="Times New Roman"/>
                <a:ea typeface="Calibri"/>
                <a:cs typeface="Arial"/>
              </a:rPr>
              <a:t>chronically</a:t>
            </a:r>
            <a:r>
              <a:rPr lang="en-US" sz="1800" dirty="0">
                <a:solidFill>
                  <a:schemeClr val="tx1">
                    <a:lumMod val="90000"/>
                    <a:lumOff val="10000"/>
                  </a:schemeClr>
                </a:solidFill>
                <a:latin typeface="Times New Roman"/>
                <a:ea typeface="Calibri"/>
                <a:cs typeface="Arial"/>
              </a:rPr>
              <a:t> (for at least </a:t>
            </a:r>
            <a:r>
              <a:rPr lang="en-US" sz="1800" b="1" dirty="0">
                <a:solidFill>
                  <a:schemeClr val="tx1">
                    <a:lumMod val="90000"/>
                    <a:lumOff val="10000"/>
                  </a:schemeClr>
                </a:solidFill>
                <a:latin typeface="Times New Roman"/>
                <a:ea typeface="Calibri"/>
                <a:cs typeface="Arial"/>
              </a:rPr>
              <a:t>2 weeks</a:t>
            </a:r>
            <a:r>
              <a:rPr lang="en-US" sz="1800" dirty="0">
                <a:solidFill>
                  <a:schemeClr val="tx1">
                    <a:lumMod val="90000"/>
                    <a:lumOff val="10000"/>
                  </a:schemeClr>
                </a:solidFill>
                <a:latin typeface="Times New Roman"/>
                <a:ea typeface="Calibri"/>
                <a:cs typeface="Arial"/>
              </a:rPr>
              <a:t>), the lungs become even </a:t>
            </a:r>
            <a:r>
              <a:rPr lang="en-US" sz="1800" b="1" dirty="0">
                <a:solidFill>
                  <a:schemeClr val="tx1">
                    <a:lumMod val="90000"/>
                    <a:lumOff val="10000"/>
                  </a:schemeClr>
                </a:solidFill>
                <a:latin typeface="Times New Roman"/>
                <a:ea typeface="Calibri"/>
                <a:cs typeface="Arial"/>
              </a:rPr>
              <a:t>more resistant </a:t>
            </a:r>
            <a:r>
              <a:rPr lang="en-US" sz="1800" dirty="0">
                <a:solidFill>
                  <a:schemeClr val="tx1">
                    <a:lumMod val="90000"/>
                    <a:lumOff val="10000"/>
                  </a:schemeClr>
                </a:solidFill>
                <a:latin typeface="Times New Roman"/>
                <a:ea typeface="Calibri"/>
                <a:cs typeface="Arial"/>
              </a:rPr>
              <a:t>to pulmonary edema because the </a:t>
            </a:r>
            <a:r>
              <a:rPr lang="en-US" sz="1800" b="1" dirty="0">
                <a:solidFill>
                  <a:schemeClr val="tx1">
                    <a:lumMod val="90000"/>
                    <a:lumOff val="10000"/>
                  </a:schemeClr>
                </a:solidFill>
                <a:latin typeface="Times New Roman"/>
                <a:ea typeface="Calibri"/>
                <a:cs typeface="Arial"/>
              </a:rPr>
              <a:t>lymph vessels expand greatly</a:t>
            </a:r>
            <a:r>
              <a:rPr lang="en-US" sz="1800" dirty="0">
                <a:solidFill>
                  <a:schemeClr val="tx1">
                    <a:lumMod val="90000"/>
                    <a:lumOff val="10000"/>
                  </a:schemeClr>
                </a:solidFill>
                <a:latin typeface="Times New Roman"/>
                <a:ea typeface="Calibri"/>
                <a:cs typeface="Arial"/>
              </a:rPr>
              <a:t>, increasing their capability of carrying fluid away from the interstitial spaces perhaps as much as </a:t>
            </a:r>
            <a:r>
              <a:rPr lang="en-US" sz="1800" b="1" dirty="0">
                <a:solidFill>
                  <a:schemeClr val="tx1">
                    <a:lumMod val="90000"/>
                    <a:lumOff val="10000"/>
                  </a:schemeClr>
                </a:solidFill>
                <a:latin typeface="Times New Roman"/>
                <a:ea typeface="Calibri"/>
                <a:cs typeface="Arial"/>
              </a:rPr>
              <a:t>10-fold</a:t>
            </a:r>
            <a:r>
              <a:rPr lang="en-US" sz="1800" dirty="0">
                <a:solidFill>
                  <a:schemeClr val="tx1">
                    <a:lumMod val="90000"/>
                    <a:lumOff val="10000"/>
                  </a:schemeClr>
                </a:solidFill>
                <a:latin typeface="Times New Roman"/>
                <a:ea typeface="Calibri"/>
                <a:cs typeface="Arial"/>
              </a:rPr>
              <a:t>. </a:t>
            </a:r>
          </a:p>
          <a:p>
            <a:pPr marL="101600" indent="0" algn="ctr">
              <a:spcAft>
                <a:spcPts val="1000"/>
              </a:spcAft>
              <a:buNone/>
            </a:pPr>
            <a:r>
              <a:rPr lang="en-US" sz="1800" b="1" dirty="0">
                <a:solidFill>
                  <a:schemeClr val="tx1">
                    <a:lumMod val="90000"/>
                    <a:lumOff val="10000"/>
                  </a:schemeClr>
                </a:solidFill>
                <a:latin typeface="Times New Roman"/>
                <a:ea typeface="Calibri"/>
                <a:cs typeface="Arial"/>
              </a:rPr>
              <a:t>Rapidity of Death in Acute Pulmonary </a:t>
            </a:r>
            <a:r>
              <a:rPr lang="en-US" sz="1800" b="1" dirty="0" smtClean="0">
                <a:solidFill>
                  <a:schemeClr val="tx1">
                    <a:lumMod val="90000"/>
                    <a:lumOff val="10000"/>
                  </a:schemeClr>
                </a:solidFill>
                <a:latin typeface="Times New Roman"/>
                <a:ea typeface="Calibri"/>
                <a:cs typeface="Arial"/>
              </a:rPr>
              <a:t>Edema </a:t>
            </a:r>
            <a:endParaRPr lang="en-US" sz="1400" dirty="0">
              <a:solidFill>
                <a:schemeClr val="tx1">
                  <a:lumMod val="90000"/>
                  <a:lumOff val="10000"/>
                </a:schemeClr>
              </a:solidFill>
              <a:latin typeface="Calibri"/>
              <a:ea typeface="Calibri"/>
              <a:cs typeface="Arial"/>
            </a:endParaRPr>
          </a:p>
          <a:p>
            <a:pPr marL="101600" indent="0" algn="just">
              <a:spcAft>
                <a:spcPts val="1000"/>
              </a:spcAft>
              <a:buNone/>
            </a:pPr>
            <a:r>
              <a:rPr lang="en-US" sz="1800" dirty="0">
                <a:solidFill>
                  <a:schemeClr val="tx1">
                    <a:lumMod val="90000"/>
                    <a:lumOff val="10000"/>
                  </a:schemeClr>
                </a:solidFill>
                <a:latin typeface="Times New Roman"/>
                <a:ea typeface="Calibri"/>
                <a:cs typeface="Arial"/>
              </a:rPr>
              <a:t>When the pulmonary capillary pressure rises even slightly above the safety factor level, lethal pulmonary edema can occur within hours, or even within </a:t>
            </a:r>
            <a:r>
              <a:rPr lang="en-US" sz="1800" b="1" dirty="0">
                <a:solidFill>
                  <a:schemeClr val="tx1">
                    <a:lumMod val="90000"/>
                    <a:lumOff val="10000"/>
                  </a:schemeClr>
                </a:solidFill>
                <a:latin typeface="Times New Roman"/>
                <a:ea typeface="Calibri"/>
                <a:cs typeface="Arial"/>
              </a:rPr>
              <a:t>20 to 30 minutes</a:t>
            </a:r>
            <a:r>
              <a:rPr lang="en-US" sz="1800" dirty="0">
                <a:solidFill>
                  <a:schemeClr val="tx1">
                    <a:lumMod val="90000"/>
                    <a:lumOff val="10000"/>
                  </a:schemeClr>
                </a:solidFill>
                <a:latin typeface="Times New Roman"/>
                <a:ea typeface="Calibri"/>
                <a:cs typeface="Arial"/>
              </a:rPr>
              <a:t> if the capillary pressure rises </a:t>
            </a:r>
            <a:r>
              <a:rPr lang="en-US" sz="1800" b="1" dirty="0">
                <a:solidFill>
                  <a:schemeClr val="tx1">
                    <a:lumMod val="90000"/>
                    <a:lumOff val="10000"/>
                  </a:schemeClr>
                </a:solidFill>
                <a:latin typeface="Times New Roman"/>
                <a:ea typeface="Calibri"/>
                <a:cs typeface="Arial"/>
              </a:rPr>
              <a:t>25 to 30 mm Hg</a:t>
            </a:r>
            <a:r>
              <a:rPr lang="en-US" sz="1800" dirty="0">
                <a:solidFill>
                  <a:schemeClr val="tx1">
                    <a:lumMod val="90000"/>
                    <a:lumOff val="10000"/>
                  </a:schemeClr>
                </a:solidFill>
                <a:latin typeface="Times New Roman"/>
                <a:ea typeface="Calibri"/>
                <a:cs typeface="Arial"/>
              </a:rPr>
              <a:t> above the safety factor level. </a:t>
            </a:r>
            <a:endParaRPr lang="en-US" sz="1400" dirty="0">
              <a:solidFill>
                <a:schemeClr val="tx1">
                  <a:lumMod val="90000"/>
                  <a:lumOff val="10000"/>
                </a:schemeClr>
              </a:solidFill>
              <a:latin typeface="Calibri"/>
              <a:ea typeface="Calibri"/>
              <a:cs typeface="Arial"/>
            </a:endParaRPr>
          </a:p>
          <a:p>
            <a:pPr marL="101600" indent="0" algn="just">
              <a:spcAft>
                <a:spcPts val="1000"/>
              </a:spcAft>
              <a:buNone/>
            </a:pPr>
            <a:r>
              <a:rPr lang="en-US" sz="1800" dirty="0">
                <a:solidFill>
                  <a:schemeClr val="tx1">
                    <a:lumMod val="90000"/>
                    <a:lumOff val="10000"/>
                  </a:schemeClr>
                </a:solidFill>
                <a:latin typeface="Times New Roman"/>
                <a:ea typeface="Calibri"/>
                <a:cs typeface="Arial"/>
              </a:rPr>
              <a:t>Thus, in </a:t>
            </a:r>
            <a:r>
              <a:rPr lang="en-US" sz="1800" b="1" dirty="0">
                <a:solidFill>
                  <a:schemeClr val="tx1">
                    <a:lumMod val="90000"/>
                    <a:lumOff val="10000"/>
                  </a:schemeClr>
                </a:solidFill>
                <a:latin typeface="Times New Roman"/>
                <a:ea typeface="Calibri"/>
                <a:cs typeface="Arial"/>
              </a:rPr>
              <a:t>acute left-sided heart failure</a:t>
            </a:r>
            <a:r>
              <a:rPr lang="en-US" sz="1800" dirty="0">
                <a:solidFill>
                  <a:schemeClr val="tx1">
                    <a:lumMod val="90000"/>
                    <a:lumOff val="10000"/>
                  </a:schemeClr>
                </a:solidFill>
                <a:latin typeface="Times New Roman"/>
                <a:ea typeface="Calibri"/>
                <a:cs typeface="Arial"/>
              </a:rPr>
              <a:t>, in which the pulmonary capillary pressure occasionally does rise to </a:t>
            </a:r>
            <a:r>
              <a:rPr lang="en-US" sz="1800" b="1" dirty="0">
                <a:solidFill>
                  <a:schemeClr val="tx1">
                    <a:lumMod val="90000"/>
                    <a:lumOff val="10000"/>
                  </a:schemeClr>
                </a:solidFill>
                <a:latin typeface="Times New Roman"/>
                <a:ea typeface="Calibri"/>
                <a:cs typeface="Arial"/>
              </a:rPr>
              <a:t>50 mm Hg</a:t>
            </a:r>
            <a:r>
              <a:rPr lang="en-US" sz="1800" dirty="0">
                <a:solidFill>
                  <a:schemeClr val="tx1">
                    <a:lumMod val="90000"/>
                    <a:lumOff val="10000"/>
                  </a:schemeClr>
                </a:solidFill>
                <a:latin typeface="Times New Roman"/>
                <a:ea typeface="Calibri"/>
                <a:cs typeface="Arial"/>
              </a:rPr>
              <a:t>, death frequently ensues in less than </a:t>
            </a:r>
            <a:r>
              <a:rPr lang="en-US" sz="1800" b="1" dirty="0">
                <a:solidFill>
                  <a:schemeClr val="tx1">
                    <a:lumMod val="90000"/>
                    <a:lumOff val="10000"/>
                  </a:schemeClr>
                </a:solidFill>
                <a:latin typeface="Times New Roman"/>
                <a:ea typeface="Calibri"/>
                <a:cs typeface="Arial"/>
              </a:rPr>
              <a:t>30 minutes </a:t>
            </a:r>
            <a:r>
              <a:rPr lang="en-US" sz="1800" dirty="0">
                <a:solidFill>
                  <a:schemeClr val="tx1">
                    <a:lumMod val="90000"/>
                    <a:lumOff val="10000"/>
                  </a:schemeClr>
                </a:solidFill>
                <a:latin typeface="Times New Roman"/>
                <a:ea typeface="Calibri"/>
                <a:cs typeface="Arial"/>
              </a:rPr>
              <a:t>from acute pulmonary edema.</a:t>
            </a:r>
            <a:endParaRPr lang="en-US" sz="1400" dirty="0">
              <a:solidFill>
                <a:schemeClr val="tx1">
                  <a:lumMod val="90000"/>
                  <a:lumOff val="10000"/>
                </a:schemeClr>
              </a:solidFill>
              <a:latin typeface="Calibri"/>
              <a:ea typeface="Calibri"/>
              <a:cs typeface="Arial"/>
            </a:endParaRPr>
          </a:p>
          <a:p>
            <a:pPr marL="101600" indent="0" algn="just">
              <a:spcAft>
                <a:spcPts val="1000"/>
              </a:spcAft>
              <a:buNone/>
            </a:pPr>
            <a:endParaRPr lang="en-US" sz="18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extLst>
      <p:ext uri="{BB962C8B-B14F-4D97-AF65-F5344CB8AC3E}">
        <p14:creationId xmlns:p14="http://schemas.microsoft.com/office/powerpoint/2010/main" xmlns="" val="258360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lumMod val="90000"/>
                    <a:lumOff val="1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xmlns=""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784976" cy="4096140"/>
          </a:xfrm>
        </p:spPr>
        <p:txBody>
          <a:bodyPr/>
          <a:lstStyle/>
          <a:p>
            <a:pPr marL="101600" indent="0" algn="just">
              <a:spcAft>
                <a:spcPts val="1000"/>
              </a:spcAft>
              <a:buNone/>
            </a:pPr>
            <a:endParaRPr lang="en-US" sz="12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2</a:t>
            </a:fld>
            <a:endParaRPr lang="en">
              <a:solidFill>
                <a:srgbClr val="FFFFFF"/>
              </a:solidFill>
            </a:endParaRPr>
          </a:p>
        </p:txBody>
      </p:sp>
      <p:pic>
        <p:nvPicPr>
          <p:cNvPr id="1026" name="Picture 2"/>
          <p:cNvPicPr>
            <a:picLocks noChangeAspect="1" noChangeArrowheads="1"/>
          </p:cNvPicPr>
          <p:nvPr/>
        </p:nvPicPr>
        <p:blipFill>
          <a:blip r:embed="rId2">
            <a:lum bright="-10000" contrast="10000"/>
          </a:blip>
          <a:srcRect l="2083" r="2083"/>
          <a:stretch>
            <a:fillRect/>
          </a:stretch>
        </p:blipFill>
        <p:spPr bwMode="auto">
          <a:xfrm>
            <a:off x="1043608" y="195486"/>
            <a:ext cx="6624736" cy="4948014"/>
          </a:xfrm>
          <a:prstGeom prst="rect">
            <a:avLst/>
          </a:prstGeom>
          <a:noFill/>
          <a:ln w="9525">
            <a:noFill/>
            <a:miter lim="800000"/>
            <a:headEnd/>
            <a:tailEnd/>
          </a:ln>
        </p:spPr>
      </p:pic>
      <p:sp>
        <p:nvSpPr>
          <p:cNvPr id="6" name="TextBox 5"/>
          <p:cNvSpPr txBox="1"/>
          <p:nvPr/>
        </p:nvSpPr>
        <p:spPr>
          <a:xfrm>
            <a:off x="1907704" y="2571750"/>
            <a:ext cx="576064" cy="307777"/>
          </a:xfrm>
          <a:prstGeom prst="rect">
            <a:avLst/>
          </a:prstGeom>
          <a:solidFill>
            <a:schemeClr val="bg1">
              <a:lumMod val="95000"/>
            </a:schemeClr>
          </a:solidFill>
        </p:spPr>
        <p:txBody>
          <a:bodyPr wrap="square" rtlCol="0">
            <a:spAutoFit/>
          </a:bodyPr>
          <a:lstStyle/>
          <a:p>
            <a:endParaRPr lang="en-US" dirty="0"/>
          </a:p>
        </p:txBody>
      </p:sp>
      <p:sp>
        <p:nvSpPr>
          <p:cNvPr id="7" name="TextBox 6"/>
          <p:cNvSpPr txBox="1"/>
          <p:nvPr/>
        </p:nvSpPr>
        <p:spPr>
          <a:xfrm>
            <a:off x="1907704" y="4587974"/>
            <a:ext cx="576064" cy="307777"/>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xmlns="" val="359819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267494"/>
            <a:ext cx="8856984" cy="3155100"/>
          </a:xfrm>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pic>
        <p:nvPicPr>
          <p:cNvPr id="4" name="Picture 3" descr="http://img.brainkart.com/extra/rfq3aky.jpg"/>
          <p:cNvPicPr/>
          <p:nvPr/>
        </p:nvPicPr>
        <p:blipFill rotWithShape="1">
          <a:blip r:embed="rId3">
            <a:extLst>
              <a:ext uri="{28A0092B-C50C-407E-A947-70E740481C1C}">
                <a14:useLocalDpi xmlns:a14="http://schemas.microsoft.com/office/drawing/2010/main" xmlns="" val="0"/>
              </a:ext>
            </a:extLst>
          </a:blip>
          <a:srcRect b="31361"/>
          <a:stretch/>
        </p:blipFill>
        <p:spPr bwMode="auto">
          <a:xfrm>
            <a:off x="467544" y="411510"/>
            <a:ext cx="8136904" cy="4104456"/>
          </a:xfrm>
          <a:prstGeom prst="rect">
            <a:avLst/>
          </a:prstGeom>
          <a:noFill/>
          <a:ln>
            <a:solidFill>
              <a:schemeClr val="accent1"/>
            </a:solidFill>
          </a:ln>
          <a:extLst>
            <a:ext uri="{53640926-AAD7-44D8-BBD7-CCE9431645EC}">
              <a14:shadowObscured xmlns:a14="http://schemas.microsoft.com/office/drawing/2010/main" xmlns=""/>
            </a:ext>
          </a:extLst>
        </p:spPr>
      </p:pic>
      <p:cxnSp>
        <p:nvCxnSpPr>
          <p:cNvPr id="6" name="Straight Arrow Connector 5">
            <a:extLst>
              <a:ext uri="{FF2B5EF4-FFF2-40B4-BE49-F238E27FC236}">
                <a16:creationId xmlns:a16="http://schemas.microsoft.com/office/drawing/2014/main" xmlns="" id="{3DC5B5D4-7685-4BA4-8A28-3B737BE656B1}"/>
              </a:ext>
            </a:extLst>
          </p:cNvPr>
          <p:cNvCxnSpPr/>
          <p:nvPr/>
        </p:nvCxnSpPr>
        <p:spPr>
          <a:xfrm>
            <a:off x="3203848" y="213970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90FEEBA0-1B5C-4BFD-AB28-FBEC59BE0D55}"/>
              </a:ext>
            </a:extLst>
          </p:cNvPr>
          <p:cNvCxnSpPr/>
          <p:nvPr/>
        </p:nvCxnSpPr>
        <p:spPr>
          <a:xfrm>
            <a:off x="3923928" y="2139702"/>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D061540-1EB9-43B0-82A6-02CA61646201}"/>
              </a:ext>
            </a:extLst>
          </p:cNvPr>
          <p:cNvCxnSpPr/>
          <p:nvPr/>
        </p:nvCxnSpPr>
        <p:spPr>
          <a:xfrm>
            <a:off x="3851920" y="2715766"/>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D07B546A-5625-45E0-B7F5-2FAEECFCDBC8}"/>
              </a:ext>
            </a:extLst>
          </p:cNvPr>
          <p:cNvCxnSpPr/>
          <p:nvPr/>
        </p:nvCxnSpPr>
        <p:spPr>
          <a:xfrm flipH="1">
            <a:off x="2771800" y="2715766"/>
            <a:ext cx="64807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8A56D9B9-AEC2-4795-A631-A6E555DAC853}"/>
              </a:ext>
            </a:extLst>
          </p:cNvPr>
          <p:cNvCxnSpPr/>
          <p:nvPr/>
        </p:nvCxnSpPr>
        <p:spPr>
          <a:xfrm flipV="1">
            <a:off x="5796136" y="1707654"/>
            <a:ext cx="86409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07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784976" cy="4096140"/>
          </a:xfrm>
        </p:spPr>
        <p:txBody>
          <a:bodyPr/>
          <a:lstStyle/>
          <a:p>
            <a:pPr marL="101600" indent="0" algn="ctr">
              <a:spcAft>
                <a:spcPts val="1000"/>
              </a:spcAft>
              <a:buNone/>
            </a:pPr>
            <a:r>
              <a:rPr lang="en-US" sz="1600" b="1" dirty="0" smtClean="0">
                <a:solidFill>
                  <a:schemeClr val="tx1">
                    <a:lumMod val="90000"/>
                    <a:lumOff val="10000"/>
                  </a:schemeClr>
                </a:solidFill>
                <a:latin typeface="Times New Roman"/>
                <a:ea typeface="Calibri"/>
                <a:cs typeface="Arial"/>
              </a:rPr>
              <a:t>Starling forces affecting pulmonary cap.</a:t>
            </a: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1</a:t>
            </a:r>
            <a:r>
              <a:rPr lang="en-US" sz="1600" b="1" dirty="0">
                <a:solidFill>
                  <a:schemeClr val="tx1">
                    <a:lumMod val="90000"/>
                    <a:lumOff val="10000"/>
                  </a:schemeClr>
                </a:solidFill>
                <a:latin typeface="Times New Roman"/>
                <a:ea typeface="Calibri"/>
                <a:cs typeface="Arial"/>
              </a:rPr>
              <a:t>. The pulmonary capillary pressure</a:t>
            </a:r>
            <a:r>
              <a:rPr lang="en-US" sz="1600" dirty="0">
                <a:solidFill>
                  <a:schemeClr val="tx1">
                    <a:lumMod val="90000"/>
                    <a:lumOff val="10000"/>
                  </a:schemeClr>
                </a:solidFill>
                <a:latin typeface="Times New Roman"/>
                <a:ea typeface="Calibri"/>
                <a:cs typeface="Arial"/>
              </a:rPr>
              <a:t> is </a:t>
            </a:r>
            <a:r>
              <a:rPr lang="en-US" sz="1600" b="1" dirty="0">
                <a:solidFill>
                  <a:schemeClr val="tx1">
                    <a:lumMod val="90000"/>
                    <a:lumOff val="10000"/>
                  </a:schemeClr>
                </a:solidFill>
                <a:latin typeface="Times New Roman"/>
                <a:ea typeface="Calibri"/>
                <a:cs typeface="Arial"/>
              </a:rPr>
              <a:t>low</a:t>
            </a:r>
            <a:r>
              <a:rPr lang="en-US" sz="1600" dirty="0">
                <a:solidFill>
                  <a:schemeClr val="tx1">
                    <a:lumMod val="90000"/>
                    <a:lumOff val="10000"/>
                  </a:schemeClr>
                </a:solidFill>
                <a:latin typeface="Times New Roman"/>
                <a:ea typeface="Calibri"/>
                <a:cs typeface="Arial"/>
              </a:rPr>
              <a:t>, about </a:t>
            </a:r>
            <a:r>
              <a:rPr lang="en-US" sz="1600" b="1" dirty="0">
                <a:solidFill>
                  <a:schemeClr val="tx1">
                    <a:lumMod val="90000"/>
                    <a:lumOff val="10000"/>
                  </a:schemeClr>
                </a:solidFill>
                <a:latin typeface="Times New Roman"/>
                <a:ea typeface="Calibri"/>
                <a:cs typeface="Arial"/>
              </a:rPr>
              <a:t>7 mm Hg</a:t>
            </a:r>
            <a:r>
              <a:rPr lang="en-US" sz="1600" dirty="0">
                <a:solidFill>
                  <a:schemeClr val="tx1">
                    <a:lumMod val="90000"/>
                    <a:lumOff val="10000"/>
                  </a:schemeClr>
                </a:solidFill>
                <a:latin typeface="Times New Roman"/>
                <a:ea typeface="Calibri"/>
                <a:cs typeface="Arial"/>
              </a:rPr>
              <a:t>, in comparison with a considerably higher functional capillary pressure in the peripheral tissues of about 17 mm Hg.</a:t>
            </a:r>
            <a:endParaRPr lang="en-US" sz="1200" dirty="0">
              <a:solidFill>
                <a:schemeClr val="tx1">
                  <a:lumMod val="90000"/>
                  <a:lumOff val="10000"/>
                </a:schemeClr>
              </a:solidFill>
              <a:latin typeface="Calibri"/>
              <a:ea typeface="Calibri"/>
              <a:cs typeface="Arial"/>
            </a:endParaRPr>
          </a:p>
          <a:p>
            <a:pPr marL="101600" indent="0" algn="just">
              <a:spcAft>
                <a:spcPts val="1000"/>
              </a:spcAft>
              <a:buNone/>
            </a:pPr>
            <a:r>
              <a:rPr lang="en-US" sz="1600" b="1" dirty="0">
                <a:solidFill>
                  <a:schemeClr val="tx1">
                    <a:lumMod val="90000"/>
                    <a:lumOff val="10000"/>
                  </a:schemeClr>
                </a:solidFill>
                <a:latin typeface="Times New Roman"/>
                <a:ea typeface="Calibri"/>
                <a:cs typeface="Arial"/>
              </a:rPr>
              <a:t>2. The interstitial fluid pressure in the lung</a:t>
            </a:r>
            <a:r>
              <a:rPr lang="en-US" sz="1600" dirty="0">
                <a:solidFill>
                  <a:schemeClr val="tx1">
                    <a:lumMod val="90000"/>
                    <a:lumOff val="10000"/>
                  </a:schemeClr>
                </a:solidFill>
                <a:latin typeface="Times New Roman"/>
                <a:ea typeface="Calibri"/>
                <a:cs typeface="Arial"/>
              </a:rPr>
              <a:t> is slightly </a:t>
            </a:r>
            <a:r>
              <a:rPr lang="en-US" sz="1600" b="1" dirty="0">
                <a:solidFill>
                  <a:schemeClr val="tx1">
                    <a:lumMod val="90000"/>
                    <a:lumOff val="10000"/>
                  </a:schemeClr>
                </a:solidFill>
                <a:latin typeface="Times New Roman"/>
                <a:ea typeface="Calibri"/>
                <a:cs typeface="Arial"/>
              </a:rPr>
              <a:t>more negative</a:t>
            </a:r>
            <a:r>
              <a:rPr lang="en-US" sz="1600" dirty="0">
                <a:solidFill>
                  <a:schemeClr val="tx1">
                    <a:lumMod val="90000"/>
                    <a:lumOff val="10000"/>
                  </a:schemeClr>
                </a:solidFill>
                <a:latin typeface="Times New Roman"/>
                <a:ea typeface="Calibri"/>
                <a:cs typeface="Arial"/>
              </a:rPr>
              <a:t> than that in the peripheral subcutaneous tissue. (This has been measured </a:t>
            </a:r>
            <a:r>
              <a:rPr lang="en-US" sz="1600" dirty="0" smtClean="0">
                <a:solidFill>
                  <a:schemeClr val="tx1">
                    <a:lumMod val="90000"/>
                    <a:lumOff val="10000"/>
                  </a:schemeClr>
                </a:solidFill>
                <a:latin typeface="Times New Roman"/>
                <a:ea typeface="Calibri"/>
                <a:cs typeface="Arial"/>
              </a:rPr>
              <a:t>by </a:t>
            </a:r>
            <a:r>
              <a:rPr lang="en-US" sz="1600" dirty="0">
                <a:solidFill>
                  <a:schemeClr val="tx1">
                    <a:lumMod val="90000"/>
                    <a:lumOff val="10000"/>
                  </a:schemeClr>
                </a:solidFill>
                <a:latin typeface="Times New Roman"/>
                <a:ea typeface="Calibri"/>
                <a:cs typeface="Arial"/>
              </a:rPr>
              <a:t>measuring the absorption pressure of fluid from the alveoli, giving a value of </a:t>
            </a:r>
            <a:r>
              <a:rPr lang="en-US" sz="1600" b="1" dirty="0">
                <a:solidFill>
                  <a:schemeClr val="tx1">
                    <a:lumMod val="90000"/>
                    <a:lumOff val="10000"/>
                  </a:schemeClr>
                </a:solidFill>
                <a:latin typeface="Times New Roman"/>
                <a:ea typeface="Calibri"/>
                <a:cs typeface="Arial"/>
              </a:rPr>
              <a:t>about –8 mm Hg</a:t>
            </a:r>
            <a:r>
              <a:rPr lang="en-US" sz="1600" dirty="0">
                <a:solidFill>
                  <a:schemeClr val="tx1">
                    <a:lumMod val="90000"/>
                    <a:lumOff val="10000"/>
                  </a:schemeClr>
                </a:solidFill>
                <a:latin typeface="Times New Roman"/>
                <a:ea typeface="Calibri"/>
                <a:cs typeface="Arial"/>
              </a:rPr>
              <a:t>.)</a:t>
            </a:r>
            <a:endParaRPr lang="en-US" sz="1200" dirty="0">
              <a:solidFill>
                <a:schemeClr val="tx1">
                  <a:lumMod val="90000"/>
                  <a:lumOff val="10000"/>
                </a:schemeClr>
              </a:solidFill>
              <a:latin typeface="Calibri"/>
              <a:ea typeface="Calibri"/>
              <a:cs typeface="Arial"/>
            </a:endParaRPr>
          </a:p>
          <a:p>
            <a:pPr marL="101600" indent="0" algn="just">
              <a:spcAft>
                <a:spcPts val="1000"/>
              </a:spcAft>
              <a:buNone/>
            </a:pPr>
            <a:r>
              <a:rPr lang="en-US" sz="1600" b="1" dirty="0">
                <a:solidFill>
                  <a:schemeClr val="tx1">
                    <a:lumMod val="90000"/>
                    <a:lumOff val="10000"/>
                  </a:schemeClr>
                </a:solidFill>
                <a:latin typeface="Times New Roman"/>
                <a:ea typeface="Calibri"/>
                <a:cs typeface="Arial"/>
              </a:rPr>
              <a:t>3. </a:t>
            </a:r>
            <a:r>
              <a:rPr lang="en-US" sz="1600" dirty="0">
                <a:solidFill>
                  <a:schemeClr val="tx1">
                    <a:lumMod val="90000"/>
                    <a:lumOff val="10000"/>
                  </a:schemeClr>
                </a:solidFill>
                <a:latin typeface="Times New Roman"/>
                <a:ea typeface="Calibri"/>
                <a:cs typeface="Arial"/>
              </a:rPr>
              <a:t>The pulmonary capillaries are relatively leaky to protein molecules, so that the </a:t>
            </a:r>
            <a:r>
              <a:rPr lang="en-US" sz="1600" b="1" dirty="0">
                <a:solidFill>
                  <a:schemeClr val="tx1">
                    <a:lumMod val="90000"/>
                    <a:lumOff val="10000"/>
                  </a:schemeClr>
                </a:solidFill>
                <a:latin typeface="Times New Roman"/>
                <a:ea typeface="Calibri"/>
                <a:cs typeface="Arial"/>
              </a:rPr>
              <a:t>colloid osmotic pressure of the pulmonary interstitial fluid</a:t>
            </a:r>
            <a:r>
              <a:rPr lang="en-US" sz="1600" dirty="0">
                <a:solidFill>
                  <a:schemeClr val="tx1">
                    <a:lumMod val="90000"/>
                    <a:lumOff val="10000"/>
                  </a:schemeClr>
                </a:solidFill>
                <a:latin typeface="Times New Roman"/>
                <a:ea typeface="Calibri"/>
                <a:cs typeface="Arial"/>
              </a:rPr>
              <a:t> is about </a:t>
            </a:r>
            <a:r>
              <a:rPr lang="en-US" sz="1600" b="1" dirty="0">
                <a:solidFill>
                  <a:schemeClr val="tx1">
                    <a:lumMod val="90000"/>
                    <a:lumOff val="10000"/>
                  </a:schemeClr>
                </a:solidFill>
                <a:latin typeface="Times New Roman"/>
                <a:ea typeface="Calibri"/>
                <a:cs typeface="Arial"/>
              </a:rPr>
              <a:t>14 mm Hg</a:t>
            </a:r>
            <a:r>
              <a:rPr lang="en-US" sz="1600" dirty="0">
                <a:solidFill>
                  <a:schemeClr val="tx1">
                    <a:lumMod val="90000"/>
                    <a:lumOff val="10000"/>
                  </a:schemeClr>
                </a:solidFill>
                <a:latin typeface="Times New Roman"/>
                <a:ea typeface="Calibri"/>
                <a:cs typeface="Arial"/>
              </a:rPr>
              <a:t>, in comparison with less than half this value in the peripheral tissues.</a:t>
            </a:r>
            <a:endParaRPr lang="en-US" sz="1200" dirty="0">
              <a:solidFill>
                <a:schemeClr val="tx1">
                  <a:lumMod val="90000"/>
                  <a:lumOff val="10000"/>
                </a:schemeClr>
              </a:solidFill>
              <a:latin typeface="Calibri"/>
              <a:ea typeface="Calibri"/>
              <a:cs typeface="Arial"/>
            </a:endParaRPr>
          </a:p>
          <a:p>
            <a:pPr marL="101600" indent="0" algn="just">
              <a:spcAft>
                <a:spcPts val="1000"/>
              </a:spcAft>
              <a:buNone/>
            </a:pPr>
            <a:r>
              <a:rPr lang="en-US" sz="1600" b="1" dirty="0">
                <a:solidFill>
                  <a:schemeClr val="tx1">
                    <a:lumMod val="90000"/>
                    <a:lumOff val="10000"/>
                  </a:schemeClr>
                </a:solidFill>
                <a:latin typeface="Times New Roman"/>
                <a:ea typeface="Calibri"/>
                <a:cs typeface="Arial"/>
              </a:rPr>
              <a:t>4</a:t>
            </a:r>
            <a:r>
              <a:rPr lang="en-US" sz="1600" b="1" dirty="0" smtClean="0">
                <a:solidFill>
                  <a:schemeClr val="tx1">
                    <a:lumMod val="90000"/>
                    <a:lumOff val="10000"/>
                  </a:schemeClr>
                </a:solidFill>
                <a:latin typeface="Times New Roman"/>
                <a:ea typeface="Calibri"/>
                <a:cs typeface="Arial"/>
              </a:rPr>
              <a:t>. Plasma colloid osmotic pressure = 28 mm Hg.</a:t>
            </a:r>
          </a:p>
          <a:p>
            <a:pPr marL="101600" indent="0" algn="just">
              <a:spcAft>
                <a:spcPts val="1000"/>
              </a:spcAft>
              <a:buNone/>
            </a:pPr>
            <a:r>
              <a:rPr lang="en-US" sz="1600" b="1" dirty="0" smtClean="0">
                <a:solidFill>
                  <a:schemeClr val="tx1">
                    <a:lumMod val="90000"/>
                    <a:lumOff val="10000"/>
                  </a:schemeClr>
                </a:solidFill>
                <a:latin typeface="Times New Roman"/>
                <a:ea typeface="Calibri"/>
                <a:cs typeface="Arial"/>
              </a:rPr>
              <a:t>-</a:t>
            </a:r>
            <a:r>
              <a:rPr lang="en-US" sz="1600" dirty="0" smtClean="0">
                <a:solidFill>
                  <a:schemeClr val="tx1">
                    <a:lumMod val="90000"/>
                    <a:lumOff val="10000"/>
                  </a:schemeClr>
                </a:solidFill>
                <a:latin typeface="Times New Roman"/>
                <a:ea typeface="Calibri"/>
                <a:cs typeface="Arial"/>
              </a:rPr>
              <a:t>The </a:t>
            </a:r>
            <a:r>
              <a:rPr lang="en-US" sz="1600" dirty="0">
                <a:solidFill>
                  <a:schemeClr val="tx1">
                    <a:lumMod val="90000"/>
                    <a:lumOff val="10000"/>
                  </a:schemeClr>
                </a:solidFill>
                <a:latin typeface="Times New Roman"/>
                <a:ea typeface="Calibri"/>
                <a:cs typeface="Arial"/>
              </a:rPr>
              <a:t>alveolar walls are extremely </a:t>
            </a:r>
            <a:r>
              <a:rPr lang="en-US" sz="1600" b="1" dirty="0">
                <a:solidFill>
                  <a:schemeClr val="tx1">
                    <a:lumMod val="90000"/>
                    <a:lumOff val="10000"/>
                  </a:schemeClr>
                </a:solidFill>
                <a:latin typeface="Times New Roman"/>
                <a:ea typeface="Calibri"/>
                <a:cs typeface="Arial"/>
              </a:rPr>
              <a:t>thin</a:t>
            </a:r>
            <a:r>
              <a:rPr lang="en-US" sz="1600" dirty="0">
                <a:solidFill>
                  <a:schemeClr val="tx1">
                    <a:lumMod val="90000"/>
                    <a:lumOff val="10000"/>
                  </a:schemeClr>
                </a:solidFill>
                <a:latin typeface="Times New Roman"/>
                <a:ea typeface="Calibri"/>
                <a:cs typeface="Arial"/>
              </a:rPr>
              <a:t>, and the alveolar epithelium </a:t>
            </a:r>
            <a:r>
              <a:rPr lang="en-US" sz="1600" dirty="0" smtClean="0">
                <a:solidFill>
                  <a:schemeClr val="tx1">
                    <a:lumMod val="90000"/>
                    <a:lumOff val="10000"/>
                  </a:schemeClr>
                </a:solidFill>
                <a:latin typeface="Times New Roman"/>
                <a:ea typeface="Calibri"/>
                <a:cs typeface="Arial"/>
              </a:rPr>
              <a:t>is </a:t>
            </a:r>
            <a:r>
              <a:rPr lang="en-US" sz="1600" dirty="0">
                <a:solidFill>
                  <a:schemeClr val="tx1">
                    <a:lumMod val="90000"/>
                    <a:lumOff val="10000"/>
                  </a:schemeClr>
                </a:solidFill>
                <a:latin typeface="Times New Roman"/>
                <a:ea typeface="Calibri"/>
                <a:cs typeface="Arial"/>
              </a:rPr>
              <a:t>so weak that it can be ruptured by any </a:t>
            </a:r>
            <a:r>
              <a:rPr lang="en-US" sz="1600" b="1" dirty="0">
                <a:solidFill>
                  <a:schemeClr val="tx1">
                    <a:lumMod val="90000"/>
                    <a:lumOff val="10000"/>
                  </a:schemeClr>
                </a:solidFill>
                <a:latin typeface="Times New Roman"/>
                <a:ea typeface="Calibri"/>
                <a:cs typeface="Arial"/>
              </a:rPr>
              <a:t>positive pressure </a:t>
            </a:r>
            <a:r>
              <a:rPr lang="en-US" sz="1600" dirty="0">
                <a:solidFill>
                  <a:schemeClr val="tx1">
                    <a:lumMod val="90000"/>
                    <a:lumOff val="10000"/>
                  </a:schemeClr>
                </a:solidFill>
                <a:latin typeface="Times New Roman"/>
                <a:ea typeface="Calibri"/>
                <a:cs typeface="Arial"/>
              </a:rPr>
              <a:t>in the interstitial spaces greater than alveolar air pressure (greater than 0 mm Hg), which allows dumping of fluid from the interstitial spaces into the alveoli.</a:t>
            </a:r>
            <a:endParaRPr lang="en-US" sz="12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fld id="{00000000-1234-1234-1234-123412341234}" type="slidenum">
              <a:rPr lang="en" smtClean="0">
                <a:solidFill>
                  <a:srgbClr val="FFFFFF"/>
                </a:solidFill>
              </a:rPr>
              <a:pPr/>
              <a:t>4</a:t>
            </a:fld>
            <a:endParaRPr lang="en">
              <a:solidFill>
                <a:srgbClr val="FFFFFF"/>
              </a:solidFill>
            </a:endParaRPr>
          </a:p>
        </p:txBody>
      </p:sp>
    </p:spTree>
    <p:extLst>
      <p:ext uri="{BB962C8B-B14F-4D97-AF65-F5344CB8AC3E}">
        <p14:creationId xmlns:p14="http://schemas.microsoft.com/office/powerpoint/2010/main" xmlns="" val="359819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771550"/>
            <a:ext cx="8712968" cy="3155100"/>
          </a:xfrm>
        </p:spPr>
        <p:txBody>
          <a:bodyPr/>
          <a:lstStyle/>
          <a:p>
            <a:pPr marL="101600" indent="0" algn="just">
              <a:spcAft>
                <a:spcPts val="1000"/>
              </a:spcAft>
              <a:buNone/>
            </a:pPr>
            <a:r>
              <a:rPr lang="en-US" sz="1800" dirty="0">
                <a:solidFill>
                  <a:schemeClr val="tx1">
                    <a:lumMod val="90000"/>
                    <a:lumOff val="10000"/>
                  </a:schemeClr>
                </a:solidFill>
                <a:latin typeface="Times New Roman"/>
                <a:ea typeface="Calibri"/>
                <a:cs typeface="Arial"/>
              </a:rPr>
              <a:t>The dynamics of fluid exchange across the lung capillary membranes are </a:t>
            </a:r>
            <a:r>
              <a:rPr lang="en-US" sz="1800" b="1" dirty="0">
                <a:solidFill>
                  <a:schemeClr val="tx1">
                    <a:lumMod val="90000"/>
                    <a:lumOff val="10000"/>
                  </a:schemeClr>
                </a:solidFill>
                <a:latin typeface="Times New Roman"/>
                <a:ea typeface="Calibri"/>
                <a:cs typeface="Arial"/>
              </a:rPr>
              <a:t>qualitatively</a:t>
            </a:r>
            <a:r>
              <a:rPr lang="en-US" sz="1800" dirty="0">
                <a:solidFill>
                  <a:schemeClr val="tx1">
                    <a:lumMod val="90000"/>
                    <a:lumOff val="10000"/>
                  </a:schemeClr>
                </a:solidFill>
                <a:latin typeface="Times New Roman"/>
                <a:ea typeface="Calibri"/>
                <a:cs typeface="Arial"/>
              </a:rPr>
              <a:t> the same as for peripheral tissues. However, </a:t>
            </a:r>
            <a:r>
              <a:rPr lang="en-US" sz="1800" b="1" dirty="0">
                <a:solidFill>
                  <a:schemeClr val="tx1">
                    <a:lumMod val="90000"/>
                    <a:lumOff val="10000"/>
                  </a:schemeClr>
                </a:solidFill>
                <a:latin typeface="Times New Roman"/>
                <a:ea typeface="Calibri"/>
                <a:cs typeface="Arial"/>
              </a:rPr>
              <a:t>quantitatively</a:t>
            </a:r>
            <a:r>
              <a:rPr lang="en-US" sz="1800" dirty="0">
                <a:solidFill>
                  <a:schemeClr val="tx1">
                    <a:lumMod val="90000"/>
                    <a:lumOff val="10000"/>
                  </a:schemeClr>
                </a:solidFill>
                <a:latin typeface="Times New Roman"/>
                <a:ea typeface="Calibri"/>
                <a:cs typeface="Arial"/>
              </a:rPr>
              <a:t>, there are important differences, as follows:</a:t>
            </a:r>
            <a:endParaRPr lang="en-US" sz="14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pic>
        <p:nvPicPr>
          <p:cNvPr id="4" name="Picture 3" descr="http://img.brainkart.com/extra/FosLjTC.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851670"/>
            <a:ext cx="7776864" cy="2952328"/>
          </a:xfrm>
          <a:prstGeom prst="rect">
            <a:avLst/>
          </a:prstGeom>
          <a:noFill/>
          <a:ln>
            <a:noFill/>
          </a:ln>
        </p:spPr>
      </p:pic>
    </p:spTree>
    <p:extLst>
      <p:ext uri="{BB962C8B-B14F-4D97-AF65-F5344CB8AC3E}">
        <p14:creationId xmlns:p14="http://schemas.microsoft.com/office/powerpoint/2010/main" xmlns="" val="1674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483518"/>
            <a:ext cx="8856984" cy="648072"/>
          </a:xfrm>
        </p:spPr>
        <p:txBody>
          <a:bodyPr/>
          <a:lstStyle/>
          <a:p>
            <a:pPr algn="just">
              <a:spcAft>
                <a:spcPts val="1000"/>
              </a:spcAft>
              <a:buNone/>
            </a:pPr>
            <a:r>
              <a:rPr lang="en-US" dirty="0" smtClean="0">
                <a:solidFill>
                  <a:schemeClr val="tx1">
                    <a:lumMod val="90000"/>
                    <a:lumOff val="10000"/>
                  </a:schemeClr>
                </a:solidFill>
                <a:latin typeface="Times New Roman"/>
                <a:ea typeface="Calibri"/>
                <a:cs typeface="Arial"/>
              </a:rPr>
              <a:t>    Thus</a:t>
            </a:r>
            <a:r>
              <a:rPr lang="en-US" dirty="0">
                <a:solidFill>
                  <a:schemeClr val="tx1">
                    <a:lumMod val="90000"/>
                    <a:lumOff val="10000"/>
                  </a:schemeClr>
                </a:solidFill>
                <a:latin typeface="Times New Roman"/>
                <a:ea typeface="Calibri"/>
                <a:cs typeface="Arial"/>
              </a:rPr>
              <a:t>, the normal </a:t>
            </a:r>
            <a:r>
              <a:rPr lang="en-US" b="1" dirty="0">
                <a:solidFill>
                  <a:schemeClr val="tx1">
                    <a:lumMod val="90000"/>
                    <a:lumOff val="10000"/>
                  </a:schemeClr>
                </a:solidFill>
                <a:latin typeface="Times New Roman"/>
                <a:ea typeface="Calibri"/>
                <a:cs typeface="Arial"/>
              </a:rPr>
              <a:t>outward</a:t>
            </a:r>
            <a:r>
              <a:rPr lang="en-US" dirty="0">
                <a:solidFill>
                  <a:schemeClr val="tx1">
                    <a:lumMod val="90000"/>
                    <a:lumOff val="10000"/>
                  </a:schemeClr>
                </a:solidFill>
                <a:latin typeface="Times New Roman"/>
                <a:ea typeface="Calibri"/>
                <a:cs typeface="Arial"/>
              </a:rPr>
              <a:t> forces are slightly greater than the </a:t>
            </a:r>
            <a:r>
              <a:rPr lang="en-US" b="1" dirty="0">
                <a:solidFill>
                  <a:schemeClr val="tx1">
                    <a:lumMod val="90000"/>
                    <a:lumOff val="10000"/>
                  </a:schemeClr>
                </a:solidFill>
                <a:latin typeface="Times New Roman"/>
                <a:ea typeface="Calibri"/>
                <a:cs typeface="Arial"/>
              </a:rPr>
              <a:t>inward</a:t>
            </a:r>
            <a:r>
              <a:rPr lang="en-US" dirty="0">
                <a:solidFill>
                  <a:schemeClr val="tx1">
                    <a:lumMod val="90000"/>
                    <a:lumOff val="10000"/>
                  </a:schemeClr>
                </a:solidFill>
                <a:latin typeface="Times New Roman"/>
                <a:ea typeface="Calibri"/>
                <a:cs typeface="Arial"/>
              </a:rPr>
              <a:t> forces, providing a mean filtration pressure at the pulmonary capillary membrane; this can be calculated as follows:</a:t>
            </a:r>
            <a:endParaRPr lang="en-US" sz="1600" dirty="0">
              <a:solidFill>
                <a:schemeClr val="tx1">
                  <a:lumMod val="90000"/>
                  <a:lumOff val="10000"/>
                </a:schemeClr>
              </a:solidFill>
              <a:latin typeface="Calibri"/>
              <a:ea typeface="Calibri"/>
              <a:cs typeface="Arial"/>
            </a:endParaRPr>
          </a:p>
          <a:p>
            <a:pPr marL="101600" indent="0" algn="just">
              <a:spcAft>
                <a:spcPts val="1000"/>
              </a:spcAft>
              <a:buNone/>
            </a:pPr>
            <a:endParaRPr lang="en-US" dirty="0">
              <a:solidFill>
                <a:schemeClr val="tx1">
                  <a:lumMod val="90000"/>
                  <a:lumOff val="10000"/>
                </a:schemeClr>
              </a:solidFill>
              <a:latin typeface="Times New Roman"/>
              <a:ea typeface="Calibri"/>
              <a:cs typeface="Arial"/>
            </a:endParaRPr>
          </a:p>
          <a:p>
            <a:pPr marL="101600" indent="0" algn="just">
              <a:spcAft>
                <a:spcPts val="1000"/>
              </a:spcAft>
              <a:buNone/>
            </a:pPr>
            <a:endParaRPr lang="en-US" dirty="0">
              <a:solidFill>
                <a:schemeClr val="tx1">
                  <a:lumMod val="90000"/>
                  <a:lumOff val="10000"/>
                </a:schemeClr>
              </a:solidFill>
              <a:latin typeface="Times New Roman"/>
              <a:ea typeface="Calibri"/>
              <a:cs typeface="Arial"/>
            </a:endParaRPr>
          </a:p>
          <a:p>
            <a:pPr marL="101600" indent="0" algn="just">
              <a:spcAft>
                <a:spcPts val="1000"/>
              </a:spcAft>
              <a:buNone/>
            </a:pPr>
            <a:r>
              <a:rPr lang="en-US" dirty="0">
                <a:solidFill>
                  <a:schemeClr val="tx1">
                    <a:lumMod val="90000"/>
                    <a:lumOff val="10000"/>
                  </a:schemeClr>
                </a:solidFill>
                <a:latin typeface="Times New Roman"/>
                <a:ea typeface="Calibri"/>
                <a:cs typeface="Arial"/>
              </a:rPr>
              <a:t>This filtration pressure causes a slight continual flow of fluid from the pulmonary capillaries into the interstitial spaces, and except for a small amount that evaporates in the alveoli, this fluid is pumped back to the circulation through the pulmonary lymphatic system.</a:t>
            </a:r>
            <a:endParaRPr lang="en-US" sz="1600" dirty="0">
              <a:solidFill>
                <a:schemeClr val="tx1">
                  <a:lumMod val="90000"/>
                  <a:lumOff val="10000"/>
                </a:schemeClr>
              </a:solidFill>
              <a:latin typeface="Calibri"/>
              <a:ea typeface="Calibri"/>
              <a:cs typeface="Arial"/>
            </a:endParaRPr>
          </a:p>
          <a:p>
            <a:pPr marL="101600" indent="0">
              <a:buNone/>
            </a:pP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pic>
        <p:nvPicPr>
          <p:cNvPr id="6" name="Picture 5" descr="http://img.brainkart.com/extra/eWbsLo4.jpg"/>
          <p:cNvPicPr/>
          <p:nvPr/>
        </p:nvPicPr>
        <p:blipFill rotWithShape="1">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t="5672" b="6680"/>
          <a:stretch/>
        </p:blipFill>
        <p:spPr bwMode="auto">
          <a:xfrm>
            <a:off x="539552" y="1707502"/>
            <a:ext cx="7704856" cy="1110343"/>
          </a:xfrm>
          <a:prstGeom prst="rect">
            <a:avLst/>
          </a:prstGeom>
          <a:noFill/>
          <a:ln>
            <a:noFill/>
          </a:ln>
        </p:spPr>
      </p:pic>
    </p:spTree>
    <p:extLst>
      <p:ext uri="{BB962C8B-B14F-4D97-AF65-F5344CB8AC3E}">
        <p14:creationId xmlns:p14="http://schemas.microsoft.com/office/powerpoint/2010/main" xmlns="" val="343596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640960" cy="3155100"/>
          </a:xfrm>
        </p:spPr>
        <p:txBody>
          <a:bodyPr/>
          <a:lstStyle/>
          <a:p>
            <a:pPr marL="101600" indent="0" algn="ctr">
              <a:spcAft>
                <a:spcPts val="1000"/>
              </a:spcAft>
              <a:buNone/>
            </a:pPr>
            <a:r>
              <a:rPr lang="en-US" b="1" dirty="0">
                <a:solidFill>
                  <a:schemeClr val="tx1">
                    <a:lumMod val="90000"/>
                    <a:lumOff val="10000"/>
                  </a:schemeClr>
                </a:solidFill>
                <a:latin typeface="Times New Roman"/>
                <a:ea typeface="Calibri"/>
                <a:cs typeface="Arial"/>
              </a:rPr>
              <a:t>Negative Pulmonary Interstitial Pressure and the Mechanism for Keeping the Alveoli “Dry.” </a:t>
            </a:r>
          </a:p>
          <a:p>
            <a:pPr algn="just">
              <a:spcAft>
                <a:spcPts val="1000"/>
              </a:spcAft>
              <a:buNone/>
            </a:pPr>
            <a:r>
              <a:rPr lang="en-US" dirty="0">
                <a:solidFill>
                  <a:schemeClr val="tx1">
                    <a:lumMod val="90000"/>
                    <a:lumOff val="10000"/>
                  </a:schemeClr>
                </a:solidFill>
                <a:latin typeface="Times New Roman"/>
                <a:ea typeface="Calibri"/>
                <a:cs typeface="Arial"/>
              </a:rPr>
              <a:t>One of the most important problems in lung function is to understand why the alveoli do not normally fill with fluid. One’s first inclination is to think that the alveolar epithelium is strong enough and continuous enough to keep fluid from leaking out of the interstitial spaces into the alveoli. </a:t>
            </a:r>
          </a:p>
          <a:p>
            <a:pPr algn="just">
              <a:spcAft>
                <a:spcPts val="1000"/>
              </a:spcAft>
              <a:buNone/>
            </a:pPr>
            <a:r>
              <a:rPr lang="en-US" dirty="0">
                <a:solidFill>
                  <a:schemeClr val="tx1">
                    <a:lumMod val="90000"/>
                    <a:lumOff val="10000"/>
                  </a:schemeClr>
                </a:solidFill>
                <a:latin typeface="Times New Roman"/>
                <a:ea typeface="Calibri"/>
                <a:cs typeface="Arial"/>
              </a:rPr>
              <a:t>This </a:t>
            </a:r>
            <a:r>
              <a:rPr lang="en-US" b="1" dirty="0">
                <a:solidFill>
                  <a:schemeClr val="tx1">
                    <a:lumMod val="90000"/>
                    <a:lumOff val="10000"/>
                  </a:schemeClr>
                </a:solidFill>
                <a:latin typeface="Times New Roman"/>
                <a:ea typeface="Calibri"/>
                <a:cs typeface="Arial"/>
              </a:rPr>
              <a:t>is not true</a:t>
            </a:r>
            <a:r>
              <a:rPr lang="en-US" dirty="0">
                <a:solidFill>
                  <a:schemeClr val="tx1">
                    <a:lumMod val="90000"/>
                    <a:lumOff val="10000"/>
                  </a:schemeClr>
                </a:solidFill>
                <a:latin typeface="Times New Roman"/>
                <a:ea typeface="Calibri"/>
                <a:cs typeface="Arial"/>
              </a:rPr>
              <a:t>, because experiments have shown that there are always openings between the alveolar epithelial cells through which even large protein molecules, as well as water and electrolytes, can pass.</a:t>
            </a:r>
            <a:endParaRPr lang="en-US"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75000"/>
                    <a:lumOff val="25000"/>
                  </a:schemeClr>
                </a:solidFill>
              </a:rPr>
              <a:pPr marL="0" lvl="0" indent="0" algn="r" rtl="0">
                <a:spcBef>
                  <a:spcPts val="0"/>
                </a:spcBef>
                <a:spcAft>
                  <a:spcPts val="0"/>
                </a:spcAft>
                <a:buNone/>
              </a:pPr>
              <a:t>7</a:t>
            </a:fld>
            <a:endParaRPr lang="en">
              <a:solidFill>
                <a:schemeClr val="tx1">
                  <a:lumMod val="75000"/>
                  <a:lumOff val="25000"/>
                </a:schemeClr>
              </a:solidFill>
            </a:endParaRPr>
          </a:p>
        </p:txBody>
      </p:sp>
    </p:spTree>
    <p:extLst>
      <p:ext uri="{BB962C8B-B14F-4D97-AF65-F5344CB8AC3E}">
        <p14:creationId xmlns:p14="http://schemas.microsoft.com/office/powerpoint/2010/main" xmlns="" val="27222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95486"/>
            <a:ext cx="8712968" cy="3155100"/>
          </a:xfrm>
        </p:spPr>
        <p:txBody>
          <a:bodyPr/>
          <a:lstStyle/>
          <a:p>
            <a:pPr marL="101600" indent="0" algn="just">
              <a:spcAft>
                <a:spcPts val="1000"/>
              </a:spcAft>
              <a:buNone/>
            </a:pPr>
            <a:r>
              <a:rPr lang="en-US" sz="2400" dirty="0">
                <a:solidFill>
                  <a:schemeClr val="tx1">
                    <a:lumMod val="90000"/>
                    <a:lumOff val="10000"/>
                  </a:schemeClr>
                </a:solidFill>
                <a:latin typeface="Times New Roman"/>
                <a:ea typeface="Calibri"/>
                <a:cs typeface="Arial"/>
              </a:rPr>
              <a:t>It is clear that whenever </a:t>
            </a:r>
            <a:r>
              <a:rPr lang="en-US" sz="2400" b="1" dirty="0">
                <a:solidFill>
                  <a:schemeClr val="tx1">
                    <a:lumMod val="90000"/>
                    <a:lumOff val="10000"/>
                  </a:schemeClr>
                </a:solidFill>
                <a:latin typeface="Times New Roman"/>
                <a:ea typeface="Calibri"/>
                <a:cs typeface="Arial"/>
              </a:rPr>
              <a:t>extra fluid </a:t>
            </a:r>
            <a:r>
              <a:rPr lang="en-US" sz="2400" dirty="0">
                <a:solidFill>
                  <a:schemeClr val="tx1">
                    <a:lumMod val="90000"/>
                    <a:lumOff val="10000"/>
                  </a:schemeClr>
                </a:solidFill>
                <a:latin typeface="Times New Roman"/>
                <a:ea typeface="Calibri"/>
                <a:cs typeface="Arial"/>
              </a:rPr>
              <a:t>appears in the alveoli, it will simply be sucked mechanically into the lung </a:t>
            </a:r>
            <a:r>
              <a:rPr lang="en-US" sz="2400" dirty="0" err="1">
                <a:solidFill>
                  <a:schemeClr val="tx1">
                    <a:lumMod val="90000"/>
                    <a:lumOff val="10000"/>
                  </a:schemeClr>
                </a:solidFill>
                <a:latin typeface="Times New Roman"/>
                <a:ea typeface="Calibri"/>
                <a:cs typeface="Arial"/>
              </a:rPr>
              <a:t>interstitium</a:t>
            </a:r>
            <a:r>
              <a:rPr lang="en-US" sz="2400" dirty="0">
                <a:solidFill>
                  <a:schemeClr val="tx1">
                    <a:lumMod val="90000"/>
                    <a:lumOff val="10000"/>
                  </a:schemeClr>
                </a:solidFill>
                <a:latin typeface="Times New Roman"/>
                <a:ea typeface="Calibri"/>
                <a:cs typeface="Arial"/>
              </a:rPr>
              <a:t> through the small openings between the alveolar epithelial cells. Then the excess fluid is either carried away through the </a:t>
            </a:r>
            <a:r>
              <a:rPr lang="en-US" sz="2400" b="1" dirty="0">
                <a:solidFill>
                  <a:schemeClr val="tx1">
                    <a:lumMod val="90000"/>
                    <a:lumOff val="10000"/>
                  </a:schemeClr>
                </a:solidFill>
                <a:latin typeface="Times New Roman"/>
                <a:ea typeface="Calibri"/>
                <a:cs typeface="Arial"/>
              </a:rPr>
              <a:t>pulmonary </a:t>
            </a:r>
            <a:r>
              <a:rPr lang="en-US" sz="2400" b="1" dirty="0" err="1">
                <a:solidFill>
                  <a:schemeClr val="tx1">
                    <a:lumMod val="90000"/>
                    <a:lumOff val="10000"/>
                  </a:schemeClr>
                </a:solidFill>
                <a:latin typeface="Times New Roman"/>
                <a:ea typeface="Calibri"/>
                <a:cs typeface="Arial"/>
              </a:rPr>
              <a:t>lymphatics</a:t>
            </a:r>
            <a:r>
              <a:rPr lang="en-US" sz="2400" b="1" dirty="0">
                <a:solidFill>
                  <a:schemeClr val="tx1">
                    <a:lumMod val="90000"/>
                    <a:lumOff val="10000"/>
                  </a:schemeClr>
                </a:solidFill>
                <a:latin typeface="Times New Roman"/>
                <a:ea typeface="Calibri"/>
                <a:cs typeface="Arial"/>
              </a:rPr>
              <a:t> </a:t>
            </a:r>
            <a:r>
              <a:rPr lang="en-US" sz="2400" dirty="0">
                <a:solidFill>
                  <a:schemeClr val="tx1">
                    <a:lumMod val="90000"/>
                    <a:lumOff val="10000"/>
                  </a:schemeClr>
                </a:solidFill>
                <a:latin typeface="Times New Roman"/>
                <a:ea typeface="Calibri"/>
                <a:cs typeface="Arial"/>
              </a:rPr>
              <a:t>or absorbed into the pulmonary capillaries. </a:t>
            </a:r>
          </a:p>
          <a:p>
            <a:pPr marL="101600" indent="0" algn="just">
              <a:spcAft>
                <a:spcPts val="1000"/>
              </a:spcAft>
              <a:buNone/>
            </a:pPr>
            <a:r>
              <a:rPr lang="en-US" sz="2400" dirty="0">
                <a:solidFill>
                  <a:schemeClr val="tx1">
                    <a:lumMod val="90000"/>
                    <a:lumOff val="10000"/>
                  </a:schemeClr>
                </a:solidFill>
                <a:latin typeface="Times New Roman"/>
                <a:ea typeface="Calibri"/>
                <a:cs typeface="Arial"/>
              </a:rPr>
              <a:t>Thus, under normal conditions, the alveoli are kept </a:t>
            </a:r>
            <a:r>
              <a:rPr lang="en-US" sz="2400" b="1" dirty="0">
                <a:solidFill>
                  <a:schemeClr val="tx1">
                    <a:lumMod val="90000"/>
                    <a:lumOff val="10000"/>
                  </a:schemeClr>
                </a:solidFill>
                <a:latin typeface="Times New Roman"/>
                <a:ea typeface="Calibri"/>
                <a:cs typeface="Arial"/>
              </a:rPr>
              <a:t>“dry,” </a:t>
            </a:r>
            <a:r>
              <a:rPr lang="en-US" sz="2400" dirty="0">
                <a:solidFill>
                  <a:schemeClr val="tx1">
                    <a:lumMod val="90000"/>
                    <a:lumOff val="10000"/>
                  </a:schemeClr>
                </a:solidFill>
                <a:latin typeface="Times New Roman"/>
                <a:ea typeface="Calibri"/>
                <a:cs typeface="Arial"/>
              </a:rPr>
              <a:t>except for a small amount of fluid that seeps from the epithelium onto the lining surfaces of the alveoli to keep them moist.</a:t>
            </a:r>
            <a:endParaRPr lang="en-US" sz="24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extLst>
      <p:ext uri="{BB962C8B-B14F-4D97-AF65-F5344CB8AC3E}">
        <p14:creationId xmlns:p14="http://schemas.microsoft.com/office/powerpoint/2010/main" xmlns="" val="351510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036496" cy="3155100"/>
          </a:xfrm>
        </p:spPr>
        <p:txBody>
          <a:bodyPr/>
          <a:lstStyle/>
          <a:p>
            <a:pPr marL="101600" indent="0" algn="ctr">
              <a:spcAft>
                <a:spcPts val="1000"/>
              </a:spcAft>
              <a:buNone/>
            </a:pPr>
            <a:r>
              <a:rPr lang="en-US" sz="1800" b="1" dirty="0">
                <a:solidFill>
                  <a:schemeClr val="tx1">
                    <a:lumMod val="90000"/>
                    <a:lumOff val="10000"/>
                  </a:schemeClr>
                </a:solidFill>
                <a:latin typeface="Times New Roman"/>
                <a:ea typeface="Calibri"/>
                <a:cs typeface="Arial"/>
              </a:rPr>
              <a:t>Pulmonary Edema</a:t>
            </a:r>
            <a:endParaRPr lang="en-US" sz="1800" dirty="0">
              <a:solidFill>
                <a:schemeClr val="tx1">
                  <a:lumMod val="90000"/>
                  <a:lumOff val="10000"/>
                </a:schemeClr>
              </a:solidFill>
              <a:latin typeface="Calibri"/>
              <a:ea typeface="Calibri"/>
              <a:cs typeface="Arial"/>
            </a:endParaRPr>
          </a:p>
          <a:p>
            <a:pPr marL="101600" indent="0">
              <a:spcAft>
                <a:spcPts val="1000"/>
              </a:spcAft>
              <a:buNone/>
            </a:pPr>
            <a:r>
              <a:rPr lang="en-US" sz="1800" dirty="0">
                <a:solidFill>
                  <a:schemeClr val="tx1">
                    <a:lumMod val="90000"/>
                    <a:lumOff val="10000"/>
                  </a:schemeClr>
                </a:solidFill>
                <a:latin typeface="Times New Roman"/>
                <a:ea typeface="Calibri"/>
                <a:cs typeface="Arial"/>
              </a:rPr>
              <a:t>The most common </a:t>
            </a:r>
            <a:r>
              <a:rPr lang="en-US" sz="1800" b="1" dirty="0">
                <a:solidFill>
                  <a:schemeClr val="tx1">
                    <a:lumMod val="90000"/>
                    <a:lumOff val="10000"/>
                  </a:schemeClr>
                </a:solidFill>
                <a:latin typeface="Times New Roman"/>
                <a:ea typeface="Calibri"/>
                <a:cs typeface="Arial"/>
              </a:rPr>
              <a:t>causes</a:t>
            </a:r>
            <a:r>
              <a:rPr lang="en-US" sz="1800" dirty="0">
                <a:solidFill>
                  <a:schemeClr val="tx1">
                    <a:lumMod val="90000"/>
                    <a:lumOff val="10000"/>
                  </a:schemeClr>
                </a:solidFill>
                <a:latin typeface="Times New Roman"/>
                <a:ea typeface="Calibri"/>
                <a:cs typeface="Arial"/>
              </a:rPr>
              <a:t> of pulmonary edema are as follows:</a:t>
            </a:r>
            <a:endParaRPr lang="en-US" sz="1800" dirty="0">
              <a:solidFill>
                <a:schemeClr val="tx1">
                  <a:lumMod val="90000"/>
                  <a:lumOff val="10000"/>
                </a:schemeClr>
              </a:solidFill>
              <a:latin typeface="Calibri"/>
              <a:ea typeface="Calibri"/>
              <a:cs typeface="Arial"/>
            </a:endParaRPr>
          </a:p>
          <a:p>
            <a:pPr marL="101600" indent="0" algn="just">
              <a:spcAft>
                <a:spcPts val="1000"/>
              </a:spcAft>
              <a:buNone/>
            </a:pPr>
            <a:r>
              <a:rPr lang="en-US" sz="1600" dirty="0">
                <a:solidFill>
                  <a:schemeClr val="tx1">
                    <a:lumMod val="90000"/>
                    <a:lumOff val="10000"/>
                  </a:schemeClr>
                </a:solidFill>
                <a:latin typeface="Times New Roman"/>
                <a:ea typeface="Calibri"/>
                <a:cs typeface="Arial"/>
              </a:rPr>
              <a:t>1. </a:t>
            </a:r>
            <a:r>
              <a:rPr lang="en-US" sz="1600" b="1" dirty="0">
                <a:solidFill>
                  <a:schemeClr val="tx1">
                    <a:lumMod val="90000"/>
                    <a:lumOff val="10000"/>
                  </a:schemeClr>
                </a:solidFill>
                <a:latin typeface="Times New Roman"/>
                <a:ea typeface="Calibri"/>
                <a:cs typeface="Arial"/>
              </a:rPr>
              <a:t>Left-sided heart failure or mitral valve disease</a:t>
            </a:r>
            <a:r>
              <a:rPr lang="en-US" sz="1600" dirty="0">
                <a:solidFill>
                  <a:schemeClr val="tx1">
                    <a:lumMod val="90000"/>
                    <a:lumOff val="10000"/>
                  </a:schemeClr>
                </a:solidFill>
                <a:latin typeface="Times New Roman"/>
                <a:ea typeface="Calibri"/>
                <a:cs typeface="Arial"/>
              </a:rPr>
              <a:t>, with consequent great </a:t>
            </a:r>
            <a:r>
              <a:rPr lang="en-US" sz="1600" b="1" dirty="0">
                <a:solidFill>
                  <a:schemeClr val="tx1">
                    <a:lumMod val="90000"/>
                    <a:lumOff val="10000"/>
                  </a:schemeClr>
                </a:solidFill>
                <a:latin typeface="Times New Roman"/>
                <a:ea typeface="Calibri"/>
                <a:cs typeface="Arial"/>
              </a:rPr>
              <a:t>increases in pulmonary venous pressure</a:t>
            </a:r>
            <a:r>
              <a:rPr lang="en-US" sz="1600" dirty="0">
                <a:solidFill>
                  <a:schemeClr val="tx1">
                    <a:lumMod val="90000"/>
                    <a:lumOff val="10000"/>
                  </a:schemeClr>
                </a:solidFill>
                <a:latin typeface="Times New Roman"/>
                <a:ea typeface="Calibri"/>
                <a:cs typeface="Arial"/>
              </a:rPr>
              <a:t> and </a:t>
            </a:r>
            <a:r>
              <a:rPr lang="en-US" sz="1600" b="1" dirty="0">
                <a:solidFill>
                  <a:schemeClr val="tx1">
                    <a:lumMod val="90000"/>
                    <a:lumOff val="10000"/>
                  </a:schemeClr>
                </a:solidFill>
                <a:latin typeface="Times New Roman"/>
                <a:ea typeface="Calibri"/>
                <a:cs typeface="Arial"/>
              </a:rPr>
              <a:t>pulmonary capillary pressure</a:t>
            </a:r>
            <a:r>
              <a:rPr lang="en-US" sz="1600" dirty="0">
                <a:solidFill>
                  <a:schemeClr val="tx1">
                    <a:lumMod val="90000"/>
                    <a:lumOff val="10000"/>
                  </a:schemeClr>
                </a:solidFill>
                <a:latin typeface="Times New Roman"/>
                <a:ea typeface="Calibri"/>
                <a:cs typeface="Arial"/>
              </a:rPr>
              <a:t>.</a:t>
            </a:r>
            <a:endParaRPr lang="en-US" sz="1600" dirty="0">
              <a:solidFill>
                <a:schemeClr val="tx1">
                  <a:lumMod val="90000"/>
                  <a:lumOff val="10000"/>
                </a:schemeClr>
              </a:solidFill>
              <a:latin typeface="Calibri"/>
              <a:ea typeface="Calibri"/>
              <a:cs typeface="Arial"/>
            </a:endParaRPr>
          </a:p>
          <a:p>
            <a:pPr marL="101600" indent="0" algn="just">
              <a:spcAft>
                <a:spcPts val="1000"/>
              </a:spcAft>
              <a:buNone/>
            </a:pPr>
            <a:r>
              <a:rPr lang="en-US" sz="1600" dirty="0">
                <a:solidFill>
                  <a:schemeClr val="tx1">
                    <a:lumMod val="90000"/>
                    <a:lumOff val="10000"/>
                  </a:schemeClr>
                </a:solidFill>
                <a:latin typeface="Times New Roman"/>
                <a:ea typeface="Calibri"/>
                <a:cs typeface="Arial"/>
              </a:rPr>
              <a:t>2. </a:t>
            </a:r>
            <a:r>
              <a:rPr lang="en-US" sz="1600" b="1" dirty="0">
                <a:solidFill>
                  <a:schemeClr val="tx1">
                    <a:lumMod val="90000"/>
                    <a:lumOff val="10000"/>
                  </a:schemeClr>
                </a:solidFill>
                <a:latin typeface="Times New Roman"/>
                <a:ea typeface="Calibri"/>
                <a:cs typeface="Arial"/>
              </a:rPr>
              <a:t>Damage to the pulmonary blood capillary membranes</a:t>
            </a:r>
            <a:r>
              <a:rPr lang="en-US" sz="1600" dirty="0">
                <a:solidFill>
                  <a:schemeClr val="tx1">
                    <a:lumMod val="90000"/>
                    <a:lumOff val="10000"/>
                  </a:schemeClr>
                </a:solidFill>
                <a:latin typeface="Times New Roman"/>
                <a:ea typeface="Calibri"/>
                <a:cs typeface="Arial"/>
              </a:rPr>
              <a:t> caused by </a:t>
            </a:r>
            <a:r>
              <a:rPr lang="en-US" sz="1600" b="1" dirty="0">
                <a:solidFill>
                  <a:schemeClr val="tx1">
                    <a:lumMod val="90000"/>
                    <a:lumOff val="10000"/>
                  </a:schemeClr>
                </a:solidFill>
                <a:latin typeface="Times New Roman"/>
                <a:ea typeface="Calibri"/>
                <a:cs typeface="Arial"/>
              </a:rPr>
              <a:t>infections</a:t>
            </a:r>
            <a:r>
              <a:rPr lang="en-US" sz="1600" dirty="0">
                <a:solidFill>
                  <a:schemeClr val="tx1">
                    <a:lumMod val="90000"/>
                    <a:lumOff val="10000"/>
                  </a:schemeClr>
                </a:solidFill>
                <a:latin typeface="Times New Roman"/>
                <a:ea typeface="Calibri"/>
                <a:cs typeface="Arial"/>
              </a:rPr>
              <a:t> such as pneumonia or by breathing </a:t>
            </a:r>
            <a:r>
              <a:rPr lang="en-US" sz="1600" b="1" dirty="0">
                <a:solidFill>
                  <a:schemeClr val="tx1">
                    <a:lumMod val="90000"/>
                    <a:lumOff val="10000"/>
                  </a:schemeClr>
                </a:solidFill>
                <a:latin typeface="Times New Roman"/>
                <a:ea typeface="Calibri"/>
                <a:cs typeface="Arial"/>
              </a:rPr>
              <a:t>noxious substances </a:t>
            </a:r>
            <a:r>
              <a:rPr lang="en-US" sz="1600" dirty="0">
                <a:solidFill>
                  <a:schemeClr val="tx1">
                    <a:lumMod val="90000"/>
                    <a:lumOff val="10000"/>
                  </a:schemeClr>
                </a:solidFill>
                <a:latin typeface="Times New Roman"/>
                <a:ea typeface="Calibri"/>
                <a:cs typeface="Arial"/>
              </a:rPr>
              <a:t>such as chlorine gas or sulfur dioxide gas. </a:t>
            </a:r>
            <a:endParaRPr lang="en-US" sz="1600" dirty="0">
              <a:solidFill>
                <a:schemeClr val="tx1">
                  <a:lumMod val="90000"/>
                  <a:lumOff val="10000"/>
                </a:schemeClr>
              </a:solidFill>
              <a:latin typeface="Calibri"/>
              <a:ea typeface="Calibri"/>
              <a:cs typeface="Arial"/>
            </a:endParaRPr>
          </a:p>
          <a:p>
            <a:pPr marL="101600" marR="457200" indent="0" algn="justLow">
              <a:buNone/>
            </a:pPr>
            <a:r>
              <a:rPr lang="en-US" sz="1600" b="1" u="sng" dirty="0">
                <a:solidFill>
                  <a:schemeClr val="tx1">
                    <a:lumMod val="90000"/>
                    <a:lumOff val="10000"/>
                  </a:schemeClr>
                </a:solidFill>
                <a:latin typeface="Times New Roman"/>
                <a:ea typeface="Times New Roman"/>
                <a:cs typeface="Simplified Arabic"/>
              </a:rPr>
              <a:t>-Edema safety factors:</a:t>
            </a:r>
            <a:r>
              <a:rPr lang="en-US" sz="1600" i="1" dirty="0">
                <a:solidFill>
                  <a:schemeClr val="tx1">
                    <a:lumMod val="90000"/>
                    <a:lumOff val="10000"/>
                  </a:schemeClr>
                </a:solidFill>
                <a:latin typeface="Times New Roman"/>
                <a:ea typeface="Times New Roman"/>
                <a:cs typeface="Simplified Arabic"/>
              </a:rPr>
              <a:t> </a:t>
            </a:r>
            <a:endParaRPr lang="en-US" sz="1600" dirty="0">
              <a:solidFill>
                <a:schemeClr val="tx1">
                  <a:lumMod val="90000"/>
                  <a:lumOff val="10000"/>
                </a:schemeClr>
              </a:solidFill>
              <a:latin typeface="Calibri"/>
              <a:ea typeface="Calibri"/>
              <a:cs typeface="Arial"/>
            </a:endParaRPr>
          </a:p>
          <a:p>
            <a:pPr marL="70485" indent="0" algn="justLow">
              <a:buNone/>
            </a:pPr>
            <a:r>
              <a:rPr lang="en-US" sz="1600" b="1" dirty="0">
                <a:solidFill>
                  <a:schemeClr val="tx1">
                    <a:lumMod val="90000"/>
                    <a:lumOff val="10000"/>
                  </a:schemeClr>
                </a:solidFill>
                <a:latin typeface="Times New Roman"/>
                <a:ea typeface="Times New Roman"/>
                <a:cs typeface="Arial"/>
              </a:rPr>
              <a:t>A)</a:t>
            </a:r>
            <a:r>
              <a:rPr lang="en-US" sz="1600" dirty="0">
                <a:solidFill>
                  <a:schemeClr val="tx1">
                    <a:lumMod val="90000"/>
                    <a:lumOff val="10000"/>
                  </a:schemeClr>
                </a:solidFill>
                <a:latin typeface="Times New Roman"/>
                <a:ea typeface="Times New Roman"/>
                <a:cs typeface="Arial"/>
              </a:rPr>
              <a:t> </a:t>
            </a:r>
            <a:r>
              <a:rPr lang="en-US" sz="1600" b="1" dirty="0">
                <a:solidFill>
                  <a:schemeClr val="tx1">
                    <a:lumMod val="90000"/>
                    <a:lumOff val="10000"/>
                  </a:schemeClr>
                </a:solidFill>
                <a:latin typeface="Times New Roman"/>
                <a:ea typeface="Times New Roman"/>
                <a:cs typeface="Arial"/>
              </a:rPr>
              <a:t>Low pulmonary capillary pressure</a:t>
            </a:r>
            <a:r>
              <a:rPr lang="en-US" sz="1600" dirty="0">
                <a:solidFill>
                  <a:schemeClr val="tx1">
                    <a:lumMod val="90000"/>
                    <a:lumOff val="10000"/>
                  </a:schemeClr>
                </a:solidFill>
                <a:latin typeface="Times New Roman"/>
                <a:ea typeface="Times New Roman"/>
                <a:cs typeface="Arial"/>
              </a:rPr>
              <a:t> (</a:t>
            </a:r>
            <a:r>
              <a:rPr lang="en-US" sz="1600" b="1" dirty="0">
                <a:solidFill>
                  <a:schemeClr val="tx1">
                    <a:lumMod val="90000"/>
                    <a:lumOff val="10000"/>
                  </a:schemeClr>
                </a:solidFill>
                <a:latin typeface="Times New Roman"/>
                <a:ea typeface="Times New Roman"/>
                <a:cs typeface="Arial"/>
              </a:rPr>
              <a:t>7 mmHg</a:t>
            </a:r>
            <a:r>
              <a:rPr lang="en-US" sz="1600" dirty="0">
                <a:solidFill>
                  <a:schemeClr val="tx1">
                    <a:lumMod val="90000"/>
                    <a:lumOff val="10000"/>
                  </a:schemeClr>
                </a:solidFill>
                <a:latin typeface="Times New Roman"/>
                <a:ea typeface="Times New Roman"/>
                <a:cs typeface="Arial"/>
              </a:rPr>
              <a:t>) while the </a:t>
            </a:r>
            <a:r>
              <a:rPr lang="en-US" sz="1600" b="1" dirty="0">
                <a:solidFill>
                  <a:schemeClr val="tx1">
                    <a:lumMod val="90000"/>
                    <a:lumOff val="10000"/>
                  </a:schemeClr>
                </a:solidFill>
                <a:latin typeface="Times New Roman"/>
                <a:ea typeface="Times New Roman"/>
                <a:cs typeface="Arial"/>
              </a:rPr>
              <a:t>osmotic (oncotic) pressure of plasma proteins = 28 mmHg</a:t>
            </a:r>
            <a:r>
              <a:rPr lang="en-US" sz="1600" dirty="0">
                <a:solidFill>
                  <a:schemeClr val="tx1">
                    <a:lumMod val="90000"/>
                    <a:lumOff val="10000"/>
                  </a:schemeClr>
                </a:solidFill>
                <a:latin typeface="Times New Roman"/>
                <a:ea typeface="Times New Roman"/>
                <a:cs typeface="Arial"/>
              </a:rPr>
              <a:t>, so alveoli are always dry.</a:t>
            </a:r>
            <a:endParaRPr lang="en-US" sz="1600" dirty="0">
              <a:solidFill>
                <a:schemeClr val="tx1">
                  <a:lumMod val="90000"/>
                  <a:lumOff val="10000"/>
                </a:schemeClr>
              </a:solidFill>
              <a:latin typeface="Calibri"/>
              <a:ea typeface="Calibri"/>
              <a:cs typeface="Arial"/>
            </a:endParaRPr>
          </a:p>
          <a:p>
            <a:pPr marL="70485" indent="0" algn="justLow">
              <a:buNone/>
            </a:pPr>
            <a:r>
              <a:rPr lang="en-US" sz="1600" b="1" dirty="0">
                <a:solidFill>
                  <a:schemeClr val="tx1">
                    <a:lumMod val="90000"/>
                    <a:lumOff val="10000"/>
                  </a:schemeClr>
                </a:solidFill>
                <a:latin typeface="Times New Roman"/>
                <a:ea typeface="Times New Roman"/>
                <a:cs typeface="Arial"/>
              </a:rPr>
              <a:t>B)</a:t>
            </a:r>
            <a:r>
              <a:rPr lang="en-US" sz="1600" dirty="0">
                <a:solidFill>
                  <a:schemeClr val="tx1">
                    <a:lumMod val="90000"/>
                    <a:lumOff val="10000"/>
                  </a:schemeClr>
                </a:solidFill>
                <a:latin typeface="Times New Roman"/>
                <a:ea typeface="Times New Roman"/>
                <a:cs typeface="Arial"/>
              </a:rPr>
              <a:t> </a:t>
            </a:r>
            <a:r>
              <a:rPr lang="en-US" sz="1600" b="1" dirty="0">
                <a:solidFill>
                  <a:schemeClr val="tx1">
                    <a:lumMod val="90000"/>
                    <a:lumOff val="10000"/>
                  </a:schemeClr>
                </a:solidFill>
                <a:latin typeface="Times New Roman"/>
                <a:ea typeface="Times New Roman"/>
                <a:cs typeface="Arial"/>
              </a:rPr>
              <a:t>Surfactant</a:t>
            </a:r>
            <a:r>
              <a:rPr lang="en-US" sz="1600" dirty="0">
                <a:solidFill>
                  <a:schemeClr val="tx1">
                    <a:lumMod val="90000"/>
                    <a:lumOff val="10000"/>
                  </a:schemeClr>
                </a:solidFill>
                <a:latin typeface="Times New Roman"/>
                <a:ea typeface="Times New Roman"/>
                <a:cs typeface="Arial"/>
              </a:rPr>
              <a:t> decreases surface tension, which attract fluid towards alveoli.</a:t>
            </a:r>
            <a:endParaRPr lang="en-US" sz="1600" dirty="0">
              <a:solidFill>
                <a:schemeClr val="tx1">
                  <a:lumMod val="90000"/>
                  <a:lumOff val="10000"/>
                </a:schemeClr>
              </a:solidFill>
              <a:latin typeface="Calibri"/>
              <a:ea typeface="Calibri"/>
              <a:cs typeface="Arial"/>
            </a:endParaRPr>
          </a:p>
          <a:p>
            <a:pPr marL="70485" indent="0" algn="justLow">
              <a:buNone/>
            </a:pPr>
            <a:r>
              <a:rPr lang="en-US" sz="1600" b="1" dirty="0">
                <a:solidFill>
                  <a:schemeClr val="tx1">
                    <a:lumMod val="90000"/>
                    <a:lumOff val="10000"/>
                  </a:schemeClr>
                </a:solidFill>
                <a:latin typeface="Times New Roman"/>
                <a:ea typeface="Times New Roman"/>
                <a:cs typeface="Arial"/>
              </a:rPr>
              <a:t>C)The rich lymphatic circulation</a:t>
            </a:r>
            <a:r>
              <a:rPr lang="en-US" sz="1600" dirty="0">
                <a:solidFill>
                  <a:schemeClr val="tx1">
                    <a:lumMod val="90000"/>
                    <a:lumOff val="10000"/>
                  </a:schemeClr>
                </a:solidFill>
                <a:latin typeface="Times New Roman"/>
                <a:ea typeface="Times New Roman"/>
                <a:cs typeface="Arial"/>
              </a:rPr>
              <a:t> carries any fluid remains out the capillaries</a:t>
            </a:r>
            <a:r>
              <a:rPr lang="en-US" sz="1600" dirty="0" smtClean="0">
                <a:solidFill>
                  <a:schemeClr val="tx1">
                    <a:lumMod val="90000"/>
                    <a:lumOff val="10000"/>
                  </a:schemeClr>
                </a:solidFill>
                <a:latin typeface="Times New Roman"/>
                <a:ea typeface="Times New Roman"/>
                <a:cs typeface="Arial"/>
              </a:rPr>
              <a:t>.</a:t>
            </a:r>
          </a:p>
          <a:p>
            <a:pPr marL="70485" indent="0" algn="justLow">
              <a:buNone/>
            </a:pPr>
            <a:r>
              <a:rPr lang="en-US" sz="1600" b="1" dirty="0" smtClean="0">
                <a:solidFill>
                  <a:schemeClr val="tx1">
                    <a:lumMod val="90000"/>
                    <a:lumOff val="10000"/>
                  </a:schemeClr>
                </a:solidFill>
                <a:latin typeface="Times New Roman"/>
                <a:ea typeface="Calibri"/>
                <a:cs typeface="Arial"/>
              </a:rPr>
              <a:t>D) Drainage away of proteins by continuous lymph flow.</a:t>
            </a:r>
          </a:p>
          <a:p>
            <a:pPr marL="70485" indent="0" algn="justLow">
              <a:buNone/>
            </a:pPr>
            <a:r>
              <a:rPr lang="en-US" sz="1600" b="1" dirty="0" smtClean="0">
                <a:solidFill>
                  <a:schemeClr val="tx1">
                    <a:lumMod val="90000"/>
                    <a:lumOff val="10000"/>
                  </a:schemeClr>
                </a:solidFill>
                <a:latin typeface="Times New Roman"/>
                <a:ea typeface="Calibri"/>
                <a:cs typeface="Arial"/>
              </a:rPr>
              <a:t>E) –</a:t>
            </a:r>
            <a:r>
              <a:rPr lang="en-US" sz="1600" b="1" dirty="0" err="1" smtClean="0">
                <a:solidFill>
                  <a:schemeClr val="tx1">
                    <a:lumMod val="90000"/>
                    <a:lumOff val="10000"/>
                  </a:schemeClr>
                </a:solidFill>
                <a:latin typeface="Times New Roman"/>
                <a:ea typeface="Calibri"/>
                <a:cs typeface="Arial"/>
              </a:rPr>
              <a:t>ve</a:t>
            </a:r>
            <a:r>
              <a:rPr lang="en-US" sz="1600" b="1" dirty="0" smtClean="0">
                <a:solidFill>
                  <a:schemeClr val="tx1">
                    <a:lumMod val="90000"/>
                    <a:lumOff val="10000"/>
                  </a:schemeClr>
                </a:solidFill>
                <a:latin typeface="Times New Roman"/>
                <a:ea typeface="Calibri"/>
                <a:cs typeface="Arial"/>
              </a:rPr>
              <a:t> ISF.</a:t>
            </a:r>
            <a:endParaRPr lang="en-US" sz="1600" b="1" dirty="0">
              <a:solidFill>
                <a:schemeClr val="tx1">
                  <a:lumMod val="90000"/>
                  <a:lumOff val="10000"/>
                </a:schemeClr>
              </a:solidFill>
              <a:latin typeface="Calibri"/>
              <a:ea typeface="Calibri"/>
              <a:cs typeface="Arial"/>
            </a:endParaRPr>
          </a:p>
          <a:p>
            <a:pPr marL="101600" indent="0" algn="just">
              <a:spcAft>
                <a:spcPts val="1000"/>
              </a:spcAft>
              <a:buNone/>
            </a:pPr>
            <a:endParaRPr lang="en-US" sz="1800" dirty="0">
              <a:solidFill>
                <a:schemeClr val="tx1">
                  <a:lumMod val="90000"/>
                  <a:lumOff val="10000"/>
                </a:schemeClr>
              </a:solidFill>
              <a:effectLst/>
              <a:latin typeface="Calibri"/>
              <a:ea typeface="Calibri"/>
              <a:cs typeface="Aria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Tree>
    <p:extLst>
      <p:ext uri="{BB962C8B-B14F-4D97-AF65-F5344CB8AC3E}">
        <p14:creationId xmlns:p14="http://schemas.microsoft.com/office/powerpoint/2010/main" xmlns="" val="4113815701"/>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718</Words>
  <Application>Microsoft Office PowerPoint</Application>
  <PresentationFormat>عرض على الشاشة (9:16)‏</PresentationFormat>
  <Paragraphs>42</Paragraphs>
  <Slides>11</Slides>
  <Notes>3</Notes>
  <HiddenSlides>0</HiddenSlides>
  <MMClips>0</MMClips>
  <ScaleCrop>false</ScaleCrop>
  <HeadingPairs>
    <vt:vector size="6" baseType="variant">
      <vt:variant>
        <vt:lpstr>الخطوط المستخدمة</vt:lpstr>
      </vt:variant>
      <vt:variant>
        <vt:i4>6</vt:i4>
      </vt:variant>
      <vt:variant>
        <vt:lpstr>سمة</vt:lpstr>
      </vt:variant>
      <vt:variant>
        <vt:i4>1</vt:i4>
      </vt:variant>
      <vt:variant>
        <vt:lpstr>عناوين الشرائح</vt:lpstr>
      </vt:variant>
      <vt:variant>
        <vt:i4>11</vt:i4>
      </vt:variant>
    </vt:vector>
  </HeadingPairs>
  <TitlesOfParts>
    <vt:vector size="18" baseType="lpstr">
      <vt:lpstr>Arial</vt:lpstr>
      <vt:lpstr>Lexend Deca</vt:lpstr>
      <vt:lpstr>Times New Roman</vt:lpstr>
      <vt:lpstr>Calibri</vt:lpstr>
      <vt:lpstr>Muli</vt:lpstr>
      <vt:lpstr>Simplified Arabic</vt:lpstr>
      <vt:lpstr>Aliena template</vt:lpstr>
      <vt:lpstr>5- Pulmonary Capillary Dynamics   By Prof. Sherif W. Mansour  Physiology dpt., Mutah school of Medicine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HP</cp:lastModifiedBy>
  <cp:revision>22</cp:revision>
  <dcterms:modified xsi:type="dcterms:W3CDTF">2021-10-18T07:54:54Z</dcterms:modified>
</cp:coreProperties>
</file>