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Yousef</a:t>
            </a:r>
            <a:r>
              <a:rPr lang="en-US" dirty="0" smtClean="0">
                <a:solidFill>
                  <a:schemeClr val="tx1"/>
                </a:solidFill>
              </a:rPr>
              <a:t> Al-</a:t>
            </a:r>
            <a:r>
              <a:rPr lang="en-US" dirty="0" err="1" smtClean="0">
                <a:solidFill>
                  <a:schemeClr val="tx1"/>
                </a:solidFill>
              </a:rPr>
              <a:t>saraireh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Assistant 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Introduction to </a:t>
            </a:r>
            <a:br>
              <a:rPr lang="en-US" b="1" dirty="0" smtClean="0"/>
            </a:br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" y="228601"/>
            <a:ext cx="8839200" cy="63245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Tumour susceptibility to chemotherapeutic agents depends on the fraction of tumour cells that are in </a:t>
            </a:r>
            <a:r>
              <a:rPr lang="en-GB" dirty="0" err="1" smtClean="0"/>
              <a:t>replicative</a:t>
            </a:r>
            <a:r>
              <a:rPr lang="en-GB" dirty="0" smtClean="0"/>
              <a:t> cycle (Growth fraction)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Rapidly dividing cells are more sensitive to chemotherapeutic agents than slowly proliferating cells</a:t>
            </a:r>
          </a:p>
          <a:p>
            <a:pPr>
              <a:buNone/>
            </a:pPr>
            <a:endParaRPr lang="en-GB" u="sng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On this basis, Chemotherapeutic agents are classified as follows: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1. Cell-cycle specific (CCS) drugs  :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These act on cycling cells,  and can produce their effect more on or selectively on particular phases of cell cycle. 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Examples: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A. </a:t>
            </a:r>
            <a:r>
              <a:rPr lang="en-US" u="sng" dirty="0" smtClean="0"/>
              <a:t>Anti-metabolites</a:t>
            </a:r>
            <a:r>
              <a:rPr lang="en-US" dirty="0" smtClean="0"/>
              <a:t> : inhibit DNA synthesis in </a:t>
            </a:r>
            <a:r>
              <a:rPr lang="en-US" dirty="0" smtClean="0"/>
              <a:t>(S) </a:t>
            </a:r>
            <a:r>
              <a:rPr lang="en-US" dirty="0" smtClean="0"/>
              <a:t>phase of cell cycle ;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B. </a:t>
            </a:r>
            <a:r>
              <a:rPr lang="en-US" u="sng" dirty="0" err="1" smtClean="0"/>
              <a:t>Vinca</a:t>
            </a:r>
            <a:r>
              <a:rPr lang="en-US" u="sng" dirty="0" smtClean="0"/>
              <a:t> alkaloids</a:t>
            </a:r>
            <a:r>
              <a:rPr lang="en-US" dirty="0" smtClean="0"/>
              <a:t>: inhibit mitosis phase (M) of cell cycle in the metaphase stage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2. Cell-cycle non specific (CCNS) drugs 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 Are those with significant activity in multiple phases of cell cycle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These destroy cells whether resting or dividing, but are more effective on rapidly dividing cells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Examples are: </a:t>
            </a:r>
            <a:r>
              <a:rPr lang="en-US" dirty="0" err="1" smtClean="0"/>
              <a:t>Alkylating</a:t>
            </a:r>
            <a:r>
              <a:rPr lang="en-US" dirty="0" smtClean="0"/>
              <a:t> agents, </a:t>
            </a:r>
            <a:r>
              <a:rPr lang="en-US" dirty="0" err="1" smtClean="0"/>
              <a:t>cisplatin</a:t>
            </a:r>
            <a:r>
              <a:rPr lang="en-US" dirty="0" smtClean="0"/>
              <a:t>, </a:t>
            </a:r>
            <a:r>
              <a:rPr lang="en-US" dirty="0" err="1" smtClean="0"/>
              <a:t>nitrosoureas</a:t>
            </a:r>
            <a:r>
              <a:rPr lang="en-US" dirty="0" smtClean="0"/>
              <a:t>  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GB" dirty="0" smtClean="0"/>
              <a:t>COMBINATION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943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Cytotoxic</a:t>
            </a:r>
            <a:r>
              <a:rPr lang="en-US" dirty="0" smtClean="0"/>
              <a:t> agents with </a:t>
            </a:r>
            <a:r>
              <a:rPr lang="en-US" u="sng" dirty="0" smtClean="0"/>
              <a:t>different toxicities, different molecular sites &amp; mechanisms of action </a:t>
            </a:r>
            <a:r>
              <a:rPr lang="en-US" dirty="0" smtClean="0"/>
              <a:t>are usually combined at full doses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Advantages :</a:t>
            </a:r>
          </a:p>
          <a:p>
            <a:pPr>
              <a:buNone/>
              <a:defRPr/>
            </a:pPr>
            <a:r>
              <a:rPr lang="en-GB" dirty="0" smtClean="0"/>
              <a:t>1. </a:t>
            </a:r>
            <a:r>
              <a:rPr lang="en-US" dirty="0" smtClean="0"/>
              <a:t>Provide maximal cell killing within range of tolerated toxicity, because of additive and/or potentiated </a:t>
            </a:r>
            <a:r>
              <a:rPr lang="en-US" dirty="0" err="1" smtClean="0"/>
              <a:t>cytotoxic</a:t>
            </a:r>
            <a:r>
              <a:rPr lang="en-US" dirty="0" smtClean="0"/>
              <a:t> effect</a:t>
            </a:r>
          </a:p>
          <a:p>
            <a:pPr>
              <a:buNone/>
              <a:defRPr/>
            </a:pPr>
            <a:r>
              <a:rPr lang="en-US" dirty="0" smtClean="0"/>
              <a:t>2. Are effective against broader range of cell   </a:t>
            </a:r>
          </a:p>
          <a:p>
            <a:pPr>
              <a:buNone/>
              <a:defRPr/>
            </a:pPr>
            <a:r>
              <a:rPr lang="en-US" dirty="0" smtClean="0"/>
              <a:t>   lines </a:t>
            </a:r>
          </a:p>
          <a:p>
            <a:pPr>
              <a:buNone/>
              <a:defRPr/>
            </a:pPr>
            <a:r>
              <a:rPr lang="en-US" dirty="0" smtClean="0"/>
              <a:t>3. May delay or prevent development of  </a:t>
            </a:r>
          </a:p>
          <a:p>
            <a:pPr>
              <a:buNone/>
              <a:defRPr/>
            </a:pPr>
            <a:r>
              <a:rPr lang="en-US" dirty="0" smtClean="0"/>
              <a:t>   resistant cell lines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Strategies  of </a:t>
            </a:r>
            <a:r>
              <a:rPr lang="en-GB" dirty="0" smtClean="0"/>
              <a:t>combination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a. Pulse therapy :</a:t>
            </a:r>
            <a:r>
              <a:rPr lang="en-US" dirty="0" smtClean="0"/>
              <a:t> Involves intermittent cycles employing usually high doses of drugs are given for 3-4 weeks followed by rest non-drug period to allow hematologic and immunologic recovery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b. Recruitment :</a:t>
            </a:r>
            <a:r>
              <a:rPr lang="en-US" dirty="0" smtClean="0"/>
              <a:t> CCNS drugs are given first to get significant </a:t>
            </a:r>
            <a:r>
              <a:rPr lang="en-US" dirty="0" smtClean="0"/>
              <a:t>cell-kill  </a:t>
            </a:r>
            <a:r>
              <a:rPr lang="en-US" dirty="0" smtClean="0"/>
              <a:t>;  this results in recruiting the remaining resting viable cells into cell cycle thus, CCS drugs are used then to get </a:t>
            </a:r>
            <a:r>
              <a:rPr lang="en-US" dirty="0" smtClean="0"/>
              <a:t>maximal cell-kill </a:t>
            </a:r>
            <a:r>
              <a:rPr lang="en-US" dirty="0" smtClean="0"/>
              <a:t>of recruited cells.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c. Synchrony :</a:t>
            </a:r>
            <a:r>
              <a:rPr lang="en-US" dirty="0" smtClean="0"/>
              <a:t>  e.g. </a:t>
            </a:r>
            <a:r>
              <a:rPr lang="en-US" dirty="0" err="1" smtClean="0"/>
              <a:t>Vinca</a:t>
            </a:r>
            <a:r>
              <a:rPr lang="en-US" dirty="0" smtClean="0"/>
              <a:t> alkaloids are used to stop cell cycle at the mitosis phase , and are followed by S-phase specific drugs to get maximal </a:t>
            </a:r>
            <a:r>
              <a:rPr lang="en-US" dirty="0" smtClean="0"/>
              <a:t>cell-kill   </a:t>
            </a: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An example of combination chemotherapy is the common regimen called</a:t>
            </a:r>
            <a:r>
              <a:rPr lang="en-US" b="1" u="sng" dirty="0" smtClean="0"/>
              <a:t> POMP </a:t>
            </a:r>
          </a:p>
          <a:p>
            <a:pPr>
              <a:buNone/>
            </a:pPr>
            <a:endParaRPr lang="en-US" b="1" u="sng" dirty="0" smtClean="0"/>
          </a:p>
          <a:p>
            <a:pPr>
              <a:buFont typeface="Wingdings" pitchFamily="2" charset="2"/>
              <a:buChar char="Ø"/>
            </a:pPr>
            <a:r>
              <a:rPr lang="en-US" u="sng" dirty="0" smtClean="0"/>
              <a:t>POMP </a:t>
            </a:r>
            <a:r>
              <a:rPr lang="en-US" dirty="0" smtClean="0"/>
              <a:t>consists of </a:t>
            </a:r>
            <a:r>
              <a:rPr lang="en-US" u="sng" dirty="0" smtClean="0"/>
              <a:t>P</a:t>
            </a:r>
            <a:r>
              <a:rPr lang="en-US" dirty="0" smtClean="0"/>
              <a:t>rednisone, </a:t>
            </a:r>
            <a:r>
              <a:rPr lang="en-US" u="sng" dirty="0" err="1" smtClean="0"/>
              <a:t>O</a:t>
            </a:r>
            <a:r>
              <a:rPr lang="en-US" dirty="0" err="1" smtClean="0"/>
              <a:t>ncovin</a:t>
            </a:r>
            <a:r>
              <a:rPr lang="en-US" dirty="0" smtClean="0"/>
              <a:t> (</a:t>
            </a:r>
            <a:r>
              <a:rPr lang="en-US" dirty="0" err="1" smtClean="0"/>
              <a:t>vincristine</a:t>
            </a:r>
            <a:r>
              <a:rPr lang="en-US" dirty="0" smtClean="0"/>
              <a:t>), </a:t>
            </a:r>
            <a:r>
              <a:rPr lang="en-US" u="sng" dirty="0" err="1" smtClean="0"/>
              <a:t>M</a:t>
            </a:r>
            <a:r>
              <a:rPr lang="en-US" dirty="0" err="1" smtClean="0"/>
              <a:t>ethotrexate</a:t>
            </a:r>
            <a:r>
              <a:rPr lang="en-US" dirty="0" smtClean="0"/>
              <a:t> &amp; </a:t>
            </a:r>
            <a:r>
              <a:rPr lang="en-US" u="sng" dirty="0" err="1" smtClean="0"/>
              <a:t>P</a:t>
            </a:r>
            <a:r>
              <a:rPr lang="en-US" dirty="0" err="1" smtClean="0"/>
              <a:t>urinethol</a:t>
            </a:r>
            <a:r>
              <a:rPr lang="en-US" dirty="0" smtClean="0"/>
              <a:t> (</a:t>
            </a:r>
            <a:r>
              <a:rPr lang="en-US" dirty="0" err="1" smtClean="0"/>
              <a:t>mercaptopurine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POMP regimen is used for treatment of acute lymphocytic leukemia (ALL)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Problems associated with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b="1" dirty="0" smtClean="0"/>
              <a:t>Resistance to chemotherapy: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It can be either:</a:t>
            </a:r>
          </a:p>
          <a:p>
            <a:pPr marL="514350" indent="-514350">
              <a:buNone/>
            </a:pPr>
            <a:r>
              <a:rPr lang="en-GB" dirty="0" smtClean="0"/>
              <a:t>     </a:t>
            </a:r>
            <a:r>
              <a:rPr lang="en-GB" b="1" dirty="0" smtClean="0"/>
              <a:t>A. Primary: </a:t>
            </a:r>
            <a:r>
              <a:rPr lang="en-GB" dirty="0" smtClean="0"/>
              <a:t>inherent drug resistance; absence of  response on the first exposure e.g. Melanoma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lnSpc>
                <a:spcPct val="80000"/>
              </a:lnSpc>
              <a:buNone/>
            </a:pPr>
            <a:r>
              <a:rPr lang="en-GB" dirty="0" smtClean="0"/>
              <a:t>     </a:t>
            </a:r>
            <a:r>
              <a:rPr lang="en-GB" b="1" dirty="0" smtClean="0"/>
              <a:t>B. Acquired: </a:t>
            </a:r>
            <a:r>
              <a:rPr lang="en-US" dirty="0" smtClean="0"/>
              <a:t>develops</a:t>
            </a:r>
            <a:r>
              <a:rPr lang="en-US" sz="3600" dirty="0" smtClean="0"/>
              <a:t> </a:t>
            </a:r>
            <a:r>
              <a:rPr lang="en-US" dirty="0" smtClean="0"/>
              <a:t>after their use due to inadequate doses or duration of treatment.</a:t>
            </a:r>
          </a:p>
          <a:p>
            <a:pPr>
              <a:lnSpc>
                <a:spcPct val="80000"/>
              </a:lnSpc>
              <a:buNone/>
            </a:pPr>
            <a:endParaRPr lang="en-US" b="1" u="sng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Resistance can be specific for a single drug  or  to many drugs (Multi-drug resistance MDR).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629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/>
              <a:t>Mechanisms of resistance include the following: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b="1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A. Increased DNA repair</a:t>
            </a:r>
            <a:r>
              <a:rPr lang="en-US" dirty="0" smtClean="0"/>
              <a:t>:  </a:t>
            </a:r>
            <a:r>
              <a:rPr lang="en-US" dirty="0" err="1" smtClean="0"/>
              <a:t>alkylating</a:t>
            </a:r>
            <a:r>
              <a:rPr lang="en-US" dirty="0" smtClean="0"/>
              <a:t> drugs and </a:t>
            </a:r>
            <a:r>
              <a:rPr lang="en-US" dirty="0" err="1" smtClean="0"/>
              <a:t>cisplatin</a:t>
            </a: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B. Decreased activation of pro-drugs: </a:t>
            </a:r>
            <a:r>
              <a:rPr lang="en-US" dirty="0" smtClean="0"/>
              <a:t>Decrease in activity of tumor cell enzymes needed to convert  these drugs to </a:t>
            </a:r>
            <a:r>
              <a:rPr lang="en-US" dirty="0" err="1" smtClean="0"/>
              <a:t>cytotoxic</a:t>
            </a:r>
            <a:r>
              <a:rPr lang="en-US" dirty="0" smtClean="0"/>
              <a:t> metabolite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 err="1" smtClean="0"/>
              <a:t>antimetabolites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C. Inactivation of effective drugs: </a:t>
            </a:r>
            <a:r>
              <a:rPr lang="en-US" dirty="0" smtClean="0"/>
              <a:t>Increased activity of enzymes capable of inactivating drugs e.g.  </a:t>
            </a:r>
            <a:r>
              <a:rPr lang="en-US" dirty="0" err="1" smtClean="0"/>
              <a:t>antimetabolites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D. Changes in target enzyme: </a:t>
            </a:r>
            <a:r>
              <a:rPr lang="en-US" dirty="0" smtClean="0"/>
              <a:t>Decreased affinity or increased production of target enzymes for </a:t>
            </a:r>
            <a:r>
              <a:rPr lang="en-US" dirty="0" err="1" smtClean="0"/>
              <a:t>cytotoxic</a:t>
            </a:r>
            <a:r>
              <a:rPr lang="en-US" dirty="0" smtClean="0"/>
              <a:t> drugs e.g. DHFR 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</a:t>
            </a:r>
            <a:endParaRPr lang="en-US" b="1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E. Formation of trapping agents</a:t>
            </a:r>
            <a:r>
              <a:rPr lang="en-US" dirty="0" smtClean="0"/>
              <a:t>: increased formation of trapping agents such as glutathione which interact with drug e.g. </a:t>
            </a:r>
            <a:r>
              <a:rPr lang="en-US" dirty="0" err="1" smtClean="0"/>
              <a:t>anthracyclines</a:t>
            </a:r>
            <a:r>
              <a:rPr lang="en-US" dirty="0" smtClean="0"/>
              <a:t>, </a:t>
            </a:r>
            <a:r>
              <a:rPr lang="en-US" dirty="0" err="1" smtClean="0"/>
              <a:t>bleomycin</a:t>
            </a:r>
            <a:r>
              <a:rPr lang="en-US" dirty="0" smtClean="0"/>
              <a:t>, and </a:t>
            </a:r>
            <a:r>
              <a:rPr lang="en-US" dirty="0" err="1" smtClean="0"/>
              <a:t>cisplatin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F. Decreased drug accumulation inside cancer cells </a:t>
            </a:r>
            <a:r>
              <a:rPr lang="en-US" dirty="0" smtClean="0"/>
              <a:t>: this usually causes multi-drug resistance and is due to increased formation of membrane P-170 glycoprotein that leads to increased efflux of many </a:t>
            </a:r>
            <a:r>
              <a:rPr lang="en-US" dirty="0" err="1" smtClean="0"/>
              <a:t>cytotoxic</a:t>
            </a:r>
            <a:r>
              <a:rPr lang="en-US" dirty="0" smtClean="0"/>
              <a:t> drugs out of cancer cells     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3900" b="1" dirty="0" smtClean="0"/>
              <a:t>2. Toxicity of chemotherapy:</a:t>
            </a:r>
          </a:p>
          <a:p>
            <a:pPr marL="514350" indent="-514350">
              <a:buAutoNum type="arabicPeriod"/>
            </a:pPr>
            <a:r>
              <a:rPr lang="en-US" sz="3500" b="1" dirty="0" smtClean="0"/>
              <a:t>Acute effects</a:t>
            </a:r>
            <a:r>
              <a:rPr lang="en-US" sz="3500" dirty="0" smtClean="0"/>
              <a:t>: nausea and vomiting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sz="3500" b="1" dirty="0" smtClean="0"/>
              <a:t>2.  </a:t>
            </a:r>
            <a:r>
              <a:rPr lang="en-US" sz="3500" b="1" dirty="0" err="1" smtClean="0"/>
              <a:t>Subacute</a:t>
            </a:r>
            <a:r>
              <a:rPr lang="en-US" sz="3500" b="1" dirty="0" smtClean="0"/>
              <a:t> or Delayed effects :</a:t>
            </a:r>
            <a:r>
              <a:rPr lang="en-US" sz="3500" dirty="0" smtClean="0"/>
              <a:t> 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sz="3600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</a:t>
            </a:r>
            <a:r>
              <a:rPr lang="en-US" b="1" u="sng" dirty="0" smtClean="0"/>
              <a:t>A.    Bone marrow depression  </a:t>
            </a:r>
            <a:r>
              <a:rPr lang="en-US" u="sng" dirty="0" smtClean="0"/>
              <a:t>:</a:t>
            </a:r>
            <a:r>
              <a:rPr lang="en-US" sz="1000" dirty="0" smtClean="0"/>
              <a:t>       </a:t>
            </a:r>
            <a:r>
              <a:rPr lang="en-US" dirty="0" smtClean="0"/>
              <a:t>due to damage to stem cells or progenitors. This is a very important limiting factor in use of these drugs. It may result in : 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      </a:t>
            </a:r>
            <a:r>
              <a:rPr lang="en-US" sz="2800" b="1" dirty="0" smtClean="0"/>
              <a:t>1. Leucopenia</a:t>
            </a:r>
          </a:p>
          <a:p>
            <a:pPr>
              <a:lnSpc>
                <a:spcPct val="80000"/>
              </a:lnSpc>
              <a:buNone/>
            </a:pPr>
            <a:r>
              <a:rPr lang="en-US" sz="2800" b="1" dirty="0" smtClean="0"/>
              <a:t>      2. Thrombocytopenia :</a:t>
            </a:r>
            <a:r>
              <a:rPr lang="en-US" sz="2800" dirty="0" smtClean="0"/>
              <a:t> which may cause bleeding </a:t>
            </a:r>
          </a:p>
          <a:p>
            <a:pPr>
              <a:lnSpc>
                <a:spcPct val="80000"/>
              </a:lnSpc>
              <a:buNone/>
            </a:pPr>
            <a:r>
              <a:rPr lang="en-US" sz="2800" b="1" dirty="0" smtClean="0"/>
              <a:t>      3. Anemia</a:t>
            </a:r>
            <a:r>
              <a:rPr lang="en-US" sz="2800" dirty="0" smtClean="0"/>
              <a:t>                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      </a:t>
            </a:r>
            <a:r>
              <a:rPr lang="en-US" sz="2800" b="1" dirty="0" smtClean="0"/>
              <a:t>4. </a:t>
            </a:r>
            <a:r>
              <a:rPr lang="en-US" sz="2800" b="1" dirty="0" err="1" smtClean="0"/>
              <a:t>Pancytopenia</a:t>
            </a:r>
            <a:endParaRPr lang="en-US" sz="2800" b="1" u="sng" dirty="0" smtClean="0"/>
          </a:p>
          <a:p>
            <a:pPr marL="609600" indent="-609600"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buNone/>
            </a:pP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62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B. </a:t>
            </a:r>
            <a:r>
              <a:rPr lang="en-US" sz="3600" b="1" u="sng" dirty="0" err="1" smtClean="0"/>
              <a:t>Immunosuppression</a:t>
            </a:r>
            <a:r>
              <a:rPr lang="en-US" sz="3600" b="1" u="sng" dirty="0" smtClean="0"/>
              <a:t>  :</a:t>
            </a:r>
            <a:r>
              <a:rPr lang="en-US" dirty="0" smtClean="0"/>
              <a:t>  which also increases incidence of infections;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 it is due to damage to both B-lymphocytes ( which mediate immunity by differentiating into plasma cells that produce anti-bodies) and T-lymphocytes ( which mediate cell-mediated immune reactions ) </a:t>
            </a:r>
          </a:p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 C. GIT damage:</a:t>
            </a:r>
            <a:r>
              <a:rPr lang="en-US" dirty="0" smtClean="0"/>
              <a:t> esp. to rapidly dividing epithelium causing </a:t>
            </a:r>
            <a:r>
              <a:rPr lang="en-US" dirty="0" err="1" smtClean="0"/>
              <a:t>mucositis</a:t>
            </a:r>
            <a:r>
              <a:rPr lang="en-US" dirty="0" smtClean="0"/>
              <a:t> that  is seen as </a:t>
            </a:r>
            <a:r>
              <a:rPr lang="en-US" dirty="0" err="1" smtClean="0"/>
              <a:t>stomatitis</a:t>
            </a:r>
            <a:r>
              <a:rPr lang="en-US" dirty="0" smtClean="0"/>
              <a:t>, vomiting or diarrhea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 D.  Skin:</a:t>
            </a:r>
            <a:r>
              <a:rPr lang="en-US" dirty="0" smtClean="0"/>
              <a:t> esp. to hair follicles causing alopecia (usually temporary; hair re-grows again within 1 year ) 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sz="3600" dirty="0" smtClean="0"/>
              <a:t> </a:t>
            </a:r>
            <a:r>
              <a:rPr lang="en-US" sz="3600" b="1" u="sng" dirty="0" smtClean="0"/>
              <a:t>E. Damage to gonads :</a:t>
            </a:r>
            <a:r>
              <a:rPr lang="en-US" dirty="0" smtClean="0"/>
              <a:t> This may cause sterility ( esp. important in children), or mutations . Use in pregnancy is contra-indicated since they may cause abortion or </a:t>
            </a:r>
            <a:r>
              <a:rPr lang="en-US" dirty="0" err="1" smtClean="0"/>
              <a:t>teratogenesis</a:t>
            </a: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GB" b="1" dirty="0" smtClean="0"/>
              <a:t>Cancer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Cancer is  an abnormal and uncontrolled growth of cells caused by disruption in the normal controlling mechanisms that govern the balance between cell division, cell death and cell differentiation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Tumours can be either:</a:t>
            </a:r>
          </a:p>
          <a:p>
            <a:pPr marL="514350" indent="-514350">
              <a:buAutoNum type="arabicPeriod"/>
            </a:pPr>
            <a:r>
              <a:rPr lang="en-GB" dirty="0" smtClean="0"/>
              <a:t>Benign: Non-cancerous, rarely dangerous and grow locally</a:t>
            </a:r>
          </a:p>
          <a:p>
            <a:pPr marL="51435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OR</a:t>
            </a:r>
          </a:p>
          <a:p>
            <a:pPr marL="514350" indent="-514350">
              <a:buNone/>
            </a:pPr>
            <a:r>
              <a:rPr lang="en-GB" dirty="0" smtClean="0"/>
              <a:t>2. Malignant: life-threatening and have the potential to invade locally, spread regionally and metastasize to distant sites in the body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4008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F.   Delayed wound healing</a:t>
            </a:r>
          </a:p>
          <a:p>
            <a:pPr>
              <a:lnSpc>
                <a:spcPct val="90000"/>
              </a:lnSpc>
              <a:buNone/>
            </a:pPr>
            <a:endParaRPr lang="en-US" b="1" u="sng" dirty="0" smtClean="0"/>
          </a:p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G. </a:t>
            </a:r>
            <a:r>
              <a:rPr lang="en-US" b="1" u="sng" dirty="0" err="1" smtClean="0"/>
              <a:t>Hyperuricemia</a:t>
            </a:r>
            <a:r>
              <a:rPr lang="en-US" b="1" u="sng" dirty="0" smtClean="0"/>
              <a:t> :</a:t>
            </a:r>
            <a:r>
              <a:rPr lang="en-US" dirty="0" smtClean="0"/>
              <a:t> it is due to destruction of large number of </a:t>
            </a:r>
            <a:r>
              <a:rPr lang="en-US" dirty="0" err="1" smtClean="0"/>
              <a:t>tumour</a:t>
            </a:r>
            <a:r>
              <a:rPr lang="en-US" dirty="0" smtClean="0"/>
              <a:t> cells in sensitive cancers e.g. myeloma  that leads to release of large amounts of nucleoproteins which ,after their metabolism, lead to increased uric acid formation from </a:t>
            </a:r>
            <a:r>
              <a:rPr lang="en-US" dirty="0" err="1" smtClean="0"/>
              <a:t>purines</a:t>
            </a:r>
            <a:r>
              <a:rPr lang="en-US" dirty="0" smtClean="0"/>
              <a:t> in liver.</a:t>
            </a:r>
          </a:p>
          <a:p>
            <a:pPr>
              <a:buNone/>
            </a:pPr>
            <a:r>
              <a:rPr lang="en-US" sz="3600" b="1" u="sng" dirty="0" smtClean="0"/>
              <a:t>H. </a:t>
            </a:r>
            <a:r>
              <a:rPr lang="en-US" sz="3600" b="1" u="sng" dirty="0" err="1" smtClean="0"/>
              <a:t>Oncogenic</a:t>
            </a:r>
            <a:r>
              <a:rPr lang="en-US" sz="3600" b="1" u="sng" dirty="0" smtClean="0"/>
              <a:t> effect :</a:t>
            </a:r>
            <a:r>
              <a:rPr lang="en-US" b="1" u="sng" dirty="0" smtClean="0"/>
              <a:t> </a:t>
            </a:r>
            <a:r>
              <a:rPr lang="en-US" dirty="0" smtClean="0"/>
              <a:t>Second cancers (e.g.  leukemia )  have been reported few years after use of these drugs esp. </a:t>
            </a:r>
            <a:r>
              <a:rPr lang="en-US" dirty="0" err="1" smtClean="0"/>
              <a:t>alkylating</a:t>
            </a:r>
            <a:r>
              <a:rPr lang="en-US" dirty="0" smtClean="0"/>
              <a:t> agents and some anti-metabolites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9067800" cy="6705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b="1" u="sng" dirty="0" smtClean="0"/>
              <a:t> I.  Specific toxicity:</a:t>
            </a:r>
            <a:r>
              <a:rPr lang="en-US" dirty="0" smtClean="0"/>
              <a:t> May occur with many drugs. Examples include: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Hepatic toxicity with 6-mercaptopurine,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Neurotoxicity with </a:t>
            </a:r>
            <a:r>
              <a:rPr lang="en-US" dirty="0" err="1" smtClean="0"/>
              <a:t>vincristine</a:t>
            </a:r>
            <a:r>
              <a:rPr lang="en-US" dirty="0" smtClean="0"/>
              <a:t> 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Hemorrhagic </a:t>
            </a:r>
            <a:r>
              <a:rPr lang="en-US" dirty="0" err="1" smtClean="0"/>
              <a:t>cysteitis</a:t>
            </a:r>
            <a:r>
              <a:rPr lang="en-US" dirty="0" smtClean="0"/>
              <a:t> with </a:t>
            </a:r>
            <a:r>
              <a:rPr lang="en-US" dirty="0" err="1" smtClean="0"/>
              <a:t>cyclophosphamide</a:t>
            </a:r>
            <a:r>
              <a:rPr lang="en-US" dirty="0" smtClean="0"/>
              <a:t> ,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Cardiac toxicity with the </a:t>
            </a:r>
            <a:r>
              <a:rPr lang="en-US" dirty="0" err="1" smtClean="0"/>
              <a:t>Anthracyclines</a:t>
            </a:r>
            <a:r>
              <a:rPr lang="en-US" dirty="0" smtClean="0"/>
              <a:t> ,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Lung toxicity with </a:t>
            </a:r>
            <a:r>
              <a:rPr lang="en-US" dirty="0" err="1" smtClean="0"/>
              <a:t>bleomycin</a:t>
            </a:r>
            <a:r>
              <a:rPr lang="en-US" dirty="0" smtClean="0"/>
              <a:t>,    and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Renal toxicity with </a:t>
            </a:r>
            <a:r>
              <a:rPr lang="en-US" dirty="0" err="1" smtClean="0"/>
              <a:t>cisplatin</a:t>
            </a:r>
            <a:r>
              <a:rPr lang="en-US" dirty="0" smtClean="0"/>
              <a:t> .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Contra-indications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79437"/>
            <a:ext cx="8763000" cy="414496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  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   a. Very advanced disease in debilitated patients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b.  Active infection           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c.  Pre-existing bone marrow depression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d. </a:t>
            </a:r>
            <a:r>
              <a:rPr lang="en-US" dirty="0" err="1" smtClean="0"/>
              <a:t>Preganancy</a:t>
            </a: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 smtClean="0"/>
              <a:t>1. </a:t>
            </a:r>
            <a:r>
              <a:rPr lang="en-US" dirty="0" err="1" smtClean="0"/>
              <a:t>Antimetabolites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2. Antibiotics </a:t>
            </a:r>
          </a:p>
          <a:p>
            <a:pPr>
              <a:buNone/>
              <a:defRPr/>
            </a:pPr>
            <a:r>
              <a:rPr lang="en-US" dirty="0" smtClean="0"/>
              <a:t>3. </a:t>
            </a:r>
            <a:r>
              <a:rPr lang="en-US" dirty="0" err="1" smtClean="0"/>
              <a:t>Alkylating</a:t>
            </a:r>
            <a:r>
              <a:rPr lang="en-US" dirty="0" smtClean="0"/>
              <a:t> agents</a:t>
            </a:r>
          </a:p>
          <a:p>
            <a:pPr>
              <a:buNone/>
              <a:defRPr/>
            </a:pPr>
            <a:r>
              <a:rPr lang="en-US" dirty="0" smtClean="0"/>
              <a:t>4. Microtubule inhibitors</a:t>
            </a:r>
          </a:p>
          <a:p>
            <a:pPr>
              <a:buNone/>
              <a:defRPr/>
            </a:pPr>
            <a:r>
              <a:rPr lang="en-US" dirty="0" smtClean="0"/>
              <a:t>5. </a:t>
            </a:r>
            <a:r>
              <a:rPr lang="en-US" dirty="0" err="1" smtClean="0"/>
              <a:t>Topoisomerase</a:t>
            </a:r>
            <a:r>
              <a:rPr lang="en-US" dirty="0" smtClean="0"/>
              <a:t> inhibitors</a:t>
            </a:r>
          </a:p>
          <a:p>
            <a:pPr>
              <a:buNone/>
              <a:defRPr/>
            </a:pPr>
            <a:r>
              <a:rPr lang="en-US" dirty="0" smtClean="0"/>
              <a:t>6. Steroid hormones &amp; their antagonists</a:t>
            </a:r>
          </a:p>
          <a:p>
            <a:pPr>
              <a:buNone/>
              <a:defRPr/>
            </a:pPr>
            <a:r>
              <a:rPr lang="en-US" dirty="0" smtClean="0"/>
              <a:t>7. Monoclonal antibodies</a:t>
            </a:r>
          </a:p>
          <a:p>
            <a:pPr>
              <a:buNone/>
              <a:defRPr/>
            </a:pPr>
            <a:r>
              <a:rPr lang="en-US" dirty="0" smtClean="0"/>
              <a:t>8. Others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b="1" dirty="0" smtClean="0"/>
              <a:t>The hallmarks of cancer</a:t>
            </a:r>
            <a:endParaRPr lang="en-GB" b="1" dirty="0"/>
          </a:p>
        </p:txBody>
      </p:sp>
      <p:pic>
        <p:nvPicPr>
          <p:cNvPr id="1026" name="Picture 2"/>
          <p:cNvPicPr preferRelativeResize="0"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6876000" cy="51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79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b="1" dirty="0" smtClean="0"/>
              <a:t>Self-sufficiency in growth signals: </a:t>
            </a:r>
          </a:p>
          <a:p>
            <a:pPr marL="457200" indent="-457200">
              <a:buAutoNum type="alphaUcPeriod"/>
            </a:pPr>
            <a:r>
              <a:rPr lang="en-GB" sz="2400" dirty="0" smtClean="0"/>
              <a:t>Alteration of extracellular growth signals:</a:t>
            </a:r>
            <a:r>
              <a:rPr lang="en-GB" sz="2400" b="1" dirty="0" smtClean="0"/>
              <a:t> </a:t>
            </a:r>
            <a:r>
              <a:rPr lang="en-GB" sz="2400" dirty="0" smtClean="0"/>
              <a:t>PDGF in </a:t>
            </a:r>
            <a:r>
              <a:rPr lang="en-GB" sz="2400" dirty="0" err="1" smtClean="0"/>
              <a:t>glioblastoma</a:t>
            </a:r>
            <a:endParaRPr lang="en-GB" sz="2400" dirty="0" smtClean="0"/>
          </a:p>
          <a:p>
            <a:pPr marL="457200" indent="-457200">
              <a:buAutoNum type="alphaUcPeriod" startAt="2"/>
            </a:pPr>
            <a:r>
              <a:rPr lang="en-GB" sz="2400" dirty="0" smtClean="0"/>
              <a:t>Alteration of </a:t>
            </a:r>
            <a:r>
              <a:rPr lang="en-GB" sz="2400" dirty="0" err="1" smtClean="0"/>
              <a:t>transcellular</a:t>
            </a:r>
            <a:r>
              <a:rPr lang="en-GB" sz="2400" dirty="0" smtClean="0"/>
              <a:t> transducers of those signals:</a:t>
            </a:r>
            <a:r>
              <a:rPr lang="en-GB" sz="2400" b="1" dirty="0" smtClean="0"/>
              <a:t> </a:t>
            </a:r>
            <a:r>
              <a:rPr lang="en-GB" sz="2400" dirty="0" smtClean="0"/>
              <a:t>EGF-R/</a:t>
            </a:r>
            <a:r>
              <a:rPr lang="en-GB" sz="2400" dirty="0" err="1" smtClean="0"/>
              <a:t>erbB</a:t>
            </a:r>
            <a:r>
              <a:rPr lang="en-GB" sz="2400" dirty="0" smtClean="0"/>
              <a:t>) is </a:t>
            </a:r>
            <a:r>
              <a:rPr lang="en-GB" sz="2400" dirty="0" err="1" smtClean="0"/>
              <a:t>overexpressed</a:t>
            </a:r>
            <a:r>
              <a:rPr lang="en-GB" sz="2400" dirty="0" smtClean="0"/>
              <a:t> in stomach, brain, and breast </a:t>
            </a:r>
            <a:r>
              <a:rPr lang="en-GB" sz="2400" dirty="0" err="1" smtClean="0"/>
              <a:t>tumors</a:t>
            </a:r>
            <a:endParaRPr lang="en-GB" sz="2400" dirty="0" smtClean="0"/>
          </a:p>
          <a:p>
            <a:pPr marL="457200" indent="-457200">
              <a:buAutoNum type="alphaUcPeriod" startAt="2"/>
            </a:pPr>
            <a:r>
              <a:rPr lang="en-GB" sz="2400" dirty="0" smtClean="0"/>
              <a:t>Alteration of intracellular circuits that translate signals into action:  N-</a:t>
            </a:r>
            <a:r>
              <a:rPr lang="en-GB" sz="2400" dirty="0" err="1" smtClean="0"/>
              <a:t>myc</a:t>
            </a:r>
            <a:r>
              <a:rPr lang="en-GB" sz="2400" dirty="0" smtClean="0"/>
              <a:t> gene in </a:t>
            </a:r>
            <a:r>
              <a:rPr lang="en-GB" sz="2400" dirty="0" err="1" smtClean="0"/>
              <a:t>neuroblastoma</a:t>
            </a:r>
            <a:endParaRPr lang="en-GB" sz="2400" dirty="0" smtClean="0"/>
          </a:p>
          <a:p>
            <a:pPr marL="514350" indent="-514350">
              <a:buNone/>
            </a:pPr>
            <a:r>
              <a:rPr lang="en-GB" b="1" dirty="0" smtClean="0"/>
              <a:t>2.  Insensitivity to growth-inhibitory signals: </a:t>
            </a:r>
            <a:r>
              <a:rPr lang="en-GB" sz="2800" dirty="0" smtClean="0"/>
              <a:t>lose of TGF-b responsiveness</a:t>
            </a:r>
          </a:p>
          <a:p>
            <a:pPr marL="514350" indent="-514350">
              <a:buNone/>
            </a:pPr>
            <a:r>
              <a:rPr lang="en-GB" b="1" dirty="0" smtClean="0"/>
              <a:t>3.  Evading of apoptosis: </a:t>
            </a:r>
            <a:r>
              <a:rPr lang="en-GB" dirty="0" smtClean="0"/>
              <a:t>lose of p53 responsiveness</a:t>
            </a:r>
            <a:endParaRPr lang="en-GB" b="1" dirty="0" smtClean="0"/>
          </a:p>
          <a:p>
            <a:pPr marL="514350" indent="-514350">
              <a:buAutoNum type="arabicPeriod" startAt="4"/>
            </a:pPr>
            <a:r>
              <a:rPr lang="en-GB" b="1" dirty="0" smtClean="0"/>
              <a:t>limitless </a:t>
            </a:r>
            <a:r>
              <a:rPr lang="en-GB" b="1" dirty="0" err="1" smtClean="0"/>
              <a:t>replicative</a:t>
            </a:r>
            <a:r>
              <a:rPr lang="en-GB" b="1" dirty="0" smtClean="0"/>
              <a:t> potential: </a:t>
            </a:r>
            <a:r>
              <a:rPr lang="en-GB" sz="3000" dirty="0" err="1" smtClean="0"/>
              <a:t>Upregulation</a:t>
            </a:r>
            <a:r>
              <a:rPr lang="en-GB" sz="3000" dirty="0" smtClean="0"/>
              <a:t> of telomerase enzyme</a:t>
            </a:r>
            <a:endParaRPr lang="en-GB" b="1" dirty="0" smtClean="0"/>
          </a:p>
          <a:p>
            <a:pPr marL="514350" indent="-514350">
              <a:buAutoNum type="arabicPeriod" startAt="4"/>
            </a:pPr>
            <a:r>
              <a:rPr lang="en-GB" b="1" dirty="0" err="1" smtClean="0"/>
              <a:t>Neoangiogenesis</a:t>
            </a:r>
            <a:r>
              <a:rPr lang="en-GB" b="1" dirty="0" smtClean="0"/>
              <a:t>: </a:t>
            </a:r>
            <a:r>
              <a:rPr lang="en-GB" dirty="0" err="1" smtClean="0"/>
              <a:t>Overexpression</a:t>
            </a:r>
            <a:r>
              <a:rPr lang="en-GB" dirty="0" smtClean="0"/>
              <a:t> of VEGF and VEGF receptors</a:t>
            </a:r>
          </a:p>
          <a:p>
            <a:pPr marL="514350" indent="-514350">
              <a:buAutoNum type="arabicPeriod" startAt="4"/>
            </a:pPr>
            <a:r>
              <a:rPr lang="en-GB" b="1" dirty="0" smtClean="0"/>
              <a:t> Tissue invasion and metastasis: </a:t>
            </a:r>
            <a:r>
              <a:rPr lang="en-GB" sz="3000" dirty="0" err="1" smtClean="0"/>
              <a:t>Overexpression</a:t>
            </a:r>
            <a:r>
              <a:rPr lang="en-GB" sz="3000" dirty="0" smtClean="0"/>
              <a:t> of cell surface molecules that reduce cell-cell and cell-ECM interactions</a:t>
            </a:r>
            <a:endParaRPr lang="en-GB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Therapeutic methods to treat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867400"/>
          </a:xfrm>
        </p:spPr>
        <p:txBody>
          <a:bodyPr/>
          <a:lstStyle/>
          <a:p>
            <a:pPr marL="514350" indent="-514350">
              <a:buAutoNum type="arabicPeriod"/>
              <a:defRPr/>
            </a:pPr>
            <a:r>
              <a:rPr lang="en-US" b="1" dirty="0" smtClean="0"/>
              <a:t>Surgery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GB" dirty="0" smtClean="0"/>
              <a:t>It provides a means for diagnosis, accurate staging of disease and treatment by complete tumour resection</a:t>
            </a:r>
            <a:endParaRPr lang="en-US" b="1" dirty="0" smtClean="0"/>
          </a:p>
          <a:p>
            <a:pPr marL="514350" indent="-514350">
              <a:buAutoNum type="arabicPeriod" startAt="2"/>
              <a:defRPr/>
            </a:pPr>
            <a:r>
              <a:rPr lang="en-US" b="1" dirty="0" smtClean="0"/>
              <a:t>Radiotherapy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GB" dirty="0" smtClean="0"/>
              <a:t>Radiation therapy uses intense ionising radiation to kill cells and is a localised treatment targeted directly to the site of a tumour thereby avoiding damage to other tissues and minimising side-effects </a:t>
            </a:r>
            <a:endParaRPr lang="en-US" b="1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9067800" cy="6553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3. Chemotherapy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It is defined as</a:t>
            </a:r>
            <a:r>
              <a:rPr lang="en-GB" i="1" dirty="0" smtClean="0"/>
              <a:t>’ </a:t>
            </a:r>
            <a:r>
              <a:rPr lang="en-GB" i="1" u="sng" dirty="0" smtClean="0"/>
              <a:t>the treatment of a disease by a chemical substance</a:t>
            </a:r>
            <a:r>
              <a:rPr lang="en-GB" i="1" dirty="0" smtClean="0"/>
              <a:t>’</a:t>
            </a:r>
            <a:r>
              <a:rPr lang="en-GB" dirty="0" smtClean="0"/>
              <a:t> and is a systemic treatment which aims to inhibit tumour growth and/or induce cell death.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Chemotherapy comprises of </a:t>
            </a:r>
            <a:r>
              <a:rPr lang="en-GB" dirty="0" err="1" smtClean="0"/>
              <a:t>cytotoxic</a:t>
            </a:r>
            <a:r>
              <a:rPr lang="en-GB" dirty="0" smtClean="0"/>
              <a:t> drugs that target DNA, RNA and protein in order to disrupt the cell cycle of rapidly dividing cells.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attack metabolic sites essential to cell replication e.g. </a:t>
            </a:r>
            <a:r>
              <a:rPr lang="en-US" u="sng" dirty="0" err="1" smtClean="0"/>
              <a:t>purines</a:t>
            </a:r>
            <a:r>
              <a:rPr lang="en-US" u="sng" dirty="0" smtClean="0"/>
              <a:t> &amp; </a:t>
            </a:r>
            <a:r>
              <a:rPr lang="en-US" u="sng" dirty="0" err="1" smtClean="0"/>
              <a:t>pyrimidines</a:t>
            </a:r>
            <a:r>
              <a:rPr lang="en-US" u="sng" dirty="0" smtClean="0"/>
              <a:t> synthesis</a:t>
            </a:r>
            <a:r>
              <a:rPr lang="en-US" dirty="0" smtClean="0"/>
              <a:t> that are building blocks for </a:t>
            </a:r>
            <a:r>
              <a:rPr lang="en-US" u="sng" dirty="0" smtClean="0"/>
              <a:t>DNA &amp; RNA synthesis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Anticancer drugs affect </a:t>
            </a:r>
            <a:r>
              <a:rPr lang="en-US" u="sng" dirty="0" smtClean="0"/>
              <a:t>all proliferating cells both normal &amp; abnormal cells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Purposes of </a:t>
            </a:r>
            <a:r>
              <a:rPr lang="en-US" dirty="0" smtClean="0"/>
              <a:t>Anti-</a:t>
            </a:r>
            <a:r>
              <a:rPr lang="en-US" dirty="0" err="1" smtClean="0"/>
              <a:t>neoplastics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9144000" cy="5943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Primary treatment</a:t>
            </a:r>
            <a:r>
              <a:rPr lang="en-GB" dirty="0" smtClean="0"/>
              <a:t>: </a:t>
            </a:r>
            <a:r>
              <a:rPr lang="en-GB" dirty="0" err="1" smtClean="0"/>
              <a:t>Cytotoxic</a:t>
            </a:r>
            <a:r>
              <a:rPr lang="en-GB" dirty="0" smtClean="0"/>
              <a:t> drugs is the primary curative modality for a few diseases, including </a:t>
            </a:r>
            <a:r>
              <a:rPr lang="en-GB" dirty="0" err="1" smtClean="0"/>
              <a:t>leukemias</a:t>
            </a:r>
            <a:r>
              <a:rPr lang="en-GB" dirty="0" smtClean="0"/>
              <a:t>, lymphomas, </a:t>
            </a:r>
            <a:r>
              <a:rPr lang="en-GB" dirty="0" err="1" smtClean="0"/>
              <a:t>choriocarcinomas</a:t>
            </a:r>
            <a:r>
              <a:rPr lang="en-GB" dirty="0" smtClean="0"/>
              <a:t>, and testicular cancer.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Palliative</a:t>
            </a:r>
            <a:r>
              <a:rPr lang="en-GB" dirty="0" smtClean="0"/>
              <a:t>: </a:t>
            </a:r>
            <a:r>
              <a:rPr lang="en-GB" dirty="0" err="1" smtClean="0"/>
              <a:t>Cytotoxic</a:t>
            </a:r>
            <a:r>
              <a:rPr lang="en-GB" dirty="0" smtClean="0"/>
              <a:t> drugs is used to relieve symptoms and improve the quality of life in patients with advance stages of cancer.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Adjuvant: </a:t>
            </a:r>
            <a:r>
              <a:rPr lang="en-GB" dirty="0" smtClean="0"/>
              <a:t>Use of </a:t>
            </a:r>
            <a:r>
              <a:rPr lang="en-GB" dirty="0" err="1" smtClean="0"/>
              <a:t>Cytotoxic</a:t>
            </a:r>
            <a:r>
              <a:rPr lang="en-GB" dirty="0" smtClean="0"/>
              <a:t> drugs to eradicate </a:t>
            </a:r>
            <a:r>
              <a:rPr lang="en-GB" dirty="0" err="1" smtClean="0"/>
              <a:t>micrometastatic</a:t>
            </a:r>
            <a:r>
              <a:rPr lang="en-GB" dirty="0" smtClean="0"/>
              <a:t> disease following localized modalities  such as surgery or radiation or both.</a:t>
            </a:r>
          </a:p>
          <a:p>
            <a:pPr marL="514350" indent="-514350">
              <a:buAutoNum type="arabicPeriod"/>
            </a:pPr>
            <a:r>
              <a:rPr lang="en-GB" dirty="0" err="1" smtClean="0">
                <a:solidFill>
                  <a:srgbClr val="FF0000"/>
                </a:solidFill>
              </a:rPr>
              <a:t>Neoadjuvant</a:t>
            </a:r>
            <a:r>
              <a:rPr lang="en-GB" dirty="0" smtClean="0">
                <a:solidFill>
                  <a:srgbClr val="FF0000"/>
                </a:solidFill>
              </a:rPr>
              <a:t>: </a:t>
            </a:r>
            <a:r>
              <a:rPr lang="en-GB" dirty="0" smtClean="0"/>
              <a:t>Use of </a:t>
            </a:r>
            <a:r>
              <a:rPr lang="en-GB" dirty="0" err="1" smtClean="0"/>
              <a:t>cytotoxic</a:t>
            </a:r>
            <a:r>
              <a:rPr lang="en-GB" dirty="0" smtClean="0"/>
              <a:t> drugs prior to surgery in an attempt to shrink the tumour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 preferRelativeResize="0"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460000" cy="6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Tumor susceptibility &amp; growth cycle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5486400" cy="6096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Both normal &amp; tumor cells go through growth cycles </a:t>
            </a:r>
            <a:r>
              <a:rPr lang="en-US" u="sng" dirty="0" smtClean="0"/>
              <a:t>but</a:t>
            </a:r>
            <a:r>
              <a:rPr lang="en-US" dirty="0" smtClean="0"/>
              <a:t> they differ in number of cells in each stage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Tumours with a high percentage of </a:t>
            </a:r>
            <a:r>
              <a:rPr lang="en-GB" u="sng" dirty="0" smtClean="0"/>
              <a:t>S-phase cells  are aggressively growing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Most normal cells exist in the G0 phase, and most cancer cells are not sensitive to the effects of chemotherapy when in this stage.</a:t>
            </a:r>
          </a:p>
        </p:txBody>
      </p:sp>
      <p:pic>
        <p:nvPicPr>
          <p:cNvPr id="4" name="Picture 4" descr="cell cycle specific drugs"/>
          <p:cNvPicPr>
            <a:picLocks noChangeAspect="1" noChangeArrowheads="1"/>
          </p:cNvPicPr>
          <p:nvPr/>
        </p:nvPicPr>
        <p:blipFill>
          <a:blip r:embed="rId2" cstate="print"/>
          <a:srcRect b="53148"/>
          <a:stretch>
            <a:fillRect/>
          </a:stretch>
        </p:blipFill>
        <p:spPr bwMode="auto">
          <a:xfrm>
            <a:off x="5486100" y="702000"/>
            <a:ext cx="3657900" cy="61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3589A2FBBA34BA98C023B96F7816A" ma:contentTypeVersion="3" ma:contentTypeDescription="Create a new document." ma:contentTypeScope="" ma:versionID="724ac0f1ab59d04f97224bea12c4b66f">
  <xsd:schema xmlns:xsd="http://www.w3.org/2001/XMLSchema" xmlns:xs="http://www.w3.org/2001/XMLSchema" xmlns:p="http://schemas.microsoft.com/office/2006/metadata/properties" xmlns:ns2="0c8efdef-a088-4c17-a3f9-aa421808d996" targetNamespace="http://schemas.microsoft.com/office/2006/metadata/properties" ma:root="true" ma:fieldsID="d70d22f63a714fcac0e6097903067d42" ns2:_="">
    <xsd:import namespace="0c8efdef-a088-4c17-a3f9-aa421808d9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efdef-a088-4c17-a3f9-aa421808d9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54F58F-14E7-440E-ABEF-665BE9D2EEDF}"/>
</file>

<file path=customXml/itemProps2.xml><?xml version="1.0" encoding="utf-8"?>
<ds:datastoreItem xmlns:ds="http://schemas.openxmlformats.org/officeDocument/2006/customXml" ds:itemID="{4A295E89-7BA2-4F02-9438-151F70BD8EBF}"/>
</file>

<file path=customXml/itemProps3.xml><?xml version="1.0" encoding="utf-8"?>
<ds:datastoreItem xmlns:ds="http://schemas.openxmlformats.org/officeDocument/2006/customXml" ds:itemID="{91165DB5-790F-4C34-B1DF-46C9C35BDD1B}"/>
</file>

<file path=docProps/app.xml><?xml version="1.0" encoding="utf-8"?>
<Properties xmlns="http://schemas.openxmlformats.org/officeDocument/2006/extended-properties" xmlns:vt="http://schemas.openxmlformats.org/officeDocument/2006/docPropsVTypes">
  <TotalTime>3470</TotalTime>
  <Words>1184</Words>
  <Application>Microsoft Office PowerPoint</Application>
  <PresentationFormat>On-screen Show (4:3)</PresentationFormat>
  <Paragraphs>146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Introduction to  Anti-neoplastic Drugs</vt:lpstr>
      <vt:lpstr>Cancer</vt:lpstr>
      <vt:lpstr>The hallmarks of cancer</vt:lpstr>
      <vt:lpstr>Slide 4</vt:lpstr>
      <vt:lpstr>Therapeutic methods to treat Cancer</vt:lpstr>
      <vt:lpstr>Slide 6</vt:lpstr>
      <vt:lpstr>Purposes of Anti-neoplastics</vt:lpstr>
      <vt:lpstr>Slide 8</vt:lpstr>
      <vt:lpstr>Tumor susceptibility &amp; growth cycle</vt:lpstr>
      <vt:lpstr>Slide 10</vt:lpstr>
      <vt:lpstr>1. Cell-cycle specific (CCS) drugs  :</vt:lpstr>
      <vt:lpstr>2. Cell-cycle non specific (CCNS) drugs :</vt:lpstr>
      <vt:lpstr>COMBINATION CHEMOTHERAPY</vt:lpstr>
      <vt:lpstr>Strategies  of combination chemotherapy</vt:lpstr>
      <vt:lpstr>Slide 15</vt:lpstr>
      <vt:lpstr>Problems associated with chemotherapy</vt:lpstr>
      <vt:lpstr>Slide 17</vt:lpstr>
      <vt:lpstr>Slide 18</vt:lpstr>
      <vt:lpstr>Slide 19</vt:lpstr>
      <vt:lpstr>Slide 20</vt:lpstr>
      <vt:lpstr>Slide 21</vt:lpstr>
      <vt:lpstr>Contra-indications</vt:lpstr>
      <vt:lpstr>Anti-neoplastic Drugs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Anti-neoplastic Drugs</dc:title>
  <dc:creator>youssif</dc:creator>
  <cp:lastModifiedBy>dr.yousef</cp:lastModifiedBy>
  <cp:revision>25</cp:revision>
  <dcterms:created xsi:type="dcterms:W3CDTF">2006-08-16T00:00:00Z</dcterms:created>
  <dcterms:modified xsi:type="dcterms:W3CDTF">2016-03-21T11:36:39Z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0x0101001293589A2FBBA34BA98C023B96F7816A</vt:lpwstr>
  </property>
</Properties>
</file>