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83" r:id="rId6"/>
    <p:sldId id="284" r:id="rId7"/>
    <p:sldId id="291" r:id="rId8"/>
    <p:sldId id="288" r:id="rId9"/>
    <p:sldId id="287" r:id="rId10"/>
    <p:sldId id="301" r:id="rId11"/>
    <p:sldId id="286" r:id="rId12"/>
    <p:sldId id="285" r:id="rId13"/>
    <p:sldId id="295" r:id="rId14"/>
    <p:sldId id="293" r:id="rId15"/>
    <p:sldId id="290" r:id="rId16"/>
    <p:sldId id="282" r:id="rId17"/>
    <p:sldId id="257" r:id="rId18"/>
    <p:sldId id="258" r:id="rId19"/>
    <p:sldId id="259" r:id="rId20"/>
    <p:sldId id="261" r:id="rId21"/>
    <p:sldId id="264" r:id="rId22"/>
    <p:sldId id="262" r:id="rId23"/>
    <p:sldId id="268" r:id="rId24"/>
    <p:sldId id="269" r:id="rId25"/>
    <p:sldId id="270" r:id="rId26"/>
    <p:sldId id="271" r:id="rId27"/>
    <p:sldId id="272" r:id="rId28"/>
    <p:sldId id="29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5FAD60-E51D-4EEE-8985-1D6EBA25D951}" v="2" dt="2021-02-14T17:29:37.7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p:scale>
          <a:sx n="76" d="100"/>
          <a:sy n="76" d="100"/>
        </p:scale>
        <p:origin x="-1206" y="-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رنا غوانمه" userId="S::420151501760@mutah.edu.jo::26f11691-074f-4b62-a02b-6e2e398daca1" providerId="AD" clId="Web-{375FAD60-E51D-4EEE-8985-1D6EBA25D951}"/>
    <pc:docChg chg="delSld">
      <pc:chgData name="رنا غوانمه" userId="S::420151501760@mutah.edu.jo::26f11691-074f-4b62-a02b-6e2e398daca1" providerId="AD" clId="Web-{375FAD60-E51D-4EEE-8985-1D6EBA25D951}" dt="2021-02-14T17:29:37.762" v="1"/>
      <pc:docMkLst>
        <pc:docMk/>
      </pc:docMkLst>
      <pc:sldChg chg="del">
        <pc:chgData name="رنا غوانمه" userId="S::420151501760@mutah.edu.jo::26f11691-074f-4b62-a02b-6e2e398daca1" providerId="AD" clId="Web-{375FAD60-E51D-4EEE-8985-1D6EBA25D951}" dt="2021-02-14T17:29:35.934" v="0"/>
        <pc:sldMkLst>
          <pc:docMk/>
          <pc:sldMk cId="0" sldId="265"/>
        </pc:sldMkLst>
      </pc:sldChg>
      <pc:sldChg chg="del">
        <pc:chgData name="رنا غوانمه" userId="S::420151501760@mutah.edu.jo::26f11691-074f-4b62-a02b-6e2e398daca1" providerId="AD" clId="Web-{375FAD60-E51D-4EEE-8985-1D6EBA25D951}" dt="2021-02-14T17:29:37.762" v="1"/>
        <pc:sldMkLst>
          <pc:docMk/>
          <pc:sldMk cId="3814150036" sldId="30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52400"/>
            <a:ext cx="6096000" cy="378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200400"/>
            <a:ext cx="2976563" cy="297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003" y="1981200"/>
            <a:ext cx="9027997" cy="3383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0197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952500" y="906100"/>
            <a:ext cx="7200900" cy="54184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5795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3965"/>
          <a:stretch/>
        </p:blipFill>
        <p:spPr bwMode="auto">
          <a:xfrm>
            <a:off x="3048000" y="2286000"/>
            <a:ext cx="2900950" cy="1352550"/>
          </a:xfrm>
          <a:prstGeom prst="rect">
            <a:avLst/>
          </a:prstGeom>
          <a:ln w="9525">
            <a:solidFill>
              <a:schemeClr val="tx1"/>
            </a:solidFill>
            <a:miter lim="800000"/>
            <a:headEnd/>
            <a:tailEnd/>
          </a:ln>
          <a:effectLst>
            <a:glow rad="1397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24042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8486" y="457200"/>
            <a:ext cx="9105514" cy="5943600"/>
          </a:xfrm>
          <a:prstGeom prst="rect">
            <a:avLst/>
          </a:prstGeom>
          <a:noFill/>
          <a:ln w="9525">
            <a:noFill/>
            <a:miter lim="800000"/>
            <a:headEnd/>
            <a:tailEnd/>
          </a:ln>
          <a:effectLst/>
        </p:spPr>
      </p:pic>
    </p:spTree>
    <p:extLst>
      <p:ext uri="{BB962C8B-B14F-4D97-AF65-F5344CB8AC3E}">
        <p14:creationId xmlns:p14="http://schemas.microsoft.com/office/powerpoint/2010/main" val="3349940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t="-633" r="5700"/>
          <a:stretch>
            <a:fillRect/>
          </a:stretch>
        </p:blipFill>
        <p:spPr bwMode="auto">
          <a:xfrm>
            <a:off x="0" y="1295400"/>
            <a:ext cx="8915400" cy="40386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609600" y="1828800"/>
            <a:ext cx="8083368" cy="1824038"/>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r="6552"/>
          <a:stretch>
            <a:fillRect/>
          </a:stretch>
        </p:blipFill>
        <p:spPr bwMode="auto">
          <a:xfrm>
            <a:off x="152400" y="612479"/>
            <a:ext cx="8991600" cy="5026321"/>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66424" y="1447800"/>
            <a:ext cx="8811148" cy="29718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0" y="2057401"/>
            <a:ext cx="9144000" cy="2057399"/>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380066" y="1676400"/>
            <a:ext cx="8566124" cy="35814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000" y="1981200"/>
            <a:ext cx="8153400" cy="1815882"/>
          </a:xfrm>
          <a:prstGeom prst="rect">
            <a:avLst/>
          </a:prstGeom>
        </p:spPr>
        <p:txBody>
          <a:bodyPr wrap="square">
            <a:spAutoFit/>
          </a:bodyPr>
          <a:lstStyle/>
          <a:p>
            <a:pPr algn="just"/>
            <a:r>
              <a:rPr lang="en-US" sz="2800" dirty="0"/>
              <a:t>a 32 years old lady with burning to colicky recurrent upper abdominal pain, polyuria, polydipsia associated with anorexia, dyspepsia, generalized body ache, joint pain, constipation and weight loss has been described. </a:t>
            </a:r>
          </a:p>
        </p:txBody>
      </p:sp>
    </p:spTree>
    <p:extLst>
      <p:ext uri="{BB962C8B-B14F-4D97-AF65-F5344CB8AC3E}">
        <p14:creationId xmlns:p14="http://schemas.microsoft.com/office/powerpoint/2010/main" val="1558543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238536" y="2057400"/>
            <a:ext cx="8600663" cy="2422089"/>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243114" y="1371600"/>
            <a:ext cx="8900886" cy="33528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77979" y="1143000"/>
            <a:ext cx="9000256" cy="3509963"/>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380999" y="457200"/>
            <a:ext cx="8410691" cy="58674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301640" y="1888910"/>
            <a:ext cx="8613760" cy="2459254"/>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295400"/>
            <a:ext cx="5029200" cy="492861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4354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62000" y="1219200"/>
            <a:ext cx="7620000" cy="1384995"/>
          </a:xfrm>
          <a:prstGeom prst="rect">
            <a:avLst/>
          </a:prstGeom>
        </p:spPr>
        <p:txBody>
          <a:bodyPr wrap="square">
            <a:spAutoFit/>
          </a:bodyPr>
          <a:lstStyle/>
          <a:p>
            <a:pPr algn="just"/>
            <a:r>
              <a:rPr lang="en-US" sz="2800" dirty="0"/>
              <a:t>An initial abdominal ultrasound was performed at hospital and revealed features of </a:t>
            </a:r>
            <a:r>
              <a:rPr lang="en-US" sz="2800" dirty="0" err="1"/>
              <a:t>cholelithiasis</a:t>
            </a:r>
            <a:r>
              <a:rPr lang="en-US" sz="2800" dirty="0"/>
              <a:t> and bilateral </a:t>
            </a:r>
            <a:r>
              <a:rPr lang="en-US" sz="2800" dirty="0" err="1"/>
              <a:t>nephrocalcinosis</a:t>
            </a:r>
            <a:r>
              <a:rPr lang="en-US" sz="2800" dirty="0"/>
              <a:t>.</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231715"/>
            <a:ext cx="4800600" cy="288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2887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328" r="9850"/>
          <a:stretch/>
        </p:blipFill>
        <p:spPr bwMode="auto">
          <a:xfrm>
            <a:off x="35490" y="762000"/>
            <a:ext cx="9018971" cy="5631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9620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24025"/>
            <a:ext cx="6096000"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4570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149955" y="1320290"/>
            <a:ext cx="8991600" cy="2413510"/>
          </a:xfrm>
          <a:prstGeom prst="rect">
            <a:avLst/>
          </a:prstGeom>
          <a:noFill/>
          <a:ln w="9525">
            <a:noFill/>
            <a:miter lim="800000"/>
            <a:headEnd/>
            <a:tailEnd/>
          </a:ln>
          <a:effectLst/>
        </p:spPr>
      </p:pic>
      <p:pic>
        <p:nvPicPr>
          <p:cNvPr id="9219" name="Picture 3"/>
          <p:cNvPicPr>
            <a:picLocks noChangeAspect="1" noChangeArrowheads="1"/>
          </p:cNvPicPr>
          <p:nvPr/>
        </p:nvPicPr>
        <p:blipFill rotWithShape="1">
          <a:blip r:embed="rId3"/>
          <a:srcRect t="4566"/>
          <a:stretch/>
        </p:blipFill>
        <p:spPr bwMode="auto">
          <a:xfrm>
            <a:off x="102177" y="3733800"/>
            <a:ext cx="8934994" cy="1963455"/>
          </a:xfrm>
          <a:prstGeom prst="rect">
            <a:avLst/>
          </a:prstGeom>
          <a:noFill/>
          <a:ln w="9525">
            <a:noFill/>
            <a:miter lim="800000"/>
            <a:headEnd/>
            <a:tailEnd/>
          </a:ln>
          <a:effectLst/>
        </p:spPr>
      </p:pic>
    </p:spTree>
    <p:extLst>
      <p:ext uri="{BB962C8B-B14F-4D97-AF65-F5344CB8AC3E}">
        <p14:creationId xmlns:p14="http://schemas.microsoft.com/office/powerpoint/2010/main" val="1713625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784" r="6327"/>
          <a:stretch/>
        </p:blipFill>
        <p:spPr bwMode="auto">
          <a:xfrm>
            <a:off x="-1" y="762000"/>
            <a:ext cx="9127399"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9586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77868" y="1828800"/>
            <a:ext cx="8229600" cy="2862322"/>
          </a:xfrm>
          <a:prstGeom prst="rect">
            <a:avLst/>
          </a:prstGeom>
        </p:spPr>
        <p:txBody>
          <a:bodyPr wrap="square">
            <a:spAutoFit/>
          </a:bodyPr>
          <a:lstStyle/>
          <a:p>
            <a:pPr marL="342900" indent="-342900" algn="just">
              <a:buFont typeface="Wingdings" pitchFamily="2" charset="2"/>
              <a:buChar char="Ø"/>
            </a:pPr>
            <a:r>
              <a:rPr lang="en-US" sz="2000" dirty="0"/>
              <a:t>The patient serum calcium was 12.60mg/dl, serum PTH was 222.80ng/dl, serum </a:t>
            </a:r>
            <a:r>
              <a:rPr lang="en-US" sz="2000" dirty="0" err="1"/>
              <a:t>creatinine</a:t>
            </a:r>
            <a:r>
              <a:rPr lang="en-US" sz="2000" dirty="0"/>
              <a:t> was 0.90mg/dl, </a:t>
            </a:r>
          </a:p>
          <a:p>
            <a:pPr algn="just"/>
            <a:endParaRPr lang="en-US" sz="2000" dirty="0"/>
          </a:p>
          <a:p>
            <a:pPr marL="342900" indent="-342900" algn="just">
              <a:buFont typeface="Wingdings" pitchFamily="2" charset="2"/>
              <a:buChar char="Ø"/>
            </a:pPr>
            <a:r>
              <a:rPr lang="en-US" sz="2000" dirty="0"/>
              <a:t>99 </a:t>
            </a:r>
            <a:r>
              <a:rPr lang="en-US" sz="2000" dirty="0" err="1"/>
              <a:t>Tc</a:t>
            </a:r>
            <a:r>
              <a:rPr lang="en-US" sz="2000" dirty="0"/>
              <a:t>- scanning for parathyroid evaluation revealed features suggestive of parathyroid adenoma adjoining the lower pole of right lobe of thyroid gland. </a:t>
            </a:r>
          </a:p>
          <a:p>
            <a:pPr marL="342900" indent="-342900" algn="just">
              <a:buFont typeface="Wingdings" pitchFamily="2" charset="2"/>
              <a:buChar char="Ø"/>
            </a:pPr>
            <a:endParaRPr lang="en-US" sz="2000" dirty="0"/>
          </a:p>
          <a:p>
            <a:pPr marL="342900" indent="-342900" algn="just">
              <a:buFont typeface="Wingdings" pitchFamily="2" charset="2"/>
              <a:buChar char="Ø"/>
            </a:pPr>
            <a:r>
              <a:rPr lang="en-US" sz="2000" dirty="0"/>
              <a:t>Bone densitometry of femur and spine by DEXA showed osteoporosis.</a:t>
            </a:r>
          </a:p>
          <a:p>
            <a:pPr algn="just"/>
            <a:endParaRPr lang="en-US" sz="2000" dirty="0"/>
          </a:p>
        </p:txBody>
      </p:sp>
      <p:sp>
        <p:nvSpPr>
          <p:cNvPr id="3" name="مربع نص 2"/>
          <p:cNvSpPr txBox="1"/>
          <p:nvPr/>
        </p:nvSpPr>
        <p:spPr>
          <a:xfrm>
            <a:off x="914400" y="838200"/>
            <a:ext cx="3886200" cy="523220"/>
          </a:xfrm>
          <a:prstGeom prst="rect">
            <a:avLst/>
          </a:prstGeom>
          <a:noFill/>
        </p:spPr>
        <p:txBody>
          <a:bodyPr wrap="square" rtlCol="0">
            <a:spAutoFit/>
          </a:bodyPr>
          <a:lstStyle/>
          <a:p>
            <a:r>
              <a:rPr lang="en-US" sz="2800" b="1" dirty="0">
                <a:solidFill>
                  <a:srgbClr val="FF0000"/>
                </a:solidFill>
              </a:rPr>
              <a:t>Case (Continued)</a:t>
            </a:r>
          </a:p>
        </p:txBody>
      </p:sp>
    </p:spTree>
    <p:extLst>
      <p:ext uri="{BB962C8B-B14F-4D97-AF65-F5344CB8AC3E}">
        <p14:creationId xmlns:p14="http://schemas.microsoft.com/office/powerpoint/2010/main" val="1296007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54276" y="4114800"/>
            <a:ext cx="8001000" cy="1754326"/>
          </a:xfrm>
          <a:prstGeom prst="rect">
            <a:avLst/>
          </a:prstGeom>
        </p:spPr>
        <p:txBody>
          <a:bodyPr wrap="square">
            <a:spAutoFit/>
          </a:bodyPr>
          <a:lstStyle/>
          <a:p>
            <a:pPr algn="just"/>
            <a:r>
              <a:rPr lang="en-US" dirty="0"/>
              <a:t>Right </a:t>
            </a:r>
            <a:r>
              <a:rPr lang="en-US" dirty="0" err="1"/>
              <a:t>hemithyroidectomy</a:t>
            </a:r>
            <a:r>
              <a:rPr lang="en-US" dirty="0"/>
              <a:t> with parathyroid adenoma excision was performed. Patient was closely monitored. Serum calcium and parathyroid hormone levels were markedly reduced near to the normal range within two weeks of surgery. Following five months after surgery, serum PTH was 29.59ng/dl, six months after surgery serum calcium was 9.2mg/dl. Patient is now in good physical condition and under regular follow up.</a:t>
            </a:r>
          </a:p>
        </p:txBody>
      </p:sp>
      <p:pic>
        <p:nvPicPr>
          <p:cNvPr id="2050" name="Picture 2" descr="Treatment Complex Like A Puzzle - Pictured As Word Treatment On A Puzzle  Pieces To Show That Treatment Can Be Difficult And Needs Stock Illustration  - Illustration of dilemma, interact: 164219461"/>
          <p:cNvPicPr>
            <a:picLocks noChangeAspect="1" noChangeArrowheads="1"/>
          </p:cNvPicPr>
          <p:nvPr/>
        </p:nvPicPr>
        <p:blipFill rotWithShape="1">
          <a:blip r:embed="rId2">
            <a:extLst>
              <a:ext uri="{28A0092B-C50C-407E-A947-70E740481C1C}">
                <a14:useLocalDpi xmlns:a14="http://schemas.microsoft.com/office/drawing/2010/main" val="0"/>
              </a:ext>
            </a:extLst>
          </a:blip>
          <a:srcRect l="8746" t="9814" r="11014" b="21339"/>
          <a:stretch/>
        </p:blipFill>
        <p:spPr bwMode="auto">
          <a:xfrm>
            <a:off x="1593937" y="304800"/>
            <a:ext cx="6114266" cy="2950923"/>
          </a:xfrm>
          <a:prstGeom prst="rect">
            <a:avLst/>
          </a:prstGeom>
          <a:noFill/>
          <a:extLst>
            <a:ext uri="{909E8E84-426E-40DD-AFC4-6F175D3DCCD1}">
              <a14:hiddenFill xmlns:a14="http://schemas.microsoft.com/office/drawing/2010/main">
                <a:solidFill>
                  <a:srgbClr val="FFFFFF"/>
                </a:solidFill>
              </a14:hiddenFill>
            </a:ext>
          </a:extLst>
        </p:spPr>
      </p:pic>
      <p:sp>
        <p:nvSpPr>
          <p:cNvPr id="4" name="مربع نص 3"/>
          <p:cNvSpPr txBox="1"/>
          <p:nvPr/>
        </p:nvSpPr>
        <p:spPr>
          <a:xfrm>
            <a:off x="381000" y="3429000"/>
            <a:ext cx="3886200" cy="523220"/>
          </a:xfrm>
          <a:prstGeom prst="rect">
            <a:avLst/>
          </a:prstGeom>
          <a:noFill/>
        </p:spPr>
        <p:txBody>
          <a:bodyPr wrap="square" rtlCol="0">
            <a:spAutoFit/>
          </a:bodyPr>
          <a:lstStyle/>
          <a:p>
            <a:r>
              <a:rPr lang="en-US" sz="2800" b="1" dirty="0">
                <a:solidFill>
                  <a:srgbClr val="FF0000"/>
                </a:solidFill>
              </a:rPr>
              <a:t>Case (Continued)</a:t>
            </a:r>
          </a:p>
        </p:txBody>
      </p:sp>
    </p:spTree>
    <p:extLst>
      <p:ext uri="{BB962C8B-B14F-4D97-AF65-F5344CB8AC3E}">
        <p14:creationId xmlns:p14="http://schemas.microsoft.com/office/powerpoint/2010/main" val="28468152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مستند" ma:contentTypeID="0x010100A4CE2C4C7B96C94992FCDCD516328081" ma:contentTypeVersion="2" ma:contentTypeDescription="إنشاء مستند جديد." ma:contentTypeScope="" ma:versionID="e39eb1915eaa0ac6968aed246ff79898">
  <xsd:schema xmlns:xsd="http://www.w3.org/2001/XMLSchema" xmlns:xs="http://www.w3.org/2001/XMLSchema" xmlns:p="http://schemas.microsoft.com/office/2006/metadata/properties" xmlns:ns2="e0585ad6-e60d-4dbf-9f0f-7ca5398387e1" targetNamespace="http://schemas.microsoft.com/office/2006/metadata/properties" ma:root="true" ma:fieldsID="b9628f85f8168a3a4216218f69afe6c1" ns2:_="">
    <xsd:import namespace="e0585ad6-e60d-4dbf-9f0f-7ca5398387e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585ad6-e60d-4dbf-9f0f-7ca5398387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D0F8E2-ACD2-4190-BFBA-F11A4EEFDFA5}">
  <ds:schemaRefs>
    <ds:schemaRef ds:uri="http://schemas.microsoft.com/sharepoint/v3/contenttype/forms"/>
  </ds:schemaRefs>
</ds:datastoreItem>
</file>

<file path=customXml/itemProps2.xml><?xml version="1.0" encoding="utf-8"?>
<ds:datastoreItem xmlns:ds="http://schemas.openxmlformats.org/officeDocument/2006/customXml" ds:itemID="{61FD7D34-9E46-4E1F-B6D0-64B4D1647E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585ad6-e60d-4dbf-9f0f-7ca5398387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B4D29BB-D343-467C-8848-BAB5941A916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236</TotalTime>
  <Words>181</Words>
  <Application>Microsoft Office PowerPoint</Application>
  <PresentationFormat>On-screen Show (4:3)</PresentationFormat>
  <Paragraphs>10</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Ahmed ElAzony</dc:creator>
  <cp:lastModifiedBy>MCC</cp:lastModifiedBy>
  <cp:revision>44</cp:revision>
  <dcterms:created xsi:type="dcterms:W3CDTF">2006-08-16T00:00:00Z</dcterms:created>
  <dcterms:modified xsi:type="dcterms:W3CDTF">2021-02-14T17:29:46Z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0x010100A4CE2C4C7B96C94992FCDCD516328081</vt:lpwstr>
  </property>
</Properties>
</file>