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  <p:sldMasterId id="2147483679" r:id="rId6"/>
  </p:sldMasterIdLst>
  <p:notesMasterIdLst>
    <p:notesMasterId r:id="rId30"/>
  </p:notesMasterIdLst>
  <p:handoutMasterIdLst>
    <p:handoutMasterId r:id="rId31"/>
  </p:handoutMasterIdLst>
  <p:sldIdLst>
    <p:sldId id="995" r:id="rId7"/>
    <p:sldId id="997" r:id="rId8"/>
    <p:sldId id="739" r:id="rId9"/>
    <p:sldId id="834" r:id="rId10"/>
    <p:sldId id="835" r:id="rId11"/>
    <p:sldId id="751" r:id="rId12"/>
    <p:sldId id="895" r:id="rId13"/>
    <p:sldId id="996" r:id="rId14"/>
    <p:sldId id="998" r:id="rId15"/>
    <p:sldId id="898" r:id="rId16"/>
    <p:sldId id="900" r:id="rId17"/>
    <p:sldId id="937" r:id="rId18"/>
    <p:sldId id="938" r:id="rId19"/>
    <p:sldId id="901" r:id="rId20"/>
    <p:sldId id="775" r:id="rId21"/>
    <p:sldId id="949" r:id="rId22"/>
    <p:sldId id="992" r:id="rId23"/>
    <p:sldId id="811" r:id="rId24"/>
    <p:sldId id="960" r:id="rId25"/>
    <p:sldId id="953" r:id="rId26"/>
    <p:sldId id="994" r:id="rId27"/>
    <p:sldId id="955" r:id="rId28"/>
    <p:sldId id="956" r:id="rId2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F9900"/>
    <a:srgbClr val="08BDE8"/>
    <a:srgbClr val="800000"/>
    <a:srgbClr val="FFFFFF"/>
    <a:srgbClr val="04FC7A"/>
    <a:srgbClr val="CC3300"/>
    <a:srgbClr val="FCFCFC"/>
    <a:srgbClr val="808080"/>
    <a:srgbClr val="FDF5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9" autoAdjust="0"/>
    <p:restoredTop sz="94609" autoAdjust="0"/>
  </p:normalViewPr>
  <p:slideViewPr>
    <p:cSldViewPr>
      <p:cViewPr>
        <p:scale>
          <a:sx n="94" d="100"/>
          <a:sy n="94" d="100"/>
        </p:scale>
        <p:origin x="-1254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 /><Relationship Id="rId13" Type="http://schemas.openxmlformats.org/officeDocument/2006/relationships/slide" Target="slides/slide7.xml" /><Relationship Id="rId18" Type="http://schemas.openxmlformats.org/officeDocument/2006/relationships/slide" Target="slides/slide12.xml" /><Relationship Id="rId26" Type="http://schemas.openxmlformats.org/officeDocument/2006/relationships/slide" Target="slides/slide20.xml" /><Relationship Id="rId3" Type="http://schemas.openxmlformats.org/officeDocument/2006/relationships/customXml" Target="../customXml/item3.xml" /><Relationship Id="rId21" Type="http://schemas.openxmlformats.org/officeDocument/2006/relationships/slide" Target="slides/slide15.xml" /><Relationship Id="rId34" Type="http://schemas.openxmlformats.org/officeDocument/2006/relationships/theme" Target="theme/theme1.xml" /><Relationship Id="rId7" Type="http://schemas.openxmlformats.org/officeDocument/2006/relationships/slide" Target="slides/slide1.xml" /><Relationship Id="rId12" Type="http://schemas.openxmlformats.org/officeDocument/2006/relationships/slide" Target="slides/slide6.xml" /><Relationship Id="rId17" Type="http://schemas.openxmlformats.org/officeDocument/2006/relationships/slide" Target="slides/slide11.xml" /><Relationship Id="rId25" Type="http://schemas.openxmlformats.org/officeDocument/2006/relationships/slide" Target="slides/slide19.xml" /><Relationship Id="rId33" Type="http://schemas.openxmlformats.org/officeDocument/2006/relationships/viewProps" Target="view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0.xml" /><Relationship Id="rId20" Type="http://schemas.openxmlformats.org/officeDocument/2006/relationships/slide" Target="slides/slide14.xml" /><Relationship Id="rId29" Type="http://schemas.openxmlformats.org/officeDocument/2006/relationships/slide" Target="slides/slide23.xml" /><Relationship Id="rId1" Type="http://schemas.openxmlformats.org/officeDocument/2006/relationships/customXml" Target="../customXml/item1.xml" /><Relationship Id="rId6" Type="http://schemas.openxmlformats.org/officeDocument/2006/relationships/slideMaster" Target="slideMasters/slideMaster3.xml" /><Relationship Id="rId11" Type="http://schemas.openxmlformats.org/officeDocument/2006/relationships/slide" Target="slides/slide5.xml" /><Relationship Id="rId24" Type="http://schemas.openxmlformats.org/officeDocument/2006/relationships/slide" Target="slides/slide18.xml" /><Relationship Id="rId32" Type="http://schemas.openxmlformats.org/officeDocument/2006/relationships/presProps" Target="presProps.xml" /><Relationship Id="rId5" Type="http://schemas.openxmlformats.org/officeDocument/2006/relationships/slideMaster" Target="slideMasters/slideMaster2.xml" /><Relationship Id="rId15" Type="http://schemas.openxmlformats.org/officeDocument/2006/relationships/slide" Target="slides/slide9.xml" /><Relationship Id="rId23" Type="http://schemas.openxmlformats.org/officeDocument/2006/relationships/slide" Target="slides/slide17.xml" /><Relationship Id="rId28" Type="http://schemas.openxmlformats.org/officeDocument/2006/relationships/slide" Target="slides/slide22.xml" /><Relationship Id="rId10" Type="http://schemas.openxmlformats.org/officeDocument/2006/relationships/slide" Target="slides/slide4.xml" /><Relationship Id="rId19" Type="http://schemas.openxmlformats.org/officeDocument/2006/relationships/slide" Target="slides/slide13.xml" /><Relationship Id="rId31" Type="http://schemas.openxmlformats.org/officeDocument/2006/relationships/handoutMaster" Target="handoutMasters/handoutMaster1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3.xml" /><Relationship Id="rId14" Type="http://schemas.openxmlformats.org/officeDocument/2006/relationships/slide" Target="slides/slide8.xml" /><Relationship Id="rId22" Type="http://schemas.openxmlformats.org/officeDocument/2006/relationships/slide" Target="slides/slide16.xml" /><Relationship Id="rId27" Type="http://schemas.openxmlformats.org/officeDocument/2006/relationships/slide" Target="slides/slide21.xml" /><Relationship Id="rId30" Type="http://schemas.openxmlformats.org/officeDocument/2006/relationships/notesMaster" Target="notesMasters/notesMaster1.xml" /><Relationship Id="rId35" Type="http://schemas.openxmlformats.org/officeDocument/2006/relationships/tableStyles" Target="tableStyle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4AB6AD-E5BF-41B4-98D6-36D536571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842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F1FCCB-239B-4F8B-B21B-EFF6B79CC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165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510 h 510"/>
              <a:gd name="T4" fmla="*/ 1740 w 1740"/>
              <a:gd name="T5" fmla="*/ 510 h 510"/>
              <a:gd name="T6" fmla="*/ 1595 w 1740"/>
              <a:gd name="T7" fmla="*/ 30 h 510"/>
              <a:gd name="T8" fmla="*/ 0 w 1740"/>
              <a:gd name="T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>
              <a:gd name="T0" fmla="*/ 1116 w 4032"/>
              <a:gd name="T1" fmla="*/ 0 h 1356"/>
              <a:gd name="T2" fmla="*/ 3840 w 4032"/>
              <a:gd name="T3" fmla="*/ 636 h 1356"/>
              <a:gd name="T4" fmla="*/ 4032 w 4032"/>
              <a:gd name="T5" fmla="*/ 1356 h 1356"/>
              <a:gd name="T6" fmla="*/ 288 w 4032"/>
              <a:gd name="T7" fmla="*/ 1356 h 1356"/>
              <a:gd name="T8" fmla="*/ 0 w 4032"/>
              <a:gd name="T9" fmla="*/ 828 h 1356"/>
              <a:gd name="T10" fmla="*/ 1116 w 4032"/>
              <a:gd name="T11" fmla="*/ 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>
              <a:gd name="T0" fmla="*/ 510 w 2988"/>
              <a:gd name="T1" fmla="*/ 1098 h 3180"/>
              <a:gd name="T2" fmla="*/ 2280 w 2988"/>
              <a:gd name="T3" fmla="*/ 0 h 3180"/>
              <a:gd name="T4" fmla="*/ 2988 w 2988"/>
              <a:gd name="T5" fmla="*/ 342 h 3180"/>
              <a:gd name="T6" fmla="*/ 2988 w 2988"/>
              <a:gd name="T7" fmla="*/ 2772 h 3180"/>
              <a:gd name="T8" fmla="*/ 1452 w 2988"/>
              <a:gd name="T9" fmla="*/ 3060 h 3180"/>
              <a:gd name="T10" fmla="*/ 0 w 2988"/>
              <a:gd name="T11" fmla="*/ 2406 h 3180"/>
              <a:gd name="T12" fmla="*/ 510 w 2988"/>
              <a:gd name="T13" fmla="*/ 1098 h 3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>
              <a:gd name="T0" fmla="*/ 0 w 2064"/>
              <a:gd name="T1" fmla="*/ 0 h 1518"/>
              <a:gd name="T2" fmla="*/ 276 w 2064"/>
              <a:gd name="T3" fmla="*/ 1518 h 1518"/>
              <a:gd name="T4" fmla="*/ 2064 w 2064"/>
              <a:gd name="T5" fmla="*/ 0 h 1518"/>
              <a:gd name="T6" fmla="*/ 0 w 2064"/>
              <a:gd name="T7" fmla="*/ 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645 h 651"/>
              <a:gd name="T4" fmla="*/ 636 w 636"/>
              <a:gd name="T5" fmla="*/ 651 h 651"/>
              <a:gd name="T6" fmla="*/ 632 w 636"/>
              <a:gd name="T7" fmla="*/ 0 h 651"/>
              <a:gd name="T8" fmla="*/ 0 w 636"/>
              <a:gd name="T9" fmla="*/ 0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39244A29-41BF-4B9B-B918-F4E10D6789E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432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720 h 720"/>
                <a:gd name="T8" fmla="*/ 0 w 672"/>
                <a:gd name="T9" fmla="*/ 432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206 w 212"/>
                <a:gd name="T1" fmla="*/ 0 h 824"/>
                <a:gd name="T2" fmla="*/ 0 w 212"/>
                <a:gd name="T3" fmla="*/ 82 h 824"/>
                <a:gd name="T4" fmla="*/ 168 w 212"/>
                <a:gd name="T5" fmla="*/ 824 h 824"/>
                <a:gd name="T6" fmla="*/ 212 w 212"/>
                <a:gd name="T7" fmla="*/ 822 h 824"/>
                <a:gd name="T8" fmla="*/ 206 w 212"/>
                <a:gd name="T9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296B3-C257-4CAE-8970-4017CBBBA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211599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0393A-1D23-4DE6-B9C1-40ADD0633F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522404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0842F3-A712-4C6B-80A6-8AC57D80C4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014420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853CFED-5044-408B-9AAD-1BDD39F4B9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592086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F5E384-5DCD-4043-93EC-53B1E1C6EF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331193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CAC68D0-F9D5-4747-9E85-EB1D86F81D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879787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4CCD76-C058-4C1A-917F-ED418C77F1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829821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5/8/2022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43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5/8/2022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965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5/8/2022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0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D8CA9-64D2-4FE5-B011-C867C0EF31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671405"/>
      </p:ext>
    </p:extLst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5/8/2022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61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5/8/2022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96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5/8/2022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70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5/8/2022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293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5/8/2022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48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5/8/2022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93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5/8/2022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989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5/8/2022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674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548ED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5/8/2022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06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5/8/2022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A9D20-8DA2-4129-9372-2C3692A674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960858"/>
      </p:ext>
    </p:extLst>
  </p:cSld>
  <p:clrMapOvr>
    <a:masterClrMapping/>
  </p:clrMapOvr>
  <p:transition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5/8/2022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95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5/8/2022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3768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5/8/2022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8596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5/8/2022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232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5/8/2022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168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5/8/2022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441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5/8/2022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830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5/8/2022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901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5/8/2022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137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5/8/2022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46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F8F67-579B-4523-963F-C34226A33D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675357"/>
      </p:ext>
    </p:extLst>
  </p:cSld>
  <p:clrMapOvr>
    <a:masterClrMapping/>
  </p:clrMapOvr>
  <p:transition>
    <p:wedg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/>
                </a:solidFill>
              </a:rPr>
              <a:pPr/>
              <a:t>5/8/2022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304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548ED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5/8/2022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8943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5/8/2022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6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AB648-F613-4A74-A4BB-8D46C7BBD3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906124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16A6A-D2C6-4561-AD7E-DB950003FB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469938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50D81-DC5D-46D0-A88B-B7CB9CDDE7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478152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4376F-EB6B-4B29-A294-32BEF4DE3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3694472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BCE37-F790-414C-B77C-6DC3BA674F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266893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 /><Relationship Id="rId13" Type="http://schemas.openxmlformats.org/officeDocument/2006/relationships/slideLayout" Target="../slideLayouts/slideLayout29.xml" /><Relationship Id="rId3" Type="http://schemas.openxmlformats.org/officeDocument/2006/relationships/slideLayout" Target="../slideLayouts/slideLayout19.xml" /><Relationship Id="rId7" Type="http://schemas.openxmlformats.org/officeDocument/2006/relationships/slideLayout" Target="../slideLayouts/slideLayout23.xml" /><Relationship Id="rId12" Type="http://schemas.openxmlformats.org/officeDocument/2006/relationships/slideLayout" Target="../slideLayouts/slideLayout28.xml" /><Relationship Id="rId2" Type="http://schemas.openxmlformats.org/officeDocument/2006/relationships/slideLayout" Target="../slideLayouts/slideLayout18.xml" /><Relationship Id="rId1" Type="http://schemas.openxmlformats.org/officeDocument/2006/relationships/slideLayout" Target="../slideLayouts/slideLayout17.xml" /><Relationship Id="rId6" Type="http://schemas.openxmlformats.org/officeDocument/2006/relationships/slideLayout" Target="../slideLayouts/slideLayout22.xml" /><Relationship Id="rId11" Type="http://schemas.openxmlformats.org/officeDocument/2006/relationships/slideLayout" Target="../slideLayouts/slideLayout27.xml" /><Relationship Id="rId5" Type="http://schemas.openxmlformats.org/officeDocument/2006/relationships/slideLayout" Target="../slideLayouts/slideLayout21.xml" /><Relationship Id="rId10" Type="http://schemas.openxmlformats.org/officeDocument/2006/relationships/slideLayout" Target="../slideLayouts/slideLayout26.xml" /><Relationship Id="rId4" Type="http://schemas.openxmlformats.org/officeDocument/2006/relationships/slideLayout" Target="../slideLayouts/slideLayout20.xml" /><Relationship Id="rId9" Type="http://schemas.openxmlformats.org/officeDocument/2006/relationships/slideLayout" Target="../slideLayouts/slideLayout25.xml" /><Relationship Id="rId14" Type="http://schemas.openxmlformats.org/officeDocument/2006/relationships/theme" Target="../theme/theme2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 /><Relationship Id="rId13" Type="http://schemas.openxmlformats.org/officeDocument/2006/relationships/slideLayout" Target="../slideLayouts/slideLayout42.xml" /><Relationship Id="rId3" Type="http://schemas.openxmlformats.org/officeDocument/2006/relationships/slideLayout" Target="../slideLayouts/slideLayout32.xml" /><Relationship Id="rId7" Type="http://schemas.openxmlformats.org/officeDocument/2006/relationships/slideLayout" Target="../slideLayouts/slideLayout36.xml" /><Relationship Id="rId12" Type="http://schemas.openxmlformats.org/officeDocument/2006/relationships/slideLayout" Target="../slideLayouts/slideLayout41.xml" /><Relationship Id="rId2" Type="http://schemas.openxmlformats.org/officeDocument/2006/relationships/slideLayout" Target="../slideLayouts/slideLayout31.xml" /><Relationship Id="rId1" Type="http://schemas.openxmlformats.org/officeDocument/2006/relationships/slideLayout" Target="../slideLayouts/slideLayout30.xml" /><Relationship Id="rId6" Type="http://schemas.openxmlformats.org/officeDocument/2006/relationships/slideLayout" Target="../slideLayouts/slideLayout35.xml" /><Relationship Id="rId11" Type="http://schemas.openxmlformats.org/officeDocument/2006/relationships/slideLayout" Target="../slideLayouts/slideLayout40.xml" /><Relationship Id="rId5" Type="http://schemas.openxmlformats.org/officeDocument/2006/relationships/slideLayout" Target="../slideLayouts/slideLayout34.xml" /><Relationship Id="rId10" Type="http://schemas.openxmlformats.org/officeDocument/2006/relationships/slideLayout" Target="../slideLayouts/slideLayout39.xml" /><Relationship Id="rId4" Type="http://schemas.openxmlformats.org/officeDocument/2006/relationships/slideLayout" Target="../slideLayouts/slideLayout33.xml" /><Relationship Id="rId9" Type="http://schemas.openxmlformats.org/officeDocument/2006/relationships/slideLayout" Target="../slideLayouts/slideLayout38.xml" /><Relationship Id="rId14" Type="http://schemas.openxmlformats.org/officeDocument/2006/relationships/theme" Target="../theme/theme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348AF7-04F5-45B8-A7F5-0EC5593EC5D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5/8/2022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srgbClr val="D1282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9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5/8/2022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srgbClr val="D1282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D1282E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51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7" Type="http://schemas.openxmlformats.org/officeDocument/2006/relationships/image" Target="../media/image9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8.xml" /><Relationship Id="rId6" Type="http://schemas.openxmlformats.org/officeDocument/2006/relationships/image" Target="../media/image8.png" /><Relationship Id="rId5" Type="http://schemas.openxmlformats.org/officeDocument/2006/relationships/image" Target="../media/image7.png" /><Relationship Id="rId4" Type="http://schemas.openxmlformats.org/officeDocument/2006/relationships/image" Target="../media/image6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0.png" /><Relationship Id="rId4" Type="http://schemas.openxmlformats.org/officeDocument/2006/relationships/image" Target="../media/image19.png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hyperlink" Target="http://upload.wikimedia.org/wikipedia/commons/a/ad/Weewee.JPG" TargetMode="Externa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56" y="5853544"/>
            <a:ext cx="9144856" cy="1004454"/>
            <a:chOff x="-856" y="5853544"/>
            <a:chExt cx="9144856" cy="1004454"/>
          </a:xfrm>
        </p:grpSpPr>
        <p:sp>
          <p:nvSpPr>
            <p:cNvPr id="4" name="object 4"/>
            <p:cNvSpPr/>
            <p:nvPr/>
          </p:nvSpPr>
          <p:spPr>
            <a:xfrm>
              <a:off x="0" y="5870448"/>
              <a:ext cx="9144000" cy="5669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-856" y="5853544"/>
              <a:ext cx="9144000" cy="5663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-856" y="5853544"/>
              <a:ext cx="9144000" cy="566420"/>
            </a:xfrm>
            <a:custGeom>
              <a:avLst/>
              <a:gdLst/>
              <a:ahLst/>
              <a:cxnLst/>
              <a:rect l="l" t="t" r="r" b="b"/>
              <a:pathLst>
                <a:path w="9144000" h="566420">
                  <a:moveTo>
                    <a:pt x="0" y="566305"/>
                  </a:moveTo>
                  <a:lnTo>
                    <a:pt x="9144000" y="566305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6630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584312" y="6142024"/>
              <a:ext cx="148590" cy="2258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7036308" y="6409942"/>
              <a:ext cx="2060448" cy="4480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84582" y="685800"/>
            <a:ext cx="9144000" cy="4605020"/>
            <a:chOff x="0" y="1192530"/>
            <a:chExt cx="9144000" cy="4605020"/>
          </a:xfrm>
        </p:grpSpPr>
        <p:sp>
          <p:nvSpPr>
            <p:cNvPr id="19" name="object 19"/>
            <p:cNvSpPr/>
            <p:nvPr/>
          </p:nvSpPr>
          <p:spPr>
            <a:xfrm>
              <a:off x="0" y="1192530"/>
              <a:ext cx="9144000" cy="76200"/>
            </a:xfrm>
            <a:custGeom>
              <a:avLst/>
              <a:gdLst/>
              <a:ahLst/>
              <a:cxnLst/>
              <a:rect l="l" t="t" r="r" b="b"/>
              <a:pathLst>
                <a:path w="9144000" h="76200">
                  <a:moveTo>
                    <a:pt x="91440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9144000" y="76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162050" y="1657350"/>
              <a:ext cx="6619875" cy="18573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4599432" y="2851403"/>
              <a:ext cx="4149852" cy="29458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0000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585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38" y="1287480"/>
            <a:ext cx="6053150" cy="4784726"/>
          </a:xfrm>
        </p:spPr>
        <p:txBody>
          <a:bodyPr/>
          <a:lstStyle/>
          <a:p>
            <a:r>
              <a:rPr lang="en-US" sz="2400" b="1" u="sng" dirty="0">
                <a:solidFill>
                  <a:srgbClr val="C00000"/>
                </a:solidFill>
              </a:rPr>
              <a:t>Pus cells: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Nucleus: </a:t>
            </a:r>
            <a:r>
              <a:rPr lang="en-US" sz="2000" dirty="0">
                <a:solidFill>
                  <a:srgbClr val="0070C0"/>
                </a:solidFill>
              </a:rPr>
              <a:t>disintegrated.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Normal urine contain from </a:t>
            </a:r>
            <a:r>
              <a:rPr lang="en-US" sz="2000" dirty="0">
                <a:solidFill>
                  <a:srgbClr val="0070C0"/>
                </a:solidFill>
              </a:rPr>
              <a:t>2-4 pus cells</a:t>
            </a:r>
            <a:r>
              <a:rPr lang="en-US" sz="200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Their presence in excess would point to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infection.</a:t>
            </a:r>
          </a:p>
          <a:p>
            <a:pPr>
              <a:buNone/>
            </a:pPr>
            <a:endParaRPr lang="en-US" sz="2000" dirty="0"/>
          </a:p>
          <a:p>
            <a:r>
              <a:rPr lang="en-US" sz="2400" b="1" u="sng" dirty="0">
                <a:solidFill>
                  <a:srgbClr val="C00000"/>
                </a:solidFill>
              </a:rPr>
              <a:t>Red Cells: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Nucleus: 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non-nucleated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Normal urine contain from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0-2 red cells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Their presence in excess is pathological and is due to the different causes of </a:t>
            </a:r>
            <a:r>
              <a:rPr lang="en-US" sz="2000" b="1" dirty="0" err="1">
                <a:solidFill>
                  <a:srgbClr val="00B050"/>
                </a:solidFill>
              </a:rPr>
              <a:t>hematuria</a:t>
            </a:r>
            <a:r>
              <a:rPr lang="en-US" sz="2000" dirty="0"/>
              <a:t> e.g. </a:t>
            </a:r>
            <a:r>
              <a:rPr lang="en-US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bilharziasis</a:t>
            </a:r>
            <a:r>
              <a:rPr lang="en-US" sz="2000" dirty="0"/>
              <a:t>, urinary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tumors</a:t>
            </a:r>
            <a:r>
              <a:rPr lang="en-US" sz="2000" dirty="0"/>
              <a:t>, urinary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stones.</a:t>
            </a: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200" dirty="0"/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1142984"/>
            <a:ext cx="2571736" cy="264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black">
          <a:xfrm>
            <a:off x="414366" y="71414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/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Urine analysis</a:t>
            </a:r>
            <a:b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microscopic examination: Cells 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3929066"/>
            <a:ext cx="2486052" cy="264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688565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7158" y="1357298"/>
            <a:ext cx="5715040" cy="4525963"/>
          </a:xfrm>
        </p:spPr>
        <p:txBody>
          <a:bodyPr/>
          <a:lstStyle/>
          <a:p>
            <a:r>
              <a:rPr lang="en-US" sz="2400" b="1" u="sng" dirty="0">
                <a:solidFill>
                  <a:srgbClr val="C00000"/>
                </a:solidFill>
              </a:rPr>
              <a:t>Epithelial cells: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Shape: </a:t>
            </a:r>
            <a:r>
              <a:rPr lang="en-US" sz="2400" dirty="0">
                <a:solidFill>
                  <a:srgbClr val="0070C0"/>
                </a:solidFill>
              </a:rPr>
              <a:t>large irregular cells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Nucleus: </a:t>
            </a:r>
            <a:r>
              <a:rPr lang="en-US" sz="2400" dirty="0">
                <a:solidFill>
                  <a:srgbClr val="0070C0"/>
                </a:solidFill>
              </a:rPr>
              <a:t>large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70C0"/>
                </a:solidFill>
              </a:rPr>
              <a:t>intact and central.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Normal urine may contain </a:t>
            </a:r>
            <a:r>
              <a:rPr lang="en-US" sz="2400" b="1" dirty="0">
                <a:solidFill>
                  <a:srgbClr val="00B050"/>
                </a:solidFill>
              </a:rPr>
              <a:t>few epithelial cells</a:t>
            </a:r>
            <a:r>
              <a:rPr lang="en-US" sz="2400" dirty="0"/>
              <a:t>, but excess of these cells in urine point to the presence of an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inflammatory</a:t>
            </a:r>
            <a:r>
              <a:rPr lang="en-US" sz="2400" dirty="0"/>
              <a:t> condition.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1419228"/>
            <a:ext cx="2714644" cy="451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black">
          <a:xfrm>
            <a:off x="414366" y="71414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Urine analysis</a:t>
            </a:r>
            <a:b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microscopic examination: Cells 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102625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28736"/>
            <a:ext cx="8558242" cy="4786346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200" dirty="0"/>
              <a:t>The casts are the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molds of renal tubules.</a:t>
            </a:r>
          </a:p>
          <a:p>
            <a:r>
              <a:rPr lang="en-US" sz="2200" b="1" dirty="0">
                <a:solidFill>
                  <a:srgbClr val="00B050"/>
                </a:solidFill>
              </a:rPr>
              <a:t>Normal urine </a:t>
            </a: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not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 casts </a:t>
            </a:r>
            <a:r>
              <a:rPr lang="en-US" sz="2200" dirty="0"/>
              <a:t>and so their appearance in urine is important and diagnostic for certain diseases.</a:t>
            </a:r>
          </a:p>
          <a:p>
            <a:r>
              <a:rPr lang="en-US" sz="2200" dirty="0"/>
              <a:t>There are various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</a:t>
            </a:r>
            <a:r>
              <a:rPr lang="en-US" sz="2200" dirty="0"/>
              <a:t> of casts which may appear in urine.</a:t>
            </a:r>
          </a:p>
          <a:p>
            <a:pPr lvl="1" eaLnBrk="0" hangingPunct="0">
              <a:buNone/>
              <a:defRPr/>
            </a:pPr>
            <a:r>
              <a:rPr lang="en-US" sz="2200" b="1" u="sng" dirty="0">
                <a:solidFill>
                  <a:srgbClr val="FF0000"/>
                </a:solidFill>
                <a:cs typeface="Times New Roman" pitchFamily="18" charset="0"/>
              </a:rPr>
              <a:t>The material </a:t>
            </a:r>
            <a:r>
              <a:rPr lang="en-US" sz="2200" b="1" dirty="0">
                <a:solidFill>
                  <a:srgbClr val="669900"/>
                </a:solidFill>
                <a:cs typeface="Times New Roman" pitchFamily="18" charset="0"/>
              </a:rPr>
              <a:t>or cells that form a cast may have:  </a:t>
            </a:r>
          </a:p>
          <a:p>
            <a:pPr lvl="1" eaLnBrk="0" hangingPunct="0">
              <a:buFont typeface="Wingdings" pitchFamily="2" charset="2"/>
              <a:buChar char="Ø"/>
              <a:defRPr/>
            </a:pPr>
            <a:r>
              <a:rPr lang="en-US" sz="2200" dirty="0">
                <a:cs typeface="Times New Roman" pitchFamily="18" charset="0"/>
              </a:rPr>
              <a:t>come through a </a:t>
            </a:r>
            <a:r>
              <a:rPr lang="en-US" sz="2200" b="1" i="1" dirty="0">
                <a:solidFill>
                  <a:srgbClr val="0070C0"/>
                </a:solidFill>
                <a:cs typeface="Times New Roman" pitchFamily="18" charset="0"/>
              </a:rPr>
              <a:t>damaged </a:t>
            </a:r>
            <a:r>
              <a:rPr lang="en-US" sz="2200" b="1" i="1" dirty="0" err="1">
                <a:solidFill>
                  <a:srgbClr val="0070C0"/>
                </a:solidFill>
                <a:cs typeface="Times New Roman" pitchFamily="18" charset="0"/>
              </a:rPr>
              <a:t>glomerulus</a:t>
            </a:r>
            <a:r>
              <a:rPr lang="en-US" sz="2200" b="1" i="1" dirty="0">
                <a:solidFill>
                  <a:srgbClr val="0070C0"/>
                </a:solidFill>
                <a:cs typeface="Times New Roman" pitchFamily="18" charset="0"/>
              </a:rPr>
              <a:t>.</a:t>
            </a:r>
          </a:p>
          <a:p>
            <a:pPr lvl="1" eaLnBrk="0" hangingPunct="0">
              <a:buFont typeface="Wingdings" pitchFamily="2" charset="2"/>
              <a:buChar char="Ø"/>
              <a:defRPr/>
            </a:pPr>
            <a:r>
              <a:rPr lang="en-US" sz="2200" dirty="0">
                <a:cs typeface="Times New Roman" pitchFamily="18" charset="0"/>
              </a:rPr>
              <a:t>been part of an </a:t>
            </a:r>
            <a:r>
              <a:rPr lang="en-US" sz="2200" b="1" i="1" dirty="0">
                <a:solidFill>
                  <a:srgbClr val="0070C0"/>
                </a:solidFill>
                <a:cs typeface="Times New Roman" pitchFamily="18" charset="0"/>
              </a:rPr>
              <a:t>interstitial inflammatory infiltrate</a:t>
            </a:r>
            <a:r>
              <a:rPr lang="en-US" sz="2200" dirty="0">
                <a:cs typeface="Times New Roman" pitchFamily="18" charset="0"/>
              </a:rPr>
              <a:t>.</a:t>
            </a:r>
          </a:p>
          <a:p>
            <a:pPr lvl="1" eaLnBrk="0" hangingPunct="0">
              <a:buFont typeface="Wingdings" pitchFamily="2" charset="2"/>
              <a:buChar char="Ø"/>
              <a:defRPr/>
            </a:pPr>
            <a:r>
              <a:rPr lang="en-US" sz="2200" dirty="0">
                <a:cs typeface="Times New Roman" pitchFamily="18" charset="0"/>
              </a:rPr>
              <a:t>have been </a:t>
            </a:r>
            <a:r>
              <a:rPr lang="en-US" sz="2200" b="1" i="1" dirty="0">
                <a:solidFill>
                  <a:srgbClr val="0070C0"/>
                </a:solidFill>
                <a:cs typeface="Times New Roman" pitchFamily="18" charset="0"/>
              </a:rPr>
              <a:t>dead tubular cells</a:t>
            </a:r>
            <a:r>
              <a:rPr lang="en-US" sz="2200" dirty="0">
                <a:cs typeface="Times New Roman" pitchFamily="18" charset="0"/>
              </a:rPr>
              <a:t>. </a:t>
            </a:r>
            <a:endParaRPr lang="en-US" sz="2200" dirty="0"/>
          </a:p>
          <a:p>
            <a:pPr eaLnBrk="0" hangingPunct="0">
              <a:defRPr/>
            </a:pPr>
            <a:r>
              <a:rPr lang="en-US" sz="2200" dirty="0">
                <a:cs typeface="Times New Roman" pitchFamily="18" charset="0"/>
              </a:rPr>
              <a:t>The cast is expelled into the urine, and </a:t>
            </a:r>
            <a:r>
              <a:rPr lang="en-US" sz="2200" b="1" dirty="0">
                <a:solidFill>
                  <a:srgbClr val="669900"/>
                </a:solidFill>
                <a:cs typeface="Times New Roman" pitchFamily="18" charset="0"/>
              </a:rPr>
              <a:t>maintains the shape of the tubule </a:t>
            </a:r>
            <a:r>
              <a:rPr lang="en-US" sz="2200" dirty="0">
                <a:cs typeface="Times New Roman" pitchFamily="18" charset="0"/>
              </a:rPr>
              <a:t>in which it formed. </a:t>
            </a:r>
            <a:endParaRPr lang="en-US" sz="2200" dirty="0"/>
          </a:p>
          <a:p>
            <a:pPr eaLnBrk="0" hangingPunct="0">
              <a:defRPr/>
            </a:pPr>
            <a:r>
              <a:rPr lang="en-US" sz="2200" dirty="0">
                <a:cs typeface="Times New Roman" pitchFamily="18" charset="0"/>
              </a:rPr>
              <a:t>Casts reflect conditions of the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kidney proper </a:t>
            </a:r>
            <a:r>
              <a:rPr lang="en-US" sz="2200" dirty="0">
                <a:cs typeface="Times New Roman" pitchFamily="18" charset="0"/>
              </a:rPr>
              <a:t>and not the lower urinary tract.</a:t>
            </a:r>
          </a:p>
          <a:p>
            <a:endParaRPr lang="en-US" sz="2200"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black"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Urine analysis</a:t>
            </a:r>
            <a:b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microscopic examination: </a:t>
            </a:r>
            <a:r>
              <a:rPr kumimoji="0" lang="en-US" sz="30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Casts </a:t>
            </a:r>
            <a:endParaRPr kumimoji="0" lang="en-US" sz="30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267762"/>
      </p:ext>
    </p:extLst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0038" y="1357299"/>
            <a:ext cx="7915300" cy="4857784"/>
          </a:xfrm>
        </p:spPr>
        <p:txBody>
          <a:bodyPr/>
          <a:lstStyle/>
          <a:p>
            <a:r>
              <a:rPr lang="en-US" sz="2000" b="1" u="sng" dirty="0">
                <a:solidFill>
                  <a:srgbClr val="C00000"/>
                </a:solidFill>
              </a:rPr>
              <a:t>Hyaline casts: </a:t>
            </a:r>
            <a:r>
              <a:rPr lang="en-US" sz="2000" dirty="0"/>
              <a:t>They are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colorless</a:t>
            </a:r>
            <a:r>
              <a:rPr lang="en-US" sz="2000" dirty="0"/>
              <a:t>, homogenous and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empty</a:t>
            </a:r>
            <a:r>
              <a:rPr lang="en-US" sz="2000" dirty="0"/>
              <a:t>. In </a:t>
            </a:r>
            <a:r>
              <a:rPr lang="en-US" sz="2000" b="1" i="1" dirty="0">
                <a:solidFill>
                  <a:srgbClr val="669900"/>
                </a:solidFill>
              </a:rPr>
              <a:t>nephritis</a:t>
            </a:r>
            <a:r>
              <a:rPr lang="en-US" sz="2000" dirty="0"/>
              <a:t> and also in </a:t>
            </a:r>
            <a:r>
              <a:rPr lang="en-US" sz="2000" b="1" i="1" dirty="0">
                <a:solidFill>
                  <a:srgbClr val="669900"/>
                </a:solidFill>
              </a:rPr>
              <a:t>heart failure.</a:t>
            </a:r>
          </a:p>
          <a:p>
            <a:pPr>
              <a:buNone/>
            </a:pPr>
            <a:endParaRPr lang="en-US" sz="1200" b="1" i="1" dirty="0">
              <a:solidFill>
                <a:srgbClr val="669900"/>
              </a:solidFill>
            </a:endParaRPr>
          </a:p>
          <a:p>
            <a:r>
              <a:rPr lang="en-US" sz="2000" b="1" u="sng" dirty="0">
                <a:solidFill>
                  <a:srgbClr val="C00000"/>
                </a:solidFill>
              </a:rPr>
              <a:t>Blood casts: </a:t>
            </a:r>
            <a:r>
              <a:rPr lang="en-US" sz="2000" dirty="0"/>
              <a:t>in </a:t>
            </a:r>
            <a:r>
              <a:rPr lang="en-US" sz="2000" b="1" i="1" dirty="0">
                <a:solidFill>
                  <a:srgbClr val="669900"/>
                </a:solidFill>
              </a:rPr>
              <a:t>acute nephritis.</a:t>
            </a:r>
          </a:p>
          <a:p>
            <a:endParaRPr lang="en-US" sz="1400" b="1" i="1" dirty="0">
              <a:solidFill>
                <a:srgbClr val="669900"/>
              </a:solidFill>
            </a:endParaRPr>
          </a:p>
          <a:p>
            <a:r>
              <a:rPr lang="en-US" sz="2000" b="1" u="sng" dirty="0">
                <a:solidFill>
                  <a:srgbClr val="C00000"/>
                </a:solidFill>
              </a:rPr>
              <a:t>Pus casts: </a:t>
            </a:r>
            <a:r>
              <a:rPr lang="en-US" sz="2000" dirty="0"/>
              <a:t>in </a:t>
            </a:r>
            <a:r>
              <a:rPr lang="en-US" sz="2000" b="1" i="1" dirty="0" err="1">
                <a:solidFill>
                  <a:srgbClr val="669900"/>
                </a:solidFill>
              </a:rPr>
              <a:t>pyelonephritis</a:t>
            </a:r>
            <a:r>
              <a:rPr lang="en-US" sz="2000" b="1" i="1" dirty="0">
                <a:solidFill>
                  <a:srgbClr val="669900"/>
                </a:solidFill>
              </a:rPr>
              <a:t>.</a:t>
            </a:r>
          </a:p>
          <a:p>
            <a:endParaRPr lang="en-US" sz="1400" b="1" i="1" dirty="0">
              <a:solidFill>
                <a:srgbClr val="669900"/>
              </a:solidFill>
            </a:endParaRPr>
          </a:p>
          <a:p>
            <a:r>
              <a:rPr lang="en-US" sz="2000" b="1" u="sng" dirty="0">
                <a:solidFill>
                  <a:srgbClr val="C00000"/>
                </a:solidFill>
              </a:rPr>
              <a:t>Epithelial casts: </a:t>
            </a:r>
            <a:r>
              <a:rPr lang="en-US" sz="2000" dirty="0"/>
              <a:t>in </a:t>
            </a:r>
            <a:r>
              <a:rPr lang="en-US" sz="2000" b="1" i="1" dirty="0">
                <a:solidFill>
                  <a:srgbClr val="669900"/>
                </a:solidFill>
              </a:rPr>
              <a:t>acute nephritis.</a:t>
            </a:r>
          </a:p>
          <a:p>
            <a:endParaRPr lang="en-US" sz="1400" b="1" i="1" dirty="0">
              <a:solidFill>
                <a:srgbClr val="669900"/>
              </a:solidFill>
            </a:endParaRPr>
          </a:p>
          <a:p>
            <a:r>
              <a:rPr lang="en-US" sz="2000" b="1" u="sng" dirty="0">
                <a:solidFill>
                  <a:srgbClr val="C00000"/>
                </a:solidFill>
              </a:rPr>
              <a:t>Granular casts: </a:t>
            </a:r>
            <a:r>
              <a:rPr lang="en-US" sz="2000" dirty="0"/>
              <a:t>in </a:t>
            </a:r>
            <a:r>
              <a:rPr lang="en-US" sz="2000" b="1" i="1" dirty="0">
                <a:solidFill>
                  <a:srgbClr val="7030A0"/>
                </a:solidFill>
              </a:rPr>
              <a:t>chronic nephritis.</a:t>
            </a:r>
          </a:p>
          <a:p>
            <a:pPr>
              <a:buNone/>
            </a:pPr>
            <a:endParaRPr lang="en-US" sz="1400" b="1" i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1800" b="1" dirty="0">
                <a:solidFill>
                  <a:srgbClr val="FF0000"/>
                </a:solidFill>
              </a:rPr>
              <a:t> </a:t>
            </a:r>
          </a:p>
          <a:p>
            <a:pPr lvl="1">
              <a:buFont typeface="Wingdings" pitchFamily="2" charset="2"/>
              <a:buChar char="Ø"/>
            </a:pPr>
            <a:endParaRPr lang="en-US" sz="1800" b="1" i="1" dirty="0">
              <a:solidFill>
                <a:srgbClr val="669900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en-US" sz="1800" b="1" i="1" dirty="0">
              <a:solidFill>
                <a:srgbClr val="669900"/>
              </a:solidFill>
            </a:endParaRPr>
          </a:p>
          <a:p>
            <a:endParaRPr lang="en-US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457200" y="214290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Urine analysis: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microscopic examination: </a:t>
            </a:r>
            <a:r>
              <a:rPr kumimoji="0" lang="en-US" sz="30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Casts </a:t>
            </a:r>
            <a:endParaRPr kumimoji="0" lang="en-US" sz="30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196113"/>
      </p:ext>
    </p:extLst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1390632"/>
            <a:ext cx="2643206" cy="160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5214974" cy="5429288"/>
          </a:xfrm>
        </p:spPr>
        <p:txBody>
          <a:bodyPr/>
          <a:lstStyle/>
          <a:p>
            <a:pPr>
              <a:buNone/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Crystals in acidic urine: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Calcium oxalate: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/>
              <a:t>Shape: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envelope shaped </a:t>
            </a:r>
            <a:r>
              <a:rPr lang="en-US" sz="2200" dirty="0"/>
              <a:t>or in the form of dumb-bells.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/>
              <a:t>Color: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colorless.</a:t>
            </a:r>
          </a:p>
          <a:p>
            <a:r>
              <a:rPr 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Uric acid</a:t>
            </a:r>
            <a:r>
              <a:rPr lang="en-US" sz="2400" b="1" dirty="0">
                <a:solidFill>
                  <a:srgbClr val="C00000"/>
                </a:solidFill>
              </a:rPr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/>
              <a:t>Shape: various forms e.g. rosettes or barrels.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/>
              <a:t>Color: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brownish</a:t>
            </a:r>
            <a:r>
              <a:rPr lang="en-US" sz="2200" dirty="0"/>
              <a:t> or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colorless</a:t>
            </a:r>
            <a:r>
              <a:rPr lang="en-US" sz="2200" dirty="0"/>
              <a:t>.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Crystals in alkaline urine</a:t>
            </a:r>
          </a:p>
          <a:p>
            <a:r>
              <a:rPr 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Triple phosphate: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/>
              <a:t>Shape: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prismatic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/>
              <a:t>Color: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colorless</a:t>
            </a:r>
            <a:endParaRPr lang="en-US" sz="22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black">
          <a:xfrm>
            <a:off x="428596" y="71414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Urine analysis</a:t>
            </a:r>
            <a:b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microscopic examination: </a:t>
            </a:r>
            <a:r>
              <a:rPr kumimoji="0" lang="en-US" sz="30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Crystals </a:t>
            </a:r>
            <a:endParaRPr kumimoji="0" lang="en-US" sz="30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74" y="3214686"/>
            <a:ext cx="1928826" cy="158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3286124"/>
            <a:ext cx="1785950" cy="155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5143512"/>
            <a:ext cx="2557466" cy="16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704798"/>
      </p:ext>
    </p:extLst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7158" y="285728"/>
            <a:ext cx="8643966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+mn-lt"/>
              </a:rPr>
              <a:t>Normal constituents of urine</a:t>
            </a:r>
          </a:p>
        </p:txBody>
      </p:sp>
      <p:pic>
        <p:nvPicPr>
          <p:cNvPr id="4915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1762125"/>
            <a:ext cx="8645555" cy="48815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9164" name="Rectangle 13"/>
          <p:cNvSpPr>
            <a:spLocks noChangeArrowheads="1"/>
          </p:cNvSpPr>
          <p:nvPr/>
        </p:nvSpPr>
        <p:spPr bwMode="auto">
          <a:xfrm>
            <a:off x="4343400" y="4800600"/>
            <a:ext cx="1676400" cy="1143000"/>
          </a:xfrm>
          <a:prstGeom prst="rect">
            <a:avLst/>
          </a:prstGeom>
          <a:noFill/>
          <a:ln w="50800" algn="ctr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5" name="Rectangle 14"/>
          <p:cNvSpPr>
            <a:spLocks noChangeArrowheads="1"/>
          </p:cNvSpPr>
          <p:nvPr/>
        </p:nvSpPr>
        <p:spPr bwMode="auto">
          <a:xfrm>
            <a:off x="6096000" y="4800600"/>
            <a:ext cx="2590800" cy="1143000"/>
          </a:xfrm>
          <a:prstGeom prst="rect">
            <a:avLst/>
          </a:prstGeom>
          <a:noFill/>
          <a:ln w="50800" algn="ctr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4" grpId="0" animBg="1"/>
      <p:bldP spid="491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214422"/>
            <a:ext cx="8401080" cy="500066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Nitrogenous: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2400" dirty="0"/>
              <a:t>1. urea:         2. uric acid       3. </a:t>
            </a:r>
            <a:r>
              <a:rPr lang="en-US" sz="2400" dirty="0" err="1"/>
              <a:t>creatinine</a:t>
            </a:r>
            <a:r>
              <a:rPr lang="en-US" sz="2400" dirty="0"/>
              <a:t>        4. ammonia                   </a:t>
            </a:r>
          </a:p>
          <a:p>
            <a:pPr marL="609600" indent="-609600" algn="l" rtl="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400" b="1" dirty="0"/>
              <a:t>5. </a:t>
            </a:r>
            <a:r>
              <a:rPr lang="en-US" sz="2400" b="1" dirty="0" err="1"/>
              <a:t>proteinuria</a:t>
            </a:r>
            <a:r>
              <a:rPr lang="en-US" sz="2400" b="1" dirty="0"/>
              <a:t>         :&lt;150mg/24h</a:t>
            </a:r>
          </a:p>
          <a:p>
            <a:pPr marL="609600" indent="-609600" algn="l" rtl="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400" b="1" dirty="0"/>
              <a:t>6. </a:t>
            </a:r>
            <a:r>
              <a:rPr lang="en-US" sz="2400" b="1" dirty="0" err="1"/>
              <a:t>albuminuria</a:t>
            </a:r>
            <a:r>
              <a:rPr lang="en-US" sz="2400" b="1" dirty="0"/>
              <a:t>       :&lt;30mg/24h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2400" dirty="0"/>
              <a:t>7. urinary pigment (</a:t>
            </a:r>
            <a:r>
              <a:rPr lang="en-US" sz="2400" dirty="0" err="1"/>
              <a:t>urobilinogen</a:t>
            </a:r>
            <a:r>
              <a:rPr lang="en-US" sz="2400" dirty="0"/>
              <a:t>). 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2400" b="1" dirty="0">
                <a:solidFill>
                  <a:srgbClr val="C00000"/>
                </a:solidFill>
              </a:rPr>
              <a:t>8. Amino acids:</a:t>
            </a:r>
          </a:p>
          <a:p>
            <a:pPr>
              <a:buClr>
                <a:schemeClr val="bg2">
                  <a:lumMod val="20000"/>
                  <a:lumOff val="80000"/>
                </a:schemeClr>
              </a:buClr>
              <a:buSzPct val="108000"/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rgbClr val="669900"/>
                </a:solidFill>
                <a:cs typeface="Times New Roman" pitchFamily="18" charset="0"/>
              </a:rPr>
              <a:t>Large amounts of amino acids are excreted in case of: </a:t>
            </a:r>
          </a:p>
          <a:p>
            <a:pPr>
              <a:buClr>
                <a:schemeClr val="bg2">
                  <a:lumMod val="20000"/>
                  <a:lumOff val="80000"/>
                </a:schemeClr>
              </a:buClr>
              <a:buSzPct val="108000"/>
              <a:buFont typeface="Wingdings" pitchFamily="2" charset="2"/>
              <a:buChar char="Ø"/>
              <a:defRPr/>
            </a:pPr>
            <a:r>
              <a:rPr lang="en-US" sz="2200" b="1" dirty="0">
                <a:solidFill>
                  <a:srgbClr val="0070C0"/>
                </a:solidFill>
                <a:cs typeface="Times New Roman" pitchFamily="18" charset="0"/>
              </a:rPr>
              <a:t>- extensive destruction of the liver: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chloroform</a:t>
            </a:r>
            <a:r>
              <a:rPr lang="en-US" sz="2200" dirty="0">
                <a:cs typeface="Times New Roman" pitchFamily="18" charset="0"/>
              </a:rPr>
              <a:t> and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tetrachlorocarbon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poisoning.</a:t>
            </a:r>
          </a:p>
          <a:p>
            <a:pPr>
              <a:buClr>
                <a:schemeClr val="bg2">
                  <a:lumMod val="20000"/>
                  <a:lumOff val="80000"/>
                </a:schemeClr>
              </a:buClr>
              <a:buSzPct val="108000"/>
              <a:buFont typeface="Wingdings" pitchFamily="2" charset="2"/>
              <a:buChar char="Ø"/>
              <a:defRPr/>
            </a:pPr>
            <a:r>
              <a:rPr lang="en-US" sz="2200" b="1" dirty="0">
                <a:solidFill>
                  <a:srgbClr val="0070C0"/>
                </a:solidFill>
                <a:cs typeface="Times New Roman" pitchFamily="18" charset="0"/>
              </a:rPr>
              <a:t>- inborn error </a:t>
            </a:r>
            <a:r>
              <a:rPr lang="en-US" sz="2200" dirty="0">
                <a:cs typeface="Times New Roman" pitchFamily="18" charset="0"/>
              </a:rPr>
              <a:t>known as (</a:t>
            </a:r>
            <a:r>
              <a:rPr lang="en-US" sz="2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cystinuria</a:t>
            </a:r>
            <a:r>
              <a:rPr lang="en-US" sz="2200" dirty="0">
                <a:cs typeface="Times New Roman" pitchFamily="18" charset="0"/>
              </a:rPr>
              <a:t>) which is a tubular defect in </a:t>
            </a:r>
            <a:r>
              <a:rPr lang="en-US" sz="2200" dirty="0" err="1">
                <a:cs typeface="Times New Roman" pitchFamily="18" charset="0"/>
              </a:rPr>
              <a:t>reabsorption</a:t>
            </a:r>
            <a:r>
              <a:rPr lang="en-US" sz="2200" dirty="0">
                <a:cs typeface="Times New Roman" pitchFamily="18" charset="0"/>
              </a:rPr>
              <a:t> of </a:t>
            </a:r>
            <a:r>
              <a:rPr lang="en-US" sz="2200" b="1" dirty="0" err="1">
                <a:cs typeface="Times New Roman" pitchFamily="18" charset="0"/>
              </a:rPr>
              <a:t>cystine</a:t>
            </a:r>
            <a:r>
              <a:rPr lang="en-US" sz="2200" b="1" dirty="0">
                <a:cs typeface="Times New Roman" pitchFamily="18" charset="0"/>
              </a:rPr>
              <a:t>, </a:t>
            </a:r>
            <a:r>
              <a:rPr lang="en-US" sz="2200" b="1" dirty="0" err="1">
                <a:cs typeface="Times New Roman" pitchFamily="18" charset="0"/>
              </a:rPr>
              <a:t>arginine</a:t>
            </a:r>
            <a:r>
              <a:rPr lang="en-US" sz="2200" b="1" dirty="0">
                <a:cs typeface="Times New Roman" pitchFamily="18" charset="0"/>
              </a:rPr>
              <a:t>, lysine and </a:t>
            </a:r>
            <a:r>
              <a:rPr lang="en-US" sz="2200" b="1" dirty="0" err="1">
                <a:cs typeface="Times New Roman" pitchFamily="18" charset="0"/>
              </a:rPr>
              <a:t>ornithine</a:t>
            </a:r>
            <a:r>
              <a:rPr lang="en-US" sz="2200" b="1" dirty="0">
                <a:cs typeface="Times New Roman" pitchFamily="18" charset="0"/>
              </a:rPr>
              <a:t>.</a:t>
            </a:r>
          </a:p>
          <a:p>
            <a:pPr marL="609600" indent="-609600" algn="l" rtl="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400" dirty="0"/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endParaRPr lang="en-US" sz="2400" b="1" dirty="0"/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2400" dirty="0"/>
              <a:t>         </a:t>
            </a:r>
            <a:endParaRPr lang="en-US" sz="24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lnSpc>
                <a:spcPct val="90000"/>
              </a:lnSpc>
              <a:buClr>
                <a:schemeClr val="tx1"/>
              </a:buClr>
            </a:pPr>
            <a:endParaRPr lang="en-US" sz="2400" dirty="0">
              <a:solidFill>
                <a:srgbClr val="D22B0A"/>
              </a:solidFill>
            </a:endParaRPr>
          </a:p>
          <a:p>
            <a:pPr marL="609600" indent="-609600" algn="l" rtl="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400" dirty="0"/>
              <a:t>             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/>
              <a:t>Constituents of urine:</a:t>
            </a:r>
            <a:br>
              <a:rPr lang="en-US" sz="3200" b="0" dirty="0"/>
            </a:br>
            <a:r>
              <a:rPr lang="en-US" sz="3200" dirty="0">
                <a:solidFill>
                  <a:srgbClr val="D22B0A"/>
                </a:solidFill>
              </a:rPr>
              <a:t>Organic constituent</a:t>
            </a:r>
            <a:br>
              <a:rPr lang="en-US" sz="3200" b="0" dirty="0"/>
            </a:b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7100"/>
          </a:xfrm>
        </p:spPr>
        <p:txBody>
          <a:bodyPr/>
          <a:lstStyle/>
          <a:p>
            <a:r>
              <a:rPr lang="en-US" sz="3200" dirty="0">
                <a:cs typeface="Times New Roman" pitchFamily="18" charset="0"/>
              </a:rPr>
              <a:t>ABNORMAL CONSTITUENTS OF URINE</a:t>
            </a:r>
            <a:endParaRPr lang="en-US" sz="3200" dirty="0">
              <a:cs typeface="Arial" pitchFamily="34" charset="0"/>
            </a:endParaRP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628680" y="1539893"/>
            <a:ext cx="8229600" cy="4389437"/>
          </a:xfrm>
        </p:spPr>
        <p:txBody>
          <a:bodyPr/>
          <a:lstStyle/>
          <a:p>
            <a:r>
              <a:rPr lang="en-US" sz="3600" dirty="0">
                <a:cs typeface="Times New Roman" pitchFamily="18" charset="0"/>
              </a:rPr>
              <a:t>Proteins</a:t>
            </a:r>
          </a:p>
          <a:p>
            <a:r>
              <a:rPr lang="en-US" sz="3600" dirty="0">
                <a:cs typeface="Times New Roman" pitchFamily="18" charset="0"/>
              </a:rPr>
              <a:t>Sugars</a:t>
            </a:r>
          </a:p>
          <a:p>
            <a:r>
              <a:rPr lang="en-US" sz="3600" dirty="0" err="1">
                <a:cs typeface="Times New Roman" pitchFamily="18" charset="0"/>
              </a:rPr>
              <a:t>Ketone</a:t>
            </a:r>
            <a:r>
              <a:rPr lang="en-US" sz="3600" dirty="0">
                <a:cs typeface="Times New Roman" pitchFamily="18" charset="0"/>
              </a:rPr>
              <a:t> bodies</a:t>
            </a:r>
          </a:p>
          <a:p>
            <a:r>
              <a:rPr lang="en-US" sz="3600" dirty="0">
                <a:cs typeface="Times New Roman" pitchFamily="18" charset="0"/>
              </a:rPr>
              <a:t>Bile</a:t>
            </a:r>
          </a:p>
          <a:p>
            <a:r>
              <a:rPr lang="en-US" sz="3600" dirty="0">
                <a:cs typeface="Times New Roman" pitchFamily="18" charset="0"/>
              </a:rPr>
              <a:t>Blood</a:t>
            </a:r>
          </a:p>
          <a:p>
            <a:r>
              <a:rPr lang="en-US" sz="3600" dirty="0" err="1">
                <a:cs typeface="Times New Roman" pitchFamily="18" charset="0"/>
              </a:rPr>
              <a:t>Porphyrins</a:t>
            </a:r>
            <a:endParaRPr lang="en-US" sz="3600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927100"/>
          </a:xfrm>
        </p:spPr>
        <p:txBody>
          <a:bodyPr/>
          <a:lstStyle/>
          <a:p>
            <a:r>
              <a:rPr lang="en-US" sz="3200" dirty="0">
                <a:cs typeface="Times New Roman" pitchFamily="18" charset="0"/>
              </a:rPr>
              <a:t>Abnormal constituents of urine</a:t>
            </a:r>
            <a:endParaRPr lang="en-US" sz="3200" dirty="0">
              <a:cs typeface="Arial" pitchFamily="34" charset="0"/>
            </a:endParaRP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571472" y="968389"/>
            <a:ext cx="8429684" cy="4389437"/>
          </a:xfrm>
        </p:spPr>
        <p:txBody>
          <a:bodyPr/>
          <a:lstStyle/>
          <a:p>
            <a:pPr algn="ctr">
              <a:buNone/>
            </a:pPr>
            <a:r>
              <a:rPr lang="en-US" sz="2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1. Proteins (</a:t>
            </a:r>
            <a:r>
              <a:rPr lang="en-US" sz="2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proteinuria</a:t>
            </a:r>
            <a:r>
              <a:rPr lang="en-US" sz="2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sz="22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Albuminuria</a:t>
            </a:r>
            <a:r>
              <a:rPr lang="en-US" sz="2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defRPr/>
            </a:pPr>
            <a:r>
              <a:rPr lang="en-US" sz="2200" dirty="0">
                <a:cs typeface="Times New Roman" pitchFamily="18" charset="0"/>
              </a:rPr>
              <a:t>Increased amount of albumin in urine  is called </a:t>
            </a:r>
            <a:r>
              <a:rPr lang="en-US" sz="2200" b="1" i="1" dirty="0">
                <a:solidFill>
                  <a:srgbClr val="002060"/>
                </a:solidFill>
                <a:cs typeface="Times New Roman" pitchFamily="18" charset="0"/>
              </a:rPr>
              <a:t>albuminuria</a:t>
            </a:r>
            <a:r>
              <a:rPr lang="en-US" sz="2200" b="1" dirty="0">
                <a:solidFill>
                  <a:srgbClr val="002060"/>
                </a:solidFill>
                <a:cs typeface="Times New Roman" pitchFamily="18" charset="0"/>
              </a:rPr>
              <a:t> ,</a:t>
            </a:r>
            <a:r>
              <a:rPr lang="en-US" sz="2200" dirty="0">
                <a:cs typeface="Times New Roman" pitchFamily="18" charset="0"/>
              </a:rPr>
              <a:t>which can be:</a:t>
            </a:r>
          </a:p>
          <a:p>
            <a:pPr>
              <a:buNone/>
              <a:defRPr/>
            </a:pPr>
            <a:r>
              <a:rPr lang="en-US" sz="2200" b="1" i="1" dirty="0">
                <a:solidFill>
                  <a:srgbClr val="669900"/>
                </a:solidFill>
                <a:cs typeface="Times New Roman" pitchFamily="18" charset="0"/>
              </a:rPr>
              <a:t>A. Physiological </a:t>
            </a:r>
            <a:r>
              <a:rPr lang="en-US" sz="2200" dirty="0">
                <a:cs typeface="Times New Roman" pitchFamily="18" charset="0"/>
              </a:rPr>
              <a:t>(less than 500 mg/day): </a:t>
            </a:r>
            <a:r>
              <a:rPr lang="en-US" sz="2000" dirty="0">
                <a:cs typeface="Times New Roman" pitchFamily="18" charset="0"/>
              </a:rPr>
              <a:t>after severe muscle exercise. </a:t>
            </a:r>
            <a:endParaRPr lang="en-US" sz="2200" dirty="0"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2200" b="1" i="1" dirty="0">
                <a:solidFill>
                  <a:srgbClr val="669900"/>
                </a:solidFill>
                <a:cs typeface="Times New Roman" pitchFamily="18" charset="0"/>
              </a:rPr>
              <a:t>B. Pathological:</a:t>
            </a:r>
          </a:p>
          <a:p>
            <a:pPr>
              <a:buFontTx/>
              <a:buChar char="-"/>
              <a:defRPr/>
            </a:pPr>
            <a:r>
              <a:rPr lang="en-US" sz="22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Prerenal</a:t>
            </a:r>
            <a:r>
              <a:rPr lang="en-US" sz="2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22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200" dirty="0">
                <a:cs typeface="Times New Roman" pitchFamily="18" charset="0"/>
              </a:rPr>
              <a:t>e.g. heart failure.</a:t>
            </a:r>
          </a:p>
          <a:p>
            <a:pPr>
              <a:buFontTx/>
              <a:buChar char="-"/>
              <a:defRPr/>
            </a:pPr>
            <a:r>
              <a:rPr lang="en-US" sz="2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Renal:</a:t>
            </a:r>
            <a:r>
              <a:rPr lang="en-US" sz="22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200" dirty="0">
                <a:cs typeface="Times New Roman" pitchFamily="18" charset="0"/>
              </a:rPr>
              <a:t>intrinsic in the kidney, e.g. nephritis and </a:t>
            </a:r>
            <a:r>
              <a:rPr lang="en-US" sz="2200" dirty="0" err="1">
                <a:cs typeface="Times New Roman" pitchFamily="18" charset="0"/>
              </a:rPr>
              <a:t>nephrosis</a:t>
            </a:r>
            <a:r>
              <a:rPr lang="en-US" sz="2200" dirty="0"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22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Postrenal</a:t>
            </a:r>
            <a:r>
              <a:rPr lang="en-US" sz="2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 </a:t>
            </a:r>
            <a:r>
              <a:rPr lang="en-US" sz="2200" dirty="0">
                <a:cs typeface="Times New Roman" pitchFamily="18" charset="0"/>
              </a:rPr>
              <a:t>in the lower urinary tract, e.g. cystitis.</a:t>
            </a:r>
          </a:p>
          <a:p>
            <a:pPr>
              <a:buNone/>
              <a:defRPr/>
            </a:pPr>
            <a:r>
              <a:rPr lang="en-US" sz="22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Bence</a:t>
            </a:r>
            <a:r>
              <a:rPr lang="en-US" sz="2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-Jones Proteins.</a:t>
            </a:r>
          </a:p>
          <a:p>
            <a:pPr>
              <a:defRPr/>
            </a:pPr>
            <a:r>
              <a:rPr lang="en-US" sz="2200" dirty="0">
                <a:cs typeface="Times New Roman" pitchFamily="18" charset="0"/>
              </a:rPr>
              <a:t>It is </a:t>
            </a:r>
            <a:r>
              <a:rPr lang="en-US" sz="2200" b="1" i="1" dirty="0">
                <a:solidFill>
                  <a:srgbClr val="669900"/>
                </a:solidFill>
                <a:cs typeface="Times New Roman" pitchFamily="18" charset="0"/>
              </a:rPr>
              <a:t>Abnormal globulins </a:t>
            </a:r>
            <a:r>
              <a:rPr lang="en-US" sz="2200" dirty="0">
                <a:cs typeface="Times New Roman" pitchFamily="18" charset="0"/>
              </a:rPr>
              <a:t>which is detected in </a:t>
            </a:r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multiple myeloma </a:t>
            </a:r>
            <a:r>
              <a:rPr lang="en-US" sz="2200" dirty="0">
                <a:cs typeface="Times New Roman" pitchFamily="18" charset="0"/>
              </a:rPr>
              <a:t>a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bone marrow cancer</a:t>
            </a:r>
            <a:r>
              <a:rPr lang="en-US" sz="2200" dirty="0">
                <a:cs typeface="Times New Roman" pitchFamily="18" charset="0"/>
              </a:rPr>
              <a:t>, </a:t>
            </a:r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leukemia</a:t>
            </a:r>
            <a:r>
              <a:rPr lang="en-US" sz="2200" dirty="0">
                <a:cs typeface="Times New Roman" pitchFamily="18" charset="0"/>
              </a:rPr>
              <a:t> and </a:t>
            </a:r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lymphoma</a:t>
            </a:r>
            <a:r>
              <a:rPr lang="en-US" sz="2200" dirty="0">
                <a:solidFill>
                  <a:srgbClr val="0070C0"/>
                </a:solidFill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200" dirty="0">
              <a:cs typeface="Times New Roman" pitchFamily="18" charset="0"/>
            </a:endParaRPr>
          </a:p>
          <a:p>
            <a:pPr>
              <a:buNone/>
              <a:defRPr/>
            </a:pPr>
            <a:br>
              <a:rPr lang="en-US" sz="2200" dirty="0">
                <a:cs typeface="Times New Roman" pitchFamily="18" charset="0"/>
              </a:rPr>
            </a:br>
            <a:endParaRPr lang="en-US" sz="2200" dirty="0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7100"/>
          </a:xfrm>
        </p:spPr>
        <p:txBody>
          <a:bodyPr/>
          <a:lstStyle/>
          <a:p>
            <a:r>
              <a:rPr lang="en-US" dirty="0" err="1"/>
              <a:t>Proteinuria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258204" cy="4857784"/>
          </a:xfrm>
        </p:spPr>
        <p:txBody>
          <a:bodyPr/>
          <a:lstStyle/>
          <a:p>
            <a:r>
              <a:rPr lang="en-US" sz="2400" b="1" u="sng" dirty="0"/>
              <a:t>Normally</a:t>
            </a:r>
            <a:r>
              <a:rPr lang="en-US" sz="2400" dirty="0"/>
              <a:t> excretion in most healthy adults is between </a:t>
            </a:r>
            <a:r>
              <a:rPr lang="en-US" sz="2400" b="1" u="sng" dirty="0">
                <a:solidFill>
                  <a:srgbClr val="CC3300"/>
                </a:solidFill>
              </a:rPr>
              <a:t>20-150 mg </a:t>
            </a:r>
            <a:r>
              <a:rPr lang="en-US" sz="2400" dirty="0"/>
              <a:t>of protein in </a:t>
            </a:r>
            <a:r>
              <a:rPr lang="en-US" sz="2400" b="1" dirty="0">
                <a:solidFill>
                  <a:srgbClr val="CC3300"/>
                </a:solidFill>
              </a:rPr>
              <a:t>urine over 24 hrs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Proteinuria</a:t>
            </a:r>
            <a:r>
              <a:rPr lang="en-US" sz="2400" dirty="0"/>
              <a:t> more than 3.5 gm/day is taken to be diagnostic of </a:t>
            </a:r>
            <a:r>
              <a:rPr lang="en-US" sz="2400" b="1" i="1" dirty="0" err="1">
                <a:solidFill>
                  <a:srgbClr val="7030A0"/>
                </a:solidFill>
              </a:rPr>
              <a:t>nephrotic</a:t>
            </a:r>
            <a:r>
              <a:rPr lang="en-US" sz="2400" b="1" i="1" dirty="0">
                <a:solidFill>
                  <a:srgbClr val="7030A0"/>
                </a:solidFill>
              </a:rPr>
              <a:t> syndrome</a:t>
            </a:r>
            <a:r>
              <a:rPr lang="en-US" sz="2400" dirty="0"/>
              <a:t>. </a:t>
            </a:r>
          </a:p>
          <a:p>
            <a:r>
              <a:rPr lang="en-US" sz="2400" dirty="0"/>
              <a:t>Panels of protein measurement including albumin, </a:t>
            </a:r>
            <a:r>
              <a:rPr lang="en-US" sz="2400" b="1" i="1" dirty="0">
                <a:solidFill>
                  <a:srgbClr val="C00000"/>
                </a:solidFill>
              </a:rPr>
              <a:t>macroglobulin</a:t>
            </a:r>
            <a:r>
              <a:rPr lang="en-US" sz="2400" dirty="0"/>
              <a:t>, </a:t>
            </a:r>
            <a:r>
              <a:rPr lang="en-US" sz="2400" b="1" i="1" dirty="0" err="1">
                <a:solidFill>
                  <a:srgbClr val="C00000"/>
                </a:solidFill>
              </a:rPr>
              <a:t>IgG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and </a:t>
            </a:r>
            <a:r>
              <a:rPr lang="el-GR" sz="2400" b="1" i="1" dirty="0">
                <a:solidFill>
                  <a:srgbClr val="C00000"/>
                </a:solidFill>
              </a:rPr>
              <a:t>β</a:t>
            </a:r>
            <a:r>
              <a:rPr lang="en-US" sz="2400" b="1" i="1" dirty="0">
                <a:solidFill>
                  <a:srgbClr val="C00000"/>
                </a:solidFill>
              </a:rPr>
              <a:t> 2- </a:t>
            </a:r>
            <a:r>
              <a:rPr lang="en-US" sz="2400" b="1" i="1" dirty="0" err="1">
                <a:solidFill>
                  <a:srgbClr val="C00000"/>
                </a:solidFill>
              </a:rPr>
              <a:t>microglobulin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have been employed in differential diagnosis of </a:t>
            </a:r>
            <a:r>
              <a:rPr lang="en-US" sz="2400" dirty="0" err="1"/>
              <a:t>prerenal</a:t>
            </a:r>
            <a:r>
              <a:rPr lang="en-US" sz="2400" dirty="0"/>
              <a:t> and </a:t>
            </a:r>
            <a:r>
              <a:rPr lang="en-US" sz="2400" dirty="0" err="1"/>
              <a:t>postrenal</a:t>
            </a:r>
            <a:r>
              <a:rPr lang="en-US" sz="2400" dirty="0"/>
              <a:t> disease. </a:t>
            </a:r>
          </a:p>
          <a:p>
            <a:pPr marL="0" indent="0">
              <a:buNone/>
            </a:pPr>
            <a:endParaRPr lang="en-US" sz="2400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400" b="1" dirty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92530"/>
            <a:ext cx="9144000" cy="76200"/>
          </a:xfrm>
          <a:custGeom>
            <a:avLst/>
            <a:gdLst/>
            <a:ahLst/>
            <a:cxnLst/>
            <a:rect l="l" t="t" r="r" b="b"/>
            <a:pathLst>
              <a:path w="9144000" h="76200">
                <a:moveTo>
                  <a:pt x="9144000" y="0"/>
                </a:moveTo>
                <a:lnTo>
                  <a:pt x="0" y="0"/>
                </a:lnTo>
                <a:lnTo>
                  <a:pt x="0" y="76200"/>
                </a:lnTo>
                <a:lnTo>
                  <a:pt x="9144000" y="762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88260" y="478358"/>
            <a:ext cx="49714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Types </a:t>
            </a:r>
            <a:r>
              <a:rPr dirty="0"/>
              <a:t>of urine</a:t>
            </a:r>
            <a:r>
              <a:rPr spc="-40" dirty="0"/>
              <a:t> </a:t>
            </a:r>
            <a:r>
              <a:rPr dirty="0"/>
              <a:t>sample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287789"/>
              </p:ext>
            </p:extLst>
          </p:nvPr>
        </p:nvGraphicFramePr>
        <p:xfrm>
          <a:off x="173037" y="1406525"/>
          <a:ext cx="8785859" cy="51650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8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58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Sample</a:t>
                      </a:r>
                      <a:r>
                        <a:rPr sz="2000" b="1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type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Sampling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Purpose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Random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 specimen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86868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No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specific time  most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common,</a:t>
                      </a:r>
                      <a:r>
                        <a:rPr sz="1800" spc="-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20" dirty="0">
                          <a:latin typeface="Carlito"/>
                          <a:cs typeface="Carlito"/>
                        </a:rPr>
                        <a:t>taken 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anytime of 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day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286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5">
                          <a:latin typeface="Carlito"/>
                          <a:cs typeface="Carlito"/>
                        </a:rPr>
                        <a:t>Routine </a:t>
                      </a:r>
                      <a:r>
                        <a:rPr sz="1800" spc="-5">
                          <a:latin typeface="Carlito"/>
                          <a:cs typeface="Carlito"/>
                        </a:rPr>
                        <a:t>screening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Morning sample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20" dirty="0">
                          <a:latin typeface="Carlito"/>
                          <a:cs typeface="Carlito"/>
                        </a:rPr>
                        <a:t>First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urine in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1800" spc="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morning,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most</a:t>
                      </a:r>
                      <a:r>
                        <a:rPr sz="18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concentrated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Pregnancy test,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microscopic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Carlito"/>
                          <a:cs typeface="Carlito"/>
                        </a:rPr>
                        <a:t>test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Clean 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catch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midstream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3390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Discard 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first </a:t>
                      </a:r>
                      <a:r>
                        <a:rPr sz="1800" spc="-20" dirty="0">
                          <a:latin typeface="Carlito"/>
                          <a:cs typeface="Carlito"/>
                        </a:rPr>
                        <a:t>few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ml,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collect 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rest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Culture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24</a:t>
                      </a:r>
                      <a:r>
                        <a:rPr sz="18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hours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343535" algn="just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All the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urine passed during 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day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night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next  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day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I</a:t>
                      </a:r>
                      <a:r>
                        <a:rPr sz="1800" spc="-7" baseline="25462" dirty="0">
                          <a:latin typeface="Carlito"/>
                          <a:cs typeface="Carlito"/>
                        </a:rPr>
                        <a:t>st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sample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is</a:t>
                      </a:r>
                      <a:r>
                        <a:rPr sz="1800" spc="-1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collected.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4914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used 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for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quantitative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and 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qualitative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analysis of 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substances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Postprandial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2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hours after</a:t>
                      </a:r>
                      <a:r>
                        <a:rPr sz="18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meal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610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Determine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glucose in  diabetic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 monitoring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Supra-pubic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aspired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Needle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 aspiration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Obtaining sterile</a:t>
                      </a:r>
                      <a:r>
                        <a:rPr sz="1800" spc="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urine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546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357158" y="-71462"/>
            <a:ext cx="8229600" cy="927100"/>
          </a:xfrm>
        </p:spPr>
        <p:txBody>
          <a:bodyPr/>
          <a:lstStyle/>
          <a:p>
            <a:r>
              <a:rPr lang="en-US" sz="3200" dirty="0">
                <a:cs typeface="Times New Roman" pitchFamily="18" charset="0"/>
              </a:rPr>
              <a:t>Abnormal constituents of urine</a:t>
            </a:r>
            <a:endParaRPr lang="en-US" sz="3200" dirty="0">
              <a:cs typeface="Arial" pitchFamily="34" charset="0"/>
            </a:endParaRP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571472" y="714356"/>
            <a:ext cx="8229600" cy="4389437"/>
          </a:xfrm>
        </p:spPr>
        <p:txBody>
          <a:bodyPr/>
          <a:lstStyle/>
          <a:p>
            <a:pPr algn="ctr">
              <a:buNone/>
            </a:pP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2. Sugars</a:t>
            </a:r>
          </a:p>
          <a:p>
            <a:pPr>
              <a:defRPr/>
            </a:pPr>
            <a:r>
              <a:rPr lang="en-US" sz="2400" b="1" i="1" dirty="0">
                <a:solidFill>
                  <a:srgbClr val="669900"/>
                </a:solidFill>
                <a:cs typeface="Times New Roman" pitchFamily="18" charset="0"/>
              </a:rPr>
              <a:t>Glucose (</a:t>
            </a:r>
            <a:r>
              <a:rPr lang="en-US" sz="2400" b="1" i="1" dirty="0" err="1">
                <a:solidFill>
                  <a:srgbClr val="669900"/>
                </a:solidFill>
                <a:cs typeface="Times New Roman" pitchFamily="18" charset="0"/>
              </a:rPr>
              <a:t>glucosuria</a:t>
            </a:r>
            <a:r>
              <a:rPr lang="en-US" sz="2400" b="1" i="1" dirty="0">
                <a:solidFill>
                  <a:srgbClr val="669900"/>
                </a:solidFill>
                <a:cs typeface="Times New Roman" pitchFamily="18" charset="0"/>
              </a:rPr>
              <a:t>): </a:t>
            </a:r>
            <a:r>
              <a:rPr lang="en-US" sz="2400" dirty="0">
                <a:cs typeface="Times New Roman" pitchFamily="18" charset="0"/>
              </a:rPr>
              <a:t>Normally glucose &lt;0.5 g/day. </a:t>
            </a:r>
            <a:r>
              <a:rPr lang="en-GB" sz="2400" b="1" dirty="0" err="1"/>
              <a:t>Glucosuria</a:t>
            </a:r>
            <a:r>
              <a:rPr lang="en-GB" sz="2400" b="1" dirty="0"/>
              <a:t>.</a:t>
            </a:r>
            <a:r>
              <a:rPr lang="en-GB" sz="2400" dirty="0"/>
              <a:t> In most cases </a:t>
            </a:r>
            <a:r>
              <a:rPr lang="en-GB" sz="2400" dirty="0" err="1"/>
              <a:t>glucosuria</a:t>
            </a:r>
            <a:r>
              <a:rPr lang="en-GB" sz="2400" dirty="0"/>
              <a:t> is a symptom of diabetes mellitus, when level of glucose in blood more than kidney threshold (180 mg/dl). </a:t>
            </a:r>
          </a:p>
          <a:p>
            <a:pPr lvl="0">
              <a:buNone/>
              <a:defRPr/>
            </a:pPr>
            <a:r>
              <a:rPr lang="en-US" sz="2400" dirty="0">
                <a:cs typeface="Times New Roman" pitchFamily="18" charset="0"/>
              </a:rPr>
              <a:t> </a:t>
            </a:r>
          </a:p>
          <a:p>
            <a:pPr lvl="0">
              <a:defRPr/>
            </a:pPr>
            <a:r>
              <a:rPr lang="en-US" sz="2400" b="1" i="1" dirty="0" err="1">
                <a:solidFill>
                  <a:srgbClr val="669900"/>
                </a:solidFill>
                <a:cs typeface="Times New Roman" pitchFamily="18" charset="0"/>
              </a:rPr>
              <a:t>Galaclose</a:t>
            </a:r>
            <a:r>
              <a:rPr lang="en-US" sz="2400" b="1" i="1" dirty="0">
                <a:solidFill>
                  <a:srgbClr val="669900"/>
                </a:solidFill>
                <a:cs typeface="Times New Roman" pitchFamily="18" charset="0"/>
              </a:rPr>
              <a:t> (</a:t>
            </a:r>
            <a:r>
              <a:rPr lang="en-US" sz="2400" b="1" i="1" dirty="0" err="1">
                <a:solidFill>
                  <a:srgbClr val="669900"/>
                </a:solidFill>
                <a:cs typeface="Times New Roman" pitchFamily="18" charset="0"/>
              </a:rPr>
              <a:t>galactosuria</a:t>
            </a:r>
            <a:r>
              <a:rPr lang="en-US" sz="2400" b="1" i="1" dirty="0">
                <a:solidFill>
                  <a:srgbClr val="669900"/>
                </a:solidFill>
                <a:cs typeface="Times New Roman" pitchFamily="18" charset="0"/>
              </a:rPr>
              <a:t>):</a:t>
            </a:r>
            <a:r>
              <a:rPr lang="en-US" sz="2400" dirty="0">
                <a:cs typeface="Times New Roman" pitchFamily="18" charset="0"/>
              </a:rPr>
              <a:t> in congenital </a:t>
            </a:r>
            <a:r>
              <a:rPr lang="en-US" sz="2400" dirty="0" err="1">
                <a:cs typeface="Times New Roman" pitchFamily="18" charset="0"/>
              </a:rPr>
              <a:t>galactosemia</a:t>
            </a:r>
            <a:r>
              <a:rPr lang="en-US" sz="2400" dirty="0">
                <a:cs typeface="Times New Roman" pitchFamily="18" charset="0"/>
              </a:rPr>
              <a:t> (deficiency of galactose-1-phosphate </a:t>
            </a:r>
            <a:r>
              <a:rPr lang="en-US" sz="2400" dirty="0" err="1">
                <a:cs typeface="Times New Roman" pitchFamily="18" charset="0"/>
              </a:rPr>
              <a:t>uridyl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transferase</a:t>
            </a:r>
            <a:r>
              <a:rPr lang="en-US" sz="2400" dirty="0">
                <a:cs typeface="Times New Roman" pitchFamily="18" charset="0"/>
              </a:rPr>
              <a:t> enzyme).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i="1" dirty="0">
                <a:solidFill>
                  <a:srgbClr val="669900"/>
                </a:solidFill>
                <a:cs typeface="Times New Roman" pitchFamily="18" charset="0"/>
              </a:rPr>
              <a:t>Lactose (</a:t>
            </a:r>
            <a:r>
              <a:rPr lang="en-US" sz="2400" b="1" i="1" dirty="0" err="1">
                <a:solidFill>
                  <a:srgbClr val="669900"/>
                </a:solidFill>
                <a:cs typeface="Times New Roman" pitchFamily="18" charset="0"/>
              </a:rPr>
              <a:t>lactosuria</a:t>
            </a:r>
            <a:r>
              <a:rPr lang="en-US" sz="2400" b="1" i="1" dirty="0">
                <a:solidFill>
                  <a:srgbClr val="669900"/>
                </a:solidFill>
                <a:cs typeface="Times New Roman" pitchFamily="18" charset="0"/>
              </a:rPr>
              <a:t>): </a:t>
            </a:r>
            <a:r>
              <a:rPr lang="en-US" sz="2400" dirty="0">
                <a:cs typeface="Times New Roman" pitchFamily="18" charset="0"/>
              </a:rPr>
              <a:t> During </a:t>
            </a:r>
            <a:r>
              <a:rPr lang="en-US" sz="2400" i="1" dirty="0">
                <a:solidFill>
                  <a:srgbClr val="0070C0"/>
                </a:solidFill>
                <a:cs typeface="Times New Roman" pitchFamily="18" charset="0"/>
              </a:rPr>
              <a:t>pregnancy and lactation</a:t>
            </a:r>
            <a:r>
              <a:rPr lang="en-US" sz="2400" dirty="0">
                <a:cs typeface="Times New Roman" pitchFamily="18" charset="0"/>
              </a:rPr>
              <a:t>, may appear in mothers and infants.</a:t>
            </a:r>
          </a:p>
          <a:p>
            <a:pPr algn="ctr">
              <a:buNone/>
            </a:pP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>
              <a:buNone/>
              <a:defRPr/>
            </a:pPr>
            <a:br>
              <a:rPr lang="en-US" sz="2400" dirty="0">
                <a:cs typeface="Times New Roman" pitchFamily="18" charset="0"/>
              </a:rPr>
            </a:br>
            <a:endParaRPr lang="en-US" sz="2400" dirty="0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>
                <a:cs typeface="Times New Roman" pitchFamily="18" charset="0"/>
              </a:rPr>
              <a:t>Abnormal constituents of urine</a:t>
            </a:r>
            <a:br>
              <a:rPr lang="en-US" sz="2800" b="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Familial renal </a:t>
            </a:r>
            <a:r>
              <a:rPr lang="en-US" sz="2800" dirty="0" err="1">
                <a:solidFill>
                  <a:srgbClr val="C00000"/>
                </a:solidFill>
              </a:rPr>
              <a:t>glycosuria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i="1" dirty="0">
                <a:solidFill>
                  <a:srgbClr val="0070C0"/>
                </a:solidFill>
              </a:rPr>
              <a:t>Glucose is present in urine</a:t>
            </a:r>
            <a:r>
              <a:rPr lang="en-GB" sz="2800" dirty="0"/>
              <a:t> even its </a:t>
            </a:r>
            <a:r>
              <a:rPr lang="en-GB" sz="2800" b="1" i="1" dirty="0">
                <a:solidFill>
                  <a:srgbClr val="669900"/>
                </a:solidFill>
              </a:rPr>
              <a:t>level in blood is normal</a:t>
            </a:r>
            <a:r>
              <a:rPr lang="en-GB" sz="2800" dirty="0"/>
              <a:t>. </a:t>
            </a:r>
            <a:endParaRPr lang="en-US" sz="2800" dirty="0"/>
          </a:p>
          <a:p>
            <a:r>
              <a:rPr lang="en-US" sz="2800" dirty="0"/>
              <a:t>It is characterized by decreased renal </a:t>
            </a:r>
            <a:r>
              <a:rPr lang="en-US" sz="2800" dirty="0" err="1"/>
              <a:t>reabsorption</a:t>
            </a:r>
            <a:r>
              <a:rPr lang="en-US" sz="2800" dirty="0"/>
              <a:t> of glucose. </a:t>
            </a:r>
          </a:p>
          <a:p>
            <a:r>
              <a:rPr lang="en-US" sz="2800" dirty="0"/>
              <a:t>In most cases this abnormality is due to mutations in the </a:t>
            </a:r>
            <a:r>
              <a:rPr lang="en-US" sz="2800" b="1" i="1" dirty="0">
                <a:solidFill>
                  <a:srgbClr val="0070C0"/>
                </a:solidFill>
              </a:rPr>
              <a:t>SLC5A2</a:t>
            </a:r>
            <a:r>
              <a:rPr lang="en-US" sz="2800" b="1" dirty="0">
                <a:solidFill>
                  <a:srgbClr val="0070C0"/>
                </a:solidFill>
              </a:rPr>
              <a:t> gene</a:t>
            </a:r>
            <a:r>
              <a:rPr lang="en-US" sz="2800" dirty="0"/>
              <a:t>, which encodes for the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sodium glucose co-transporter 2</a:t>
            </a:r>
            <a:r>
              <a:rPr lang="en-US" sz="2800" dirty="0"/>
              <a:t>, SGLT2 (SGLT2 is the major glucose co-transporter in the proximal tubule responsible for 90% of the renal glucose </a:t>
            </a:r>
            <a:r>
              <a:rPr lang="en-US" sz="2800" dirty="0" err="1"/>
              <a:t>reabsorption</a:t>
            </a:r>
            <a:r>
              <a:rPr lang="en-US" sz="2800" dirty="0"/>
              <a:t>).</a:t>
            </a:r>
          </a:p>
        </p:txBody>
      </p:sp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357158" y="-71462"/>
            <a:ext cx="8229600" cy="927100"/>
          </a:xfrm>
        </p:spPr>
        <p:txBody>
          <a:bodyPr/>
          <a:lstStyle/>
          <a:p>
            <a:r>
              <a:rPr lang="en-US" sz="3200" dirty="0">
                <a:cs typeface="Times New Roman" pitchFamily="18" charset="0"/>
              </a:rPr>
              <a:t>Abnormal constituents of urine</a:t>
            </a:r>
            <a:endParaRPr lang="en-US" sz="3200" dirty="0">
              <a:cs typeface="Arial" pitchFamily="34" charset="0"/>
            </a:endParaRP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642910" y="928670"/>
            <a:ext cx="8158162" cy="5000660"/>
          </a:xfrm>
        </p:spPr>
        <p:txBody>
          <a:bodyPr/>
          <a:lstStyle/>
          <a:p>
            <a:pPr algn="ctr">
              <a:buNone/>
            </a:pP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3.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Ketone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bodies (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ketonuria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)</a:t>
            </a:r>
          </a:p>
          <a:p>
            <a:pPr>
              <a:buClr>
                <a:srgbClr val="00FF00"/>
              </a:buClr>
              <a:buSzPct val="103000"/>
              <a:defRPr/>
            </a:pPr>
            <a:r>
              <a:rPr lang="en-US" sz="2400" dirty="0">
                <a:cs typeface="Times New Roman" pitchFamily="18" charset="0"/>
              </a:rPr>
              <a:t>Normally </a:t>
            </a:r>
            <a:r>
              <a:rPr 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3-15 mg </a:t>
            </a:r>
            <a:r>
              <a:rPr lang="en-US" sz="2400" dirty="0">
                <a:cs typeface="Times New Roman" pitchFamily="18" charset="0"/>
              </a:rPr>
              <a:t>are excreted in urine per day.</a:t>
            </a:r>
          </a:p>
          <a:p>
            <a:pPr>
              <a:buClr>
                <a:srgbClr val="00FF00"/>
              </a:buClr>
              <a:buSzPct val="103000"/>
              <a:defRPr/>
            </a:pPr>
            <a:r>
              <a:rPr lang="en-US" sz="2400" dirty="0" err="1">
                <a:cs typeface="Times New Roman" pitchFamily="18" charset="0"/>
              </a:rPr>
              <a:t>Ketonuria</a:t>
            </a:r>
            <a:r>
              <a:rPr lang="en-US" sz="2400" dirty="0">
                <a:cs typeface="Times New Roman" pitchFamily="18" charset="0"/>
              </a:rPr>
              <a:t> is the presence of excessive amounts of </a:t>
            </a:r>
            <a:r>
              <a:rPr lang="en-US" sz="2400" dirty="0" err="1">
                <a:cs typeface="Times New Roman" pitchFamily="18" charset="0"/>
              </a:rPr>
              <a:t>ketone</a:t>
            </a:r>
            <a:r>
              <a:rPr lang="en-US" sz="2400" dirty="0">
                <a:cs typeface="Times New Roman" pitchFamily="18" charset="0"/>
              </a:rPr>
              <a:t> bodies in urine (</a:t>
            </a:r>
            <a:r>
              <a:rPr lang="en-US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acetone, </a:t>
            </a:r>
            <a:r>
              <a:rPr lang="en-US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aceto</a:t>
            </a:r>
            <a:r>
              <a:rPr lang="en-US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-acetate, 3-hydroxybutyrate).</a:t>
            </a:r>
            <a:endParaRPr lang="en-US" sz="2400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Clr>
                <a:schemeClr val="tx2"/>
              </a:buClr>
              <a:buSzPct val="103000"/>
              <a:defRPr/>
            </a:pPr>
            <a:r>
              <a:rPr lang="en-US" sz="2400" dirty="0">
                <a:cs typeface="Times New Roman" pitchFamily="18" charset="0"/>
              </a:rPr>
              <a:t>This may occur in:</a:t>
            </a:r>
          </a:p>
          <a:p>
            <a:pPr>
              <a:buClr>
                <a:schemeClr val="tx2"/>
              </a:buClr>
              <a:buSzPct val="103000"/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 uncontrolled diabetes mellitus</a:t>
            </a:r>
          </a:p>
          <a:p>
            <a:pPr>
              <a:buClr>
                <a:schemeClr val="tx2"/>
              </a:buClr>
              <a:buSzPct val="103000"/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 prolonged starvation.</a:t>
            </a:r>
          </a:p>
          <a:p>
            <a:pPr marL="0" indent="0">
              <a:buClr>
                <a:schemeClr val="tx2"/>
              </a:buClr>
              <a:buSzPct val="103000"/>
              <a:buNone/>
              <a:defRPr/>
            </a:pPr>
            <a:r>
              <a:rPr lang="en-US" sz="2400" b="1" i="1" dirty="0">
                <a:solidFill>
                  <a:srgbClr val="0070C0"/>
                </a:solidFill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en-US" sz="2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>
              <a:buNone/>
              <a:defRPr/>
            </a:pPr>
            <a:br>
              <a:rPr lang="en-US" sz="2400" dirty="0">
                <a:cs typeface="Times New Roman" pitchFamily="18" charset="0"/>
              </a:rPr>
            </a:br>
            <a:endParaRPr lang="en-US" sz="2400" dirty="0"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357158" y="-71462"/>
            <a:ext cx="8229600" cy="927100"/>
          </a:xfrm>
        </p:spPr>
        <p:txBody>
          <a:bodyPr/>
          <a:lstStyle/>
          <a:p>
            <a:r>
              <a:rPr lang="en-US" sz="3200" dirty="0">
                <a:cs typeface="Times New Roman" pitchFamily="18" charset="0"/>
              </a:rPr>
              <a:t>Abnormal constituents of urine</a:t>
            </a:r>
            <a:endParaRPr lang="en-US" sz="3200" dirty="0">
              <a:cs typeface="Arial" pitchFamily="34" charset="0"/>
            </a:endParaRP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428596" y="714356"/>
            <a:ext cx="8372476" cy="5429288"/>
          </a:xfrm>
        </p:spPr>
        <p:txBody>
          <a:bodyPr/>
          <a:lstStyle/>
          <a:p>
            <a:pPr algn="ctr">
              <a:buNone/>
            </a:pPr>
            <a: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4. Bile</a:t>
            </a: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106000"/>
              <a:buFont typeface="Wingdings" pitchFamily="2" charset="2"/>
              <a:buChar char="Ø"/>
              <a:defRPr/>
            </a:pPr>
            <a:r>
              <a:rPr lang="en-US" sz="2400" b="1" i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Bile pigments </a:t>
            </a:r>
            <a:r>
              <a:rPr lang="en-US" sz="2400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2400" b="1" dirty="0">
                <a:solidFill>
                  <a:srgbClr val="669900"/>
                </a:solidFill>
                <a:cs typeface="Times New Roman" pitchFamily="18" charset="0"/>
              </a:rPr>
              <a:t> </a:t>
            </a:r>
            <a:r>
              <a:rPr lang="en-US" sz="2200" dirty="0">
                <a:cs typeface="Times New Roman" pitchFamily="18" charset="0"/>
              </a:rPr>
              <a:t>appear in urine in </a:t>
            </a:r>
            <a:r>
              <a:rPr lang="en-US" sz="2200" b="1" i="1" dirty="0">
                <a:solidFill>
                  <a:srgbClr val="0070C0"/>
                </a:solidFill>
                <a:cs typeface="Times New Roman" pitchFamily="18" charset="0"/>
              </a:rPr>
              <a:t>hepatic, obstructive and </a:t>
            </a:r>
            <a:r>
              <a:rPr lang="en-US" sz="2200" b="1" i="1" dirty="0" err="1">
                <a:solidFill>
                  <a:srgbClr val="0070C0"/>
                </a:solidFill>
                <a:cs typeface="Times New Roman" pitchFamily="18" charset="0"/>
              </a:rPr>
              <a:t>haemolytic</a:t>
            </a:r>
            <a:r>
              <a:rPr lang="en-US" sz="2200" b="1" i="1" dirty="0">
                <a:solidFill>
                  <a:srgbClr val="0070C0"/>
                </a:solidFill>
                <a:cs typeface="Times New Roman" pitchFamily="18" charset="0"/>
              </a:rPr>
              <a:t> jaundice.</a:t>
            </a: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106000"/>
              <a:buFont typeface="Wingdings" pitchFamily="2" charset="2"/>
              <a:buChar char="Ø"/>
              <a:defRPr/>
            </a:pPr>
            <a:r>
              <a:rPr lang="en-US" sz="2400" b="1" i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Bile salts</a:t>
            </a:r>
            <a:r>
              <a:rPr lang="en-US" sz="2400" i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 </a:t>
            </a:r>
            <a:r>
              <a:rPr lang="en-US" sz="2200" dirty="0">
                <a:cs typeface="Times New Roman" pitchFamily="18" charset="0"/>
              </a:rPr>
              <a:t>Bile salts appear </a:t>
            </a:r>
            <a:r>
              <a:rPr lang="en-US" sz="2200" b="1" dirty="0">
                <a:solidFill>
                  <a:schemeClr val="tx2"/>
                </a:solidFill>
                <a:cs typeface="Times New Roman" pitchFamily="18" charset="0"/>
              </a:rPr>
              <a:t>only</a:t>
            </a:r>
            <a:r>
              <a:rPr lang="en-US" sz="2200" dirty="0">
                <a:cs typeface="Times New Roman" pitchFamily="18" charset="0"/>
              </a:rPr>
              <a:t> in </a:t>
            </a:r>
            <a:r>
              <a:rPr lang="en-US" sz="2200" b="1" i="1" dirty="0">
                <a:solidFill>
                  <a:srgbClr val="0070C0"/>
                </a:solidFill>
                <a:cs typeface="Times New Roman" pitchFamily="18" charset="0"/>
              </a:rPr>
              <a:t>obstructive jaundice.</a:t>
            </a:r>
          </a:p>
          <a:p>
            <a:pPr algn="ctr">
              <a:buClr>
                <a:schemeClr val="bg2">
                  <a:lumMod val="40000"/>
                  <a:lumOff val="60000"/>
                </a:schemeClr>
              </a:buClr>
              <a:buSzPct val="106000"/>
              <a:buNone/>
              <a:defRPr/>
            </a:pP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5. Blood</a:t>
            </a:r>
          </a:p>
          <a:p>
            <a:pPr>
              <a:buNone/>
            </a:pPr>
            <a:r>
              <a:rPr lang="en-US" sz="2400" b="1" dirty="0" err="1">
                <a:solidFill>
                  <a:srgbClr val="669900"/>
                </a:solidFill>
                <a:cs typeface="Times New Roman" pitchFamily="18" charset="0"/>
              </a:rPr>
              <a:t>Hematuria</a:t>
            </a:r>
            <a:r>
              <a:rPr lang="en-US" sz="2400" b="1" dirty="0">
                <a:solidFill>
                  <a:srgbClr val="669900"/>
                </a:solidFill>
                <a:cs typeface="Times New Roman" pitchFamily="18" charset="0"/>
              </a:rPr>
              <a:t> in: - </a:t>
            </a:r>
            <a:r>
              <a:rPr lang="en-US" sz="2200" b="1" i="1" dirty="0">
                <a:solidFill>
                  <a:srgbClr val="0070C0"/>
                </a:solidFill>
                <a:cs typeface="Times New Roman" pitchFamily="18" charset="0"/>
              </a:rPr>
              <a:t>blood diseases.  - renal stones.  - renal tumors. </a:t>
            </a:r>
          </a:p>
          <a:p>
            <a:pPr>
              <a:buNone/>
            </a:pPr>
            <a:r>
              <a:rPr lang="en-US" sz="2400" b="1" dirty="0" err="1">
                <a:solidFill>
                  <a:srgbClr val="669900"/>
                </a:solidFill>
                <a:cs typeface="Times New Roman" pitchFamily="18" charset="0"/>
              </a:rPr>
              <a:t>Hemoglobinuria</a:t>
            </a:r>
            <a:r>
              <a:rPr lang="en-US" sz="2400" b="1" dirty="0">
                <a:solidFill>
                  <a:srgbClr val="669900"/>
                </a:solidFill>
                <a:cs typeface="Times New Roman" pitchFamily="18" charset="0"/>
              </a:rPr>
              <a:t>: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200" dirty="0">
                <a:cs typeface="Times New Roman" pitchFamily="18" charset="0"/>
              </a:rPr>
              <a:t>which is less common, is due to </a:t>
            </a:r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excessive hemorrhage in the urinary tract.</a:t>
            </a:r>
          </a:p>
          <a:p>
            <a:pPr algn="ctr">
              <a:buClr>
                <a:schemeClr val="bg2">
                  <a:lumMod val="40000"/>
                  <a:lumOff val="60000"/>
                </a:schemeClr>
              </a:buClr>
              <a:buSzPct val="106000"/>
              <a:buNone/>
              <a:defRPr/>
            </a:pP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6. </a:t>
            </a:r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Porphyrin</a:t>
            </a:r>
            <a:endParaRPr lang="en-US" sz="2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106000"/>
              <a:buNone/>
              <a:defRPr/>
            </a:pPr>
            <a:r>
              <a:rPr lang="en-US" sz="2400" b="1" i="1" dirty="0" err="1">
                <a:solidFill>
                  <a:srgbClr val="669900"/>
                </a:solidFill>
                <a:cs typeface="Times New Roman" pitchFamily="18" charset="0"/>
              </a:rPr>
              <a:t>Porphyrias</a:t>
            </a:r>
            <a:r>
              <a:rPr lang="en-US" sz="2400" b="1" i="1" dirty="0">
                <a:solidFill>
                  <a:srgbClr val="669900"/>
                </a:solidFill>
                <a:cs typeface="Times New Roman" pitchFamily="18" charset="0"/>
              </a:rPr>
              <a:t>:</a:t>
            </a:r>
            <a:r>
              <a:rPr lang="en-US" sz="2200" b="1" i="1" dirty="0">
                <a:solidFill>
                  <a:srgbClr val="669900"/>
                </a:solidFill>
                <a:cs typeface="Times New Roman" pitchFamily="18" charset="0"/>
              </a:rPr>
              <a:t>  </a:t>
            </a:r>
            <a:r>
              <a:rPr lang="en-US" sz="2200" dirty="0">
                <a:cs typeface="Times New Roman" pitchFamily="18" charset="0"/>
              </a:rPr>
              <a:t>the   occurrence   of </a:t>
            </a:r>
            <a:r>
              <a:rPr lang="en-US" sz="2200" dirty="0" err="1">
                <a:solidFill>
                  <a:srgbClr val="0070C0"/>
                </a:solidFill>
                <a:cs typeface="Times New Roman" pitchFamily="18" charset="0"/>
              </a:rPr>
              <a:t>uroporphyrins</a:t>
            </a:r>
            <a:r>
              <a:rPr lang="en-US" sz="2200" dirty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dirty="0">
                <a:cs typeface="Times New Roman" pitchFamily="18" charset="0"/>
              </a:rPr>
              <a:t>  as   well   as   increased   amount  of </a:t>
            </a:r>
            <a:r>
              <a:rPr lang="en-US" sz="2200" dirty="0" err="1">
                <a:solidFill>
                  <a:srgbClr val="0070C0"/>
                </a:solidFill>
                <a:cs typeface="Times New Roman" pitchFamily="18" charset="0"/>
              </a:rPr>
              <a:t>coproporphyrins</a:t>
            </a:r>
            <a:r>
              <a:rPr lang="en-US" sz="2200" dirty="0">
                <a:cs typeface="Times New Roman" pitchFamily="18" charset="0"/>
              </a:rPr>
              <a:t> in urine .</a:t>
            </a:r>
          </a:p>
          <a:p>
            <a:pPr algn="ctr">
              <a:buClr>
                <a:schemeClr val="bg2">
                  <a:lumMod val="40000"/>
                  <a:lumOff val="60000"/>
                </a:schemeClr>
              </a:buClr>
              <a:buSzPct val="106000"/>
              <a:buNone/>
              <a:defRPr/>
            </a:pPr>
            <a:endParaRPr lang="en-US" sz="2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None/>
            </a:pP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None/>
            </a:pPr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106000"/>
              <a:buNone/>
              <a:defRPr/>
            </a:pPr>
            <a:endParaRPr lang="en-US" sz="2400" b="1" i="1" dirty="0">
              <a:solidFill>
                <a:srgbClr val="0070C0"/>
              </a:solidFill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en-US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>
              <a:buNone/>
              <a:defRPr/>
            </a:pPr>
            <a:br>
              <a:rPr lang="en-US" sz="2400" dirty="0">
                <a:cs typeface="Times New Roman" pitchFamily="18" charset="0"/>
              </a:rPr>
            </a:br>
            <a:endParaRPr lang="en-US" sz="2400" dirty="0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7100"/>
          </a:xfrm>
        </p:spPr>
        <p:txBody>
          <a:bodyPr/>
          <a:lstStyle/>
          <a:p>
            <a:r>
              <a:rPr lang="en-US" sz="3200" dirty="0"/>
              <a:t>Urine analysis</a:t>
            </a:r>
            <a:br>
              <a:rPr lang="en-US" sz="3200" dirty="0"/>
            </a:b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properties of urine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472518" cy="4895864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olume, </a:t>
            </a:r>
            <a:r>
              <a:rPr lang="en-US" sz="24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olour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dour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eaction, </a:t>
            </a:r>
            <a:r>
              <a:rPr lang="en-US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spect, </a:t>
            </a:r>
            <a:r>
              <a:rPr lang="en-US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eposits, </a:t>
            </a:r>
            <a:r>
              <a:rPr lang="en-US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pecific Gravity.</a:t>
            </a:r>
          </a:p>
          <a:p>
            <a:pPr algn="ctr" eaLnBrk="1" hangingPunct="1">
              <a:defRPr/>
            </a:pPr>
            <a: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200" dirty="0">
                <a:cs typeface="Times New Roman" pitchFamily="18" charset="0"/>
              </a:rPr>
              <a:t>Normal urine volume is </a:t>
            </a:r>
            <a:r>
              <a:rPr lang="en-US" sz="2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600 - 2 000 ml/day</a:t>
            </a:r>
            <a:r>
              <a:rPr lang="en-US" sz="2200" dirty="0">
                <a:solidFill>
                  <a:schemeClr val="tx2"/>
                </a:solidFill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US" sz="2200" dirty="0">
                <a:cs typeface="Times New Roman" pitchFamily="18" charset="0"/>
              </a:rPr>
              <a:t>Normally, more urine is secreted during the day than at night. </a:t>
            </a:r>
          </a:p>
          <a:p>
            <a:pPr>
              <a:buNone/>
              <a:defRPr/>
            </a:pPr>
            <a:r>
              <a:rPr lang="en-US" sz="2400" b="1" dirty="0">
                <a:solidFill>
                  <a:srgbClr val="00B050"/>
                </a:solidFill>
                <a:cs typeface="Times New Roman" pitchFamily="18" charset="0"/>
              </a:rPr>
              <a:t>Increased volume: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2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Physiological increase</a:t>
            </a:r>
            <a:r>
              <a:rPr lang="en-US" sz="2200" dirty="0">
                <a:solidFill>
                  <a:srgbClr val="0070C0"/>
                </a:solidFill>
                <a:cs typeface="Times New Roman" pitchFamily="18" charset="0"/>
              </a:rPr>
              <a:t>: </a:t>
            </a:r>
            <a:r>
              <a:rPr lang="en-US" sz="2200" dirty="0">
                <a:cs typeface="Times New Roman" pitchFamily="18" charset="0"/>
              </a:rPr>
              <a:t>- After excessive fluid intake.</a:t>
            </a:r>
            <a:endParaRPr lang="en-US" sz="2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2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Abnormal increase(</a:t>
            </a:r>
            <a:r>
              <a:rPr lang="en-US" sz="22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polyuria</a:t>
            </a:r>
            <a:r>
              <a:rPr lang="en-US" sz="2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):</a:t>
            </a:r>
            <a:r>
              <a:rPr lang="en-US" sz="22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200" u="sng" dirty="0">
                <a:solidFill>
                  <a:srgbClr val="669900"/>
                </a:solidFill>
                <a:cs typeface="Times New Roman" pitchFamily="18" charset="0"/>
              </a:rPr>
              <a:t>More than 3 L/day</a:t>
            </a:r>
          </a:p>
          <a:p>
            <a:pPr>
              <a:buNone/>
              <a:defRPr/>
            </a:pPr>
            <a:r>
              <a:rPr lang="en-US" sz="2200" dirty="0">
                <a:cs typeface="Times New Roman" pitchFamily="18" charset="0"/>
              </a:rPr>
              <a:t>-  Diabetes mellitus (may reach 5 L/day)</a:t>
            </a:r>
          </a:p>
          <a:p>
            <a:pPr>
              <a:buNone/>
              <a:defRPr/>
            </a:pPr>
            <a:r>
              <a:rPr lang="en-US" sz="2200" dirty="0">
                <a:cs typeface="Times New Roman" pitchFamily="18" charset="0"/>
              </a:rPr>
              <a:t>-  Diabetes </a:t>
            </a:r>
            <a:r>
              <a:rPr lang="en-US" sz="2200" dirty="0" err="1">
                <a:cs typeface="Times New Roman" pitchFamily="18" charset="0"/>
              </a:rPr>
              <a:t>insipidus</a:t>
            </a:r>
            <a:r>
              <a:rPr lang="en-US" sz="2200" dirty="0">
                <a:cs typeface="Times New Roman" pitchFamily="18" charset="0"/>
              </a:rPr>
              <a:t> (10-15 L/day) </a:t>
            </a:r>
          </a:p>
          <a:p>
            <a:pPr>
              <a:defRPr/>
            </a:pPr>
            <a:endParaRPr lang="en-US" sz="2400" dirty="0"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1929"/>
            <a:ext cx="8229600" cy="4525963"/>
          </a:xfrm>
        </p:spPr>
        <p:txBody>
          <a:bodyPr/>
          <a:lstStyle/>
          <a:p>
            <a:pPr>
              <a:buNone/>
              <a:defRPr/>
            </a:pP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Decreased volume:</a:t>
            </a:r>
            <a:endParaRPr lang="en-US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2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Physiological decrease</a:t>
            </a:r>
            <a:r>
              <a:rPr lang="en-US" sz="2200" b="1" i="1" dirty="0">
                <a:solidFill>
                  <a:srgbClr val="0070C0"/>
                </a:solidFill>
                <a:cs typeface="Times New Roman" pitchFamily="18" charset="0"/>
              </a:rPr>
              <a:t>: </a:t>
            </a:r>
            <a:r>
              <a:rPr lang="en-US" sz="2200" dirty="0">
                <a:cs typeface="Times New Roman" pitchFamily="18" charset="0"/>
              </a:rPr>
              <a:t>in summer due to increased sweating  </a:t>
            </a:r>
          </a:p>
          <a:p>
            <a:pPr>
              <a:buNone/>
              <a:defRPr/>
            </a:pPr>
            <a:endParaRPr lang="en-US" sz="2200" dirty="0"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2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Abnormal decrease </a:t>
            </a:r>
            <a:r>
              <a:rPr lang="en-US" sz="2200" b="1" i="1" dirty="0">
                <a:solidFill>
                  <a:srgbClr val="0070C0"/>
                </a:solidFill>
                <a:cs typeface="Times New Roman" pitchFamily="18" charset="0"/>
              </a:rPr>
              <a:t>(</a:t>
            </a:r>
            <a:r>
              <a:rPr lang="en-US" sz="2200" b="1" i="1" dirty="0" err="1">
                <a:solidFill>
                  <a:srgbClr val="0070C0"/>
                </a:solidFill>
                <a:cs typeface="Times New Roman" pitchFamily="18" charset="0"/>
              </a:rPr>
              <a:t>Oliguria</a:t>
            </a:r>
            <a:r>
              <a:rPr lang="en-US" sz="2200" b="1" i="1" dirty="0">
                <a:solidFill>
                  <a:srgbClr val="0070C0"/>
                </a:solidFill>
                <a:cs typeface="Times New Roman" pitchFamily="18" charset="0"/>
              </a:rPr>
              <a:t>): </a:t>
            </a:r>
            <a:r>
              <a:rPr lang="en-US" sz="22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Less than 200 ml/day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200" dirty="0">
                <a:cs typeface="Times New Roman" pitchFamily="18" charset="0"/>
              </a:rPr>
              <a:t>acute nephritis.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200" dirty="0">
                <a:cs typeface="Times New Roman" pitchFamily="18" charset="0"/>
              </a:rPr>
              <a:t>heart failure.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200" dirty="0">
                <a:cs typeface="Times New Roman" pitchFamily="18" charset="0"/>
              </a:rPr>
              <a:t>hemorrhage. </a:t>
            </a:r>
          </a:p>
          <a:p>
            <a:pPr>
              <a:buNone/>
              <a:defRPr/>
            </a:pPr>
            <a:r>
              <a:rPr lang="en-US" sz="2400" b="1" i="1" dirty="0" err="1">
                <a:solidFill>
                  <a:srgbClr val="0070C0"/>
                </a:solidFill>
                <a:cs typeface="Times New Roman" pitchFamily="18" charset="0"/>
              </a:rPr>
              <a:t>Anuria</a:t>
            </a:r>
            <a:r>
              <a:rPr lang="en-US" sz="2400" b="1" i="1" dirty="0">
                <a:solidFill>
                  <a:srgbClr val="0070C0"/>
                </a:solidFill>
                <a:cs typeface="Times New Roman" pitchFamily="18" charset="0"/>
              </a:rPr>
              <a:t>:</a:t>
            </a:r>
            <a:r>
              <a:rPr lang="en-US" sz="2200" b="1" i="1" dirty="0">
                <a:solidFill>
                  <a:srgbClr val="669900"/>
                </a:solidFill>
                <a:cs typeface="Times New Roman" pitchFamily="18" charset="0"/>
              </a:rPr>
              <a:t> </a:t>
            </a:r>
            <a:r>
              <a:rPr lang="en-US" sz="2200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No urine </a:t>
            </a:r>
            <a:r>
              <a:rPr lang="en-US" sz="2200" dirty="0">
                <a:solidFill>
                  <a:srgbClr val="002060"/>
                </a:solidFill>
                <a:cs typeface="Times New Roman" pitchFamily="18" charset="0"/>
              </a:rPr>
              <a:t>at all. In </a:t>
            </a:r>
            <a:r>
              <a:rPr lang="en-US" sz="2200" dirty="0">
                <a:cs typeface="Times New Roman" pitchFamily="18" charset="0"/>
              </a:rPr>
              <a:t>late stages of renal failure and heart failure</a:t>
            </a:r>
            <a:r>
              <a:rPr lang="en-US" sz="2200" dirty="0">
                <a:cs typeface="Majalla UI"/>
              </a:rPr>
              <a:t>.</a:t>
            </a:r>
            <a:endParaRPr lang="en-US" sz="2200" dirty="0"/>
          </a:p>
          <a:p>
            <a:pPr>
              <a:buFont typeface="Wingdings" pitchFamily="2" charset="2"/>
              <a:buChar char="Ø"/>
              <a:defRPr/>
            </a:pPr>
            <a:endParaRPr lang="en-US" sz="2200" dirty="0">
              <a:cs typeface="Times New Roman" pitchFamily="18" charset="0"/>
            </a:endParaRPr>
          </a:p>
          <a:p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428596" y="28572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Urine analysis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I.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Physical properties of urine: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4525963"/>
          </a:xfrm>
        </p:spPr>
        <p:txBody>
          <a:bodyPr/>
          <a:lstStyle/>
          <a:p>
            <a:pPr>
              <a:buClr>
                <a:srgbClr val="00FF00"/>
              </a:buClr>
              <a:buSzPct val="110000"/>
              <a:defRPr/>
            </a:pPr>
            <a:r>
              <a:rPr lang="en-US" sz="2200" dirty="0">
                <a:cs typeface="Times New Roman" pitchFamily="18" charset="0"/>
              </a:rPr>
              <a:t>Normal color is </a:t>
            </a:r>
            <a:r>
              <a:rPr lang="en-US" sz="2200" b="1" i="1" u="sng" dirty="0">
                <a:solidFill>
                  <a:srgbClr val="669900"/>
                </a:solidFill>
                <a:cs typeface="Times New Roman" pitchFamily="18" charset="0"/>
              </a:rPr>
              <a:t>amber yellow </a:t>
            </a:r>
            <a:r>
              <a:rPr lang="en-US" sz="2200" dirty="0">
                <a:cs typeface="Times New Roman" pitchFamily="18" charset="0"/>
              </a:rPr>
              <a:t>due to pigments called </a:t>
            </a:r>
            <a:r>
              <a:rPr lang="en-US" sz="22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urochromes</a:t>
            </a:r>
            <a:r>
              <a:rPr lang="en-US" sz="22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endParaRPr lang="en-US" sz="2200" dirty="0">
              <a:cs typeface="Times New Roman" pitchFamily="18" charset="0"/>
            </a:endParaRPr>
          </a:p>
          <a:p>
            <a:pPr>
              <a:buClr>
                <a:srgbClr val="00FF00"/>
              </a:buClr>
              <a:buSzPct val="110000"/>
              <a:buNone/>
              <a:defRPr/>
            </a:pPr>
            <a:r>
              <a:rPr lang="en-US" sz="2400" b="1" dirty="0">
                <a:solidFill>
                  <a:srgbClr val="0070C0"/>
                </a:solidFill>
              </a:rPr>
              <a:t>Abnormal urine colors:</a:t>
            </a: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113000"/>
              <a:buFont typeface="Wingdings" pitchFamily="2" charset="2"/>
              <a:buChar char="Ø"/>
              <a:defRPr/>
            </a:pPr>
            <a:r>
              <a:rPr lang="en-US" sz="22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Obstructive jaundice: </a:t>
            </a:r>
            <a:r>
              <a:rPr lang="en-US" sz="2200" dirty="0">
                <a:cs typeface="Times New Roman" pitchFamily="18" charset="0"/>
              </a:rPr>
              <a:t>Greenish brown due to presence of </a:t>
            </a:r>
            <a:r>
              <a:rPr lang="en-US" sz="2200" dirty="0" err="1">
                <a:cs typeface="Times New Roman" pitchFamily="18" charset="0"/>
              </a:rPr>
              <a:t>cholebilirubin</a:t>
            </a:r>
            <a:r>
              <a:rPr lang="en-US" sz="2200" dirty="0">
                <a:cs typeface="Times New Roman" pitchFamily="18" charset="0"/>
              </a:rPr>
              <a:t> (conjugated or direct </a:t>
            </a:r>
            <a:r>
              <a:rPr lang="en-US" sz="2200" dirty="0" err="1">
                <a:cs typeface="Times New Roman" pitchFamily="18" charset="0"/>
              </a:rPr>
              <a:t>bilirubin</a:t>
            </a:r>
            <a:r>
              <a:rPr lang="en-US" sz="2200" dirty="0">
                <a:cs typeface="Times New Roman" pitchFamily="18" charset="0"/>
              </a:rPr>
              <a:t>).</a:t>
            </a: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113000"/>
              <a:buFont typeface="Wingdings" pitchFamily="2" charset="2"/>
              <a:buChar char="Ø"/>
              <a:defRPr/>
            </a:pPr>
            <a:r>
              <a:rPr lang="en-US" sz="2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Haemorrhage</a:t>
            </a:r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200" b="1" i="1" dirty="0">
                <a:cs typeface="Times New Roman" pitchFamily="18" charset="0"/>
              </a:rPr>
              <a:t>in urinary tract: </a:t>
            </a:r>
            <a:r>
              <a:rPr lang="en-US" sz="2200" dirty="0">
                <a:cs typeface="Times New Roman" pitchFamily="18" charset="0"/>
              </a:rPr>
              <a:t>reddish brown </a:t>
            </a:r>
            <a:r>
              <a:rPr lang="en-US" sz="2200" dirty="0" err="1">
                <a:cs typeface="Times New Roman" pitchFamily="18" charset="0"/>
              </a:rPr>
              <a:t>colour</a:t>
            </a:r>
            <a:r>
              <a:rPr lang="en-US" sz="2200" dirty="0">
                <a:cs typeface="Times New Roman" pitchFamily="18" charset="0"/>
              </a:rPr>
              <a:t>.</a:t>
            </a: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113000"/>
              <a:buFont typeface="Wingdings" pitchFamily="2" charset="2"/>
              <a:buChar char="Ø"/>
              <a:defRPr/>
            </a:pPr>
            <a:r>
              <a:rPr lang="en-US" sz="2200" b="1" i="1" dirty="0" err="1">
                <a:cs typeface="Times New Roman" pitchFamily="18" charset="0"/>
              </a:rPr>
              <a:t>Alkaptonuria</a:t>
            </a:r>
            <a:r>
              <a:rPr lang="en-US" sz="2200" b="1" i="1" dirty="0">
                <a:cs typeface="Times New Roman" pitchFamily="18" charset="0"/>
              </a:rPr>
              <a:t>: </a:t>
            </a:r>
            <a:r>
              <a:rPr lang="en-US" sz="2200" dirty="0">
                <a:cs typeface="Times New Roman" pitchFamily="18" charset="0"/>
              </a:rPr>
              <a:t>Black (</a:t>
            </a:r>
            <a:r>
              <a:rPr lang="en-US" sz="2200" dirty="0" err="1">
                <a:cs typeface="Times New Roman" pitchFamily="18" charset="0"/>
              </a:rPr>
              <a:t>homogentisic</a:t>
            </a:r>
            <a:r>
              <a:rPr lang="en-US" sz="2200" dirty="0">
                <a:cs typeface="Times New Roman" pitchFamily="18" charset="0"/>
              </a:rPr>
              <a:t> acid is oxidized to give black color when exposed to air).</a:t>
            </a: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113000"/>
              <a:buFont typeface="Wingdings" pitchFamily="2" charset="2"/>
              <a:buChar char="Ø"/>
              <a:defRPr/>
            </a:pPr>
            <a:r>
              <a:rPr lang="en-US" sz="2000" b="1" dirty="0" err="1">
                <a:cs typeface="Times New Roman" pitchFamily="18" charset="0"/>
              </a:rPr>
              <a:t>Alkaptonuria</a:t>
            </a:r>
            <a:r>
              <a:rPr lang="en-US" sz="2000" b="1" dirty="0">
                <a:cs typeface="Times New Roman" pitchFamily="18" charset="0"/>
              </a:rPr>
              <a:t>:</a:t>
            </a:r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Rare inherited genetic disorder of phenylalanine and tyrosine metabolism .It  is an </a:t>
            </a:r>
            <a:r>
              <a:rPr lang="en-US" sz="2000" b="1" i="1" dirty="0" err="1">
                <a:solidFill>
                  <a:srgbClr val="669900"/>
                </a:solidFill>
                <a:cs typeface="Times New Roman" pitchFamily="18" charset="0"/>
              </a:rPr>
              <a:t>autosomal</a:t>
            </a:r>
            <a:r>
              <a:rPr lang="en-US" sz="2000" b="1" i="1" dirty="0">
                <a:solidFill>
                  <a:srgbClr val="669900"/>
                </a:solidFill>
                <a:cs typeface="Times New Roman" pitchFamily="18" charset="0"/>
              </a:rPr>
              <a:t> recessive </a:t>
            </a:r>
            <a:r>
              <a:rPr lang="en-US" sz="2000" dirty="0">
                <a:cs typeface="Times New Roman" pitchFamily="18" charset="0"/>
              </a:rPr>
              <a:t>condition. It  is due to a defect in the enzyme </a:t>
            </a:r>
            <a:r>
              <a:rPr lang="en-US" sz="2000" b="1" i="1" dirty="0" err="1">
                <a:solidFill>
                  <a:srgbClr val="669900"/>
                </a:solidFill>
                <a:cs typeface="Times New Roman" pitchFamily="18" charset="0"/>
              </a:rPr>
              <a:t>homogentisate</a:t>
            </a:r>
            <a:r>
              <a:rPr lang="en-US" sz="2000" b="1" i="1" dirty="0">
                <a:solidFill>
                  <a:srgbClr val="669900"/>
                </a:solidFill>
                <a:cs typeface="Times New Roman" pitchFamily="18" charset="0"/>
              </a:rPr>
              <a:t> 1,2-dioxygenase.</a:t>
            </a:r>
            <a:endParaRPr lang="en-US" sz="2000" dirty="0">
              <a:cs typeface="Times New Roman" pitchFamily="18" charset="0"/>
            </a:endParaRPr>
          </a:p>
          <a:p>
            <a:pPr>
              <a:buClr>
                <a:schemeClr val="bg2">
                  <a:lumMod val="40000"/>
                  <a:lumOff val="60000"/>
                </a:schemeClr>
              </a:buClr>
              <a:buSzPct val="113000"/>
              <a:buFont typeface="Wingdings" pitchFamily="2" charset="2"/>
              <a:buChar char="Ø"/>
              <a:defRPr/>
            </a:pPr>
            <a:endParaRPr lang="en-US" sz="2200" dirty="0">
              <a:cs typeface="Times New Roman" pitchFamily="18" charset="0"/>
            </a:endParaRPr>
          </a:p>
          <a:p>
            <a:pPr>
              <a:buClr>
                <a:srgbClr val="00FF00"/>
              </a:buClr>
              <a:buSzPct val="110000"/>
              <a:buNone/>
              <a:defRPr/>
            </a:pPr>
            <a:r>
              <a:rPr lang="en-US" sz="24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1" descr="File:Weewe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1284164" cy="238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black">
          <a:xfrm>
            <a:off x="428596" y="71414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Urine analysis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I.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Physical properties of urine: </a:t>
            </a:r>
            <a:r>
              <a:rPr lang="en-US" sz="2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57158" y="1357298"/>
            <a:ext cx="8443914" cy="4525963"/>
          </a:xfrm>
        </p:spPr>
        <p:txBody>
          <a:bodyPr/>
          <a:lstStyle/>
          <a:p>
            <a:pPr lvl="0">
              <a:buNone/>
            </a:pPr>
            <a:r>
              <a:rPr 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Odor: </a:t>
            </a:r>
            <a:r>
              <a:rPr lang="en-US" sz="2000" dirty="0"/>
              <a:t>Fresh urine is normally </a:t>
            </a:r>
            <a:r>
              <a:rPr lang="en-US" sz="2000" dirty="0">
                <a:solidFill>
                  <a:srgbClr val="FF0000"/>
                </a:solidFill>
              </a:rPr>
              <a:t>aromatic (</a:t>
            </a:r>
            <a:r>
              <a:rPr lang="en-US" sz="2000" dirty="0" err="1">
                <a:solidFill>
                  <a:srgbClr val="FF0000"/>
                </a:solidFill>
              </a:rPr>
              <a:t>urineferous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  <a:r>
              <a:rPr lang="en-US" sz="2000" dirty="0"/>
              <a:t>. </a:t>
            </a:r>
            <a:r>
              <a:rPr lang="en-US" sz="2000" b="1" dirty="0"/>
              <a:t>Abnormalities:</a:t>
            </a:r>
            <a:endParaRPr lang="en-US" sz="2400" b="1" dirty="0"/>
          </a:p>
          <a:p>
            <a:pPr marL="914400" lvl="1" indent="-514350">
              <a:buFont typeface="+mj-lt"/>
              <a:buAutoNum type="arabicPeriod"/>
            </a:pP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Fruity odor: </a:t>
            </a:r>
            <a:r>
              <a:rPr lang="en-US" sz="2200" dirty="0"/>
              <a:t>uncontrolled DM &amp; severe starvation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Ammoniacal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odour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200" dirty="0"/>
              <a:t>Urinary tract infection &amp; Long standing exposed sample.</a:t>
            </a:r>
          </a:p>
          <a:p>
            <a:pPr marL="400050" lvl="1" indent="0">
              <a:buNone/>
            </a:pPr>
            <a:r>
              <a:rPr 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Reaction:</a:t>
            </a:r>
          </a:p>
          <a:p>
            <a:pPr>
              <a:buClr>
                <a:srgbClr val="00FF00"/>
              </a:buClr>
              <a:buSzPct val="114000"/>
              <a:defRPr/>
            </a:pPr>
            <a:r>
              <a:rPr lang="en-US" sz="2000" dirty="0">
                <a:cs typeface="Times New Roman" pitchFamily="18" charset="0"/>
              </a:rPr>
              <a:t>The urine pH depends on the ratio of NaH2PO4 / Na2HPO4.</a:t>
            </a:r>
          </a:p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Acidic urine:</a:t>
            </a:r>
            <a:r>
              <a:rPr lang="en-US" sz="2000" dirty="0">
                <a:cs typeface="Times New Roman" pitchFamily="18" charset="0"/>
              </a:rPr>
              <a:t>  -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Ketoacidosis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Alkaline urine: </a:t>
            </a:r>
            <a:r>
              <a:rPr lang="en-US" sz="2000" dirty="0">
                <a:solidFill>
                  <a:srgbClr val="002060"/>
                </a:solidFill>
              </a:rPr>
              <a:t>-  Bacterial infection.</a:t>
            </a:r>
          </a:p>
          <a:p>
            <a:pPr>
              <a:buNone/>
            </a:pP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Aspect: </a:t>
            </a:r>
            <a:r>
              <a:rPr lang="en-US" sz="2000" dirty="0">
                <a:cs typeface="Times New Roman" pitchFamily="18" charset="0"/>
              </a:rPr>
              <a:t>Normal urine is </a:t>
            </a:r>
            <a:r>
              <a:rPr lang="en-US" sz="2000" b="1" i="1" dirty="0">
                <a:cs typeface="Times New Roman" pitchFamily="18" charset="0"/>
              </a:rPr>
              <a:t>clear (transparent).</a:t>
            </a:r>
          </a:p>
          <a:p>
            <a:pPr>
              <a:buClr>
                <a:srgbClr val="00FF00"/>
              </a:buClr>
              <a:buSzPct val="116000"/>
              <a:defRPr/>
            </a:pPr>
            <a:r>
              <a:rPr lang="en-US" sz="2000" dirty="0">
                <a:cs typeface="Times New Roman" pitchFamily="18" charset="0"/>
              </a:rPr>
              <a:t>It becomes 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turbid and opaque</a:t>
            </a:r>
            <a:r>
              <a:rPr lang="en-US" sz="2000" dirty="0">
                <a:cs typeface="Times New Roman" pitchFamily="18" charset="0"/>
              </a:rPr>
              <a:t> due to presence of </a:t>
            </a:r>
            <a:r>
              <a:rPr lang="en-US" sz="2000" b="1" i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albumin</a:t>
            </a:r>
            <a:r>
              <a:rPr lang="en-US" sz="2000" b="1" i="1" dirty="0">
                <a:cs typeface="Times New Roman" pitchFamily="18" charset="0"/>
              </a:rPr>
              <a:t>.</a:t>
            </a:r>
          </a:p>
          <a:p>
            <a:pPr>
              <a:buClr>
                <a:srgbClr val="00FF00"/>
              </a:buClr>
              <a:buSzPct val="116000"/>
              <a:defRPr/>
            </a:pPr>
            <a:r>
              <a:rPr lang="en-US" sz="2000" b="1" i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Exposed urine</a:t>
            </a:r>
            <a:r>
              <a:rPr lang="en-US" sz="2000" b="1" i="1" dirty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is a good medium for bacterial growth as its pH becomes alkaline, resulting in precipitation of phosphates.</a:t>
            </a:r>
          </a:p>
          <a:p>
            <a:pPr marL="914400" lvl="1" indent="-514350">
              <a:buFont typeface="+mj-lt"/>
              <a:buAutoNum type="arabicPeriod"/>
            </a:pPr>
            <a:endParaRPr lang="en-US" sz="2200" dirty="0"/>
          </a:p>
          <a:p>
            <a:endParaRPr lang="en-US" sz="2400" dirty="0">
              <a:cs typeface="Times New Roman" pitchFamily="18" charset="0"/>
            </a:endParaRPr>
          </a:p>
          <a:p>
            <a:endParaRPr lang="en-US" sz="2400" dirty="0">
              <a:cs typeface="Times New Roman" pitchFamily="18" charset="0"/>
            </a:endParaRPr>
          </a:p>
          <a:p>
            <a:endParaRPr lang="en-US" sz="2400" dirty="0"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black">
          <a:xfrm>
            <a:off x="457200" y="214290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Urine analysis</a:t>
            </a:r>
            <a:endParaRPr kumimoji="0" lang="en-US" sz="28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525963"/>
          </a:xfrm>
        </p:spPr>
        <p:txBody>
          <a:bodyPr/>
          <a:lstStyle/>
          <a:p>
            <a:pPr>
              <a:buClr>
                <a:srgbClr val="00FF00"/>
              </a:buClr>
              <a:buSzPct val="115000"/>
              <a:defRPr/>
            </a:pPr>
            <a:r>
              <a:rPr lang="en-US" sz="1800" dirty="0"/>
              <a:t> </a:t>
            </a:r>
            <a:r>
              <a:rPr lang="en-US" sz="2400" dirty="0">
                <a:cs typeface="Times New Roman" pitchFamily="18" charset="0"/>
              </a:rPr>
              <a:t>Normal urine is </a:t>
            </a:r>
            <a:r>
              <a:rPr lang="en-US" sz="2400" b="1" i="1" dirty="0">
                <a:solidFill>
                  <a:srgbClr val="66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devoid from deposits</a:t>
            </a:r>
            <a:r>
              <a:rPr lang="en-US" sz="2400" dirty="0">
                <a:solidFill>
                  <a:srgbClr val="669900"/>
                </a:solidFill>
                <a:cs typeface="Times New Roman" pitchFamily="18" charset="0"/>
              </a:rPr>
              <a:t>.   </a:t>
            </a:r>
          </a:p>
          <a:p>
            <a:pPr>
              <a:buClr>
                <a:srgbClr val="00FF00"/>
              </a:buClr>
              <a:buSzPct val="115000"/>
              <a:defRPr/>
            </a:pPr>
            <a:r>
              <a:rPr lang="en-US" sz="2400" dirty="0">
                <a:cs typeface="Times New Roman" pitchFamily="18" charset="0"/>
              </a:rPr>
              <a:t>In order to examine the deposit, we make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centrifugation</a:t>
            </a:r>
            <a:r>
              <a:rPr lang="en-US" sz="2400" dirty="0">
                <a:cs typeface="Times New Roman" pitchFamily="18" charset="0"/>
              </a:rPr>
              <a:t> to urine then 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microscopic examination</a:t>
            </a:r>
            <a:r>
              <a:rPr lang="en-US" sz="2400" dirty="0">
                <a:cs typeface="Times New Roman" pitchFamily="18" charset="0"/>
              </a:rPr>
              <a:t>.</a:t>
            </a:r>
            <a:endParaRPr lang="en-US" sz="2400" dirty="0"/>
          </a:p>
          <a:p>
            <a:r>
              <a:rPr lang="en-US" sz="2400" dirty="0"/>
              <a:t>The examination includes:</a:t>
            </a:r>
          </a:p>
          <a:p>
            <a:pPr marL="609600" indent="-609600">
              <a:buFontTx/>
              <a:buAutoNum type="alphaLcParenR"/>
            </a:pPr>
            <a:r>
              <a:rPr lang="en-US" sz="2400" b="1" dirty="0">
                <a:solidFill>
                  <a:srgbClr val="669900"/>
                </a:solidFill>
              </a:rPr>
              <a:t>Organized elements</a:t>
            </a:r>
          </a:p>
          <a:p>
            <a:pPr marL="609600" indent="-609600">
              <a:buNone/>
            </a:pPr>
            <a:r>
              <a:rPr lang="en-US" sz="2400" dirty="0"/>
              <a:t>-cells:RBCs</a:t>
            </a:r>
            <a:r>
              <a:rPr lang="en-US" sz="2400" dirty="0">
                <a:sym typeface="Wingdings" pitchFamily="2" charset="2"/>
              </a:rPr>
              <a:t>, WBCs and pus cells,</a:t>
            </a:r>
          </a:p>
          <a:p>
            <a:pPr marL="609600" indent="-609600">
              <a:buNone/>
            </a:pPr>
            <a:r>
              <a:rPr lang="en-US" sz="2400" dirty="0">
                <a:sym typeface="Wingdings" pitchFamily="2" charset="2"/>
              </a:rPr>
              <a:t> epithelial cells and </a:t>
            </a:r>
            <a:r>
              <a:rPr lang="en-US" sz="2400" dirty="0" err="1">
                <a:sym typeface="Wingdings" pitchFamily="2" charset="2"/>
              </a:rPr>
              <a:t>neoplastic</a:t>
            </a:r>
            <a:r>
              <a:rPr lang="en-US" sz="2400" dirty="0">
                <a:sym typeface="Wingdings" pitchFamily="2" charset="2"/>
              </a:rPr>
              <a:t> cells</a:t>
            </a:r>
          </a:p>
          <a:p>
            <a:pPr marL="609600" indent="-609600">
              <a:buNone/>
            </a:pPr>
            <a:r>
              <a:rPr lang="en-US" sz="2400" dirty="0">
                <a:sym typeface="Wingdings" pitchFamily="2" charset="2"/>
              </a:rPr>
              <a:t>- </a:t>
            </a:r>
            <a:r>
              <a:rPr lang="en-US" sz="2400" dirty="0" err="1">
                <a:sym typeface="Wingdings" pitchFamily="2" charset="2"/>
              </a:rPr>
              <a:t>pasasites</a:t>
            </a:r>
            <a:r>
              <a:rPr lang="en-US" sz="2400" dirty="0">
                <a:sym typeface="Wingdings" pitchFamily="2" charset="2"/>
              </a:rPr>
              <a:t> and </a:t>
            </a:r>
            <a:r>
              <a:rPr lang="en-US" sz="2400" dirty="0" err="1">
                <a:sym typeface="Wingdings" pitchFamily="2" charset="2"/>
              </a:rPr>
              <a:t>ova:B</a:t>
            </a:r>
            <a:r>
              <a:rPr lang="en-US" sz="2400" dirty="0">
                <a:sym typeface="Wingdings" pitchFamily="2" charset="2"/>
              </a:rPr>
              <a:t> , </a:t>
            </a:r>
            <a:r>
              <a:rPr lang="en-US" sz="2400" dirty="0" err="1">
                <a:sym typeface="Wingdings" pitchFamily="2" charset="2"/>
              </a:rPr>
              <a:t>filariasis</a:t>
            </a:r>
            <a:r>
              <a:rPr lang="en-US" sz="2400" dirty="0">
                <a:sym typeface="Wingdings" pitchFamily="2" charset="2"/>
              </a:rPr>
              <a:t>.       -casts.</a:t>
            </a:r>
          </a:p>
          <a:p>
            <a:pPr marL="609600" indent="-609600">
              <a:buNone/>
            </a:pPr>
            <a:r>
              <a:rPr lang="en-US" sz="2400" b="1" dirty="0">
                <a:solidFill>
                  <a:srgbClr val="669900"/>
                </a:solidFill>
                <a:sym typeface="Wingdings" pitchFamily="2" charset="2"/>
              </a:rPr>
              <a:t>b) Non organized elements (</a:t>
            </a:r>
            <a:r>
              <a:rPr lang="en-US" sz="2400" b="1" dirty="0" err="1">
                <a:solidFill>
                  <a:srgbClr val="669900"/>
                </a:solidFill>
                <a:sym typeface="Wingdings" pitchFamily="2" charset="2"/>
              </a:rPr>
              <a:t>crystalluria</a:t>
            </a:r>
            <a:r>
              <a:rPr lang="en-US" sz="2400" b="1" dirty="0">
                <a:solidFill>
                  <a:srgbClr val="669900"/>
                </a:solidFill>
                <a:sym typeface="Wingdings" pitchFamily="2" charset="2"/>
              </a:rPr>
              <a:t>)</a:t>
            </a:r>
          </a:p>
          <a:p>
            <a:pPr marL="609600" indent="-609600">
              <a:buNone/>
            </a:pPr>
            <a:r>
              <a:rPr lang="en-US" sz="2400" b="1" dirty="0">
                <a:solidFill>
                  <a:srgbClr val="66FF66"/>
                </a:solidFill>
                <a:sym typeface="Wingdings" pitchFamily="2" charset="2"/>
              </a:rPr>
              <a:t> </a:t>
            </a:r>
            <a:r>
              <a:rPr lang="en-US" sz="2400" b="1" dirty="0">
                <a:sym typeface="Wingdings" pitchFamily="2" charset="2"/>
              </a:rPr>
              <a:t>1-acidic urine: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uric acid crystals</a:t>
            </a:r>
            <a:r>
              <a:rPr lang="en-US" sz="2400" dirty="0">
                <a:sym typeface="Wingdings" pitchFamily="2" charset="2"/>
              </a:rPr>
              <a:t>,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calcium</a:t>
            </a:r>
            <a:r>
              <a:rPr lang="en-US" sz="2400" dirty="0">
                <a:sym typeface="Wingdings" pitchFamily="2" charset="2"/>
              </a:rPr>
              <a:t> oxalate.</a:t>
            </a:r>
          </a:p>
          <a:p>
            <a:pPr marL="609600" indent="-609600">
              <a:buNone/>
            </a:pP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b="1" dirty="0">
                <a:sym typeface="Wingdings" pitchFamily="2" charset="2"/>
              </a:rPr>
              <a:t>2-alkaline urine: </a:t>
            </a:r>
            <a:r>
              <a:rPr lang="en-US" sz="2400" dirty="0">
                <a:sym typeface="Wingdings" pitchFamily="2" charset="2"/>
              </a:rPr>
              <a:t>amorphous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phosphate</a:t>
            </a:r>
            <a:r>
              <a:rPr lang="en-US" sz="2400" dirty="0">
                <a:sym typeface="Wingdings" pitchFamily="2" charset="2"/>
              </a:rPr>
              <a:t>, triple </a:t>
            </a:r>
            <a:r>
              <a:rPr lang="en-US" sz="2400" dirty="0" err="1">
                <a:sym typeface="Wingdings" pitchFamily="2" charset="2"/>
              </a:rPr>
              <a:t>phophate</a:t>
            </a:r>
            <a:r>
              <a:rPr lang="en-US" sz="2400" dirty="0">
                <a:sym typeface="Wingdings" pitchFamily="2" charset="2"/>
              </a:rPr>
              <a:t>.</a:t>
            </a:r>
            <a:endParaRPr lang="en-US" sz="2400" dirty="0"/>
          </a:p>
          <a:p>
            <a:pPr marL="609600" indent="-609600">
              <a:buNone/>
            </a:pPr>
            <a:endParaRPr lang="en-US" sz="2400" dirty="0">
              <a:sym typeface="Wingdings" pitchFamily="2" charset="2"/>
            </a:endParaRPr>
          </a:p>
          <a:p>
            <a:endParaRPr lang="en-US" sz="18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black">
          <a:xfrm>
            <a:off x="428596" y="214290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/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Urine analysis: Deposits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microscopic examination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2857496"/>
            <a:ext cx="1285884" cy="92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8041">
            <a:off x="6812074" y="2684874"/>
            <a:ext cx="2136523" cy="113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gravity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urinary specific gravity (SG) is a measure of the concentration of solutes in the urine. It measures the ratio of urine density compared with water density and provides information on the kidney's ability to concentrate urine.</a:t>
            </a:r>
          </a:p>
          <a:p>
            <a:pPr marL="355600" lvl="0" fontAlgn="auto">
              <a:spcBef>
                <a:spcPts val="770"/>
              </a:spcBef>
              <a:spcAft>
                <a:spcPts val="0"/>
              </a:spcAft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kern="1200" dirty="0">
                <a:solidFill>
                  <a:srgbClr val="000000"/>
                </a:solidFill>
                <a:latin typeface="Times New Roman"/>
                <a:cs typeface="Times New Roman"/>
              </a:rPr>
              <a:t>Measured</a:t>
            </a:r>
            <a:r>
              <a:rPr lang="en-US" kern="12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kern="1200" dirty="0">
                <a:solidFill>
                  <a:srgbClr val="000000"/>
                </a:solidFill>
                <a:latin typeface="Times New Roman"/>
                <a:cs typeface="Times New Roman"/>
              </a:rPr>
              <a:t>by:</a:t>
            </a:r>
          </a:p>
          <a:p>
            <a:pPr marL="1612900" lvl="1" indent="-229235" fontAlgn="auto">
              <a:spcBef>
                <a:spcPts val="455"/>
              </a:spcBef>
              <a:spcAft>
                <a:spcPts val="0"/>
              </a:spcAft>
              <a:buFont typeface="Arial"/>
              <a:buChar char="–"/>
              <a:tabLst>
                <a:tab pos="1612900" algn="l"/>
              </a:tabLst>
            </a:pPr>
            <a:r>
              <a:rPr lang="en-US" sz="2000" kern="1200" spc="-10" dirty="0" err="1">
                <a:solidFill>
                  <a:srgbClr val="000000"/>
                </a:solidFill>
                <a:latin typeface="Carlito"/>
                <a:ea typeface="+mn-ea"/>
                <a:cs typeface="Carlito"/>
              </a:rPr>
              <a:t>urinometer</a:t>
            </a:r>
            <a:endParaRPr lang="en-US" sz="2000" kern="1200" dirty="0">
              <a:solidFill>
                <a:srgbClr val="000000"/>
              </a:solidFill>
              <a:latin typeface="Carlito"/>
              <a:ea typeface="+mn-ea"/>
              <a:cs typeface="Carlito"/>
            </a:endParaRPr>
          </a:p>
          <a:p>
            <a:pPr marL="1612900" lvl="1" indent="-229235" fontAlgn="auto">
              <a:spcBef>
                <a:spcPts val="480"/>
              </a:spcBef>
              <a:spcAft>
                <a:spcPts val="0"/>
              </a:spcAft>
              <a:buFont typeface="Arial"/>
              <a:buChar char="–"/>
              <a:tabLst>
                <a:tab pos="1612900" algn="l"/>
              </a:tabLst>
            </a:pPr>
            <a:r>
              <a:rPr lang="en-US" sz="2000" kern="1200" spc="-15" dirty="0" err="1">
                <a:solidFill>
                  <a:srgbClr val="000000"/>
                </a:solidFill>
                <a:latin typeface="Carlito"/>
                <a:ea typeface="+mn-ea"/>
                <a:cs typeface="Carlito"/>
              </a:rPr>
              <a:t>refractometer</a:t>
            </a:r>
            <a:endParaRPr lang="en-US" sz="2000" kern="1200" dirty="0">
              <a:solidFill>
                <a:srgbClr val="000000"/>
              </a:solidFill>
              <a:latin typeface="Carlito"/>
              <a:ea typeface="+mn-ea"/>
              <a:cs typeface="Carlito"/>
            </a:endParaRPr>
          </a:p>
          <a:p>
            <a:pPr marL="1612900" lvl="1" indent="-229235" fontAlgn="auto">
              <a:spcBef>
                <a:spcPts val="480"/>
              </a:spcBef>
              <a:spcAft>
                <a:spcPts val="0"/>
              </a:spcAft>
              <a:buFont typeface="Arial"/>
              <a:buChar char="–"/>
              <a:tabLst>
                <a:tab pos="1612900" algn="l"/>
              </a:tabLst>
            </a:pPr>
            <a:r>
              <a:rPr lang="en-US" sz="2000" kern="1200" spc="-10" dirty="0">
                <a:solidFill>
                  <a:srgbClr val="000000"/>
                </a:solidFill>
                <a:latin typeface="Carlito"/>
                <a:ea typeface="+mn-ea"/>
                <a:cs typeface="Carlito"/>
              </a:rPr>
              <a:t>dipsticks</a:t>
            </a:r>
            <a:endParaRPr lang="en-US" sz="2000" kern="1200" dirty="0">
              <a:solidFill>
                <a:srgbClr val="000000"/>
              </a:solidFill>
              <a:latin typeface="Carlito"/>
              <a:ea typeface="+mn-ea"/>
              <a:cs typeface="Carlito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" name="object 7"/>
          <p:cNvSpPr/>
          <p:nvPr/>
        </p:nvSpPr>
        <p:spPr>
          <a:xfrm>
            <a:off x="5508104" y="4221051"/>
            <a:ext cx="1560195" cy="2520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4353650"/>
      </p:ext>
    </p:extLst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3300"/>
                </a:solidFill>
              </a:rPr>
              <a:t>Specific gravity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lvl="0" indent="0" fontAlgn="auto">
              <a:lnSpc>
                <a:spcPts val="4770"/>
              </a:lnSpc>
              <a:spcBef>
                <a:spcPts val="95"/>
              </a:spcBef>
              <a:spcAft>
                <a:spcPts val="0"/>
              </a:spcAft>
              <a:buNone/>
              <a:tabLst>
                <a:tab pos="1740535" algn="l"/>
                <a:tab pos="3533140" algn="l"/>
              </a:tabLst>
            </a:pPr>
            <a:r>
              <a:rPr lang="en-US" kern="1200" dirty="0">
                <a:solidFill>
                  <a:srgbClr val="000000"/>
                </a:solidFill>
                <a:latin typeface="Times New Roman"/>
                <a:cs typeface="Times New Roman"/>
              </a:rPr>
              <a:t>Normal</a:t>
            </a:r>
            <a:r>
              <a:rPr lang="en-US" kern="120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kern="1200" dirty="0">
                <a:solidFill>
                  <a:srgbClr val="000000"/>
                </a:solidFill>
                <a:latin typeface="Times New Roman"/>
                <a:cs typeface="Times New Roman"/>
              </a:rPr>
              <a:t>:-	</a:t>
            </a:r>
            <a:r>
              <a:rPr lang="en-US" kern="1200" spc="5" dirty="0">
                <a:solidFill>
                  <a:srgbClr val="000000"/>
                </a:solidFill>
                <a:latin typeface="Times New Roman"/>
                <a:cs typeface="Times New Roman"/>
              </a:rPr>
              <a:t>1.010-</a:t>
            </a:r>
            <a:r>
              <a:rPr lang="en-US" kern="12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kern="1200" dirty="0">
                <a:solidFill>
                  <a:srgbClr val="000000"/>
                </a:solidFill>
                <a:latin typeface="Times New Roman"/>
                <a:cs typeface="Times New Roman"/>
              </a:rPr>
              <a:t>1.030.</a:t>
            </a:r>
          </a:p>
          <a:p>
            <a:pPr marL="12700" marR="7199630" lvl="0" indent="0" fontAlgn="auto">
              <a:lnSpc>
                <a:spcPts val="4800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lang="en-US" sz="4000" kern="1200" spc="-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endParaRPr lang="en-US" sz="6150" kern="1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740535" marR="175260" lvl="0" fontAlgn="auto">
              <a:lnSpc>
                <a:spcPct val="90800"/>
              </a:lnSpc>
              <a:spcBef>
                <a:spcPts val="5"/>
              </a:spcBef>
              <a:spcAft>
                <a:spcPts val="0"/>
              </a:spcAft>
              <a:buFont typeface="Wingdings"/>
              <a:buChar char=""/>
              <a:tabLst>
                <a:tab pos="1740535" algn="l"/>
                <a:tab pos="1741170" algn="l"/>
              </a:tabLst>
            </a:pPr>
            <a:r>
              <a:rPr lang="en-US" sz="2800" kern="1200" spc="-5" dirty="0">
                <a:solidFill>
                  <a:srgbClr val="000000"/>
                </a:solidFill>
                <a:latin typeface="Times New Roman"/>
                <a:cs typeface="Times New Roman"/>
              </a:rPr>
              <a:t>Increase in Specific Gravity - </a:t>
            </a:r>
            <a:r>
              <a:rPr lang="en-US" sz="2400" kern="1200" dirty="0">
                <a:solidFill>
                  <a:srgbClr val="000000"/>
                </a:solidFill>
                <a:latin typeface="Times New Roman"/>
                <a:cs typeface="Times New Roman"/>
              </a:rPr>
              <a:t>Low water intake,  Diabetes </a:t>
            </a:r>
            <a:r>
              <a:rPr lang="en-US" sz="2400" kern="1200" spc="-5" dirty="0">
                <a:solidFill>
                  <a:srgbClr val="000000"/>
                </a:solidFill>
                <a:latin typeface="Times New Roman"/>
                <a:cs typeface="Times New Roman"/>
              </a:rPr>
              <a:t>mellitus, </a:t>
            </a:r>
            <a:r>
              <a:rPr lang="en-US" sz="2400" kern="1200" spc="-5" dirty="0" err="1">
                <a:solidFill>
                  <a:srgbClr val="000000"/>
                </a:solidFill>
                <a:latin typeface="Times New Roman"/>
                <a:cs typeface="Times New Roman"/>
              </a:rPr>
              <a:t>Albuminuruia</a:t>
            </a:r>
            <a:r>
              <a:rPr lang="en-US" sz="2400" kern="1200" spc="-5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2400" kern="1200" dirty="0">
                <a:solidFill>
                  <a:srgbClr val="000000"/>
                </a:solidFill>
                <a:latin typeface="Times New Roman"/>
                <a:cs typeface="Times New Roman"/>
              </a:rPr>
              <a:t>Acute</a:t>
            </a:r>
            <a:r>
              <a:rPr lang="en-US" sz="2400" kern="1200" spc="-3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kern="1200" dirty="0">
                <a:solidFill>
                  <a:srgbClr val="000000"/>
                </a:solidFill>
                <a:latin typeface="Times New Roman"/>
                <a:cs typeface="Times New Roman"/>
              </a:rPr>
              <a:t>nephritis.</a:t>
            </a:r>
          </a:p>
          <a:p>
            <a:pPr marL="1740535" marR="5080" lvl="0" fontAlgn="auto">
              <a:lnSpc>
                <a:spcPct val="90800"/>
              </a:lnSpc>
              <a:spcBef>
                <a:spcPts val="630"/>
              </a:spcBef>
              <a:spcAft>
                <a:spcPts val="0"/>
              </a:spcAft>
              <a:buFont typeface="Wingdings"/>
              <a:buChar char=""/>
              <a:tabLst>
                <a:tab pos="1740535" algn="l"/>
                <a:tab pos="1741170" algn="l"/>
                <a:tab pos="6218555" algn="l"/>
              </a:tabLst>
            </a:pPr>
            <a:r>
              <a:rPr lang="en-US" sz="2800" kern="1200" spc="-5" dirty="0">
                <a:solidFill>
                  <a:srgbClr val="000000"/>
                </a:solidFill>
                <a:latin typeface="Times New Roman"/>
                <a:cs typeface="Times New Roman"/>
              </a:rPr>
              <a:t>Decrease in Specific</a:t>
            </a:r>
            <a:r>
              <a:rPr lang="en-US" sz="2800" kern="12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kern="1200" spc="-5" dirty="0">
                <a:solidFill>
                  <a:srgbClr val="000000"/>
                </a:solidFill>
                <a:latin typeface="Times New Roman"/>
                <a:cs typeface="Times New Roman"/>
              </a:rPr>
              <a:t>Gravity</a:t>
            </a:r>
            <a:r>
              <a:rPr lang="en-US" sz="2800" kern="120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kern="1200" spc="-5" dirty="0">
                <a:solidFill>
                  <a:srgbClr val="000000"/>
                </a:solidFill>
                <a:latin typeface="Times New Roman"/>
                <a:cs typeface="Times New Roman"/>
              </a:rPr>
              <a:t>-	</a:t>
            </a:r>
            <a:r>
              <a:rPr lang="en-US" sz="2400" kern="1200" dirty="0">
                <a:solidFill>
                  <a:srgbClr val="000000"/>
                </a:solidFill>
                <a:latin typeface="Times New Roman"/>
                <a:cs typeface="Times New Roman"/>
              </a:rPr>
              <a:t>Absence of</a:t>
            </a:r>
            <a:r>
              <a:rPr lang="en-US" sz="2400" kern="1200" spc="-2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kern="1200" spc="-5" dirty="0">
                <a:solidFill>
                  <a:srgbClr val="000000"/>
                </a:solidFill>
                <a:latin typeface="Times New Roman"/>
                <a:cs typeface="Times New Roman"/>
              </a:rPr>
              <a:t>ADH,  </a:t>
            </a:r>
            <a:r>
              <a:rPr lang="en-US" sz="2400" kern="1200" dirty="0">
                <a:solidFill>
                  <a:srgbClr val="000000"/>
                </a:solidFill>
                <a:latin typeface="Times New Roman"/>
                <a:cs typeface="Times New Roman"/>
              </a:rPr>
              <a:t>Renal </a:t>
            </a:r>
            <a:r>
              <a:rPr lang="en-US" sz="2400" kern="1200" spc="-15" dirty="0">
                <a:solidFill>
                  <a:srgbClr val="000000"/>
                </a:solidFill>
                <a:latin typeface="Times New Roman"/>
                <a:cs typeface="Times New Roman"/>
              </a:rPr>
              <a:t>Tubular</a:t>
            </a:r>
            <a:r>
              <a:rPr lang="en-US" sz="2400" kern="120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kern="1200" spc="-5" dirty="0">
                <a:solidFill>
                  <a:srgbClr val="000000"/>
                </a:solidFill>
                <a:latin typeface="Times New Roman"/>
                <a:cs typeface="Times New Roman"/>
              </a:rPr>
              <a:t>damage.</a:t>
            </a:r>
            <a:endParaRPr lang="en-US" sz="2400" kern="1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740535" lvl="0" indent="-343535" fontAlgn="auto">
              <a:spcBef>
                <a:spcPts val="320"/>
              </a:spcBef>
              <a:spcAft>
                <a:spcPts val="0"/>
              </a:spcAft>
              <a:buFont typeface="Wingdings"/>
              <a:buChar char=""/>
              <a:tabLst>
                <a:tab pos="1740535" algn="l"/>
                <a:tab pos="1741170" algn="l"/>
              </a:tabLst>
            </a:pPr>
            <a:r>
              <a:rPr lang="en-US" sz="2800" kern="1200" dirty="0">
                <a:solidFill>
                  <a:srgbClr val="000000"/>
                </a:solidFill>
                <a:latin typeface="Times New Roman"/>
                <a:cs typeface="Times New Roman"/>
              </a:rPr>
              <a:t>Fixed </a:t>
            </a:r>
            <a:r>
              <a:rPr lang="en-US" sz="2800" kern="1200" spc="-5" dirty="0">
                <a:solidFill>
                  <a:srgbClr val="000000"/>
                </a:solidFill>
                <a:latin typeface="Times New Roman"/>
                <a:cs typeface="Times New Roman"/>
              </a:rPr>
              <a:t>specific gravity</a:t>
            </a:r>
            <a:r>
              <a:rPr lang="en-US" sz="2800" kern="12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kern="1200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US" sz="2800" kern="1200" dirty="0" err="1">
                <a:solidFill>
                  <a:srgbClr val="000000"/>
                </a:solidFill>
                <a:latin typeface="Times New Roman"/>
                <a:cs typeface="Times New Roman"/>
              </a:rPr>
              <a:t>isosthenuria</a:t>
            </a:r>
            <a:r>
              <a:rPr lang="en-US" sz="2800" kern="1200" dirty="0">
                <a:solidFill>
                  <a:srgbClr val="000000"/>
                </a:solidFill>
                <a:latin typeface="Times New Roman"/>
                <a:cs typeface="Times New Roman"/>
              </a:rPr>
              <a:t>)=1.010</a:t>
            </a:r>
          </a:p>
          <a:p>
            <a:pPr marL="1397000" lvl="0" indent="0" fontAlgn="auto">
              <a:spcBef>
                <a:spcPts val="320"/>
              </a:spcBef>
              <a:spcAft>
                <a:spcPts val="0"/>
              </a:spcAft>
              <a:buNone/>
              <a:tabLst>
                <a:tab pos="1740535" algn="l"/>
                <a:tab pos="1741170" algn="l"/>
              </a:tabLst>
            </a:pPr>
            <a:r>
              <a:rPr lang="en-US" sz="2800" kern="1200" dirty="0">
                <a:solidFill>
                  <a:srgbClr val="000000"/>
                </a:solidFill>
                <a:latin typeface="Times New Roman"/>
                <a:cs typeface="Times New Roman"/>
              </a:rPr>
              <a:t>In chronic renal failure</a:t>
            </a: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505046"/>
      </p:ext>
    </p:extLst>
  </p:cSld>
  <p:clrMapOvr>
    <a:masterClrMapping/>
  </p:clrMapOvr>
  <p:transition>
    <p:wedge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 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 /></Relationships>
</file>

<file path=ppt/theme/theme1.xml><?xml version="1.0" encoding="utf-8"?>
<a:theme xmlns:a="http://schemas.openxmlformats.org/drawingml/2006/main" name="580TGp_general_light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أساسية">
  <a:themeElements>
    <a:clrScheme name="أساسية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أساسي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ساسي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أساسية">
  <a:themeElements>
    <a:clrScheme name="أساسية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أساسي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ساسي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3715E3F2C51640B4ECF0431D023F17" ma:contentTypeVersion="2" ma:contentTypeDescription="Create a new document." ma:contentTypeScope="" ma:versionID="8ff71a0f68f358fa63dc061683fe4d4f">
  <xsd:schema xmlns:xsd="http://www.w3.org/2001/XMLSchema" xmlns:xs="http://www.w3.org/2001/XMLSchema" xmlns:p="http://schemas.microsoft.com/office/2006/metadata/properties" xmlns:ns2="e0ad8373-bfde-47d8-b794-2f09d6972787" targetNamespace="http://schemas.microsoft.com/office/2006/metadata/properties" ma:root="true" ma:fieldsID="f0c5688218bff0f10fb04626d3881636" ns2:_="">
    <xsd:import namespace="e0ad8373-bfde-47d8-b794-2f09d69727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d8373-bfde-47d8-b794-2f09d69727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E67C97-0AA6-415F-97BD-94772A4D81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9A82F6-710A-4E1A-AE65-BEC83B495C4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0ad8373-bfde-47d8-b794-2f09d6972787"/>
  </ds:schemaRefs>
</ds:datastoreItem>
</file>

<file path=customXml/itemProps3.xml><?xml version="1.0" encoding="utf-8"?>
<ds:datastoreItem xmlns:ds="http://schemas.openxmlformats.org/officeDocument/2006/customXml" ds:itemID="{48592035-DFE8-4F16-87A4-091670A53F38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3543</TotalTime>
  <Words>1395</Words>
  <Application>Microsoft Office PowerPoint</Application>
  <PresentationFormat>On-screen Show (4:3)</PresentationFormat>
  <Paragraphs>240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580TGp_general_light_ani</vt:lpstr>
      <vt:lpstr>أساسية</vt:lpstr>
      <vt:lpstr>1_أساسية</vt:lpstr>
      <vt:lpstr>PowerPoint Presentation</vt:lpstr>
      <vt:lpstr>Types of urine sample</vt:lpstr>
      <vt:lpstr>Urine analysis I. Physical properties of urine</vt:lpstr>
      <vt:lpstr>PowerPoint Presentation</vt:lpstr>
      <vt:lpstr>Urine analysis I. Physical properties of urine: Color </vt:lpstr>
      <vt:lpstr>PowerPoint Presentation</vt:lpstr>
      <vt:lpstr>PowerPoint Presentation</vt:lpstr>
      <vt:lpstr>Specific gravity</vt:lpstr>
      <vt:lpstr>Specific gravity</vt:lpstr>
      <vt:lpstr>Urine analysis microscopic examination: Cells </vt:lpstr>
      <vt:lpstr>PowerPoint Presentation</vt:lpstr>
      <vt:lpstr>Urine analysis microscopic examination: Casts </vt:lpstr>
      <vt:lpstr>PowerPoint Presentation</vt:lpstr>
      <vt:lpstr>PowerPoint Presentation</vt:lpstr>
      <vt:lpstr>Normal constituents of urine</vt:lpstr>
      <vt:lpstr>Constituents of urine: Organic constituent </vt:lpstr>
      <vt:lpstr>ABNORMAL CONSTITUENTS OF URINE</vt:lpstr>
      <vt:lpstr>Abnormal constituents of urine</vt:lpstr>
      <vt:lpstr>Proteinuria </vt:lpstr>
      <vt:lpstr>Abnormal constituents of urine</vt:lpstr>
      <vt:lpstr>Abnormal constituents of urine Familial renal glycosuria</vt:lpstr>
      <vt:lpstr>Abnormal constituents of urine</vt:lpstr>
      <vt:lpstr>Abnormal constituents of urine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SONY</dc:creator>
  <cp:lastModifiedBy>Sanabil Hassanat</cp:lastModifiedBy>
  <cp:revision>600</cp:revision>
  <dcterms:created xsi:type="dcterms:W3CDTF">2013-11-26T13:19:47Z</dcterms:created>
  <dcterms:modified xsi:type="dcterms:W3CDTF">2022-05-08T02:25:21Z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0x010100703715E3F2C51640B4ECF0431D023F17</vt:lpwstr>
  </property>
</Properties>
</file>