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9"/>
  </p:notesMasterIdLst>
  <p:sldIdLst>
    <p:sldId id="256" r:id="rId2"/>
    <p:sldId id="276" r:id="rId3"/>
    <p:sldId id="327" r:id="rId4"/>
    <p:sldId id="329" r:id="rId5"/>
    <p:sldId id="330" r:id="rId6"/>
    <p:sldId id="331" r:id="rId7"/>
    <p:sldId id="333" r:id="rId8"/>
    <p:sldId id="334" r:id="rId9"/>
    <p:sldId id="277" r:id="rId10"/>
    <p:sldId id="342" r:id="rId11"/>
    <p:sldId id="344" r:id="rId12"/>
    <p:sldId id="287" r:id="rId13"/>
    <p:sldId id="332" r:id="rId14"/>
    <p:sldId id="291" r:id="rId15"/>
    <p:sldId id="338" r:id="rId16"/>
    <p:sldId id="292" r:id="rId17"/>
    <p:sldId id="33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A1E54B-3175-4202-9C9D-0EEFC85FB806}" type="doc">
      <dgm:prSet loTypeId="urn:microsoft.com/office/officeart/2008/layout/SquareAccent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E38B3B0-9D26-49FD-87E7-BFAD2E34D1C1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1" dirty="0"/>
            <a:t>Extramedullary: ~90%</a:t>
          </a:r>
        </a:p>
        <a:p>
          <a:pPr marL="0" marR="0" indent="0" algn="l" defTabSz="16891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600" b="1" dirty="0"/>
            <a:t>in subarachnoid space</a:t>
          </a:r>
        </a:p>
        <a:p>
          <a:pPr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dirty="0"/>
        </a:p>
      </dgm:t>
    </dgm:pt>
    <dgm:pt modelId="{0D050D64-A28C-4206-A4F6-0095D4DE18A1}" type="parTrans" cxnId="{194A5BB4-9425-40DC-ABD4-94D47015AFE7}">
      <dgm:prSet/>
      <dgm:spPr/>
      <dgm:t>
        <a:bodyPr/>
        <a:lstStyle/>
        <a:p>
          <a:endParaRPr lang="en-US" sz="1050" b="1"/>
        </a:p>
      </dgm:t>
    </dgm:pt>
    <dgm:pt modelId="{5C3CF4D8-758B-4AD3-8261-9B4C12B33D7F}" type="sibTrans" cxnId="{194A5BB4-9425-40DC-ABD4-94D47015AFE7}">
      <dgm:prSet/>
      <dgm:spPr/>
      <dgm:t>
        <a:bodyPr/>
        <a:lstStyle/>
        <a:p>
          <a:endParaRPr lang="en-US" sz="1050" b="1"/>
        </a:p>
      </dgm:t>
    </dgm:pt>
    <dgm:pt modelId="{74467B43-393D-49A1-9F1E-FC35E2D15D02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 err="1"/>
            <a:t>Neurofibroma</a:t>
          </a:r>
          <a:endParaRPr lang="en-US" sz="2000" b="1" dirty="0"/>
        </a:p>
        <a:p>
          <a:endParaRPr lang="en-US" sz="2000" b="1" dirty="0"/>
        </a:p>
      </dgm:t>
    </dgm:pt>
    <dgm:pt modelId="{FC283A41-83E9-473F-9884-80116251B100}" type="parTrans" cxnId="{D5C5A4A9-6F20-481A-AD89-4813F04E7E6C}">
      <dgm:prSet/>
      <dgm:spPr/>
      <dgm:t>
        <a:bodyPr/>
        <a:lstStyle/>
        <a:p>
          <a:endParaRPr lang="en-US" sz="1050" b="1"/>
        </a:p>
      </dgm:t>
    </dgm:pt>
    <dgm:pt modelId="{DD4923BC-10EE-4689-AC9B-057216A8C287}" type="sibTrans" cxnId="{D5C5A4A9-6F20-481A-AD89-4813F04E7E6C}">
      <dgm:prSet/>
      <dgm:spPr/>
      <dgm:t>
        <a:bodyPr/>
        <a:lstStyle/>
        <a:p>
          <a:endParaRPr lang="en-US" sz="1050" b="1"/>
        </a:p>
      </dgm:t>
    </dgm:pt>
    <dgm:pt modelId="{7774E892-A238-47D1-B15B-48C65BBCCE19}">
      <dgm:prSet phldrT="[Text]" custT="1"/>
      <dgm:spPr/>
      <dgm:t>
        <a:bodyPr/>
        <a:lstStyle/>
        <a:p>
          <a:pPr algn="l" rtl="0">
            <a:buFont typeface="Arial" pitchFamily="34" charset="0"/>
            <a:buChar char="•"/>
          </a:pPr>
          <a:r>
            <a:rPr lang="en-US" sz="2000" b="1" dirty="0"/>
            <a:t>Meningioma</a:t>
          </a:r>
        </a:p>
      </dgm:t>
    </dgm:pt>
    <dgm:pt modelId="{E973192C-61FF-4DC2-B528-39D9164C00F6}" type="parTrans" cxnId="{5FB58906-DAD8-4737-B152-149285FB8C11}">
      <dgm:prSet/>
      <dgm:spPr/>
      <dgm:t>
        <a:bodyPr/>
        <a:lstStyle/>
        <a:p>
          <a:endParaRPr lang="en-US" sz="1050" b="1"/>
        </a:p>
      </dgm:t>
    </dgm:pt>
    <dgm:pt modelId="{29915462-0633-401E-BA82-B1789F0BBBBD}" type="sibTrans" cxnId="{5FB58906-DAD8-4737-B152-149285FB8C11}">
      <dgm:prSet/>
      <dgm:spPr/>
      <dgm:t>
        <a:bodyPr/>
        <a:lstStyle/>
        <a:p>
          <a:endParaRPr lang="en-US" sz="1050" b="1"/>
        </a:p>
      </dgm:t>
    </dgm:pt>
    <dgm:pt modelId="{8E7CABD8-8B6E-4EB7-B3CD-0318B32BC1F3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1" dirty="0"/>
            <a:t>Intramedullary: ~10%</a:t>
          </a:r>
        </a:p>
        <a:p>
          <a:pPr marL="0" marR="0" indent="0" algn="l" defTabSz="15557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000" b="1" dirty="0"/>
            <a:t>within spinal cord</a:t>
          </a:r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0A30DD25-D53A-423F-B5AE-3437A6A54290}" type="parTrans" cxnId="{A378BD4E-8085-4E8D-AFB6-0395AC51287C}">
      <dgm:prSet/>
      <dgm:spPr/>
      <dgm:t>
        <a:bodyPr/>
        <a:lstStyle/>
        <a:p>
          <a:endParaRPr lang="en-US" sz="1050" b="1"/>
        </a:p>
      </dgm:t>
    </dgm:pt>
    <dgm:pt modelId="{E7E81469-371A-4CB9-B357-4E26F42C9725}" type="sibTrans" cxnId="{A378BD4E-8085-4E8D-AFB6-0395AC51287C}">
      <dgm:prSet/>
      <dgm:spPr/>
      <dgm:t>
        <a:bodyPr/>
        <a:lstStyle/>
        <a:p>
          <a:endParaRPr lang="en-US" sz="1050" b="1"/>
        </a:p>
      </dgm:t>
    </dgm:pt>
    <dgm:pt modelId="{4A5EC7FB-35BD-45C7-8705-6F00529BB493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 err="1"/>
            <a:t>Ependymoma</a:t>
          </a:r>
          <a:endParaRPr lang="en-US" sz="2000" b="1" dirty="0"/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2BE995F5-E458-45AF-A61A-EBF0034FAD2E}" type="parTrans" cxnId="{EA4AE20C-09C5-4559-8079-A1F55100E5E1}">
      <dgm:prSet/>
      <dgm:spPr/>
      <dgm:t>
        <a:bodyPr/>
        <a:lstStyle/>
        <a:p>
          <a:endParaRPr lang="en-US" sz="1050" b="1"/>
        </a:p>
      </dgm:t>
    </dgm:pt>
    <dgm:pt modelId="{914C011E-03D8-44DB-AD3C-02A5E849DAC3}" type="sibTrans" cxnId="{EA4AE20C-09C5-4559-8079-A1F55100E5E1}">
      <dgm:prSet/>
      <dgm:spPr/>
      <dgm:t>
        <a:bodyPr/>
        <a:lstStyle/>
        <a:p>
          <a:endParaRPr lang="en-US" sz="1050" b="1"/>
        </a:p>
      </dgm:t>
    </dgm:pt>
    <dgm:pt modelId="{4DA51FAC-5C27-47D0-952B-7C4C7CBC93E4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/>
            <a:t>Astrocytoma</a:t>
          </a: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2E51E961-22B1-4256-8194-35CE18C7DEDD}" type="parTrans" cxnId="{F77D86B4-47B7-4B02-B546-792B28ACE1CF}">
      <dgm:prSet/>
      <dgm:spPr/>
      <dgm:t>
        <a:bodyPr/>
        <a:lstStyle/>
        <a:p>
          <a:endParaRPr lang="en-US" sz="1050" b="1"/>
        </a:p>
      </dgm:t>
    </dgm:pt>
    <dgm:pt modelId="{1F0AC1E1-9C25-4A9D-A8C9-543C85EC7BAF}" type="sibTrans" cxnId="{F77D86B4-47B7-4B02-B546-792B28ACE1CF}">
      <dgm:prSet/>
      <dgm:spPr/>
      <dgm:t>
        <a:bodyPr/>
        <a:lstStyle/>
        <a:p>
          <a:endParaRPr lang="en-US" sz="1050" b="1"/>
        </a:p>
      </dgm:t>
    </dgm:pt>
    <dgm:pt modelId="{0838A2B9-E2BA-4AE1-A514-D5A43DB97334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/>
            <a:t>Hemangioblastoma</a:t>
          </a:r>
        </a:p>
      </dgm:t>
    </dgm:pt>
    <dgm:pt modelId="{A771E417-60C6-4D86-AF28-379A91FE50E6}" type="parTrans" cxnId="{AD955E49-575B-412C-84E1-6980146C335C}">
      <dgm:prSet/>
      <dgm:spPr/>
      <dgm:t>
        <a:bodyPr/>
        <a:lstStyle/>
        <a:p>
          <a:endParaRPr lang="en-US" sz="1050" b="1"/>
        </a:p>
      </dgm:t>
    </dgm:pt>
    <dgm:pt modelId="{20AF14B1-4C3F-4757-9684-F426E9EFD2E8}" type="sibTrans" cxnId="{AD955E49-575B-412C-84E1-6980146C335C}">
      <dgm:prSet/>
      <dgm:spPr/>
      <dgm:t>
        <a:bodyPr/>
        <a:lstStyle/>
        <a:p>
          <a:endParaRPr lang="en-US" sz="1050" b="1"/>
        </a:p>
      </dgm:t>
    </dgm:pt>
    <dgm:pt modelId="{17CD7774-3526-43D0-92DF-1FA8A798AF9B}">
      <dgm:prSet phldrT="[Text]" custT="1"/>
      <dgm:spPr/>
      <dgm:t>
        <a:bodyPr/>
        <a:lstStyle/>
        <a:p>
          <a:pPr algn="l" rtl="0">
            <a:buFont typeface="Arial" pitchFamily="34" charset="0"/>
            <a:buChar char="•"/>
          </a:pPr>
          <a:r>
            <a:rPr lang="en-US" sz="2000" b="1" dirty="0"/>
            <a:t>Subarachnoid </a:t>
          </a:r>
          <a:r>
            <a:rPr lang="en-US" sz="2000" b="1" dirty="0" err="1"/>
            <a:t>mets</a:t>
          </a:r>
          <a:r>
            <a:rPr lang="en-US" sz="2000" b="1" dirty="0"/>
            <a:t> (only 4% of spinal </a:t>
          </a:r>
          <a:r>
            <a:rPr lang="en-US" sz="2000" b="1" dirty="0" err="1"/>
            <a:t>mets</a:t>
          </a:r>
          <a:r>
            <a:rPr lang="en-US" sz="2000" b="1" dirty="0"/>
            <a:t>) or “drop </a:t>
          </a:r>
          <a:r>
            <a:rPr lang="en-US" sz="2000" b="1" dirty="0" err="1"/>
            <a:t>mets</a:t>
          </a:r>
          <a:r>
            <a:rPr lang="en-US" sz="2000" b="1" dirty="0"/>
            <a:t>”</a:t>
          </a:r>
        </a:p>
        <a:p>
          <a:endParaRPr lang="en-US" sz="1050" b="1" dirty="0"/>
        </a:p>
      </dgm:t>
    </dgm:pt>
    <dgm:pt modelId="{A397C900-027B-43FA-B883-008B762D9892}" type="parTrans" cxnId="{A41D84E1-5DA5-473C-8452-E50C0924048F}">
      <dgm:prSet/>
      <dgm:spPr/>
      <dgm:t>
        <a:bodyPr/>
        <a:lstStyle/>
        <a:p>
          <a:endParaRPr lang="en-US" sz="1050" b="1"/>
        </a:p>
      </dgm:t>
    </dgm:pt>
    <dgm:pt modelId="{419C653A-A181-4B3C-A89E-DBFFC64707EB}" type="sibTrans" cxnId="{A41D84E1-5DA5-473C-8452-E50C0924048F}">
      <dgm:prSet/>
      <dgm:spPr/>
      <dgm:t>
        <a:bodyPr/>
        <a:lstStyle/>
        <a:p>
          <a:endParaRPr lang="en-US" sz="1050" b="1"/>
        </a:p>
      </dgm:t>
    </dgm:pt>
    <dgm:pt modelId="{4A49364B-A5AA-47DA-86A9-24554BA5D611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/>
            <a:t>Mets (only 2% of spinal </a:t>
          </a:r>
          <a:r>
            <a:rPr lang="en-US" sz="2000" b="1" dirty="0" err="1"/>
            <a:t>mets</a:t>
          </a:r>
          <a:r>
            <a:rPr lang="en-US" sz="2000" b="1" dirty="0"/>
            <a:t>)</a:t>
          </a: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dirty="0"/>
        </a:p>
      </dgm:t>
    </dgm:pt>
    <dgm:pt modelId="{AF475CA4-1FE6-45AF-8F54-3A9711185545}" type="parTrans" cxnId="{61552198-E37F-42AB-8AD0-5037D2806CFD}">
      <dgm:prSet/>
      <dgm:spPr/>
      <dgm:t>
        <a:bodyPr/>
        <a:lstStyle/>
        <a:p>
          <a:endParaRPr lang="en-US" sz="1050" b="1"/>
        </a:p>
      </dgm:t>
    </dgm:pt>
    <dgm:pt modelId="{DF65BC44-9CE9-4743-8B8F-CA654F8EAC96}" type="sibTrans" cxnId="{61552198-E37F-42AB-8AD0-5037D2806CFD}">
      <dgm:prSet/>
      <dgm:spPr/>
      <dgm:t>
        <a:bodyPr/>
        <a:lstStyle/>
        <a:p>
          <a:endParaRPr lang="en-US" sz="1050" b="1"/>
        </a:p>
      </dgm:t>
    </dgm:pt>
    <dgm:pt modelId="{DAC2F876-FEC0-40D3-B9CF-C46D0F9D8495}">
      <dgm:prSet phldrT="[Text]"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 err="1"/>
            <a:t>Schwannoma</a:t>
          </a:r>
          <a:endParaRPr lang="en-US" sz="2000" b="1" dirty="0"/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0CBFACDB-6928-4297-BD15-A23778033095}" type="sibTrans" cxnId="{4609CA73-BF55-4B59-AB59-01BD13D92A1C}">
      <dgm:prSet/>
      <dgm:spPr/>
      <dgm:t>
        <a:bodyPr/>
        <a:lstStyle/>
        <a:p>
          <a:endParaRPr lang="en-US" sz="1050" b="1"/>
        </a:p>
      </dgm:t>
    </dgm:pt>
    <dgm:pt modelId="{32015BC1-B67C-45D5-A1DC-B69D4D5CBE82}" type="parTrans" cxnId="{4609CA73-BF55-4B59-AB59-01BD13D92A1C}">
      <dgm:prSet/>
      <dgm:spPr/>
      <dgm:t>
        <a:bodyPr/>
        <a:lstStyle/>
        <a:p>
          <a:endParaRPr lang="en-US" sz="1050" b="1"/>
        </a:p>
      </dgm:t>
    </dgm:pt>
    <dgm:pt modelId="{ABB005E7-0D15-4C1F-A9E7-CE9EABFCE508}" type="pres">
      <dgm:prSet presAssocID="{DEA1E54B-3175-4202-9C9D-0EEFC85FB806}" presName="layout" presStyleCnt="0">
        <dgm:presLayoutVars>
          <dgm:chMax/>
          <dgm:chPref/>
          <dgm:dir/>
          <dgm:resizeHandles/>
        </dgm:presLayoutVars>
      </dgm:prSet>
      <dgm:spPr/>
    </dgm:pt>
    <dgm:pt modelId="{2B5AA89C-DCF8-4AE4-8F4B-81038CBBD2F1}" type="pres">
      <dgm:prSet presAssocID="{1E38B3B0-9D26-49FD-87E7-BFAD2E34D1C1}" presName="root" presStyleCnt="0">
        <dgm:presLayoutVars>
          <dgm:chMax/>
          <dgm:chPref/>
        </dgm:presLayoutVars>
      </dgm:prSet>
      <dgm:spPr/>
    </dgm:pt>
    <dgm:pt modelId="{AEDD3DDE-FB3A-4750-B3DD-428B232495B6}" type="pres">
      <dgm:prSet presAssocID="{1E38B3B0-9D26-49FD-87E7-BFAD2E34D1C1}" presName="rootComposite" presStyleCnt="0">
        <dgm:presLayoutVars/>
      </dgm:prSet>
      <dgm:spPr/>
    </dgm:pt>
    <dgm:pt modelId="{CE7D56D8-266A-46C5-A02E-9D9672DB421A}" type="pres">
      <dgm:prSet presAssocID="{1E38B3B0-9D26-49FD-87E7-BFAD2E34D1C1}" presName="ParentAccent" presStyleLbl="alignNode1" presStyleIdx="0" presStyleCnt="2"/>
      <dgm:spPr/>
    </dgm:pt>
    <dgm:pt modelId="{EB0A467B-27DC-44A3-9555-D673E59CCF33}" type="pres">
      <dgm:prSet presAssocID="{1E38B3B0-9D26-49FD-87E7-BFAD2E34D1C1}" presName="ParentSmallAccent" presStyleLbl="fgAcc1" presStyleIdx="0" presStyleCnt="2"/>
      <dgm:spPr/>
    </dgm:pt>
    <dgm:pt modelId="{14BC5859-B17F-426A-AAAE-DE3A1214EF92}" type="pres">
      <dgm:prSet presAssocID="{1E38B3B0-9D26-49FD-87E7-BFAD2E34D1C1}" presName="Parent" presStyleLbl="revTx" presStyleIdx="0" presStyleCnt="10">
        <dgm:presLayoutVars>
          <dgm:chMax/>
          <dgm:chPref val="4"/>
          <dgm:bulletEnabled val="1"/>
        </dgm:presLayoutVars>
      </dgm:prSet>
      <dgm:spPr/>
    </dgm:pt>
    <dgm:pt modelId="{81EFA85F-3280-4C65-B3B5-EDB1B491DF53}" type="pres">
      <dgm:prSet presAssocID="{1E38B3B0-9D26-49FD-87E7-BFAD2E34D1C1}" presName="childShape" presStyleCnt="0">
        <dgm:presLayoutVars>
          <dgm:chMax val="0"/>
          <dgm:chPref val="0"/>
        </dgm:presLayoutVars>
      </dgm:prSet>
      <dgm:spPr/>
    </dgm:pt>
    <dgm:pt modelId="{64D0643E-758B-4A98-B928-2B33810C5467}" type="pres">
      <dgm:prSet presAssocID="{DAC2F876-FEC0-40D3-B9CF-C46D0F9D8495}" presName="childComposite" presStyleCnt="0">
        <dgm:presLayoutVars>
          <dgm:chMax val="0"/>
          <dgm:chPref val="0"/>
        </dgm:presLayoutVars>
      </dgm:prSet>
      <dgm:spPr/>
    </dgm:pt>
    <dgm:pt modelId="{632ED499-3999-486A-8E35-D6715A52B579}" type="pres">
      <dgm:prSet presAssocID="{DAC2F876-FEC0-40D3-B9CF-C46D0F9D8495}" presName="ChildAccent" presStyleLbl="solidFgAcc1" presStyleIdx="0" presStyleCnt="8"/>
      <dgm:spPr/>
    </dgm:pt>
    <dgm:pt modelId="{43E4C869-113C-4835-AF20-C137EBD222B7}" type="pres">
      <dgm:prSet presAssocID="{DAC2F876-FEC0-40D3-B9CF-C46D0F9D8495}" presName="Child" presStyleLbl="revTx" presStyleIdx="1" presStyleCnt="10" custLinFactY="95116" custLinFactNeighborX="3203" custLinFactNeighborY="100000">
        <dgm:presLayoutVars>
          <dgm:chMax val="0"/>
          <dgm:chPref val="0"/>
          <dgm:bulletEnabled val="1"/>
        </dgm:presLayoutVars>
      </dgm:prSet>
      <dgm:spPr/>
    </dgm:pt>
    <dgm:pt modelId="{973BDE2C-DB3D-4A0D-BA47-35F65730736D}" type="pres">
      <dgm:prSet presAssocID="{74467B43-393D-49A1-9F1E-FC35E2D15D02}" presName="childComposite" presStyleCnt="0">
        <dgm:presLayoutVars>
          <dgm:chMax val="0"/>
          <dgm:chPref val="0"/>
        </dgm:presLayoutVars>
      </dgm:prSet>
      <dgm:spPr/>
    </dgm:pt>
    <dgm:pt modelId="{879FC72E-2AAD-4440-9B07-39E8C55DD634}" type="pres">
      <dgm:prSet presAssocID="{74467B43-393D-49A1-9F1E-FC35E2D15D02}" presName="ChildAccent" presStyleLbl="solidFgAcc1" presStyleIdx="1" presStyleCnt="8"/>
      <dgm:spPr/>
    </dgm:pt>
    <dgm:pt modelId="{42DBDFAE-E4A6-44D9-A84D-690EF8180F36}" type="pres">
      <dgm:prSet presAssocID="{74467B43-393D-49A1-9F1E-FC35E2D15D02}" presName="Child" presStyleLbl="revTx" presStyleIdx="2" presStyleCnt="10">
        <dgm:presLayoutVars>
          <dgm:chMax val="0"/>
          <dgm:chPref val="0"/>
          <dgm:bulletEnabled val="1"/>
        </dgm:presLayoutVars>
      </dgm:prSet>
      <dgm:spPr/>
    </dgm:pt>
    <dgm:pt modelId="{4D5EBEBC-4575-48D8-B198-F5925A48B313}" type="pres">
      <dgm:prSet presAssocID="{7774E892-A238-47D1-B15B-48C65BBCCE19}" presName="childComposite" presStyleCnt="0">
        <dgm:presLayoutVars>
          <dgm:chMax val="0"/>
          <dgm:chPref val="0"/>
        </dgm:presLayoutVars>
      </dgm:prSet>
      <dgm:spPr/>
    </dgm:pt>
    <dgm:pt modelId="{ADC7DFA3-F6B6-413D-8B99-7A8A3DE9D740}" type="pres">
      <dgm:prSet presAssocID="{7774E892-A238-47D1-B15B-48C65BBCCE19}" presName="ChildAccent" presStyleLbl="solidFgAcc1" presStyleIdx="2" presStyleCnt="8"/>
      <dgm:spPr/>
    </dgm:pt>
    <dgm:pt modelId="{2E1AFEB9-397F-4051-8B97-CB690DC4ED3D}" type="pres">
      <dgm:prSet presAssocID="{7774E892-A238-47D1-B15B-48C65BBCCE19}" presName="Child" presStyleLbl="revTx" presStyleIdx="3" presStyleCnt="10" custLinFactY="-100000" custLinFactNeighborX="3203" custLinFactNeighborY="-105898">
        <dgm:presLayoutVars>
          <dgm:chMax val="0"/>
          <dgm:chPref val="0"/>
          <dgm:bulletEnabled val="1"/>
        </dgm:presLayoutVars>
      </dgm:prSet>
      <dgm:spPr/>
    </dgm:pt>
    <dgm:pt modelId="{D9D7BE27-D8FE-4E55-A28D-2F20534CE1C0}" type="pres">
      <dgm:prSet presAssocID="{17CD7774-3526-43D0-92DF-1FA8A798AF9B}" presName="childComposite" presStyleCnt="0">
        <dgm:presLayoutVars>
          <dgm:chMax val="0"/>
          <dgm:chPref val="0"/>
        </dgm:presLayoutVars>
      </dgm:prSet>
      <dgm:spPr/>
    </dgm:pt>
    <dgm:pt modelId="{1D49741B-4E99-4059-913F-B0ABA2A0E78F}" type="pres">
      <dgm:prSet presAssocID="{17CD7774-3526-43D0-92DF-1FA8A798AF9B}" presName="ChildAccent" presStyleLbl="solidFgAcc1" presStyleIdx="3" presStyleCnt="8"/>
      <dgm:spPr/>
    </dgm:pt>
    <dgm:pt modelId="{835B6B26-7EF0-4528-82D3-CD44858BA6E5}" type="pres">
      <dgm:prSet presAssocID="{17CD7774-3526-43D0-92DF-1FA8A798AF9B}" presName="Child" presStyleLbl="revTx" presStyleIdx="4" presStyleCnt="10">
        <dgm:presLayoutVars>
          <dgm:chMax val="0"/>
          <dgm:chPref val="0"/>
          <dgm:bulletEnabled val="1"/>
        </dgm:presLayoutVars>
      </dgm:prSet>
      <dgm:spPr/>
    </dgm:pt>
    <dgm:pt modelId="{E3070758-B73A-4063-8588-C160D7BCC610}" type="pres">
      <dgm:prSet presAssocID="{8E7CABD8-8B6E-4EB7-B3CD-0318B32BC1F3}" presName="root" presStyleCnt="0">
        <dgm:presLayoutVars>
          <dgm:chMax/>
          <dgm:chPref/>
        </dgm:presLayoutVars>
      </dgm:prSet>
      <dgm:spPr/>
    </dgm:pt>
    <dgm:pt modelId="{220A8C52-7F77-4D7D-9552-E14B420CA0B0}" type="pres">
      <dgm:prSet presAssocID="{8E7CABD8-8B6E-4EB7-B3CD-0318B32BC1F3}" presName="rootComposite" presStyleCnt="0">
        <dgm:presLayoutVars/>
      </dgm:prSet>
      <dgm:spPr/>
    </dgm:pt>
    <dgm:pt modelId="{6575F58D-EF7F-4ABB-9589-6C8C03A189CD}" type="pres">
      <dgm:prSet presAssocID="{8E7CABD8-8B6E-4EB7-B3CD-0318B32BC1F3}" presName="ParentAccent" presStyleLbl="alignNode1" presStyleIdx="1" presStyleCnt="2"/>
      <dgm:spPr/>
    </dgm:pt>
    <dgm:pt modelId="{7597DCCF-99B0-4C3D-AF16-3126ECBE06B9}" type="pres">
      <dgm:prSet presAssocID="{8E7CABD8-8B6E-4EB7-B3CD-0318B32BC1F3}" presName="ParentSmallAccent" presStyleLbl="fgAcc1" presStyleIdx="1" presStyleCnt="2"/>
      <dgm:spPr/>
    </dgm:pt>
    <dgm:pt modelId="{2267E1FA-0BC0-41C5-B10D-72DBF18499AB}" type="pres">
      <dgm:prSet presAssocID="{8E7CABD8-8B6E-4EB7-B3CD-0318B32BC1F3}" presName="Parent" presStyleLbl="revTx" presStyleIdx="5" presStyleCnt="10">
        <dgm:presLayoutVars>
          <dgm:chMax/>
          <dgm:chPref val="4"/>
          <dgm:bulletEnabled val="1"/>
        </dgm:presLayoutVars>
      </dgm:prSet>
      <dgm:spPr/>
    </dgm:pt>
    <dgm:pt modelId="{4FA77BD5-972C-4628-945C-CD0C6265802F}" type="pres">
      <dgm:prSet presAssocID="{8E7CABD8-8B6E-4EB7-B3CD-0318B32BC1F3}" presName="childShape" presStyleCnt="0">
        <dgm:presLayoutVars>
          <dgm:chMax val="0"/>
          <dgm:chPref val="0"/>
        </dgm:presLayoutVars>
      </dgm:prSet>
      <dgm:spPr/>
    </dgm:pt>
    <dgm:pt modelId="{F6B6D80E-FE4E-4D3D-A6FF-8D942C40BEEF}" type="pres">
      <dgm:prSet presAssocID="{4A5EC7FB-35BD-45C7-8705-6F00529BB493}" presName="childComposite" presStyleCnt="0">
        <dgm:presLayoutVars>
          <dgm:chMax val="0"/>
          <dgm:chPref val="0"/>
        </dgm:presLayoutVars>
      </dgm:prSet>
      <dgm:spPr/>
    </dgm:pt>
    <dgm:pt modelId="{AEAE9A0E-B14C-4941-BCE3-8855C1C66304}" type="pres">
      <dgm:prSet presAssocID="{4A5EC7FB-35BD-45C7-8705-6F00529BB493}" presName="ChildAccent" presStyleLbl="solidFgAcc1" presStyleIdx="4" presStyleCnt="8"/>
      <dgm:spPr/>
    </dgm:pt>
    <dgm:pt modelId="{FDB9A8EE-1FD3-4832-9C8E-8DEC35EB5037}" type="pres">
      <dgm:prSet presAssocID="{4A5EC7FB-35BD-45C7-8705-6F00529BB493}" presName="Child" presStyleLbl="revTx" presStyleIdx="6" presStyleCnt="10">
        <dgm:presLayoutVars>
          <dgm:chMax val="0"/>
          <dgm:chPref val="0"/>
          <dgm:bulletEnabled val="1"/>
        </dgm:presLayoutVars>
      </dgm:prSet>
      <dgm:spPr/>
    </dgm:pt>
    <dgm:pt modelId="{CD08E9DE-A057-4F15-85B8-A97D35D6DF05}" type="pres">
      <dgm:prSet presAssocID="{4DA51FAC-5C27-47D0-952B-7C4C7CBC93E4}" presName="childComposite" presStyleCnt="0">
        <dgm:presLayoutVars>
          <dgm:chMax val="0"/>
          <dgm:chPref val="0"/>
        </dgm:presLayoutVars>
      </dgm:prSet>
      <dgm:spPr/>
    </dgm:pt>
    <dgm:pt modelId="{0098AD4E-05EF-4C75-A836-0FB78BB05711}" type="pres">
      <dgm:prSet presAssocID="{4DA51FAC-5C27-47D0-952B-7C4C7CBC93E4}" presName="ChildAccent" presStyleLbl="solidFgAcc1" presStyleIdx="5" presStyleCnt="8"/>
      <dgm:spPr/>
    </dgm:pt>
    <dgm:pt modelId="{E2AFD7DB-5D5A-4E74-850D-C97F7E327EBC}" type="pres">
      <dgm:prSet presAssocID="{4DA51FAC-5C27-47D0-952B-7C4C7CBC93E4}" presName="Child" presStyleLbl="revTx" presStyleIdx="7" presStyleCnt="10">
        <dgm:presLayoutVars>
          <dgm:chMax val="0"/>
          <dgm:chPref val="0"/>
          <dgm:bulletEnabled val="1"/>
        </dgm:presLayoutVars>
      </dgm:prSet>
      <dgm:spPr/>
    </dgm:pt>
    <dgm:pt modelId="{18CF9931-D11B-4A0D-B6E0-E1E9FF52C16D}" type="pres">
      <dgm:prSet presAssocID="{0838A2B9-E2BA-4AE1-A514-D5A43DB97334}" presName="childComposite" presStyleCnt="0">
        <dgm:presLayoutVars>
          <dgm:chMax val="0"/>
          <dgm:chPref val="0"/>
        </dgm:presLayoutVars>
      </dgm:prSet>
      <dgm:spPr/>
    </dgm:pt>
    <dgm:pt modelId="{4E66C8C3-9016-448B-837C-00B19B9F7DDE}" type="pres">
      <dgm:prSet presAssocID="{0838A2B9-E2BA-4AE1-A514-D5A43DB97334}" presName="ChildAccent" presStyleLbl="solidFgAcc1" presStyleIdx="6" presStyleCnt="8"/>
      <dgm:spPr/>
    </dgm:pt>
    <dgm:pt modelId="{88FE0262-D97B-4FB3-BD41-E5A6CB8D5F4B}" type="pres">
      <dgm:prSet presAssocID="{0838A2B9-E2BA-4AE1-A514-D5A43DB97334}" presName="Child" presStyleLbl="revTx" presStyleIdx="8" presStyleCnt="10" custScaleY="106173">
        <dgm:presLayoutVars>
          <dgm:chMax val="0"/>
          <dgm:chPref val="0"/>
          <dgm:bulletEnabled val="1"/>
        </dgm:presLayoutVars>
      </dgm:prSet>
      <dgm:spPr/>
    </dgm:pt>
    <dgm:pt modelId="{984C9F0F-17F1-42A8-88E5-1FFBAF3C180D}" type="pres">
      <dgm:prSet presAssocID="{4A49364B-A5AA-47DA-86A9-24554BA5D611}" presName="childComposite" presStyleCnt="0">
        <dgm:presLayoutVars>
          <dgm:chMax val="0"/>
          <dgm:chPref val="0"/>
        </dgm:presLayoutVars>
      </dgm:prSet>
      <dgm:spPr/>
    </dgm:pt>
    <dgm:pt modelId="{B4CE18B3-59CE-400B-9F26-250A45A70390}" type="pres">
      <dgm:prSet presAssocID="{4A49364B-A5AA-47DA-86A9-24554BA5D611}" presName="ChildAccent" presStyleLbl="solidFgAcc1" presStyleIdx="7" presStyleCnt="8"/>
      <dgm:spPr/>
    </dgm:pt>
    <dgm:pt modelId="{E31A749F-807E-4D48-82D1-F511250A7FB6}" type="pres">
      <dgm:prSet presAssocID="{4A49364B-A5AA-47DA-86A9-24554BA5D611}" presName="Child" presStyleLbl="revTx" presStyleIdx="9" presStyleCnt="10">
        <dgm:presLayoutVars>
          <dgm:chMax val="0"/>
          <dgm:chPref val="0"/>
          <dgm:bulletEnabled val="1"/>
        </dgm:presLayoutVars>
      </dgm:prSet>
      <dgm:spPr/>
    </dgm:pt>
  </dgm:ptLst>
  <dgm:cxnLst>
    <dgm:cxn modelId="{5FB58906-DAD8-4737-B152-149285FB8C11}" srcId="{1E38B3B0-9D26-49FD-87E7-BFAD2E34D1C1}" destId="{7774E892-A238-47D1-B15B-48C65BBCCE19}" srcOrd="2" destOrd="0" parTransId="{E973192C-61FF-4DC2-B528-39D9164C00F6}" sibTransId="{29915462-0633-401E-BA82-B1789F0BBBBD}"/>
    <dgm:cxn modelId="{EA4AE20C-09C5-4559-8079-A1F55100E5E1}" srcId="{8E7CABD8-8B6E-4EB7-B3CD-0318B32BC1F3}" destId="{4A5EC7FB-35BD-45C7-8705-6F00529BB493}" srcOrd="0" destOrd="0" parTransId="{2BE995F5-E458-45AF-A61A-EBF0034FAD2E}" sibTransId="{914C011E-03D8-44DB-AD3C-02A5E849DAC3}"/>
    <dgm:cxn modelId="{24D52312-EB75-4CC4-8802-4EB6AD77F00F}" type="presOf" srcId="{17CD7774-3526-43D0-92DF-1FA8A798AF9B}" destId="{835B6B26-7EF0-4528-82D3-CD44858BA6E5}" srcOrd="0" destOrd="0" presId="urn:microsoft.com/office/officeart/2008/layout/SquareAccentList"/>
    <dgm:cxn modelId="{751E5D16-CE89-45A7-9126-AF46E0E5897E}" type="presOf" srcId="{1E38B3B0-9D26-49FD-87E7-BFAD2E34D1C1}" destId="{14BC5859-B17F-426A-AAAE-DE3A1214EF92}" srcOrd="0" destOrd="0" presId="urn:microsoft.com/office/officeart/2008/layout/SquareAccentList"/>
    <dgm:cxn modelId="{00434529-3F95-482C-A338-5057F203816C}" type="presOf" srcId="{74467B43-393D-49A1-9F1E-FC35E2D15D02}" destId="{42DBDFAE-E4A6-44D9-A84D-690EF8180F36}" srcOrd="0" destOrd="0" presId="urn:microsoft.com/office/officeart/2008/layout/SquareAccentList"/>
    <dgm:cxn modelId="{87F7D863-0E12-4509-BB29-B7E5E36B8063}" type="presOf" srcId="{4A49364B-A5AA-47DA-86A9-24554BA5D611}" destId="{E31A749F-807E-4D48-82D1-F511250A7FB6}" srcOrd="0" destOrd="0" presId="urn:microsoft.com/office/officeart/2008/layout/SquareAccentList"/>
    <dgm:cxn modelId="{AD955E49-575B-412C-84E1-6980146C335C}" srcId="{8E7CABD8-8B6E-4EB7-B3CD-0318B32BC1F3}" destId="{0838A2B9-E2BA-4AE1-A514-D5A43DB97334}" srcOrd="2" destOrd="0" parTransId="{A771E417-60C6-4D86-AF28-379A91FE50E6}" sibTransId="{20AF14B1-4C3F-4757-9684-F426E9EFD2E8}"/>
    <dgm:cxn modelId="{A378BD4E-8085-4E8D-AFB6-0395AC51287C}" srcId="{DEA1E54B-3175-4202-9C9D-0EEFC85FB806}" destId="{8E7CABD8-8B6E-4EB7-B3CD-0318B32BC1F3}" srcOrd="1" destOrd="0" parTransId="{0A30DD25-D53A-423F-B5AE-3437A6A54290}" sibTransId="{E7E81469-371A-4CB9-B357-4E26F42C9725}"/>
    <dgm:cxn modelId="{4609CA73-BF55-4B59-AB59-01BD13D92A1C}" srcId="{1E38B3B0-9D26-49FD-87E7-BFAD2E34D1C1}" destId="{DAC2F876-FEC0-40D3-B9CF-C46D0F9D8495}" srcOrd="0" destOrd="0" parTransId="{32015BC1-B67C-45D5-A1DC-B69D4D5CBE82}" sibTransId="{0CBFACDB-6928-4297-BD15-A23778033095}"/>
    <dgm:cxn modelId="{8653DE7F-E580-460E-98BF-2BE226AE245D}" type="presOf" srcId="{4DA51FAC-5C27-47D0-952B-7C4C7CBC93E4}" destId="{E2AFD7DB-5D5A-4E74-850D-C97F7E327EBC}" srcOrd="0" destOrd="0" presId="urn:microsoft.com/office/officeart/2008/layout/SquareAccentList"/>
    <dgm:cxn modelId="{2BB61985-194F-46B8-A407-EC1B3637110B}" type="presOf" srcId="{0838A2B9-E2BA-4AE1-A514-D5A43DB97334}" destId="{88FE0262-D97B-4FB3-BD41-E5A6CB8D5F4B}" srcOrd="0" destOrd="0" presId="urn:microsoft.com/office/officeart/2008/layout/SquareAccentList"/>
    <dgm:cxn modelId="{21147593-6633-4AE0-B4EE-DA1CA52D0B17}" type="presOf" srcId="{DAC2F876-FEC0-40D3-B9CF-C46D0F9D8495}" destId="{43E4C869-113C-4835-AF20-C137EBD222B7}" srcOrd="0" destOrd="0" presId="urn:microsoft.com/office/officeart/2008/layout/SquareAccentList"/>
    <dgm:cxn modelId="{61552198-E37F-42AB-8AD0-5037D2806CFD}" srcId="{8E7CABD8-8B6E-4EB7-B3CD-0318B32BC1F3}" destId="{4A49364B-A5AA-47DA-86A9-24554BA5D611}" srcOrd="3" destOrd="0" parTransId="{AF475CA4-1FE6-45AF-8F54-3A9711185545}" sibTransId="{DF65BC44-9CE9-4743-8B8F-CA654F8EAC96}"/>
    <dgm:cxn modelId="{1A23319B-2A7D-487F-B809-F0F8907D3B56}" type="presOf" srcId="{DEA1E54B-3175-4202-9C9D-0EEFC85FB806}" destId="{ABB005E7-0D15-4C1F-A9E7-CE9EABFCE508}" srcOrd="0" destOrd="0" presId="urn:microsoft.com/office/officeart/2008/layout/SquareAccentList"/>
    <dgm:cxn modelId="{D5C5A4A9-6F20-481A-AD89-4813F04E7E6C}" srcId="{1E38B3B0-9D26-49FD-87E7-BFAD2E34D1C1}" destId="{74467B43-393D-49A1-9F1E-FC35E2D15D02}" srcOrd="1" destOrd="0" parTransId="{FC283A41-83E9-473F-9884-80116251B100}" sibTransId="{DD4923BC-10EE-4689-AC9B-057216A8C287}"/>
    <dgm:cxn modelId="{194A5BB4-9425-40DC-ABD4-94D47015AFE7}" srcId="{DEA1E54B-3175-4202-9C9D-0EEFC85FB806}" destId="{1E38B3B0-9D26-49FD-87E7-BFAD2E34D1C1}" srcOrd="0" destOrd="0" parTransId="{0D050D64-A28C-4206-A4F6-0095D4DE18A1}" sibTransId="{5C3CF4D8-758B-4AD3-8261-9B4C12B33D7F}"/>
    <dgm:cxn modelId="{F77D86B4-47B7-4B02-B546-792B28ACE1CF}" srcId="{8E7CABD8-8B6E-4EB7-B3CD-0318B32BC1F3}" destId="{4DA51FAC-5C27-47D0-952B-7C4C7CBC93E4}" srcOrd="1" destOrd="0" parTransId="{2E51E961-22B1-4256-8194-35CE18C7DEDD}" sibTransId="{1F0AC1E1-9C25-4A9D-A8C9-543C85EC7BAF}"/>
    <dgm:cxn modelId="{EF281DC9-76A9-4C97-A629-BE8A25685AA7}" type="presOf" srcId="{8E7CABD8-8B6E-4EB7-B3CD-0318B32BC1F3}" destId="{2267E1FA-0BC0-41C5-B10D-72DBF18499AB}" srcOrd="0" destOrd="0" presId="urn:microsoft.com/office/officeart/2008/layout/SquareAccentList"/>
    <dgm:cxn modelId="{E40CBDDA-A0EB-4D28-A1A7-54AD031EA69F}" type="presOf" srcId="{7774E892-A238-47D1-B15B-48C65BBCCE19}" destId="{2E1AFEB9-397F-4051-8B97-CB690DC4ED3D}" srcOrd="0" destOrd="0" presId="urn:microsoft.com/office/officeart/2008/layout/SquareAccentList"/>
    <dgm:cxn modelId="{A41D84E1-5DA5-473C-8452-E50C0924048F}" srcId="{1E38B3B0-9D26-49FD-87E7-BFAD2E34D1C1}" destId="{17CD7774-3526-43D0-92DF-1FA8A798AF9B}" srcOrd="3" destOrd="0" parTransId="{A397C900-027B-43FA-B883-008B762D9892}" sibTransId="{419C653A-A181-4B3C-A89E-DBFFC64707EB}"/>
    <dgm:cxn modelId="{14C961F4-FB59-4579-9CD1-F090A40F0045}" type="presOf" srcId="{4A5EC7FB-35BD-45C7-8705-6F00529BB493}" destId="{FDB9A8EE-1FD3-4832-9C8E-8DEC35EB5037}" srcOrd="0" destOrd="0" presId="urn:microsoft.com/office/officeart/2008/layout/SquareAccentList"/>
    <dgm:cxn modelId="{443F1D08-6E22-47CC-89DB-6AB0331807A0}" type="presParOf" srcId="{ABB005E7-0D15-4C1F-A9E7-CE9EABFCE508}" destId="{2B5AA89C-DCF8-4AE4-8F4B-81038CBBD2F1}" srcOrd="0" destOrd="0" presId="urn:microsoft.com/office/officeart/2008/layout/SquareAccentList"/>
    <dgm:cxn modelId="{341817C8-B822-4C56-B029-84943A75DDDF}" type="presParOf" srcId="{2B5AA89C-DCF8-4AE4-8F4B-81038CBBD2F1}" destId="{AEDD3DDE-FB3A-4750-B3DD-428B232495B6}" srcOrd="0" destOrd="0" presId="urn:microsoft.com/office/officeart/2008/layout/SquareAccentList"/>
    <dgm:cxn modelId="{C13FC0DA-043D-4230-BFDD-3B8AF8A7C684}" type="presParOf" srcId="{AEDD3DDE-FB3A-4750-B3DD-428B232495B6}" destId="{CE7D56D8-266A-46C5-A02E-9D9672DB421A}" srcOrd="0" destOrd="0" presId="urn:microsoft.com/office/officeart/2008/layout/SquareAccentList"/>
    <dgm:cxn modelId="{80BB5901-9E24-4F45-A2E4-CD37BAD640A9}" type="presParOf" srcId="{AEDD3DDE-FB3A-4750-B3DD-428B232495B6}" destId="{EB0A467B-27DC-44A3-9555-D673E59CCF33}" srcOrd="1" destOrd="0" presId="urn:microsoft.com/office/officeart/2008/layout/SquareAccentList"/>
    <dgm:cxn modelId="{85AD4BF2-1956-4CD2-B59C-E7EF8DB2D673}" type="presParOf" srcId="{AEDD3DDE-FB3A-4750-B3DD-428B232495B6}" destId="{14BC5859-B17F-426A-AAAE-DE3A1214EF92}" srcOrd="2" destOrd="0" presId="urn:microsoft.com/office/officeart/2008/layout/SquareAccentList"/>
    <dgm:cxn modelId="{40E68E5F-5C1E-492A-AF13-CDD42ADBE90A}" type="presParOf" srcId="{2B5AA89C-DCF8-4AE4-8F4B-81038CBBD2F1}" destId="{81EFA85F-3280-4C65-B3B5-EDB1B491DF53}" srcOrd="1" destOrd="0" presId="urn:microsoft.com/office/officeart/2008/layout/SquareAccentList"/>
    <dgm:cxn modelId="{D8D90814-9A52-46DB-A465-1AC863D58211}" type="presParOf" srcId="{81EFA85F-3280-4C65-B3B5-EDB1B491DF53}" destId="{64D0643E-758B-4A98-B928-2B33810C5467}" srcOrd="0" destOrd="0" presId="urn:microsoft.com/office/officeart/2008/layout/SquareAccentList"/>
    <dgm:cxn modelId="{85AC68C5-4C19-4EA0-B7BF-EC6009D7075F}" type="presParOf" srcId="{64D0643E-758B-4A98-B928-2B33810C5467}" destId="{632ED499-3999-486A-8E35-D6715A52B579}" srcOrd="0" destOrd="0" presId="urn:microsoft.com/office/officeart/2008/layout/SquareAccentList"/>
    <dgm:cxn modelId="{32FDA511-7D5E-4388-8446-C6CEB7F9B632}" type="presParOf" srcId="{64D0643E-758B-4A98-B928-2B33810C5467}" destId="{43E4C869-113C-4835-AF20-C137EBD222B7}" srcOrd="1" destOrd="0" presId="urn:microsoft.com/office/officeart/2008/layout/SquareAccentList"/>
    <dgm:cxn modelId="{77ADA5E5-4D13-4DED-BB47-1F0947536193}" type="presParOf" srcId="{81EFA85F-3280-4C65-B3B5-EDB1B491DF53}" destId="{973BDE2C-DB3D-4A0D-BA47-35F65730736D}" srcOrd="1" destOrd="0" presId="urn:microsoft.com/office/officeart/2008/layout/SquareAccentList"/>
    <dgm:cxn modelId="{EF49077B-CC29-48B5-B1EB-7D7734414CAC}" type="presParOf" srcId="{973BDE2C-DB3D-4A0D-BA47-35F65730736D}" destId="{879FC72E-2AAD-4440-9B07-39E8C55DD634}" srcOrd="0" destOrd="0" presId="urn:microsoft.com/office/officeart/2008/layout/SquareAccentList"/>
    <dgm:cxn modelId="{B60057DA-7265-43EB-8346-E0F77C458337}" type="presParOf" srcId="{973BDE2C-DB3D-4A0D-BA47-35F65730736D}" destId="{42DBDFAE-E4A6-44D9-A84D-690EF8180F36}" srcOrd="1" destOrd="0" presId="urn:microsoft.com/office/officeart/2008/layout/SquareAccentList"/>
    <dgm:cxn modelId="{35EAD255-05D3-4EA8-B545-EFE9AF1D1C23}" type="presParOf" srcId="{81EFA85F-3280-4C65-B3B5-EDB1B491DF53}" destId="{4D5EBEBC-4575-48D8-B198-F5925A48B313}" srcOrd="2" destOrd="0" presId="urn:microsoft.com/office/officeart/2008/layout/SquareAccentList"/>
    <dgm:cxn modelId="{624B503A-5C1E-43A9-8D16-4224177FB2A3}" type="presParOf" srcId="{4D5EBEBC-4575-48D8-B198-F5925A48B313}" destId="{ADC7DFA3-F6B6-413D-8B99-7A8A3DE9D740}" srcOrd="0" destOrd="0" presId="urn:microsoft.com/office/officeart/2008/layout/SquareAccentList"/>
    <dgm:cxn modelId="{F444A700-C275-46F4-9875-D29EC2CD323C}" type="presParOf" srcId="{4D5EBEBC-4575-48D8-B198-F5925A48B313}" destId="{2E1AFEB9-397F-4051-8B97-CB690DC4ED3D}" srcOrd="1" destOrd="0" presId="urn:microsoft.com/office/officeart/2008/layout/SquareAccentList"/>
    <dgm:cxn modelId="{4B00DDD3-6605-443B-A0A5-ECB352AB240D}" type="presParOf" srcId="{81EFA85F-3280-4C65-B3B5-EDB1B491DF53}" destId="{D9D7BE27-D8FE-4E55-A28D-2F20534CE1C0}" srcOrd="3" destOrd="0" presId="urn:microsoft.com/office/officeart/2008/layout/SquareAccentList"/>
    <dgm:cxn modelId="{FCC93201-03E2-4A3F-A93A-9A080866B9A6}" type="presParOf" srcId="{D9D7BE27-D8FE-4E55-A28D-2F20534CE1C0}" destId="{1D49741B-4E99-4059-913F-B0ABA2A0E78F}" srcOrd="0" destOrd="0" presId="urn:microsoft.com/office/officeart/2008/layout/SquareAccentList"/>
    <dgm:cxn modelId="{65C1CB16-1F66-474D-A442-07114C6D67DA}" type="presParOf" srcId="{D9D7BE27-D8FE-4E55-A28D-2F20534CE1C0}" destId="{835B6B26-7EF0-4528-82D3-CD44858BA6E5}" srcOrd="1" destOrd="0" presId="urn:microsoft.com/office/officeart/2008/layout/SquareAccentList"/>
    <dgm:cxn modelId="{5A881446-FD91-48F1-9D9C-810B720A8892}" type="presParOf" srcId="{ABB005E7-0D15-4C1F-A9E7-CE9EABFCE508}" destId="{E3070758-B73A-4063-8588-C160D7BCC610}" srcOrd="1" destOrd="0" presId="urn:microsoft.com/office/officeart/2008/layout/SquareAccentList"/>
    <dgm:cxn modelId="{63934E9F-8544-4BAF-B5CC-3B30E9EA4C37}" type="presParOf" srcId="{E3070758-B73A-4063-8588-C160D7BCC610}" destId="{220A8C52-7F77-4D7D-9552-E14B420CA0B0}" srcOrd="0" destOrd="0" presId="urn:microsoft.com/office/officeart/2008/layout/SquareAccentList"/>
    <dgm:cxn modelId="{5A145D2D-B6CA-48BB-B72F-C24343EDC978}" type="presParOf" srcId="{220A8C52-7F77-4D7D-9552-E14B420CA0B0}" destId="{6575F58D-EF7F-4ABB-9589-6C8C03A189CD}" srcOrd="0" destOrd="0" presId="urn:microsoft.com/office/officeart/2008/layout/SquareAccentList"/>
    <dgm:cxn modelId="{D8AA838C-B34E-4278-9A15-52C129DD3E1E}" type="presParOf" srcId="{220A8C52-7F77-4D7D-9552-E14B420CA0B0}" destId="{7597DCCF-99B0-4C3D-AF16-3126ECBE06B9}" srcOrd="1" destOrd="0" presId="urn:microsoft.com/office/officeart/2008/layout/SquareAccentList"/>
    <dgm:cxn modelId="{D1BB99E0-BC79-4B04-81BE-E25F418F100B}" type="presParOf" srcId="{220A8C52-7F77-4D7D-9552-E14B420CA0B0}" destId="{2267E1FA-0BC0-41C5-B10D-72DBF18499AB}" srcOrd="2" destOrd="0" presId="urn:microsoft.com/office/officeart/2008/layout/SquareAccentList"/>
    <dgm:cxn modelId="{EF477BEB-6BF6-4ABB-83AC-982AB6A708C4}" type="presParOf" srcId="{E3070758-B73A-4063-8588-C160D7BCC610}" destId="{4FA77BD5-972C-4628-945C-CD0C6265802F}" srcOrd="1" destOrd="0" presId="urn:microsoft.com/office/officeart/2008/layout/SquareAccentList"/>
    <dgm:cxn modelId="{0B0F4EA3-E91B-43F9-8015-2C55145BD403}" type="presParOf" srcId="{4FA77BD5-972C-4628-945C-CD0C6265802F}" destId="{F6B6D80E-FE4E-4D3D-A6FF-8D942C40BEEF}" srcOrd="0" destOrd="0" presId="urn:microsoft.com/office/officeart/2008/layout/SquareAccentList"/>
    <dgm:cxn modelId="{BC273D6F-0939-4C70-A07D-4B87DF7CC20F}" type="presParOf" srcId="{F6B6D80E-FE4E-4D3D-A6FF-8D942C40BEEF}" destId="{AEAE9A0E-B14C-4941-BCE3-8855C1C66304}" srcOrd="0" destOrd="0" presId="urn:microsoft.com/office/officeart/2008/layout/SquareAccentList"/>
    <dgm:cxn modelId="{BF768687-08B1-4AF3-B426-13A80DB7A6AF}" type="presParOf" srcId="{F6B6D80E-FE4E-4D3D-A6FF-8D942C40BEEF}" destId="{FDB9A8EE-1FD3-4832-9C8E-8DEC35EB5037}" srcOrd="1" destOrd="0" presId="urn:microsoft.com/office/officeart/2008/layout/SquareAccentList"/>
    <dgm:cxn modelId="{0908556D-842A-497C-A7A5-000F864FA63D}" type="presParOf" srcId="{4FA77BD5-972C-4628-945C-CD0C6265802F}" destId="{CD08E9DE-A057-4F15-85B8-A97D35D6DF05}" srcOrd="1" destOrd="0" presId="urn:microsoft.com/office/officeart/2008/layout/SquareAccentList"/>
    <dgm:cxn modelId="{B516C8B0-4CDB-44A8-BA62-1EE7872CD66F}" type="presParOf" srcId="{CD08E9DE-A057-4F15-85B8-A97D35D6DF05}" destId="{0098AD4E-05EF-4C75-A836-0FB78BB05711}" srcOrd="0" destOrd="0" presId="urn:microsoft.com/office/officeart/2008/layout/SquareAccentList"/>
    <dgm:cxn modelId="{E6F49440-278B-40D5-B516-CD8D17E451EB}" type="presParOf" srcId="{CD08E9DE-A057-4F15-85B8-A97D35D6DF05}" destId="{E2AFD7DB-5D5A-4E74-850D-C97F7E327EBC}" srcOrd="1" destOrd="0" presId="urn:microsoft.com/office/officeart/2008/layout/SquareAccentList"/>
    <dgm:cxn modelId="{1F2E99D9-D5B3-4018-BDD7-38CD3C8CC69D}" type="presParOf" srcId="{4FA77BD5-972C-4628-945C-CD0C6265802F}" destId="{18CF9931-D11B-4A0D-B6E0-E1E9FF52C16D}" srcOrd="2" destOrd="0" presId="urn:microsoft.com/office/officeart/2008/layout/SquareAccentList"/>
    <dgm:cxn modelId="{829F4D29-EA39-4015-8B7E-FE00111C79A4}" type="presParOf" srcId="{18CF9931-D11B-4A0D-B6E0-E1E9FF52C16D}" destId="{4E66C8C3-9016-448B-837C-00B19B9F7DDE}" srcOrd="0" destOrd="0" presId="urn:microsoft.com/office/officeart/2008/layout/SquareAccentList"/>
    <dgm:cxn modelId="{3B9F038C-0622-4BC3-8030-2F70BCCF7C45}" type="presParOf" srcId="{18CF9931-D11B-4A0D-B6E0-E1E9FF52C16D}" destId="{88FE0262-D97B-4FB3-BD41-E5A6CB8D5F4B}" srcOrd="1" destOrd="0" presId="urn:microsoft.com/office/officeart/2008/layout/SquareAccentList"/>
    <dgm:cxn modelId="{9BD4FAB4-9BD7-4FD9-993C-A771EA9937AE}" type="presParOf" srcId="{4FA77BD5-972C-4628-945C-CD0C6265802F}" destId="{984C9F0F-17F1-42A8-88E5-1FFBAF3C180D}" srcOrd="3" destOrd="0" presId="urn:microsoft.com/office/officeart/2008/layout/SquareAccentList"/>
    <dgm:cxn modelId="{C80C2237-6EA9-480D-AB18-9E6194733C87}" type="presParOf" srcId="{984C9F0F-17F1-42A8-88E5-1FFBAF3C180D}" destId="{B4CE18B3-59CE-400B-9F26-250A45A70390}" srcOrd="0" destOrd="0" presId="urn:microsoft.com/office/officeart/2008/layout/SquareAccentList"/>
    <dgm:cxn modelId="{5C8C2864-899D-4323-9642-4F1ECC1DB7DB}" type="presParOf" srcId="{984C9F0F-17F1-42A8-88E5-1FFBAF3C180D}" destId="{E31A749F-807E-4D48-82D1-F511250A7FB6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D56D8-266A-46C5-A02E-9D9672DB421A}">
      <dsp:nvSpPr>
        <dsp:cNvPr id="0" name=""/>
        <dsp:cNvSpPr/>
      </dsp:nvSpPr>
      <dsp:spPr>
        <a:xfrm>
          <a:off x="618" y="871865"/>
          <a:ext cx="4125347" cy="4853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A467B-27DC-44A3-9555-D673E59CCF33}">
      <dsp:nvSpPr>
        <dsp:cNvPr id="0" name=""/>
        <dsp:cNvSpPr/>
      </dsp:nvSpPr>
      <dsp:spPr>
        <a:xfrm>
          <a:off x="618" y="1054137"/>
          <a:ext cx="303062" cy="303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BC5859-B17F-426A-AAAE-DE3A1214EF92}">
      <dsp:nvSpPr>
        <dsp:cNvPr id="0" name=""/>
        <dsp:cNvSpPr/>
      </dsp:nvSpPr>
      <dsp:spPr>
        <a:xfrm>
          <a:off x="618" y="0"/>
          <a:ext cx="4125347" cy="871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1" kern="1200" dirty="0"/>
            <a:t>Extramedullary: ~90%</a:t>
          </a:r>
        </a:p>
        <a:p>
          <a:pPr marL="0" marR="0" lvl="0" indent="0" algn="l" defTabSz="16891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600" b="1" kern="1200" dirty="0"/>
            <a:t>in subarachnoid space</a:t>
          </a:r>
        </a:p>
        <a:p>
          <a:pPr lvl="0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</dsp:txBody>
      <dsp:txXfrm>
        <a:off x="618" y="0"/>
        <a:ext cx="4125347" cy="871865"/>
      </dsp:txXfrm>
    </dsp:sp>
    <dsp:sp modelId="{632ED499-3999-486A-8E35-D6715A52B579}">
      <dsp:nvSpPr>
        <dsp:cNvPr id="0" name=""/>
        <dsp:cNvSpPr/>
      </dsp:nvSpPr>
      <dsp:spPr>
        <a:xfrm>
          <a:off x="618" y="1760568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4C869-113C-4835-AF20-C137EBD222B7}">
      <dsp:nvSpPr>
        <dsp:cNvPr id="0" name=""/>
        <dsp:cNvSpPr/>
      </dsp:nvSpPr>
      <dsp:spPr>
        <a:xfrm>
          <a:off x="412278" y="2937229"/>
          <a:ext cx="3836573" cy="706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 err="1"/>
            <a:t>Schwannoma</a:t>
          </a:r>
          <a:endParaRPr lang="en-US" sz="2000" b="1" kern="1200" dirty="0"/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412278" y="2937229"/>
        <a:ext cx="3836573" cy="706423"/>
      </dsp:txXfrm>
    </dsp:sp>
    <dsp:sp modelId="{879FC72E-2AAD-4440-9B07-39E8C55DD634}">
      <dsp:nvSpPr>
        <dsp:cNvPr id="0" name=""/>
        <dsp:cNvSpPr/>
      </dsp:nvSpPr>
      <dsp:spPr>
        <a:xfrm>
          <a:off x="618" y="2466991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DBDFAE-E4A6-44D9-A84D-690EF8180F36}">
      <dsp:nvSpPr>
        <dsp:cNvPr id="0" name=""/>
        <dsp:cNvSpPr/>
      </dsp:nvSpPr>
      <dsp:spPr>
        <a:xfrm>
          <a:off x="289392" y="2265307"/>
          <a:ext cx="3836573" cy="706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 err="1"/>
            <a:t>Neurofibroma</a:t>
          </a:r>
          <a:endParaRPr lang="en-US" sz="2000" b="1" kern="1200" dirty="0"/>
        </a:p>
        <a:p>
          <a:pPr lvl="0">
            <a:spcBef>
              <a:spcPct val="0"/>
            </a:spcBef>
            <a:buNone/>
          </a:pPr>
          <a:endParaRPr lang="en-US" sz="2000" b="1" kern="1200" dirty="0"/>
        </a:p>
      </dsp:txBody>
      <dsp:txXfrm>
        <a:off x="289392" y="2265307"/>
        <a:ext cx="3836573" cy="706423"/>
      </dsp:txXfrm>
    </dsp:sp>
    <dsp:sp modelId="{ADC7DFA3-F6B6-413D-8B99-7A8A3DE9D740}">
      <dsp:nvSpPr>
        <dsp:cNvPr id="0" name=""/>
        <dsp:cNvSpPr/>
      </dsp:nvSpPr>
      <dsp:spPr>
        <a:xfrm>
          <a:off x="618" y="3173414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AFEB9-397F-4051-8B97-CB690DC4ED3D}">
      <dsp:nvSpPr>
        <dsp:cNvPr id="0" name=""/>
        <dsp:cNvSpPr/>
      </dsp:nvSpPr>
      <dsp:spPr>
        <a:xfrm>
          <a:off x="412278" y="1517219"/>
          <a:ext cx="3836573" cy="706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itchFamily="34" charset="0"/>
            <a:buNone/>
          </a:pPr>
          <a:r>
            <a:rPr lang="en-US" sz="2000" b="1" kern="1200" dirty="0"/>
            <a:t>Meningioma</a:t>
          </a:r>
        </a:p>
      </dsp:txBody>
      <dsp:txXfrm>
        <a:off x="412278" y="1517219"/>
        <a:ext cx="3836573" cy="706423"/>
      </dsp:txXfrm>
    </dsp:sp>
    <dsp:sp modelId="{1D49741B-4E99-4059-913F-B0ABA2A0E78F}">
      <dsp:nvSpPr>
        <dsp:cNvPr id="0" name=""/>
        <dsp:cNvSpPr/>
      </dsp:nvSpPr>
      <dsp:spPr>
        <a:xfrm>
          <a:off x="618" y="3879837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5B6B26-7EF0-4528-82D3-CD44858BA6E5}">
      <dsp:nvSpPr>
        <dsp:cNvPr id="0" name=""/>
        <dsp:cNvSpPr/>
      </dsp:nvSpPr>
      <dsp:spPr>
        <a:xfrm>
          <a:off x="289392" y="3678153"/>
          <a:ext cx="3836573" cy="706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itchFamily="34" charset="0"/>
            <a:buNone/>
          </a:pPr>
          <a:r>
            <a:rPr lang="en-US" sz="2000" b="1" kern="1200" dirty="0"/>
            <a:t>Subarachnoid </a:t>
          </a:r>
          <a:r>
            <a:rPr lang="en-US" sz="2000" b="1" kern="1200" dirty="0" err="1"/>
            <a:t>mets</a:t>
          </a:r>
          <a:r>
            <a:rPr lang="en-US" sz="2000" b="1" kern="1200" dirty="0"/>
            <a:t> (only 4% of spinal </a:t>
          </a:r>
          <a:r>
            <a:rPr lang="en-US" sz="2000" b="1" kern="1200" dirty="0" err="1"/>
            <a:t>mets</a:t>
          </a:r>
          <a:r>
            <a:rPr lang="en-US" sz="2000" b="1" kern="1200" dirty="0"/>
            <a:t>) or “drop </a:t>
          </a:r>
          <a:r>
            <a:rPr lang="en-US" sz="2000" b="1" kern="1200" dirty="0" err="1"/>
            <a:t>mets</a:t>
          </a:r>
          <a:r>
            <a:rPr lang="en-US" sz="2000" b="1" kern="1200" dirty="0"/>
            <a:t>”</a:t>
          </a:r>
        </a:p>
        <a:p>
          <a:pPr marL="0" lvl="0" indent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b="1" kern="1200" dirty="0"/>
        </a:p>
      </dsp:txBody>
      <dsp:txXfrm>
        <a:off x="289392" y="3678153"/>
        <a:ext cx="3836573" cy="706423"/>
      </dsp:txXfrm>
    </dsp:sp>
    <dsp:sp modelId="{6575F58D-EF7F-4ABB-9589-6C8C03A189CD}">
      <dsp:nvSpPr>
        <dsp:cNvPr id="0" name=""/>
        <dsp:cNvSpPr/>
      </dsp:nvSpPr>
      <dsp:spPr>
        <a:xfrm>
          <a:off x="4332233" y="871865"/>
          <a:ext cx="4125347" cy="4853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7DCCF-99B0-4C3D-AF16-3126ECBE06B9}">
      <dsp:nvSpPr>
        <dsp:cNvPr id="0" name=""/>
        <dsp:cNvSpPr/>
      </dsp:nvSpPr>
      <dsp:spPr>
        <a:xfrm>
          <a:off x="4332233" y="1054137"/>
          <a:ext cx="303062" cy="303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67E1FA-0BC0-41C5-B10D-72DBF18499AB}">
      <dsp:nvSpPr>
        <dsp:cNvPr id="0" name=""/>
        <dsp:cNvSpPr/>
      </dsp:nvSpPr>
      <dsp:spPr>
        <a:xfrm>
          <a:off x="4332233" y="0"/>
          <a:ext cx="4125347" cy="871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1" kern="1200" dirty="0"/>
            <a:t>Intramedullary: ~10%</a:t>
          </a:r>
        </a:p>
        <a:p>
          <a:pPr marL="0" marR="0" lvl="0" indent="0" algn="l" defTabSz="15557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/>
            <a:t>within spinal cord</a:t>
          </a:r>
        </a:p>
        <a:p>
          <a:pPr lvl="0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4332233" y="0"/>
        <a:ext cx="4125347" cy="871865"/>
      </dsp:txXfrm>
    </dsp:sp>
    <dsp:sp modelId="{AEAE9A0E-B14C-4941-BCE3-8855C1C66304}">
      <dsp:nvSpPr>
        <dsp:cNvPr id="0" name=""/>
        <dsp:cNvSpPr/>
      </dsp:nvSpPr>
      <dsp:spPr>
        <a:xfrm>
          <a:off x="4332233" y="1760568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9A8EE-1FD3-4832-9C8E-8DEC35EB5037}">
      <dsp:nvSpPr>
        <dsp:cNvPr id="0" name=""/>
        <dsp:cNvSpPr/>
      </dsp:nvSpPr>
      <dsp:spPr>
        <a:xfrm>
          <a:off x="4621008" y="1558884"/>
          <a:ext cx="3836573" cy="706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 err="1"/>
            <a:t>Ependymoma</a:t>
          </a:r>
          <a:endParaRPr lang="en-US" sz="2000" b="1" kern="1200" dirty="0"/>
        </a:p>
        <a:p>
          <a:pPr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4621008" y="1558884"/>
        <a:ext cx="3836573" cy="706423"/>
      </dsp:txXfrm>
    </dsp:sp>
    <dsp:sp modelId="{0098AD4E-05EF-4C75-A836-0FB78BB05711}">
      <dsp:nvSpPr>
        <dsp:cNvPr id="0" name=""/>
        <dsp:cNvSpPr/>
      </dsp:nvSpPr>
      <dsp:spPr>
        <a:xfrm>
          <a:off x="4332233" y="2466991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AFD7DB-5D5A-4E74-850D-C97F7E327EBC}">
      <dsp:nvSpPr>
        <dsp:cNvPr id="0" name=""/>
        <dsp:cNvSpPr/>
      </dsp:nvSpPr>
      <dsp:spPr>
        <a:xfrm>
          <a:off x="4621008" y="2265307"/>
          <a:ext cx="3836573" cy="706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/>
            <a:t>Astrocytoma</a:t>
          </a:r>
        </a:p>
        <a:p>
          <a:pPr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/>
        </a:p>
      </dsp:txBody>
      <dsp:txXfrm>
        <a:off x="4621008" y="2265307"/>
        <a:ext cx="3836573" cy="706423"/>
      </dsp:txXfrm>
    </dsp:sp>
    <dsp:sp modelId="{4E66C8C3-9016-448B-837C-00B19B9F7DDE}">
      <dsp:nvSpPr>
        <dsp:cNvPr id="0" name=""/>
        <dsp:cNvSpPr/>
      </dsp:nvSpPr>
      <dsp:spPr>
        <a:xfrm>
          <a:off x="4332233" y="3195218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E0262-D97B-4FB3-BD41-E5A6CB8D5F4B}">
      <dsp:nvSpPr>
        <dsp:cNvPr id="0" name=""/>
        <dsp:cNvSpPr/>
      </dsp:nvSpPr>
      <dsp:spPr>
        <a:xfrm>
          <a:off x="4621008" y="2971730"/>
          <a:ext cx="3836573" cy="750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/>
            <a:t>Hemangioblastoma</a:t>
          </a:r>
        </a:p>
      </dsp:txBody>
      <dsp:txXfrm>
        <a:off x="4621008" y="2971730"/>
        <a:ext cx="3836573" cy="750030"/>
      </dsp:txXfrm>
    </dsp:sp>
    <dsp:sp modelId="{B4CE18B3-59CE-400B-9F26-250A45A70390}">
      <dsp:nvSpPr>
        <dsp:cNvPr id="0" name=""/>
        <dsp:cNvSpPr/>
      </dsp:nvSpPr>
      <dsp:spPr>
        <a:xfrm>
          <a:off x="4332233" y="3923445"/>
          <a:ext cx="303055" cy="3030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A749F-807E-4D48-82D1-F511250A7FB6}">
      <dsp:nvSpPr>
        <dsp:cNvPr id="0" name=""/>
        <dsp:cNvSpPr/>
      </dsp:nvSpPr>
      <dsp:spPr>
        <a:xfrm>
          <a:off x="4621008" y="3721761"/>
          <a:ext cx="3836573" cy="706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/>
            <a:t>Mets (only 2% of spinal </a:t>
          </a:r>
          <a:r>
            <a:rPr lang="en-US" sz="2000" b="1" kern="1200" dirty="0" err="1"/>
            <a:t>mets</a:t>
          </a:r>
          <a:r>
            <a:rPr lang="en-US" sz="2000" b="1" kern="1200" dirty="0"/>
            <a:t>)</a:t>
          </a:r>
        </a:p>
        <a:p>
          <a:pPr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b="1" kern="1200" dirty="0"/>
        </a:p>
      </dsp:txBody>
      <dsp:txXfrm>
        <a:off x="4621008" y="3721761"/>
        <a:ext cx="3836573" cy="706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75769-47A9-4937-96A9-3F989DB3F8EE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11C82-C5C2-4C56-B062-2217B822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21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BED2-A85A-4646-B7DD-FCCABB1BE59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4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7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37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60373-AA6A-438D-9303-6CE9439F1EE1}" type="slidenum">
              <a:rPr lang="ar-SA" altLang="en-US" smtClean="0">
                <a:ea typeface="PMingLiU" pitchFamily="18" charset="-120"/>
              </a:rPr>
              <a:pPr/>
              <a:t>12</a:t>
            </a:fld>
            <a:endParaRPr lang="en-US" altLang="zh-TW">
              <a:ea typeface="PMingLiU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41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91327-38F6-4BE6-9F6D-03A7C702ED59}" type="slidenum">
              <a:rPr lang="ar-SA" altLang="en-US" smtClean="0">
                <a:ea typeface="PMingLiU" pitchFamily="18" charset="-120"/>
              </a:rPr>
              <a:pPr/>
              <a:t>14</a:t>
            </a:fld>
            <a:endParaRPr lang="en-US" altLang="zh-TW">
              <a:ea typeface="PMingLiU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2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42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C80FBF-5F62-40D6-AB1C-4142D89A5964}" type="slidenum">
              <a:rPr lang="ar-SA" altLang="en-US" smtClean="0">
                <a:ea typeface="PMingLiU" pitchFamily="18" charset="-120"/>
              </a:rPr>
              <a:pPr/>
              <a:t>16</a:t>
            </a:fld>
            <a:endParaRPr lang="en-US" altLang="zh-TW">
              <a:ea typeface="PMingLiU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9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4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60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16051" y="1766888"/>
            <a:ext cx="5077883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7134" y="1766888"/>
            <a:ext cx="5077884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176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499AC-2EF0-49BE-B864-A6484D8E8038}" type="datetime8">
              <a:rPr lang="ar-JO" altLang="zh-TW" smtClean="0"/>
              <a:pPr>
                <a:defRPr/>
              </a:pPr>
              <a:t>08 أيلول، 20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4008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472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1B770-5CC4-4ACC-A69C-70906C265E5A}" type="slidenum">
              <a:rPr lang="ar-SA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642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2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9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7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5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3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7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0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  <p:sldLayoutId id="2147483687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7E7AF5-84E8-4675-B436-FCD39E21E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097843"/>
            <a:ext cx="4762500" cy="547512"/>
          </a:xfrm>
        </p:spPr>
        <p:txBody>
          <a:bodyPr>
            <a:noAutofit/>
          </a:bodyPr>
          <a:lstStyle/>
          <a:p>
            <a:r>
              <a:rPr lang="en-US" sz="4000" b="1" u="sng" dirty="0"/>
              <a:t>Spinal tumors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8F07F-6517-4FB2-9FE8-67989BBE0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0200" y="3222977"/>
            <a:ext cx="4343400" cy="1371601"/>
          </a:xfrm>
        </p:spPr>
        <p:txBody>
          <a:bodyPr>
            <a:noAutofit/>
          </a:bodyPr>
          <a:lstStyle/>
          <a:p>
            <a:r>
              <a:rPr lang="en-US" sz="3200" b="1" dirty="0"/>
              <a:t>Done by: </a:t>
            </a:r>
            <a:r>
              <a:rPr lang="en-US" sz="3200" dirty="0"/>
              <a:t> </a:t>
            </a:r>
            <a:r>
              <a:rPr lang="en-US" sz="3200" dirty="0" err="1"/>
              <a:t>Zedan</a:t>
            </a:r>
            <a:r>
              <a:rPr lang="en-US" sz="3200" dirty="0"/>
              <a:t> AL-Saleh</a:t>
            </a:r>
          </a:p>
          <a:p>
            <a:r>
              <a:rPr lang="en-US" sz="3200" dirty="0"/>
              <a:t>              </a:t>
            </a:r>
            <a:r>
              <a:rPr lang="en-US" sz="3200" dirty="0" err="1"/>
              <a:t>Qais</a:t>
            </a:r>
            <a:r>
              <a:rPr lang="en-US" sz="3200" dirty="0"/>
              <a:t> Abu-Alrub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ECA50A-9BB9-445F-A87C-D3E59944B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727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480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09977"/>
            <a:ext cx="8229600" cy="4995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Intramedullary tumor</a:t>
            </a:r>
            <a:br>
              <a:rPr lang="en-US" sz="4800" b="1" dirty="0"/>
            </a:br>
            <a:r>
              <a:rPr lang="en-US" sz="4800" b="1" dirty="0"/>
              <a:t> </a:t>
            </a:r>
            <a:endParaRPr lang="ar-JO" sz="48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6241CF0-3D65-4F83-86D3-52C72F5E55D1}"/>
              </a:ext>
            </a:extLst>
          </p:cNvPr>
          <p:cNvSpPr txBox="1"/>
          <p:nvPr/>
        </p:nvSpPr>
        <p:spPr>
          <a:xfrm>
            <a:off x="0" y="1309511"/>
            <a:ext cx="7676444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666666"/>
                </a:solidFill>
                <a:latin typeface="AvenirLT"/>
              </a:rPr>
              <a:t>Overview:</a:t>
            </a:r>
          </a:p>
          <a:p>
            <a:pPr algn="l"/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Intramedullary tumors are located inside the substance of the spinal cord.</a:t>
            </a:r>
          </a:p>
          <a:p>
            <a:pPr algn="l"/>
            <a:endParaRPr lang="en-US" sz="2400" b="0" i="0" dirty="0">
              <a:solidFill>
                <a:srgbClr val="666666"/>
              </a:solidFill>
              <a:effectLst/>
              <a:latin typeface="AvenirLT"/>
            </a:endParaRPr>
          </a:p>
          <a:p>
            <a:pPr algn="l"/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These tumors usually arise from </a:t>
            </a:r>
            <a:r>
              <a:rPr lang="en-US" sz="2400" b="0" i="1" dirty="0">
                <a:solidFill>
                  <a:srgbClr val="666666"/>
                </a:solidFill>
                <a:effectLst/>
                <a:latin typeface="AvenirLT"/>
              </a:rPr>
              <a:t>glia</a:t>
            </a:r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 (supporting cells) within the spinal cord.</a:t>
            </a:r>
          </a:p>
          <a:p>
            <a:pPr algn="l"/>
            <a:endParaRPr lang="en-US" sz="2400" dirty="0">
              <a:solidFill>
                <a:srgbClr val="666666"/>
              </a:solidFill>
              <a:latin typeface="AvenirLT"/>
            </a:endParaRPr>
          </a:p>
          <a:p>
            <a:pPr algn="l"/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AvenirLT"/>
              </a:rPr>
              <a:t>Astrocytomas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AvenirLT"/>
              </a:rPr>
              <a:t> and ependymomas </a:t>
            </a:r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account for the majority and occur with about equal frequency&lt;</a:t>
            </a:r>
          </a:p>
          <a:p>
            <a:pPr algn="l"/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although </a:t>
            </a:r>
            <a:r>
              <a:rPr lang="en-US" sz="2400" b="0" i="0" dirty="0" err="1">
                <a:solidFill>
                  <a:srgbClr val="666666"/>
                </a:solidFill>
                <a:effectLst/>
                <a:latin typeface="AvenirLT"/>
              </a:rPr>
              <a:t>astrocytomas</a:t>
            </a:r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 are more common in children and ependymomas more common in adults.</a:t>
            </a:r>
          </a:p>
          <a:p>
            <a:pPr algn="l"/>
            <a:endParaRPr lang="en-US" sz="2400" b="0" i="0" dirty="0">
              <a:solidFill>
                <a:srgbClr val="666666"/>
              </a:solidFill>
              <a:effectLst/>
              <a:latin typeface="AvenirLT"/>
            </a:endParaRPr>
          </a:p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AvenirLT"/>
              </a:rPr>
              <a:t>Hemangioblastomas</a:t>
            </a:r>
            <a:r>
              <a:rPr lang="en-US" sz="2400" b="0" i="0" dirty="0">
                <a:solidFill>
                  <a:srgbClr val="666666"/>
                </a:solidFill>
                <a:effectLst/>
                <a:latin typeface="AvenirLT"/>
              </a:rPr>
              <a:t>, tumors of blood vessels, are less common</a:t>
            </a:r>
          </a:p>
        </p:txBody>
      </p:sp>
    </p:spTree>
    <p:extLst>
      <p:ext uri="{BB962C8B-B14F-4D97-AF65-F5344CB8AC3E}">
        <p14:creationId xmlns:p14="http://schemas.microsoft.com/office/powerpoint/2010/main" val="3703740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Text Box 2"/>
          <p:cNvSpPr txBox="1">
            <a:spLocks noChangeArrowheads="1"/>
          </p:cNvSpPr>
          <p:nvPr/>
        </p:nvSpPr>
        <p:spPr bwMode="auto">
          <a:xfrm>
            <a:off x="3702754" y="0"/>
            <a:ext cx="5927308" cy="147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2"/>
                </a:solidFill>
                <a:latin typeface="+mj-lt"/>
              </a:rPr>
              <a:t>spinal- Astrocytoma </a:t>
            </a:r>
          </a:p>
          <a:p>
            <a:pPr eaLnBrk="0" hangingPunct="0">
              <a:spcBef>
                <a:spcPct val="50000"/>
              </a:spcBef>
              <a:defRPr/>
            </a:pPr>
            <a:endParaRPr lang="en-US" sz="36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065339" y="1905001"/>
            <a:ext cx="8264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latin typeface="Constantia" pitchFamily="18" charset="0"/>
            </a:endParaRPr>
          </a:p>
        </p:txBody>
      </p:sp>
      <p:sp>
        <p:nvSpPr>
          <p:cNvPr id="823300" name="Text Box 4"/>
          <p:cNvSpPr txBox="1">
            <a:spLocks noChangeArrowheads="1"/>
          </p:cNvSpPr>
          <p:nvPr/>
        </p:nvSpPr>
        <p:spPr bwMode="auto">
          <a:xfrm>
            <a:off x="180328" y="1089378"/>
            <a:ext cx="7021689" cy="637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i="1" dirty="0">
                <a:latin typeface="+mj-lt"/>
              </a:rPr>
              <a:t>Astrocytoma </a:t>
            </a:r>
            <a:r>
              <a:rPr lang="en-US" sz="2400" dirty="0">
                <a:latin typeface="+mj-lt"/>
              </a:rPr>
              <a:t>are tumors that involve nerve cells </a:t>
            </a:r>
            <a:r>
              <a:rPr lang="en-US" sz="2400" b="1" dirty="0">
                <a:latin typeface="+mj-lt"/>
              </a:rPr>
              <a:t>within the spinal cord</a:t>
            </a:r>
            <a:r>
              <a:rPr lang="en-US" sz="2400" dirty="0">
                <a:latin typeface="+mj-lt"/>
              </a:rPr>
              <a:t>.</a:t>
            </a:r>
          </a:p>
          <a:p>
            <a:pPr>
              <a:defRPr/>
            </a:pPr>
            <a:r>
              <a:rPr lang="en-US" sz="2400" dirty="0">
                <a:latin typeface="+mj-lt"/>
              </a:rPr>
              <a:t> </a:t>
            </a:r>
          </a:p>
          <a:p>
            <a:pPr>
              <a:defRPr/>
            </a:pPr>
            <a:r>
              <a:rPr lang="en-US" sz="2400" dirty="0">
                <a:latin typeface="+mj-lt"/>
              </a:rPr>
              <a:t>Neurological symptoms such as </a:t>
            </a:r>
            <a:r>
              <a:rPr lang="en-US" sz="2400" b="1" dirty="0">
                <a:latin typeface="+mj-lt"/>
              </a:rPr>
              <a:t>weakness and/or sensory </a:t>
            </a:r>
            <a:r>
              <a:rPr lang="en-US" sz="2400" dirty="0">
                <a:latin typeface="+mj-lt"/>
              </a:rPr>
              <a:t>changes may be the cause for seeking treatment.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They tend to spread throughout the spinal cord and brain. </a:t>
            </a:r>
          </a:p>
          <a:p>
            <a:pPr>
              <a:defRPr/>
            </a:pPr>
            <a:endParaRPr lang="en-US" sz="2400" b="1" dirty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</a:rPr>
              <a:t>Most common pediatric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90% of I.M .S.C.T in patient younger than l0 years of age.</a:t>
            </a:r>
          </a:p>
          <a:p>
            <a:pPr algn="l" rtl="0" eaLnBrk="1" hangingPunct="1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60% in cervical and </a:t>
            </a:r>
            <a:r>
              <a:rPr lang="en-US" sz="2400" dirty="0" err="1">
                <a:solidFill>
                  <a:schemeClr val="tx1"/>
                </a:solidFill>
              </a:rPr>
              <a:t>cervico</a:t>
            </a:r>
            <a:r>
              <a:rPr lang="en-US" sz="2400" dirty="0">
                <a:solidFill>
                  <a:schemeClr val="tx1"/>
                </a:solidFill>
              </a:rPr>
              <a:t>-thoracic  spinal cord segments.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pic>
        <p:nvPicPr>
          <p:cNvPr id="14341" name="Picture 8" descr="spinal-astrocytoma-bd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42" y="738981"/>
            <a:ext cx="3637140" cy="502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8819539" y="5765181"/>
            <a:ext cx="3180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AU" sz="2400" b="1" dirty="0">
                <a:latin typeface="+mj-lt"/>
              </a:rPr>
              <a:t>Spinal cord astrocytoma</a:t>
            </a:r>
          </a:p>
        </p:txBody>
      </p:sp>
    </p:spTree>
    <p:extLst>
      <p:ext uri="{BB962C8B-B14F-4D97-AF65-F5344CB8AC3E}">
        <p14:creationId xmlns:p14="http://schemas.microsoft.com/office/powerpoint/2010/main" val="3457951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0" y="1182687"/>
            <a:ext cx="8777318" cy="4492625"/>
          </a:xfrm>
        </p:spPr>
        <p:txBody>
          <a:bodyPr>
            <a:noAutofit/>
          </a:bodyPr>
          <a:lstStyle/>
          <a:p>
            <a:pPr marL="0" indent="0" algn="l" rtl="0" eaLnBrk="1" hangingPunct="1">
              <a:lnSpc>
                <a:spcPct val="90000"/>
              </a:lnSpc>
              <a:buNone/>
            </a:pP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en-US" sz="3200" dirty="0">
                <a:latin typeface="+mj-lt"/>
              </a:rPr>
              <a:t>Astrocytoma in the spine can usually be </a:t>
            </a:r>
            <a:r>
              <a:rPr lang="en-US" sz="3200" b="1" dirty="0">
                <a:latin typeface="+mj-lt"/>
              </a:rPr>
              <a:t>removed surgically</a:t>
            </a:r>
            <a:r>
              <a:rPr lang="en-US" sz="3200" dirty="0">
                <a:latin typeface="+mj-lt"/>
              </a:rPr>
              <a:t>. </a:t>
            </a:r>
          </a:p>
          <a:p>
            <a:pPr>
              <a:defRPr/>
            </a:pPr>
            <a:endParaRPr lang="en-US" sz="3200" dirty="0">
              <a:latin typeface="+mj-lt"/>
            </a:endParaRPr>
          </a:p>
          <a:p>
            <a:pPr>
              <a:defRPr/>
            </a:pPr>
            <a:r>
              <a:rPr lang="en-US" sz="3200" dirty="0">
                <a:latin typeface="+mj-lt"/>
              </a:rPr>
              <a:t>However, they are </a:t>
            </a:r>
            <a:r>
              <a:rPr lang="en-US" sz="3200" b="1" dirty="0">
                <a:solidFill>
                  <a:schemeClr val="tx1"/>
                </a:solidFill>
              </a:rPr>
              <a:t>difficult to completely remove. Radiation therapy may be necessary following surgery to slow the spread of the tumor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4223544" y="0"/>
            <a:ext cx="3744912" cy="696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spcBef>
                <a:spcPct val="0"/>
              </a:spcBef>
            </a:pPr>
            <a:r>
              <a:rPr lang="en-US" sz="3200" dirty="0"/>
              <a:t> astrocytoma 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FF7D-A3CA-4067-9CE7-A2FFE258A566}" type="slidenum">
              <a:rPr lang="ar-JO" smtClean="0"/>
              <a:pPr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96476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2065339" y="1905001"/>
            <a:ext cx="8264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latin typeface="Constantia" pitchFamily="18" charset="0"/>
            </a:endParaRPr>
          </a:p>
        </p:txBody>
      </p:sp>
      <p:sp>
        <p:nvSpPr>
          <p:cNvPr id="823300" name="Text Box 4"/>
          <p:cNvSpPr txBox="1">
            <a:spLocks noChangeArrowheads="1"/>
          </p:cNvSpPr>
          <p:nvPr/>
        </p:nvSpPr>
        <p:spPr bwMode="auto">
          <a:xfrm>
            <a:off x="1805740" y="1031081"/>
            <a:ext cx="4588043" cy="84638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>
                <a:latin typeface="+mj-lt"/>
              </a:rPr>
              <a:t>Ependymoma</a:t>
            </a:r>
            <a:r>
              <a:rPr lang="en-US" sz="2400" dirty="0">
                <a:latin typeface="+mj-lt"/>
              </a:rPr>
              <a:t> is the most common  primary spinal cord  tumor involving the cells lining the canal in the center of the spinal cord.</a:t>
            </a:r>
          </a:p>
          <a:p>
            <a:pPr>
              <a:defRPr/>
            </a:pPr>
            <a:r>
              <a:rPr lang="en-US" sz="2400" dirty="0">
                <a:latin typeface="+mj-lt"/>
              </a:rPr>
              <a:t>mostly thoracic </a:t>
            </a:r>
          </a:p>
          <a:p>
            <a:pPr>
              <a:defRPr/>
            </a:pPr>
            <a:endParaRPr lang="en-US" sz="2400" b="1" i="1" u="sng" dirty="0">
              <a:latin typeface="+mj-lt"/>
            </a:endParaRPr>
          </a:p>
          <a:p>
            <a:pPr>
              <a:defRPr/>
            </a:pPr>
            <a:r>
              <a:rPr lang="en-US" sz="2400" b="1" i="1" u="sng" dirty="0">
                <a:latin typeface="+mj-lt"/>
              </a:rPr>
              <a:t>Distinguished  an ependymoma from an astrocytoma preoperatively as the neurosurgeon will attempt complete extirpation of ependymoma, whereas the infiltrative astrocytoma will not be completely </a:t>
            </a:r>
            <a:r>
              <a:rPr lang="en-US" sz="2400" b="1" i="1" u="sng" dirty="0" err="1">
                <a:latin typeface="+mj-lt"/>
              </a:rPr>
              <a:t>resectable</a:t>
            </a:r>
            <a:r>
              <a:rPr lang="en-US" sz="2400" b="1" i="1" u="sng" dirty="0">
                <a:latin typeface="+mj-lt"/>
              </a:rPr>
              <a:t>.</a:t>
            </a:r>
            <a:endParaRPr lang="en-AU" sz="2400" b="1" i="1" u="sng" dirty="0">
              <a:latin typeface="+mj-lt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 </a:t>
            </a:r>
          </a:p>
          <a:p>
            <a:pPr>
              <a:defRPr/>
            </a:pPr>
            <a:endParaRPr lang="en-US" sz="3200" dirty="0">
              <a:cs typeface="Times New Roman" pitchFamily="18" charset="0"/>
            </a:endParaRPr>
          </a:p>
          <a:p>
            <a:pPr>
              <a:defRPr/>
            </a:pPr>
            <a:endParaRPr lang="en-US" sz="3200" dirty="0"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3200" dirty="0">
                <a:cs typeface="Times New Roman" pitchFamily="18" charset="0"/>
              </a:rPr>
              <a:t> 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3200" dirty="0">
                <a:cs typeface="Times New Roman" pitchFamily="18" charset="0"/>
              </a:rPr>
              <a:t>  </a:t>
            </a:r>
          </a:p>
        </p:txBody>
      </p:sp>
      <p:pic>
        <p:nvPicPr>
          <p:cNvPr id="28676" name="Picture 6" descr="Ependymomaspine.bmp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086" y="620712"/>
            <a:ext cx="4071937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8433760" y="5513437"/>
            <a:ext cx="2668587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AU" b="1" dirty="0">
                <a:latin typeface="+mj-lt"/>
              </a:rPr>
              <a:t>Spinal cord </a:t>
            </a:r>
            <a:r>
              <a:rPr lang="en-AU" b="1" dirty="0" err="1">
                <a:latin typeface="+mj-lt"/>
              </a:rPr>
              <a:t>ependymoma</a:t>
            </a:r>
            <a:r>
              <a:rPr lang="en-AU" b="1" dirty="0">
                <a:latin typeface="+mj-lt"/>
              </a:rPr>
              <a:t> 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524000" y="1"/>
            <a:ext cx="80772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Benign Spinal tumors-</a:t>
            </a:r>
            <a:r>
              <a:rPr lang="en-US" sz="3200" b="1" dirty="0" err="1">
                <a:solidFill>
                  <a:schemeClr val="tx2"/>
                </a:solidFill>
                <a:latin typeface="+mj-lt"/>
              </a:rPr>
              <a:t>Ependymoma</a:t>
            </a:r>
            <a:endParaRPr lang="en-US" sz="32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991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166910" y="1295400"/>
            <a:ext cx="8286808" cy="5240328"/>
          </a:xfrm>
        </p:spPr>
        <p:txBody>
          <a:bodyPr>
            <a:no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Most common I.M.T in </a:t>
            </a:r>
            <a:r>
              <a:rPr lang="en-US" sz="2800" b="1" dirty="0">
                <a:solidFill>
                  <a:srgbClr val="FF0000"/>
                </a:solidFill>
              </a:rPr>
              <a:t>adults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Middle age adult (</a:t>
            </a:r>
            <a:r>
              <a:rPr lang="en-US" sz="1800" dirty="0">
                <a:solidFill>
                  <a:schemeClr val="tx1"/>
                </a:solidFill>
              </a:rPr>
              <a:t>most frequent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Men </a:t>
            </a:r>
            <a:r>
              <a:rPr lang="en-US" dirty="0"/>
              <a:t>=</a:t>
            </a:r>
            <a:r>
              <a:rPr lang="en-US" sz="2800" dirty="0">
                <a:solidFill>
                  <a:schemeClr val="tx1"/>
                </a:solidFill>
              </a:rPr>
              <a:t> women</a:t>
            </a:r>
          </a:p>
          <a:p>
            <a:pPr>
              <a:lnSpc>
                <a:spcPct val="80000"/>
              </a:lnSpc>
            </a:pPr>
            <a:r>
              <a:rPr lang="en-US" b="1" dirty="0"/>
              <a:t>Mostly in </a:t>
            </a:r>
            <a:r>
              <a:rPr lang="en-US" b="1" dirty="0" err="1"/>
              <a:t>filium</a:t>
            </a:r>
            <a:r>
              <a:rPr lang="en-US" b="1" dirty="0"/>
              <a:t> </a:t>
            </a:r>
            <a:r>
              <a:rPr lang="en-US" b="1" dirty="0" err="1"/>
              <a:t>terminale</a:t>
            </a:r>
            <a:r>
              <a:rPr lang="en-US" b="1" dirty="0"/>
              <a:t> and lower thoracic spine </a:t>
            </a:r>
            <a:endParaRPr lang="en-US" sz="2800" b="1" dirty="0">
              <a:solidFill>
                <a:schemeClr val="tx1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Variety of histological subtypes.</a:t>
            </a:r>
          </a:p>
          <a:p>
            <a:pPr lvl="3" algn="l" rtl="0"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</a:rPr>
              <a:t>Cellular ependymoma (most common)</a:t>
            </a:r>
          </a:p>
          <a:p>
            <a:pPr lvl="3" algn="l" rtl="0"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</a:rPr>
              <a:t>Epithelial </a:t>
            </a:r>
          </a:p>
          <a:p>
            <a:pPr lvl="3" algn="l" rtl="0"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</a:rPr>
              <a:t>Tanycytic (fibrillary)</a:t>
            </a:r>
          </a:p>
          <a:p>
            <a:pPr lvl="3" algn="l" rtl="0"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</a:rPr>
              <a:t>Sub ependymomas</a:t>
            </a:r>
          </a:p>
          <a:p>
            <a:pPr lvl="3" algn="l" rtl="0"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</a:rPr>
              <a:t> myxopapillary </a:t>
            </a:r>
          </a:p>
          <a:p>
            <a:pPr lvl="3" algn="l" rtl="0" eaLnBrk="1" hangingPunct="1">
              <a:lnSpc>
                <a:spcPct val="80000"/>
              </a:lnSpc>
            </a:pPr>
            <a:r>
              <a:rPr lang="en-US" sz="1800" dirty="0">
                <a:solidFill>
                  <a:schemeClr val="tx1"/>
                </a:solidFill>
              </a:rPr>
              <a:t>mixed</a:t>
            </a:r>
            <a:endParaRPr lang="en-US" dirty="0">
              <a:solidFill>
                <a:schemeClr val="tx1"/>
              </a:solidFill>
            </a:endParaRPr>
          </a:p>
          <a:p>
            <a:pPr algn="l" rtl="0">
              <a:lnSpc>
                <a:spcPct val="80000"/>
              </a:lnSpc>
            </a:pPr>
            <a:r>
              <a:rPr lang="en-US" sz="2800" dirty="0"/>
              <a:t>almost </a:t>
            </a:r>
            <a:r>
              <a:rPr lang="en-US" sz="2800" dirty="0">
                <a:solidFill>
                  <a:schemeClr val="tx1"/>
                </a:solidFill>
              </a:rPr>
              <a:t>All are histologically</a:t>
            </a:r>
            <a:r>
              <a:rPr lang="en-US" sz="2800" b="1" dirty="0">
                <a:solidFill>
                  <a:schemeClr val="tx1"/>
                </a:solidFill>
              </a:rPr>
              <a:t> benign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Unencapsulated and well circumscribed glial derived tumor.</a:t>
            </a:r>
            <a:r>
              <a:rPr lang="fa-IR" sz="2800" b="1" dirty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4224338" y="457201"/>
            <a:ext cx="37449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spcBef>
                <a:spcPct val="0"/>
              </a:spcBef>
            </a:pPr>
            <a:r>
              <a:rPr lang="en-US" sz="3200" dirty="0" err="1"/>
              <a:t>Eependymomas</a:t>
            </a:r>
            <a:r>
              <a:rPr lang="en-US" sz="3200" dirty="0"/>
              <a:t> </a:t>
            </a:r>
            <a:br>
              <a:rPr lang="en-US" sz="3200" dirty="0"/>
            </a:b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FF7D-A3CA-4067-9CE7-A2FFE258A566}" type="slidenum">
              <a:rPr lang="ar-JO" smtClean="0"/>
              <a:pPr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36821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5223"/>
            <a:ext cx="86134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If the lesion is an </a:t>
            </a:r>
            <a:r>
              <a:rPr lang="en-US" sz="2400" b="1" u="sng" dirty="0">
                <a:solidFill>
                  <a:srgbClr val="FF0000"/>
                </a:solidFill>
              </a:rPr>
              <a:t>astrocytoma</a:t>
            </a:r>
            <a:r>
              <a:rPr lang="en-US" sz="2400" b="1" u="sng" dirty="0"/>
              <a:t>, then the goal is debulking </a:t>
            </a:r>
            <a:r>
              <a:rPr lang="en-US" sz="2400" dirty="0"/>
              <a:t>the tumor while not injuring the normal neural tracts.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FF0000"/>
                </a:solidFill>
              </a:rPr>
              <a:t>Ependymomas</a:t>
            </a:r>
            <a:r>
              <a:rPr lang="en-US" sz="2400" b="1" u="sng" dirty="0"/>
              <a:t> are attempted to be resected completely</a:t>
            </a:r>
            <a:r>
              <a:rPr lang="en-US" sz="2400" dirty="0"/>
              <a:t> as long as a viable plane can be established and normal neural tracts are not disturbed.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10178" y="0"/>
            <a:ext cx="325499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Surgical Therapy</a:t>
            </a:r>
          </a:p>
        </p:txBody>
      </p:sp>
    </p:spTree>
    <p:extLst>
      <p:ext uri="{BB962C8B-B14F-4D97-AF65-F5344CB8AC3E}">
        <p14:creationId xmlns:p14="http://schemas.microsoft.com/office/powerpoint/2010/main" val="2850079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0" y="1219200"/>
            <a:ext cx="9448800" cy="4465453"/>
          </a:xfrm>
        </p:spPr>
        <p:txBody>
          <a:bodyPr>
            <a:noAutofit/>
          </a:bodyPr>
          <a:lstStyle/>
          <a:p>
            <a:pPr algn="l" rtl="0" eaLnBrk="1" hangingPunct="1"/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are </a:t>
            </a:r>
            <a:r>
              <a:rPr lang="en-US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vascular tumors 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 the central nervous system that originate from the vascular system</a:t>
            </a:r>
          </a:p>
          <a:p>
            <a:pPr algn="l" rtl="0" eaLnBrk="1" hangingPunct="1"/>
            <a:r>
              <a:rPr lang="en-US" sz="3200" dirty="0">
                <a:solidFill>
                  <a:schemeClr val="tx1"/>
                </a:solidFill>
              </a:rPr>
              <a:t>15-25% occur in </a:t>
            </a:r>
            <a:r>
              <a:rPr lang="en-US" sz="3200" b="1" dirty="0">
                <a:solidFill>
                  <a:schemeClr val="tx1"/>
                </a:solidFill>
              </a:rPr>
              <a:t>association with </a:t>
            </a:r>
            <a:r>
              <a:rPr lang="en-US" sz="3200" b="1" dirty="0">
                <a:solidFill>
                  <a:srgbClr val="FF0000"/>
                </a:solidFill>
              </a:rPr>
              <a:t>von </a:t>
            </a:r>
            <a:r>
              <a:rPr lang="en-US" sz="3200" b="1" dirty="0" err="1">
                <a:solidFill>
                  <a:srgbClr val="FF0000"/>
                </a:solidFill>
              </a:rPr>
              <a:t>hippel</a:t>
            </a:r>
            <a:r>
              <a:rPr lang="en-US" sz="3200" b="1" dirty="0">
                <a:solidFill>
                  <a:srgbClr val="FF0000"/>
                </a:solidFill>
              </a:rPr>
              <a:t>- </a:t>
            </a:r>
            <a:r>
              <a:rPr lang="en-US" sz="3200" b="1" dirty="0" err="1">
                <a:solidFill>
                  <a:srgbClr val="FF0000"/>
                </a:solidFill>
              </a:rPr>
              <a:t>lindau</a:t>
            </a:r>
            <a:r>
              <a:rPr lang="en-US" sz="3200" b="1" dirty="0">
                <a:solidFill>
                  <a:srgbClr val="FF0000"/>
                </a:solidFill>
              </a:rPr>
              <a:t> Syndrome.</a:t>
            </a:r>
          </a:p>
          <a:p>
            <a:pPr algn="l" rtl="0" eaLnBrk="1" hangingPunct="1"/>
            <a:r>
              <a:rPr lang="en-US" sz="3200" dirty="0">
                <a:solidFill>
                  <a:schemeClr val="tx1"/>
                </a:solidFill>
              </a:rPr>
              <a:t>Rare in childhood.(common in middle age)</a:t>
            </a:r>
          </a:p>
          <a:p>
            <a:pPr algn="l" rtl="0" eaLnBrk="1" hangingPunct="1"/>
            <a:r>
              <a:rPr lang="en-US" sz="3200" b="1" dirty="0">
                <a:solidFill>
                  <a:schemeClr val="tx1"/>
                </a:solidFill>
              </a:rPr>
              <a:t>Benign</a:t>
            </a:r>
            <a:r>
              <a:rPr lang="en-US" sz="3200" dirty="0">
                <a:solidFill>
                  <a:schemeClr val="tx1"/>
                </a:solidFill>
              </a:rPr>
              <a:t> tumor of vascular origin.</a:t>
            </a:r>
          </a:p>
          <a:p>
            <a:pPr algn="l" rtl="0" eaLnBrk="1" hangingPunct="1"/>
            <a:r>
              <a:rPr lang="en-US" sz="3200" b="1" dirty="0">
                <a:solidFill>
                  <a:schemeClr val="tx1"/>
                </a:solidFill>
              </a:rPr>
              <a:t>Sharply circumscribed not encapsulated.</a:t>
            </a:r>
          </a:p>
          <a:p>
            <a:pPr algn="l" rtl="0" eaLnBrk="1" hangingPunct="1"/>
            <a:r>
              <a:rPr lang="en-US" sz="3200" b="1" dirty="0">
                <a:solidFill>
                  <a:schemeClr val="tx1"/>
                </a:solidFill>
              </a:rPr>
              <a:t>Most are dorsally or </a:t>
            </a:r>
            <a:r>
              <a:rPr lang="en-US" sz="3200" b="1" dirty="0" err="1">
                <a:solidFill>
                  <a:schemeClr val="tx1"/>
                </a:solidFill>
              </a:rPr>
              <a:t>dorsolaterally</a:t>
            </a:r>
            <a:r>
              <a:rPr lang="en-US" sz="3200" b="1" dirty="0">
                <a:solidFill>
                  <a:schemeClr val="tx1"/>
                </a:solidFill>
              </a:rPr>
              <a:t> located. </a:t>
            </a:r>
          </a:p>
          <a:p>
            <a:pPr algn="l" rtl="0" eaLnBrk="1" hangingPunct="1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660423" y="270934"/>
            <a:ext cx="441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>
              <a:spcBef>
                <a:spcPct val="0"/>
              </a:spcBef>
            </a:pP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Hemangioblastomas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FF7D-A3CA-4067-9CE7-A2FFE258A566}" type="slidenum">
              <a:rPr lang="ar-JO" smtClean="0"/>
              <a:pPr/>
              <a:t>16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69684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12955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/>
              <a:t>Spinal arteriography:</a:t>
            </a:r>
          </a:p>
          <a:p>
            <a:endParaRPr lang="en-US" sz="2800" b="1" u="sng" dirty="0"/>
          </a:p>
          <a:p>
            <a:pPr lvl="1"/>
            <a:r>
              <a:rPr lang="en-US" sz="2800" dirty="0"/>
              <a:t>This is beneficial only if a </a:t>
            </a:r>
            <a:r>
              <a:rPr lang="en-US" sz="2800" b="1" dirty="0"/>
              <a:t>hemangioblastoma </a:t>
            </a:r>
            <a:r>
              <a:rPr lang="en-US" sz="2800" dirty="0"/>
              <a:t>is suggested as a differential diagnosis. Hemangioblastoma arteriography findings include </a:t>
            </a:r>
            <a:r>
              <a:rPr lang="en-US" sz="2800" b="1" dirty="0"/>
              <a:t>a vascular blush with a prominent draining vein.</a:t>
            </a:r>
          </a:p>
          <a:p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3457135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0" y="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0"/>
            <a:r>
              <a:rPr lang="en-US" b="1" dirty="0">
                <a:solidFill>
                  <a:schemeClr val="tx1"/>
                </a:solidFill>
              </a:rPr>
              <a:t>Classification: Intradural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FF7D-A3CA-4067-9CE7-A2FFE258A566}" type="slidenum">
              <a:rPr lang="ar-JO" smtClean="0"/>
              <a:pPr/>
              <a:t>2</a:t>
            </a:fld>
            <a:endParaRPr lang="ar-JO"/>
          </a:p>
        </p:txBody>
      </p:sp>
      <p:graphicFrame>
        <p:nvGraphicFramePr>
          <p:cNvPr id="3" name="Diagram 2"/>
          <p:cNvGraphicFramePr/>
          <p:nvPr/>
        </p:nvGraphicFramePr>
        <p:xfrm>
          <a:off x="1866900" y="1558572"/>
          <a:ext cx="8458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42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2065339" y="1905001"/>
            <a:ext cx="8264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latin typeface="Constantia" pitchFamily="18" charset="0"/>
            </a:endParaRPr>
          </a:p>
        </p:txBody>
      </p:sp>
      <p:sp>
        <p:nvSpPr>
          <p:cNvPr id="823300" name="Text Box 4"/>
          <p:cNvSpPr txBox="1">
            <a:spLocks noChangeArrowheads="1"/>
          </p:cNvSpPr>
          <p:nvPr/>
        </p:nvSpPr>
        <p:spPr bwMode="auto">
          <a:xfrm>
            <a:off x="0" y="1277691"/>
            <a:ext cx="6344356" cy="87100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endParaRPr lang="en-AU" sz="2000" dirty="0"/>
          </a:p>
          <a:p>
            <a:pPr>
              <a:defRPr/>
            </a:pPr>
            <a:r>
              <a:rPr lang="en-AU" sz="2800" b="1" dirty="0">
                <a:latin typeface="+mj-lt"/>
              </a:rPr>
              <a:t>is</a:t>
            </a:r>
            <a:r>
              <a:rPr lang="en-AU" sz="2800" dirty="0">
                <a:latin typeface="+mj-lt"/>
              </a:rPr>
              <a:t> </a:t>
            </a:r>
            <a:r>
              <a:rPr lang="en-AU" sz="2800" b="1" dirty="0">
                <a:latin typeface="+mj-lt"/>
              </a:rPr>
              <a:t>the most common spinal cord </a:t>
            </a:r>
            <a:r>
              <a:rPr lang="en-AU" sz="2800" b="1" dirty="0" err="1">
                <a:latin typeface="+mj-lt"/>
              </a:rPr>
              <a:t>tumor</a:t>
            </a:r>
            <a:r>
              <a:rPr lang="en-AU" sz="2800" dirty="0">
                <a:latin typeface="+mj-lt"/>
              </a:rPr>
              <a:t>. </a:t>
            </a:r>
          </a:p>
          <a:p>
            <a:pPr>
              <a:defRPr/>
            </a:pPr>
            <a:endParaRPr lang="en-AU" sz="2800" dirty="0">
              <a:latin typeface="+mj-lt"/>
            </a:endParaRPr>
          </a:p>
          <a:p>
            <a:pPr>
              <a:defRPr/>
            </a:pPr>
            <a:r>
              <a:rPr lang="en-US" sz="2800" b="1" dirty="0">
                <a:latin typeface="+mj-lt"/>
              </a:rPr>
              <a:t>predominate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after the fourth decade </a:t>
            </a:r>
            <a:endParaRPr lang="en-US" sz="2800" dirty="0">
              <a:latin typeface="+mj-lt"/>
            </a:endParaRPr>
          </a:p>
          <a:p>
            <a:pPr>
              <a:defRPr/>
            </a:pPr>
            <a:endParaRPr lang="en-US" sz="2800" dirty="0">
              <a:latin typeface="+mj-lt"/>
            </a:endParaRPr>
          </a:p>
          <a:p>
            <a:pPr>
              <a:defRPr/>
            </a:pP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more in  female </a:t>
            </a:r>
          </a:p>
          <a:p>
            <a:pPr>
              <a:defRPr/>
            </a:pPr>
            <a:endParaRPr lang="en-US" sz="2800" dirty="0">
              <a:latin typeface="+mj-lt"/>
            </a:endParaRPr>
          </a:p>
          <a:p>
            <a:pPr>
              <a:defRPr/>
            </a:pPr>
            <a:r>
              <a:rPr lang="en-US" sz="2800" dirty="0">
                <a:latin typeface="+mj-lt"/>
              </a:rPr>
              <a:t>They arise from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meningothelial cells that are clustered around the spinal nerve roots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.</a:t>
            </a:r>
            <a:r>
              <a:rPr lang="en-AU" sz="2000" b="1" i="1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>
              <a:defRPr/>
            </a:pPr>
            <a:endParaRPr lang="de-DE" sz="2400" b="1" dirty="0"/>
          </a:p>
          <a:p>
            <a:pPr>
              <a:defRPr/>
            </a:pPr>
            <a:r>
              <a:rPr lang="de-DE" sz="2400" b="1" dirty="0"/>
              <a:t>80% in T-spine (15% C-spine)</a:t>
            </a:r>
          </a:p>
          <a:p>
            <a:pPr>
              <a:defRPr/>
            </a:pPr>
            <a:endParaRPr lang="en-AU" sz="2000" dirty="0">
              <a:latin typeface="+mj-lt"/>
            </a:endParaRP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3600" dirty="0">
              <a:cs typeface="Times New Roman" pitchFamily="18" charset="0"/>
            </a:endParaRPr>
          </a:p>
          <a:p>
            <a:pPr>
              <a:defRPr/>
            </a:pPr>
            <a:endParaRPr lang="en-US" sz="3600" dirty="0"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3600" dirty="0">
                <a:cs typeface="Times New Roman" pitchFamily="18" charset="0"/>
              </a:rPr>
              <a:t> 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3600" dirty="0">
                <a:cs typeface="Times New Roman" pitchFamily="18" charset="0"/>
              </a:rPr>
              <a:t>  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733800" y="0"/>
            <a:ext cx="4394200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Benign Spinal tumors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</a:rPr>
              <a:t>   Spinal meningioma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015E33-7113-4954-B63E-FF78C3472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959" y="1905001"/>
            <a:ext cx="5224042" cy="4952999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BB98D756-38A2-4BA0-B300-3448FC86C0CA}"/>
              </a:ext>
            </a:extLst>
          </p:cNvPr>
          <p:cNvSpPr/>
          <p:nvPr/>
        </p:nvSpPr>
        <p:spPr>
          <a:xfrm rot="19110307">
            <a:off x="9037983" y="3498575"/>
            <a:ext cx="742122" cy="25179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97203" y="-25400"/>
            <a:ext cx="489268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000" b="1" dirty="0"/>
              <a:t>Spinal Meningioma 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E84052-81D7-42F7-A79B-5D5164C2079C}"/>
              </a:ext>
            </a:extLst>
          </p:cNvPr>
          <p:cNvSpPr txBox="1"/>
          <p:nvPr/>
        </p:nvSpPr>
        <p:spPr>
          <a:xfrm>
            <a:off x="0" y="1655929"/>
            <a:ext cx="1201137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84848"/>
                </a:solidFill>
                <a:latin typeface="proxima-nova"/>
              </a:rPr>
              <a:t>symptoms generally don’t occur unless your tumor has begun to press on your spinal cord.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484848"/>
              </a:solidFill>
              <a:latin typeface="proxima-nova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84848"/>
                </a:solidFill>
                <a:latin typeface="proxima-nova"/>
              </a:rPr>
              <a:t>Spinal meningioma </a:t>
            </a:r>
            <a:r>
              <a:rPr lang="en-US" sz="2800" b="1" u="sng" dirty="0">
                <a:solidFill>
                  <a:srgbClr val="FF0000"/>
                </a:solidFill>
                <a:latin typeface="proxima-nova"/>
              </a:rPr>
              <a:t>symptoms</a:t>
            </a:r>
            <a:r>
              <a:rPr lang="en-US" sz="2400" dirty="0">
                <a:solidFill>
                  <a:srgbClr val="484848"/>
                </a:solidFill>
                <a:latin typeface="proxima-nova"/>
              </a:rPr>
              <a:t> may include: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484848"/>
              </a:solidFill>
              <a:latin typeface="proxima-nova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84848"/>
                </a:solidFill>
                <a:latin typeface="proxima-nova"/>
              </a:rPr>
              <a:t>Difficulty walking or maintaining balance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84848"/>
                </a:solidFill>
                <a:latin typeface="proxima-nova"/>
              </a:rPr>
              <a:t>Weakness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84848"/>
                </a:solidFill>
                <a:latin typeface="proxima-nova"/>
              </a:rPr>
              <a:t>Pain at the tumor site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84848"/>
                </a:solidFill>
                <a:latin typeface="proxima-nova"/>
              </a:rPr>
              <a:t>Loss of bowel or bladder control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84848"/>
                </a:solidFill>
                <a:latin typeface="proxima-nova"/>
              </a:rPr>
              <a:t>Loss of sensation</a:t>
            </a:r>
          </a:p>
        </p:txBody>
      </p:sp>
    </p:spTree>
    <p:extLst>
      <p:ext uri="{BB962C8B-B14F-4D97-AF65-F5344CB8AC3E}">
        <p14:creationId xmlns:p14="http://schemas.microsoft.com/office/powerpoint/2010/main" val="27529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060498-37F4-46BA-9A0E-A35ED44E380D}"/>
              </a:ext>
            </a:extLst>
          </p:cNvPr>
          <p:cNvSpPr txBox="1"/>
          <p:nvPr/>
        </p:nvSpPr>
        <p:spPr>
          <a:xfrm>
            <a:off x="124178" y="843677"/>
            <a:ext cx="87376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dirty="0">
                <a:solidFill>
                  <a:srgbClr val="484848"/>
                </a:solidFill>
                <a:effectLst/>
                <a:latin typeface="proxima-nova"/>
              </a:rPr>
              <a:t>Surgery is the most common treatment for spinal meningiomas.</a:t>
            </a:r>
          </a:p>
          <a:p>
            <a:pPr algn="l"/>
            <a:endParaRPr lang="en-US" sz="2800" dirty="0">
              <a:solidFill>
                <a:srgbClr val="484848"/>
              </a:solidFill>
              <a:latin typeface="proxima-nova"/>
            </a:endParaRPr>
          </a:p>
          <a:p>
            <a:pPr algn="l"/>
            <a:r>
              <a:rPr lang="en-US" sz="2800" b="0" i="0" dirty="0">
                <a:solidFill>
                  <a:srgbClr val="484848"/>
                </a:solidFill>
                <a:effectLst/>
                <a:latin typeface="proxima-nova"/>
              </a:rPr>
              <a:t> Before the procedure, your surgeon will use an ultrasound to create a map of the tumor to figure out the best way to approach it.</a:t>
            </a:r>
          </a:p>
          <a:p>
            <a:pPr algn="l"/>
            <a:endParaRPr lang="en-US" sz="2800" dirty="0">
              <a:solidFill>
                <a:srgbClr val="484848"/>
              </a:solidFill>
              <a:latin typeface="proxima-nova"/>
            </a:endParaRPr>
          </a:p>
          <a:p>
            <a:pPr algn="l"/>
            <a:r>
              <a:rPr lang="en-US" sz="2800" b="0" i="0" dirty="0">
                <a:solidFill>
                  <a:srgbClr val="484848"/>
                </a:solidFill>
                <a:effectLst/>
                <a:latin typeface="proxima-nova"/>
              </a:rPr>
              <a:t> Then you’ll receive a </a:t>
            </a:r>
            <a:r>
              <a:rPr lang="en-US" sz="2800" b="1" i="0" u="sng" dirty="0">
                <a:solidFill>
                  <a:srgbClr val="FF0000"/>
                </a:solidFill>
                <a:effectLst/>
                <a:latin typeface="proxima-nova"/>
              </a:rPr>
              <a:t>laminectomy, </a:t>
            </a:r>
            <a:r>
              <a:rPr lang="en-US" sz="2800" b="0" i="0" dirty="0">
                <a:solidFill>
                  <a:srgbClr val="484848"/>
                </a:solidFill>
                <a:effectLst/>
                <a:latin typeface="proxima-nova"/>
              </a:rPr>
              <a:t>in which part of your vertebrae is removed to access the tumor</a:t>
            </a:r>
          </a:p>
          <a:p>
            <a:pPr algn="l"/>
            <a:br>
              <a:rPr lang="en-US" sz="2800" b="0" i="0" dirty="0">
                <a:solidFill>
                  <a:srgbClr val="484848"/>
                </a:solidFill>
                <a:effectLst/>
                <a:latin typeface="proxima-nova"/>
              </a:rPr>
            </a:br>
            <a:endParaRPr lang="en-US" sz="2800" b="0" i="0" dirty="0">
              <a:solidFill>
                <a:srgbClr val="484848"/>
              </a:solidFill>
              <a:effectLst/>
              <a:latin typeface="proxima-nova"/>
            </a:endParaRPr>
          </a:p>
          <a:p>
            <a:pPr algn="l"/>
            <a:r>
              <a:rPr lang="en-US" sz="2800" b="0" i="0" dirty="0">
                <a:solidFill>
                  <a:srgbClr val="484848"/>
                </a:solidFill>
                <a:effectLst/>
                <a:latin typeface="proxima-nova"/>
              </a:rPr>
              <a:t>In some cases, your doctor may recommend taking corticosteroids to shrink your tumor before surgery.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BFD11-33EB-457E-B963-6FEA55CDEAA2}"/>
              </a:ext>
            </a:extLst>
          </p:cNvPr>
          <p:cNvSpPr txBox="1"/>
          <p:nvPr/>
        </p:nvSpPr>
        <p:spPr>
          <a:xfrm>
            <a:off x="4684889" y="0"/>
            <a:ext cx="29802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Treatment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BBE439-C2F0-4D2B-853E-4D61E600C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378" y="1332090"/>
            <a:ext cx="3228622" cy="343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6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265A06-A831-42B9-8F57-8BEB3FC22F3C}"/>
              </a:ext>
            </a:extLst>
          </p:cNvPr>
          <p:cNvSpPr txBox="1"/>
          <p:nvPr/>
        </p:nvSpPr>
        <p:spPr>
          <a:xfrm>
            <a:off x="3048000" y="-23983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chemeClr val="tx2"/>
                </a:solidFill>
                <a:latin typeface="+mj-lt"/>
              </a:rPr>
              <a:t>Benign Spinal tumors</a:t>
            </a:r>
          </a:p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chemeClr val="tx2"/>
                </a:solidFill>
                <a:latin typeface="+mj-lt"/>
              </a:rPr>
              <a:t>Schwannomas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7455D0-2DC9-4A9D-8698-93D94CDFCA85}"/>
              </a:ext>
            </a:extLst>
          </p:cNvPr>
          <p:cNvSpPr txBox="1"/>
          <p:nvPr/>
        </p:nvSpPr>
        <p:spPr>
          <a:xfrm>
            <a:off x="237067" y="1511306"/>
            <a:ext cx="771474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i="0" dirty="0">
                <a:solidFill>
                  <a:srgbClr val="363533"/>
                </a:solidFill>
                <a:effectLst/>
                <a:latin typeface="Whitney SSm A"/>
              </a:rPr>
              <a:t>A schwannoma is a spinal tumor that arises from the lining of the nerve cells of the spine.</a:t>
            </a:r>
          </a:p>
          <a:p>
            <a:pPr algn="l"/>
            <a:endParaRPr lang="en-US" sz="2400" b="0" i="0" dirty="0">
              <a:solidFill>
                <a:srgbClr val="363533"/>
              </a:solidFill>
              <a:effectLst/>
              <a:latin typeface="Whitney SSm A"/>
            </a:endParaRPr>
          </a:p>
          <a:p>
            <a:pPr algn="l"/>
            <a:r>
              <a:rPr lang="en-US" sz="2400" b="0" i="0" dirty="0">
                <a:solidFill>
                  <a:srgbClr val="363533"/>
                </a:solidFill>
                <a:effectLst/>
                <a:latin typeface="Whitney SSm A"/>
              </a:rPr>
              <a:t> The nerves of the spine are insulated by a protective sheath called myelin, which transmits nerve impulses throughout the body.</a:t>
            </a:r>
          </a:p>
          <a:p>
            <a:pPr algn="l"/>
            <a:endParaRPr lang="en-US" sz="2400" dirty="0">
              <a:solidFill>
                <a:srgbClr val="363533"/>
              </a:solidFill>
              <a:latin typeface="Whitney SSm A"/>
            </a:endParaRPr>
          </a:p>
          <a:p>
            <a:pPr algn="l"/>
            <a:r>
              <a:rPr lang="en-US" sz="2400" b="1" i="0" u="sng" dirty="0">
                <a:solidFill>
                  <a:srgbClr val="363533"/>
                </a:solidFill>
                <a:effectLst/>
                <a:latin typeface="Whitney SSm A"/>
              </a:rPr>
              <a:t> </a:t>
            </a:r>
            <a:r>
              <a:rPr lang="en-US" sz="2800" b="1" i="0" u="sng" dirty="0">
                <a:solidFill>
                  <a:srgbClr val="FF0000"/>
                </a:solidFill>
                <a:effectLst/>
                <a:latin typeface="Whitney SSm A"/>
              </a:rPr>
              <a:t>Schwann</a:t>
            </a:r>
            <a:r>
              <a:rPr lang="en-US" sz="2400" b="1" i="0" u="sng" dirty="0">
                <a:solidFill>
                  <a:srgbClr val="FF0000"/>
                </a:solidFill>
                <a:effectLst/>
                <a:latin typeface="Whitney SSm A"/>
              </a:rPr>
              <a:t> </a:t>
            </a:r>
            <a:r>
              <a:rPr lang="en-US" sz="2800" b="1" i="0" u="sng" dirty="0">
                <a:solidFill>
                  <a:srgbClr val="FF0000"/>
                </a:solidFill>
                <a:effectLst/>
                <a:latin typeface="Whitney SSm A"/>
              </a:rPr>
              <a:t>cells</a:t>
            </a:r>
            <a:r>
              <a:rPr lang="en-US" sz="2400" b="1" i="0" u="sng" dirty="0">
                <a:solidFill>
                  <a:srgbClr val="FF0000"/>
                </a:solidFill>
                <a:effectLst/>
                <a:latin typeface="Whitney SSm A"/>
              </a:rPr>
              <a:t> </a:t>
            </a:r>
            <a:r>
              <a:rPr lang="en-US" sz="2400" b="0" i="0" dirty="0">
                <a:solidFill>
                  <a:srgbClr val="363533"/>
                </a:solidFill>
                <a:effectLst/>
                <a:latin typeface="Whitney SSm A"/>
              </a:rPr>
              <a:t>create the myelin sheath of the nerves.</a:t>
            </a:r>
          </a:p>
          <a:p>
            <a:pPr algn="l"/>
            <a:endParaRPr lang="en-US" sz="2400" b="0" i="0" dirty="0">
              <a:solidFill>
                <a:srgbClr val="363533"/>
              </a:solidFill>
              <a:effectLst/>
              <a:latin typeface="Whitney SSm A"/>
            </a:endParaRPr>
          </a:p>
          <a:p>
            <a:pPr algn="l"/>
            <a:r>
              <a:rPr lang="en-US" sz="2400" b="0" i="0" dirty="0">
                <a:solidFill>
                  <a:srgbClr val="363533"/>
                </a:solidFill>
                <a:effectLst/>
                <a:latin typeface="Whitney SSm A"/>
              </a:rPr>
              <a:t>When a schwannoma tumor develops, it forms around the tissue of the myelin sheath. Most schwannomas are benign.</a:t>
            </a:r>
          </a:p>
          <a:p>
            <a:pPr algn="l"/>
            <a:endParaRPr lang="en-US" sz="2400" dirty="0">
              <a:latin typeface="+mj-lt"/>
            </a:endParaRPr>
          </a:p>
          <a:p>
            <a:pPr algn="l"/>
            <a:r>
              <a:rPr lang="en-US" sz="2400" dirty="0">
                <a:latin typeface="+mj-lt"/>
              </a:rPr>
              <a:t>Schwannomas and neurofibromas typically involve </a:t>
            </a:r>
            <a:r>
              <a:rPr lang="en-US" sz="2800" b="1" dirty="0">
                <a:latin typeface="+mj-lt"/>
              </a:rPr>
              <a:t>the dorsal sensory nerve roots</a:t>
            </a:r>
            <a:endParaRPr lang="en-US" sz="2400" dirty="0">
              <a:solidFill>
                <a:srgbClr val="363533"/>
              </a:solidFill>
              <a:latin typeface="Whitney SSm A"/>
            </a:endParaRPr>
          </a:p>
          <a:p>
            <a:pPr algn="l"/>
            <a:r>
              <a:rPr lang="en-US" sz="2400" b="0" i="0" dirty="0">
                <a:solidFill>
                  <a:srgbClr val="363533"/>
                </a:solidFill>
                <a:effectLst/>
                <a:latin typeface="Whitney SSm A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35FB1D-972E-4A59-A2FD-E09D59F87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337" y="1936063"/>
            <a:ext cx="4390663" cy="492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91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58C9821-1C37-490D-B2AD-8609F2FD8E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128" y="1705457"/>
            <a:ext cx="6643872" cy="30575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99D3EA-84D1-4289-A2C2-C13A6BF784F1}"/>
              </a:ext>
            </a:extLst>
          </p:cNvPr>
          <p:cNvSpPr txBox="1"/>
          <p:nvPr/>
        </p:nvSpPr>
        <p:spPr>
          <a:xfrm>
            <a:off x="154324" y="1705457"/>
            <a:ext cx="53938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Whitney SSm A"/>
              </a:rPr>
              <a:t>Surgery</a:t>
            </a:r>
            <a:r>
              <a:rPr lang="en-US" sz="2400" b="1" i="0" dirty="0">
                <a:solidFill>
                  <a:srgbClr val="363533"/>
                </a:solidFill>
                <a:effectLst/>
                <a:latin typeface="Whitney SSm A"/>
              </a:rPr>
              <a:t> is the primary treatment for spinal schwannomas. </a:t>
            </a:r>
          </a:p>
          <a:p>
            <a:pPr algn="l"/>
            <a:endParaRPr lang="en-US" sz="2400" b="1" dirty="0">
              <a:solidFill>
                <a:srgbClr val="363533"/>
              </a:solidFill>
              <a:latin typeface="Whitney SSm A"/>
            </a:endParaRPr>
          </a:p>
          <a:p>
            <a:pPr algn="l"/>
            <a:r>
              <a:rPr lang="en-US" sz="2400" b="1" i="0" dirty="0">
                <a:solidFill>
                  <a:srgbClr val="363533"/>
                </a:solidFill>
                <a:effectLst/>
                <a:latin typeface="Whitney SSm A"/>
              </a:rPr>
              <a:t>Using a microscope and intraoperative </a:t>
            </a:r>
            <a:r>
              <a:rPr lang="en-US" sz="2400" b="1" i="0" u="sng" dirty="0">
                <a:solidFill>
                  <a:srgbClr val="363533"/>
                </a:solidFill>
                <a:effectLst/>
                <a:latin typeface="Whitney SSm A"/>
              </a:rPr>
              <a:t>electrophysiologica</a:t>
            </a:r>
            <a:r>
              <a:rPr lang="en-US" sz="2400" b="1" i="0" dirty="0">
                <a:solidFill>
                  <a:srgbClr val="363533"/>
                </a:solidFill>
                <a:effectLst/>
                <a:latin typeface="Whitney SSm A"/>
              </a:rPr>
              <a:t>l </a:t>
            </a:r>
            <a:r>
              <a:rPr lang="en-US" sz="2400" b="1" i="0" u="sng" dirty="0">
                <a:solidFill>
                  <a:srgbClr val="363533"/>
                </a:solidFill>
                <a:effectLst/>
                <a:latin typeface="Whitney SSm A"/>
              </a:rPr>
              <a:t>monitoring</a:t>
            </a:r>
            <a:r>
              <a:rPr lang="en-US" sz="2400" b="1" i="0" dirty="0">
                <a:solidFill>
                  <a:srgbClr val="363533"/>
                </a:solidFill>
                <a:effectLst/>
                <a:latin typeface="Whitney SSm A"/>
              </a:rPr>
              <a:t>, surgeons open the nerve and carefully remove the tumor.</a:t>
            </a:r>
          </a:p>
          <a:p>
            <a:pPr algn="l"/>
            <a:endParaRPr lang="en-US" sz="2400" b="1" i="0" dirty="0">
              <a:solidFill>
                <a:srgbClr val="363533"/>
              </a:solidFill>
              <a:effectLst/>
              <a:latin typeface="Whitney SSm A"/>
            </a:endParaRPr>
          </a:p>
          <a:p>
            <a:pPr algn="l"/>
            <a:endParaRPr lang="en-US" sz="2400" b="1" dirty="0">
              <a:solidFill>
                <a:srgbClr val="363533"/>
              </a:solidFill>
              <a:latin typeface="Whitney SSm A"/>
            </a:endParaRPr>
          </a:p>
          <a:p>
            <a:pPr algn="l"/>
            <a:r>
              <a:rPr lang="en-US" sz="2400" b="1" i="0" dirty="0">
                <a:solidFill>
                  <a:srgbClr val="363533"/>
                </a:solidFill>
                <a:effectLst/>
                <a:latin typeface="Whitney SSm A"/>
              </a:rPr>
              <a:t>For large tumors, radiation and chemotherapy may be used in conjunction with surgery.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8DF3C0-71CC-4C81-9B4C-7F61C2B4AA84}"/>
              </a:ext>
            </a:extLst>
          </p:cNvPr>
          <p:cNvSpPr txBox="1"/>
          <p:nvPr/>
        </p:nvSpPr>
        <p:spPr>
          <a:xfrm>
            <a:off x="4294207" y="0"/>
            <a:ext cx="4120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336168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D3C49B-FCF7-45A4-BAC6-8C781CA41EFA}"/>
              </a:ext>
            </a:extLst>
          </p:cNvPr>
          <p:cNvSpPr txBox="1"/>
          <p:nvPr/>
        </p:nvSpPr>
        <p:spPr>
          <a:xfrm>
            <a:off x="90311" y="1247339"/>
            <a:ext cx="662657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dirty="0">
                <a:solidFill>
                  <a:srgbClr val="207AB5"/>
                </a:solidFill>
                <a:effectLst/>
                <a:latin typeface="utopia-std-display"/>
              </a:rPr>
              <a:t>Overview</a:t>
            </a:r>
          </a:p>
          <a:p>
            <a:pPr algn="l"/>
            <a:endParaRPr lang="en-US" sz="2400" b="1" i="0" dirty="0">
              <a:solidFill>
                <a:srgbClr val="207AB5"/>
              </a:solidFill>
              <a:effectLst/>
              <a:latin typeface="utopia-std-display"/>
            </a:endParaRPr>
          </a:p>
          <a:p>
            <a:pPr algn="l"/>
            <a:r>
              <a:rPr lang="en-US" sz="2400" b="0" i="0" dirty="0">
                <a:solidFill>
                  <a:srgbClr val="484848"/>
                </a:solidFill>
                <a:effectLst/>
                <a:latin typeface="proxima-nova"/>
              </a:rPr>
              <a:t>Noncancerous (benign) tumors that grow inside the sheath are called </a:t>
            </a:r>
            <a:r>
              <a:rPr lang="en-US" sz="2400" b="1" i="0" dirty="0" err="1">
                <a:solidFill>
                  <a:srgbClr val="484848"/>
                </a:solidFill>
                <a:effectLst/>
                <a:latin typeface="proxima-nova"/>
              </a:rPr>
              <a:t>nuerofibromas</a:t>
            </a:r>
            <a:r>
              <a:rPr lang="en-US" sz="2400" b="0" i="0" dirty="0">
                <a:solidFill>
                  <a:srgbClr val="484848"/>
                </a:solidFill>
                <a:effectLst/>
                <a:latin typeface="proxima-nova"/>
              </a:rPr>
              <a:t>. </a:t>
            </a:r>
          </a:p>
          <a:p>
            <a:pPr algn="l"/>
            <a:endParaRPr lang="en-US" sz="2400" dirty="0">
              <a:solidFill>
                <a:srgbClr val="484848"/>
              </a:solidFill>
              <a:latin typeface="proxima-nova"/>
            </a:endParaRPr>
          </a:p>
          <a:p>
            <a:pPr algn="l"/>
            <a:r>
              <a:rPr lang="en-US" sz="2400" b="0" i="0" dirty="0">
                <a:solidFill>
                  <a:srgbClr val="484848"/>
                </a:solidFill>
                <a:effectLst/>
                <a:latin typeface="proxima-nova"/>
              </a:rPr>
              <a:t>the tumors are often a result of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proxima-nova"/>
              </a:rPr>
              <a:t>neurofibromatosis,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can either be an inherited disorder or the product of a gene mutation.  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NF1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proxima-nova"/>
              </a:rPr>
              <a:t> </a:t>
            </a:r>
            <a:r>
              <a:rPr lang="en-US" sz="2400" b="0" i="0" dirty="0">
                <a:solidFill>
                  <a:srgbClr val="484848"/>
                </a:solidFill>
                <a:effectLst/>
                <a:latin typeface="proxima-nova"/>
              </a:rPr>
              <a:t>a genetic condition that causes abnormal growths within your nerve tissue</a:t>
            </a:r>
            <a:r>
              <a:rPr lang="en-US" b="0" i="0" dirty="0">
                <a:solidFill>
                  <a:srgbClr val="484848"/>
                </a:solidFill>
                <a:effectLst/>
                <a:latin typeface="proxima-nova"/>
              </a:rPr>
              <a:t>.</a:t>
            </a:r>
          </a:p>
          <a:p>
            <a:pPr algn="l"/>
            <a:endParaRPr lang="en-US" dirty="0">
              <a:solidFill>
                <a:srgbClr val="484848"/>
              </a:solidFill>
              <a:latin typeface="proxima-nova"/>
            </a:endParaRPr>
          </a:p>
          <a:p>
            <a:pPr algn="l"/>
            <a:br>
              <a:rPr lang="en-US" dirty="0"/>
            </a:br>
            <a:r>
              <a:rPr lang="en-US" sz="2800" b="1" i="0" dirty="0">
                <a:solidFill>
                  <a:srgbClr val="484848"/>
                </a:solidFill>
                <a:effectLst/>
                <a:latin typeface="proxima-nova"/>
              </a:rPr>
              <a:t>Surgery</a:t>
            </a:r>
            <a:r>
              <a:rPr lang="en-US" sz="2400" b="1" i="0" dirty="0">
                <a:solidFill>
                  <a:srgbClr val="484848"/>
                </a:solidFill>
                <a:effectLst/>
                <a:latin typeface="proxima-nova"/>
              </a:rPr>
              <a:t> </a:t>
            </a:r>
            <a:r>
              <a:rPr lang="en-US" sz="2400" b="0" i="0" dirty="0">
                <a:solidFill>
                  <a:srgbClr val="484848"/>
                </a:solidFill>
                <a:effectLst/>
                <a:latin typeface="proxima-nova"/>
              </a:rPr>
              <a:t>is the most common treatment for spinal neurofibromas that are causing symptoms</a:t>
            </a:r>
            <a:endParaRPr lang="en-US" b="0" i="0" dirty="0">
              <a:solidFill>
                <a:srgbClr val="484848"/>
              </a:solidFill>
              <a:effectLst/>
              <a:latin typeface="proxima-nova"/>
            </a:endParaRPr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779DDC4C-4B92-4784-A796-419A62E89B33}"/>
              </a:ext>
            </a:extLst>
          </p:cNvPr>
          <p:cNvSpPr/>
          <p:nvPr/>
        </p:nvSpPr>
        <p:spPr>
          <a:xfrm>
            <a:off x="3032552" y="0"/>
            <a:ext cx="6111448" cy="652582"/>
          </a:xfrm>
          <a:prstGeom prst="trapezoi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3600" b="1" dirty="0">
                <a:solidFill>
                  <a:prstClr val="black"/>
                </a:solidFill>
              </a:rPr>
              <a:t>Spinal Neurofibromas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7C7DEC-E6FF-4A50-86E9-61B52A60C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257" y="1331089"/>
            <a:ext cx="5072969" cy="36021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F53662-0665-4737-B56E-830787102C6B}"/>
              </a:ext>
            </a:extLst>
          </p:cNvPr>
          <p:cNvSpPr txBox="1"/>
          <p:nvPr/>
        </p:nvSpPr>
        <p:spPr>
          <a:xfrm>
            <a:off x="7206851" y="4844015"/>
            <a:ext cx="517774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(</a:t>
            </a: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a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) Neurofibromas (arrows) affecting all spinal nerve roots shown in </a:t>
            </a: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frontal section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. (</a:t>
            </a: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b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) This is confirmed by the normal image of the thoracic and the entire midsagittal section.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333" y="0"/>
            <a:ext cx="9486900" cy="9426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0"/>
            <a:r>
              <a:rPr lang="en-US" b="1" dirty="0">
                <a:solidFill>
                  <a:schemeClr val="tx1"/>
                </a:solidFill>
              </a:rPr>
              <a:t>Nerve Sheath Tumors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43554"/>
            <a:ext cx="4129118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b="1" dirty="0" err="1"/>
              <a:t>Schwannomas</a:t>
            </a:r>
            <a:endParaRPr lang="en-US" sz="2400" b="1" dirty="0"/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/>
              <a:t>Slightly more common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/>
              <a:t>Dorsal root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b="1" dirty="0"/>
              <a:t>Encapsulated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/>
              <a:t>Schwann cells</a:t>
            </a:r>
          </a:p>
          <a:p>
            <a:pPr lvl="1" algn="l" rtl="0">
              <a:buFont typeface="Arial" pitchFamily="34" charset="0"/>
              <a:buChar char="•"/>
            </a:pPr>
            <a:endParaRPr lang="ar-JO" sz="2400" dirty="0"/>
          </a:p>
        </p:txBody>
      </p:sp>
      <p:sp>
        <p:nvSpPr>
          <p:cNvPr id="5" name="Rectangle 4"/>
          <p:cNvSpPr/>
          <p:nvPr/>
        </p:nvSpPr>
        <p:spPr>
          <a:xfrm>
            <a:off x="8062884" y="1443554"/>
            <a:ext cx="4114800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b="1" dirty="0" err="1"/>
              <a:t>Neurofibromas</a:t>
            </a:r>
            <a:endParaRPr lang="en-US" sz="2400" b="1" dirty="0"/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/>
              <a:t>Slightly less common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/>
              <a:t>Dorsal root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b="1" dirty="0" err="1"/>
              <a:t>Unencapsulated</a:t>
            </a:r>
            <a:endParaRPr lang="en-US" sz="2400" b="1" dirty="0"/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/>
              <a:t>Schwann cells &amp; fibroblasts</a:t>
            </a:r>
          </a:p>
          <a:p>
            <a:pPr lvl="1" algn="l" rtl="0"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FF7D-A3CA-4067-9CE7-A2FFE258A566}" type="slidenum">
              <a:rPr lang="ar-JO" smtClean="0"/>
              <a:pPr/>
              <a:t>9</a:t>
            </a:fld>
            <a:endParaRPr lang="ar-J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A0CA78-9632-4CFB-AA38-66CB6A0B3D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264" y="4146997"/>
            <a:ext cx="7811037" cy="271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46445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243541"/>
      </a:dk2>
      <a:lt2>
        <a:srgbClr val="E8E2E3"/>
      </a:lt2>
      <a:accent1>
        <a:srgbClr val="33B2A3"/>
      </a:accent1>
      <a:accent2>
        <a:srgbClr val="2B95C1"/>
      </a:accent2>
      <a:accent3>
        <a:srgbClr val="3D68D3"/>
      </a:accent3>
      <a:accent4>
        <a:srgbClr val="5D4CCB"/>
      </a:accent4>
      <a:accent5>
        <a:srgbClr val="8F3DD3"/>
      </a:accent5>
      <a:accent6>
        <a:srgbClr val="BC2BC1"/>
      </a:accent6>
      <a:hlink>
        <a:srgbClr val="C85A67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945</Words>
  <Application>Microsoft Office PowerPoint</Application>
  <PresentationFormat>Widescreen</PresentationFormat>
  <Paragraphs>171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-apple-system</vt:lpstr>
      <vt:lpstr>Arial</vt:lpstr>
      <vt:lpstr>Arial</vt:lpstr>
      <vt:lpstr>AvenirLT</vt:lpstr>
      <vt:lpstr>Calibri</vt:lpstr>
      <vt:lpstr>Constantia</vt:lpstr>
      <vt:lpstr>Gill Sans MT</vt:lpstr>
      <vt:lpstr>Goudy Old Style</vt:lpstr>
      <vt:lpstr>proxima-nova</vt:lpstr>
      <vt:lpstr>utopia-std-display</vt:lpstr>
      <vt:lpstr>Whitney SSm A</vt:lpstr>
      <vt:lpstr>ClassicFrameVTI</vt:lpstr>
      <vt:lpstr>Spinal tumors</vt:lpstr>
      <vt:lpstr>Classification: Intradural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Nerve Sheath Tumors</vt:lpstr>
      <vt:lpstr>Intramedullary tumor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tumors</dc:title>
  <dc:creator>ismail alrub</dc:creator>
  <cp:lastModifiedBy>ismail alrub</cp:lastModifiedBy>
  <cp:revision>17</cp:revision>
  <dcterms:created xsi:type="dcterms:W3CDTF">2020-09-08T00:26:22Z</dcterms:created>
  <dcterms:modified xsi:type="dcterms:W3CDTF">2020-09-08T08:38:10Z</dcterms:modified>
</cp:coreProperties>
</file>