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s/slide29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2.xml" ContentType="application/vnd.openxmlformats-officedocument.presentationml.slide+xml"/>
  <Override PartName="/ppt/slides/slide11.xml" ContentType="application/vnd.openxmlformats-officedocument.presentationml.slide+xml"/>
  <Override PartName="/ppt/slides/slide10.xml" ContentType="application/vnd.openxmlformats-officedocument.presentationml.slide+xml"/>
  <Override PartName="/ppt/slides/slide9.xml" ContentType="application/vnd.openxmlformats-officedocument.presentationml.slide+xml"/>
  <Override PartName="/ppt/slides/slide8.xml" ContentType="application/vnd.openxmlformats-officedocument.presentationml.slide+xml"/>
  <Override PartName="/ppt/slides/slide7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27.xml" ContentType="application/vnd.openxmlformats-officedocument.presentationml.slide+xml"/>
  <Override PartName="/ppt/slides/slide26.xml" ContentType="application/vnd.openxmlformats-officedocument.presentationml.slide+xml"/>
  <Override PartName="/ppt/slides/slide25.xml" ContentType="application/vnd.openxmlformats-officedocument.presentationml.slide+xml"/>
  <Override PartName="/ppt/slides/slide24.xml" ContentType="application/vnd.openxmlformats-officedocument.presentationml.slide+xml"/>
  <Override PartName="/ppt/slides/slide23.xml" ContentType="application/vnd.openxmlformats-officedocument.presentationml.slide+xml"/>
  <Override PartName="/ppt/slides/slide22.xml" ContentType="application/vnd.openxmlformats-officedocument.presentationml.slide+xml"/>
  <Override PartName="/ppt/slides/slide21.xml" ContentType="application/vnd.openxmlformats-officedocument.presentationml.slide+xml"/>
  <Override PartName="/ppt/slides/slide20.xml" ContentType="application/vnd.openxmlformats-officedocument.presentationml.slide+xml"/>
  <Override PartName="/ppt/slides/slide30.xml" ContentType="application/vnd.openxmlformats-officedocument.presentationml.slide+xml"/>
  <Override PartName="/ppt/slides/slide6.xml" ContentType="application/vnd.openxmlformats-officedocument.presentationml.slide+xml"/>
  <Override PartName="/ppt/slides/slide4.xml" ContentType="application/vnd.openxmlformats-officedocument.presentationml.slide+xml"/>
  <Override PartName="/ppt/slides/slide1.xml" ContentType="application/vnd.openxmlformats-officedocument.presentationml.slide+xml"/>
  <Override PartName="/ppt/slides/slide5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notesSlides/notesSlide6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3.xml" ContentType="application/vnd.openxmlformats-officedocument.presentationml.notesSlid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Masters/notesMaster1.xml" ContentType="application/vnd.openxmlformats-officedocument.presentationml.notesMaster+xml"/>
  <Override PartName="/ppt/theme/theme2.xml" ContentType="application/vnd.openxmlformats-officedocument.theme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58" r:id="rId1"/>
  </p:sldMasterIdLst>
  <p:notesMasterIdLst>
    <p:notesMasterId r:id="rId32"/>
  </p:notesMasterIdLst>
  <p:sldIdLst>
    <p:sldId id="256" r:id="rId2"/>
    <p:sldId id="259" r:id="rId3"/>
    <p:sldId id="257" r:id="rId4"/>
    <p:sldId id="313" r:id="rId5"/>
    <p:sldId id="258" r:id="rId6"/>
    <p:sldId id="286" r:id="rId7"/>
    <p:sldId id="287" r:id="rId8"/>
    <p:sldId id="288" r:id="rId9"/>
    <p:sldId id="289" r:id="rId10"/>
    <p:sldId id="290" r:id="rId11"/>
    <p:sldId id="295" r:id="rId12"/>
    <p:sldId id="310" r:id="rId13"/>
    <p:sldId id="296" r:id="rId14"/>
    <p:sldId id="291" r:id="rId15"/>
    <p:sldId id="292" r:id="rId16"/>
    <p:sldId id="293" r:id="rId17"/>
    <p:sldId id="294" r:id="rId18"/>
    <p:sldId id="298" r:id="rId19"/>
    <p:sldId id="299" r:id="rId20"/>
    <p:sldId id="300" r:id="rId21"/>
    <p:sldId id="301" r:id="rId22"/>
    <p:sldId id="303" r:id="rId23"/>
    <p:sldId id="304" r:id="rId24"/>
    <p:sldId id="314" r:id="rId25"/>
    <p:sldId id="306" r:id="rId26"/>
    <p:sldId id="307" r:id="rId27"/>
    <p:sldId id="308" r:id="rId28"/>
    <p:sldId id="309" r:id="rId29"/>
    <p:sldId id="311" r:id="rId30"/>
    <p:sldId id="312" r:id="rId31"/>
  </p:sldIdLst>
  <p:sldSz cx="9144000" cy="5143500" type="screen16x9"/>
  <p:notesSz cx="6858000" cy="9144000"/>
  <p:embeddedFontLst>
    <p:embeddedFont>
      <p:font typeface="Dosis" charset="0"/>
      <p:regular r:id="rId33"/>
      <p:bold r:id="rId34"/>
    </p:embeddedFont>
    <p:embeddedFont>
      <p:font typeface="Source Sans Pro" charset="0"/>
      <p:regular r:id="rId35"/>
      <p:bold r:id="rId36"/>
      <p:italic r:id="rId37"/>
      <p:boldItalic r:id="rId3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DFE3CBF2-F920-4ABD-A0C9-DBEF4B05FF2B}">
  <a:tblStyle styleId="{DFE3CBF2-F920-4ABD-A0C9-DBEF4B05FF2B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8" autoAdjust="0"/>
    <p:restoredTop sz="94671" autoAdjust="0"/>
  </p:normalViewPr>
  <p:slideViewPr>
    <p:cSldViewPr snapToGrid="0">
      <p:cViewPr varScale="1">
        <p:scale>
          <a:sx n="93" d="100"/>
          <a:sy n="93" d="100"/>
        </p:scale>
        <p:origin x="-726" y="-96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21" Type="http://schemas.openxmlformats.org/officeDocument/2006/relationships/slide" Target="slides/slide20.xml"/><Relationship Id="rId34" Type="http://schemas.openxmlformats.org/officeDocument/2006/relationships/font" Target="fonts/font2.fntdata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openxmlformats.org/officeDocument/2006/relationships/font" Target="fonts/font5.fntdata"/><Relationship Id="rId40" Type="http://schemas.openxmlformats.org/officeDocument/2006/relationships/viewProps" Target="viewProps.xml"/><Relationship Id="rId45" Type="http://schemas.openxmlformats.org/officeDocument/2006/relationships/customXml" Target="../customXml/item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4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customXml" Target="../customXml/item2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font" Target="fonts/font3.fntdata"/><Relationship Id="rId43" Type="http://schemas.openxmlformats.org/officeDocument/2006/relationships/customXml" Target="../customXml/item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1.fntdata"/><Relationship Id="rId38" Type="http://schemas.openxmlformats.org/officeDocument/2006/relationships/font" Target="fonts/font6.fntdata"/><Relationship Id="rId20" Type="http://schemas.openxmlformats.org/officeDocument/2006/relationships/slide" Target="slides/slide19.xml"/><Relationship Id="rId41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160440929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g35f391192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" name="Google Shape;67;g35f391192_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1536320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g35f391192_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" name="Google Shape;88;g35f391192_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3086733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g35f391192_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" name="Google Shape;88;g35f391192_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0446123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g35f391192_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" name="Google Shape;88;g35f391192_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0547604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g35f391192_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" name="Google Shape;88;g35f391192_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4005682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100" b="0" i="0" u="none" strike="noStrike" cap="none" baseline="0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Virus-specific CD8+ T cells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0313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g35f391192_0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" name="Google Shape;96;g35f391192_0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4106775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" name="Google Shape;79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 b="1" i="0" u="none" strike="noStrike" cap="none" dirty="0" err="1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penía</a:t>
            </a:r>
            <a:r>
              <a:rPr lang="en-US" sz="1100" b="0" i="0" u="none" strike="noStrike" cap="none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, “poverty, lack”  in </a:t>
            </a:r>
            <a:r>
              <a:rPr lang="en-US" sz="1100" b="0" i="0" u="none" strike="noStrike" cap="none" dirty="0" err="1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latin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13538616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" name="Google Shape;79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 b="1" i="0" u="none" strike="noStrike" cap="none" dirty="0" err="1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penía</a:t>
            </a:r>
            <a:r>
              <a:rPr lang="en-US" sz="1100" b="0" i="0" u="none" strike="noStrike" cap="none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, “poverty, lack”  in </a:t>
            </a:r>
            <a:r>
              <a:rPr lang="en-US" sz="1100" b="0" i="0" u="none" strike="noStrike" cap="none" dirty="0" err="1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latin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13538616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g35f391192_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" name="Google Shape;88;g35f391192_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2577550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g35f391192_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" name="Google Shape;88;g35f391192_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8206203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g35f391192_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" name="Google Shape;88;g35f391192_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48946750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g35f391192_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" name="Google Shape;88;g35f391192_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8743829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g35f391192_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" name="Google Shape;88;g35f391192_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533781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 rot="10800000">
            <a:off x="-150" y="4156675"/>
            <a:ext cx="9144000" cy="276600"/>
          </a:xfrm>
          <a:prstGeom prst="rect">
            <a:avLst/>
          </a:prstGeom>
          <a:solidFill>
            <a:srgbClr val="000000">
              <a:alpha val="346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11;p2"/>
          <p:cNvSpPr/>
          <p:nvPr/>
        </p:nvSpPr>
        <p:spPr>
          <a:xfrm flipH="1">
            <a:off x="-150" y="0"/>
            <a:ext cx="9144000" cy="4156800"/>
          </a:xfrm>
          <a:prstGeom prst="rect">
            <a:avLst/>
          </a:prstGeom>
          <a:solidFill>
            <a:srgbClr val="0DB7C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ctrTitle"/>
          </p:nvPr>
        </p:nvSpPr>
        <p:spPr>
          <a:xfrm>
            <a:off x="685800" y="2525225"/>
            <a:ext cx="5309700" cy="11598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None/>
              <a:defRPr sz="6000">
                <a:solidFill>
                  <a:srgbClr val="FFFFFF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None/>
              <a:defRPr sz="6000">
                <a:solidFill>
                  <a:srgbClr val="FFFFFF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None/>
              <a:defRPr sz="6000">
                <a:solidFill>
                  <a:srgbClr val="FFFFFF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None/>
              <a:defRPr sz="6000">
                <a:solidFill>
                  <a:srgbClr val="FFFFFF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None/>
              <a:defRPr sz="6000">
                <a:solidFill>
                  <a:srgbClr val="FFFFFF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None/>
              <a:defRPr sz="6000">
                <a:solidFill>
                  <a:srgbClr val="FFFFFF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None/>
              <a:defRPr sz="6000">
                <a:solidFill>
                  <a:srgbClr val="FFFFFF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None/>
              <a:defRPr sz="6000">
                <a:solidFill>
                  <a:srgbClr val="FFFFFF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None/>
              <a:defRPr sz="6000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title">
  <p:cSld name="TITLE_1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/>
          <p:nvPr/>
        </p:nvSpPr>
        <p:spPr>
          <a:xfrm rot="10800000">
            <a:off x="-150" y="3082200"/>
            <a:ext cx="9144000" cy="687600"/>
          </a:xfrm>
          <a:prstGeom prst="rect">
            <a:avLst/>
          </a:prstGeom>
          <a:solidFill>
            <a:srgbClr val="000000">
              <a:alpha val="346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" name="Google Shape;15;p3"/>
          <p:cNvSpPr/>
          <p:nvPr/>
        </p:nvSpPr>
        <p:spPr>
          <a:xfrm flipH="1">
            <a:off x="-150" y="0"/>
            <a:ext cx="9144000" cy="3082200"/>
          </a:xfrm>
          <a:prstGeom prst="rect">
            <a:avLst/>
          </a:prstGeom>
          <a:solidFill>
            <a:srgbClr val="0DB7C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" name="Google Shape;16;p3"/>
          <p:cNvSpPr txBox="1">
            <a:spLocks noGrp="1"/>
          </p:cNvSpPr>
          <p:nvPr>
            <p:ph type="ctrTitle"/>
          </p:nvPr>
        </p:nvSpPr>
        <p:spPr>
          <a:xfrm>
            <a:off x="685800" y="1907659"/>
            <a:ext cx="5008200" cy="10452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None/>
              <a:defRPr sz="4800">
                <a:solidFill>
                  <a:srgbClr val="FFFFFF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None/>
              <a:defRPr sz="4800">
                <a:solidFill>
                  <a:srgbClr val="FFFFFF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None/>
              <a:defRPr sz="4800">
                <a:solidFill>
                  <a:srgbClr val="FFFFFF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None/>
              <a:defRPr sz="4800">
                <a:solidFill>
                  <a:srgbClr val="FFFFFF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None/>
              <a:defRPr sz="4800">
                <a:solidFill>
                  <a:srgbClr val="FFFFFF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None/>
              <a:defRPr sz="4800">
                <a:solidFill>
                  <a:srgbClr val="FFFFFF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None/>
              <a:defRPr sz="4800">
                <a:solidFill>
                  <a:srgbClr val="FFFFFF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None/>
              <a:defRPr sz="4800">
                <a:solidFill>
                  <a:srgbClr val="FFFFFF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None/>
              <a:defRPr sz="4800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17" name="Google Shape;17;p3"/>
          <p:cNvSpPr txBox="1">
            <a:spLocks noGrp="1"/>
          </p:cNvSpPr>
          <p:nvPr>
            <p:ph type="subTitle" idx="1"/>
          </p:nvPr>
        </p:nvSpPr>
        <p:spPr>
          <a:xfrm>
            <a:off x="685800" y="3082250"/>
            <a:ext cx="5008200" cy="68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415665"/>
              </a:buClr>
              <a:buSzPts val="1800"/>
              <a:buNone/>
              <a:defRPr sz="180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415665"/>
              </a:buClr>
              <a:buSzPts val="18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415665"/>
              </a:buClr>
              <a:buSzPts val="18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415665"/>
              </a:buClr>
              <a:buSzPts val="1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415665"/>
              </a:buClr>
              <a:buSzPts val="1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415665"/>
              </a:buClr>
              <a:buSzPts val="1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415665"/>
              </a:buClr>
              <a:buSzPts val="1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415665"/>
              </a:buClr>
              <a:buSzPts val="1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415665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3"/>
          <p:cNvSpPr txBox="1">
            <a:spLocks noGrp="1"/>
          </p:cNvSpPr>
          <p:nvPr>
            <p:ph type="sldNum" idx="12"/>
          </p:nvPr>
        </p:nvSpPr>
        <p:spPr>
          <a:xfrm>
            <a:off x="-75" y="3420000"/>
            <a:ext cx="669600" cy="172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buNone/>
              <a:defRPr>
                <a:solidFill>
                  <a:srgbClr val="0DB7C4"/>
                </a:solidFill>
              </a:defRPr>
            </a:lvl1pPr>
            <a:lvl2pPr lvl="1" rtl="0">
              <a:buNone/>
              <a:defRPr>
                <a:solidFill>
                  <a:srgbClr val="0DB7C4"/>
                </a:solidFill>
              </a:defRPr>
            </a:lvl2pPr>
            <a:lvl3pPr lvl="2" rtl="0">
              <a:buNone/>
              <a:defRPr>
                <a:solidFill>
                  <a:srgbClr val="0DB7C4"/>
                </a:solidFill>
              </a:defRPr>
            </a:lvl3pPr>
            <a:lvl4pPr lvl="3" rtl="0">
              <a:buNone/>
              <a:defRPr>
                <a:solidFill>
                  <a:srgbClr val="0DB7C4"/>
                </a:solidFill>
              </a:defRPr>
            </a:lvl4pPr>
            <a:lvl5pPr lvl="4" rtl="0">
              <a:buNone/>
              <a:defRPr>
                <a:solidFill>
                  <a:srgbClr val="0DB7C4"/>
                </a:solidFill>
              </a:defRPr>
            </a:lvl5pPr>
            <a:lvl6pPr lvl="5" rtl="0">
              <a:buNone/>
              <a:defRPr>
                <a:solidFill>
                  <a:srgbClr val="0DB7C4"/>
                </a:solidFill>
              </a:defRPr>
            </a:lvl6pPr>
            <a:lvl7pPr lvl="6" rtl="0">
              <a:buNone/>
              <a:defRPr>
                <a:solidFill>
                  <a:srgbClr val="0DB7C4"/>
                </a:solidFill>
              </a:defRPr>
            </a:lvl7pPr>
            <a:lvl8pPr lvl="7" rtl="0">
              <a:buNone/>
              <a:defRPr>
                <a:solidFill>
                  <a:srgbClr val="0DB7C4"/>
                </a:solidFill>
              </a:defRPr>
            </a:lvl8pPr>
            <a:lvl9pPr lvl="8" rtl="0">
              <a:buNone/>
              <a:defRPr>
                <a:solidFill>
                  <a:srgbClr val="0DB7C4"/>
                </a:solidFill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type="tx">
  <p:cSld name="TITLE_AND_BOD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5"/>
          <p:cNvSpPr/>
          <p:nvPr/>
        </p:nvSpPr>
        <p:spPr>
          <a:xfrm flipH="1">
            <a:off x="-75" y="0"/>
            <a:ext cx="669600" cy="5143500"/>
          </a:xfrm>
          <a:prstGeom prst="rect">
            <a:avLst/>
          </a:prstGeom>
          <a:solidFill>
            <a:srgbClr val="000000">
              <a:alpha val="346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" name="Google Shape;27;p5"/>
          <p:cNvSpPr/>
          <p:nvPr/>
        </p:nvSpPr>
        <p:spPr>
          <a:xfrm flipH="1">
            <a:off x="-75" y="0"/>
            <a:ext cx="669600" cy="1140000"/>
          </a:xfrm>
          <a:prstGeom prst="rect">
            <a:avLst/>
          </a:prstGeom>
          <a:solidFill>
            <a:srgbClr val="0DB7C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" name="Google Shape;28;p5"/>
          <p:cNvSpPr txBox="1">
            <a:spLocks noGrp="1"/>
          </p:cNvSpPr>
          <p:nvPr>
            <p:ph type="title"/>
          </p:nvPr>
        </p:nvSpPr>
        <p:spPr>
          <a:xfrm>
            <a:off x="844425" y="5598"/>
            <a:ext cx="3552600" cy="11400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5"/>
          <p:cNvSpPr txBox="1">
            <a:spLocks noGrp="1"/>
          </p:cNvSpPr>
          <p:nvPr>
            <p:ph type="body" idx="1"/>
          </p:nvPr>
        </p:nvSpPr>
        <p:spPr>
          <a:xfrm>
            <a:off x="844425" y="1538075"/>
            <a:ext cx="5169000" cy="33879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81000">
              <a:spcBef>
                <a:spcPts val="600"/>
              </a:spcBef>
              <a:spcAft>
                <a:spcPts val="0"/>
              </a:spcAft>
              <a:buSzPts val="2400"/>
              <a:buChar char="▹"/>
              <a:defRPr sz="2400"/>
            </a:lvl1pPr>
            <a:lvl2pPr marL="914400" lvl="1" indent="-381000">
              <a:spcBef>
                <a:spcPts val="0"/>
              </a:spcBef>
              <a:spcAft>
                <a:spcPts val="0"/>
              </a:spcAft>
              <a:buSzPts val="2400"/>
              <a:buChar char="▸"/>
              <a:defRPr/>
            </a:lvl2pPr>
            <a:lvl3pPr marL="1371600" lvl="2" indent="-381000">
              <a:spcBef>
                <a:spcPts val="0"/>
              </a:spcBef>
              <a:spcAft>
                <a:spcPts val="0"/>
              </a:spcAft>
              <a:buSzPts val="2400"/>
              <a:buChar char="⬩"/>
              <a:defRPr/>
            </a:lvl3pPr>
            <a:lvl4pPr marL="1828800" lvl="3" indent="-381000">
              <a:spcBef>
                <a:spcPts val="0"/>
              </a:spcBef>
              <a:spcAft>
                <a:spcPts val="0"/>
              </a:spcAft>
              <a:buSzPts val="2400"/>
              <a:buChar char="⬞"/>
              <a:defRPr sz="2400"/>
            </a:lvl4pPr>
            <a:lvl5pPr marL="2286000" lvl="4" indent="-381000">
              <a:spcBef>
                <a:spcPts val="0"/>
              </a:spcBef>
              <a:spcAft>
                <a:spcPts val="0"/>
              </a:spcAft>
              <a:buSzPts val="2400"/>
              <a:buChar char="○"/>
              <a:defRPr sz="2400"/>
            </a:lvl5pPr>
            <a:lvl6pPr marL="2743200" lvl="5" indent="-381000">
              <a:spcBef>
                <a:spcPts val="0"/>
              </a:spcBef>
              <a:spcAft>
                <a:spcPts val="0"/>
              </a:spcAft>
              <a:buSzPts val="2400"/>
              <a:buChar char="■"/>
              <a:defRPr sz="2400"/>
            </a:lvl6pPr>
            <a:lvl7pPr marL="3200400" lvl="6" indent="-381000">
              <a:spcBef>
                <a:spcPts val="0"/>
              </a:spcBef>
              <a:spcAft>
                <a:spcPts val="0"/>
              </a:spcAft>
              <a:buSzPts val="2400"/>
              <a:buChar char="●"/>
              <a:defRPr sz="2400"/>
            </a:lvl7pPr>
            <a:lvl8pPr marL="3657600" lvl="7" indent="-381000">
              <a:spcBef>
                <a:spcPts val="0"/>
              </a:spcBef>
              <a:spcAft>
                <a:spcPts val="0"/>
              </a:spcAft>
              <a:buSzPts val="2400"/>
              <a:buChar char="○"/>
              <a:defRPr sz="2400"/>
            </a:lvl8pPr>
            <a:lvl9pPr marL="4114800" lvl="8" indent="-381000">
              <a:spcBef>
                <a:spcPts val="0"/>
              </a:spcBef>
              <a:spcAft>
                <a:spcPts val="0"/>
              </a:spcAft>
              <a:buSzPts val="2400"/>
              <a:buChar char="■"/>
              <a:defRPr sz="2400"/>
            </a:lvl9pPr>
          </a:lstStyle>
          <a:p>
            <a:endParaRPr/>
          </a:p>
        </p:txBody>
      </p:sp>
      <p:sp>
        <p:nvSpPr>
          <p:cNvPr id="30" name="Google Shape;30;p5"/>
          <p:cNvSpPr txBox="1">
            <a:spLocks noGrp="1"/>
          </p:cNvSpPr>
          <p:nvPr>
            <p:ph type="sldNum" idx="12"/>
          </p:nvPr>
        </p:nvSpPr>
        <p:spPr>
          <a:xfrm>
            <a:off x="-75" y="0"/>
            <a:ext cx="669600" cy="1140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2 columns" type="twoColTx">
  <p:cSld name="TITLE_AND_TWO_COLUMNS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6"/>
          <p:cNvSpPr/>
          <p:nvPr/>
        </p:nvSpPr>
        <p:spPr>
          <a:xfrm flipH="1">
            <a:off x="-75" y="0"/>
            <a:ext cx="669600" cy="5143500"/>
          </a:xfrm>
          <a:prstGeom prst="rect">
            <a:avLst/>
          </a:prstGeom>
          <a:solidFill>
            <a:srgbClr val="000000">
              <a:alpha val="346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" name="Google Shape;33;p6"/>
          <p:cNvSpPr/>
          <p:nvPr/>
        </p:nvSpPr>
        <p:spPr>
          <a:xfrm flipH="1">
            <a:off x="-75" y="0"/>
            <a:ext cx="669600" cy="1140000"/>
          </a:xfrm>
          <a:prstGeom prst="rect">
            <a:avLst/>
          </a:prstGeom>
          <a:solidFill>
            <a:srgbClr val="0DB7C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" name="Google Shape;34;p6"/>
          <p:cNvSpPr txBox="1">
            <a:spLocks noGrp="1"/>
          </p:cNvSpPr>
          <p:nvPr>
            <p:ph type="title"/>
          </p:nvPr>
        </p:nvSpPr>
        <p:spPr>
          <a:xfrm>
            <a:off x="844425" y="5598"/>
            <a:ext cx="3552600" cy="11400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6"/>
          <p:cNvSpPr txBox="1">
            <a:spLocks noGrp="1"/>
          </p:cNvSpPr>
          <p:nvPr>
            <p:ph type="body" idx="1"/>
          </p:nvPr>
        </p:nvSpPr>
        <p:spPr>
          <a:xfrm>
            <a:off x="844425" y="1534257"/>
            <a:ext cx="2804700" cy="33216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55600">
              <a:spcBef>
                <a:spcPts val="600"/>
              </a:spcBef>
              <a:spcAft>
                <a:spcPts val="0"/>
              </a:spcAft>
              <a:buSzPts val="2000"/>
              <a:buChar char="▹"/>
              <a:defRPr sz="2000"/>
            </a:lvl1pPr>
            <a:lvl2pPr marL="914400" lvl="1" indent="-355600">
              <a:spcBef>
                <a:spcPts val="0"/>
              </a:spcBef>
              <a:spcAft>
                <a:spcPts val="0"/>
              </a:spcAft>
              <a:buSzPts val="2000"/>
              <a:buChar char="▸"/>
              <a:defRPr sz="2000"/>
            </a:lvl2pPr>
            <a:lvl3pPr marL="1371600" lvl="2" indent="-355600">
              <a:spcBef>
                <a:spcPts val="0"/>
              </a:spcBef>
              <a:spcAft>
                <a:spcPts val="0"/>
              </a:spcAft>
              <a:buSzPts val="2000"/>
              <a:buChar char="⬩"/>
              <a:defRPr sz="2000"/>
            </a:lvl3pPr>
            <a:lvl4pPr marL="1828800" lvl="3" indent="-355600">
              <a:spcBef>
                <a:spcPts val="0"/>
              </a:spcBef>
              <a:spcAft>
                <a:spcPts val="0"/>
              </a:spcAft>
              <a:buSzPts val="2000"/>
              <a:buChar char="⬞"/>
              <a:defRPr sz="2000"/>
            </a:lvl4pPr>
            <a:lvl5pPr marL="2286000" lvl="4" indent="-355600"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000"/>
            </a:lvl5pPr>
            <a:lvl6pPr marL="2743200" lvl="5" indent="-355600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6pPr>
            <a:lvl7pPr marL="3200400" lvl="6" indent="-355600"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000"/>
            </a:lvl7pPr>
            <a:lvl8pPr marL="3657600" lvl="7" indent="-355600"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000"/>
            </a:lvl8pPr>
            <a:lvl9pPr marL="4114800" lvl="8" indent="-355600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9pPr>
          </a:lstStyle>
          <a:p>
            <a:endParaRPr/>
          </a:p>
        </p:txBody>
      </p:sp>
      <p:sp>
        <p:nvSpPr>
          <p:cNvPr id="36" name="Google Shape;36;p6"/>
          <p:cNvSpPr txBox="1">
            <a:spLocks noGrp="1"/>
          </p:cNvSpPr>
          <p:nvPr>
            <p:ph type="body" idx="2"/>
          </p:nvPr>
        </p:nvSpPr>
        <p:spPr>
          <a:xfrm>
            <a:off x="3818123" y="1534257"/>
            <a:ext cx="2804700" cy="33216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55600">
              <a:spcBef>
                <a:spcPts val="600"/>
              </a:spcBef>
              <a:spcAft>
                <a:spcPts val="0"/>
              </a:spcAft>
              <a:buSzPts val="2000"/>
              <a:buChar char="▹"/>
              <a:defRPr sz="2000"/>
            </a:lvl1pPr>
            <a:lvl2pPr marL="914400" lvl="1" indent="-355600">
              <a:spcBef>
                <a:spcPts val="0"/>
              </a:spcBef>
              <a:spcAft>
                <a:spcPts val="0"/>
              </a:spcAft>
              <a:buSzPts val="2000"/>
              <a:buChar char="▸"/>
              <a:defRPr sz="2000"/>
            </a:lvl2pPr>
            <a:lvl3pPr marL="1371600" lvl="2" indent="-355600">
              <a:spcBef>
                <a:spcPts val="0"/>
              </a:spcBef>
              <a:spcAft>
                <a:spcPts val="0"/>
              </a:spcAft>
              <a:buSzPts val="2000"/>
              <a:buChar char="⬩"/>
              <a:defRPr sz="2000"/>
            </a:lvl3pPr>
            <a:lvl4pPr marL="1828800" lvl="3" indent="-355600">
              <a:spcBef>
                <a:spcPts val="0"/>
              </a:spcBef>
              <a:spcAft>
                <a:spcPts val="0"/>
              </a:spcAft>
              <a:buSzPts val="2000"/>
              <a:buChar char="⬞"/>
              <a:defRPr sz="2000"/>
            </a:lvl4pPr>
            <a:lvl5pPr marL="2286000" lvl="4" indent="-355600"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000"/>
            </a:lvl5pPr>
            <a:lvl6pPr marL="2743200" lvl="5" indent="-355600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6pPr>
            <a:lvl7pPr marL="3200400" lvl="6" indent="-355600"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000"/>
            </a:lvl7pPr>
            <a:lvl8pPr marL="3657600" lvl="7" indent="-355600"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000"/>
            </a:lvl8pPr>
            <a:lvl9pPr marL="4114800" lvl="8" indent="-355600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9pPr>
          </a:lstStyle>
          <a:p>
            <a:endParaRPr/>
          </a:p>
        </p:txBody>
      </p:sp>
      <p:sp>
        <p:nvSpPr>
          <p:cNvPr id="37" name="Google Shape;37;p6"/>
          <p:cNvSpPr txBox="1">
            <a:spLocks noGrp="1"/>
          </p:cNvSpPr>
          <p:nvPr>
            <p:ph type="sldNum" idx="12"/>
          </p:nvPr>
        </p:nvSpPr>
        <p:spPr>
          <a:xfrm>
            <a:off x="-75" y="0"/>
            <a:ext cx="669600" cy="1140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buNone/>
              <a:defRPr sz="2400"/>
            </a:lvl1pPr>
            <a:lvl2pPr lvl="1">
              <a:buNone/>
              <a:defRPr sz="2400"/>
            </a:lvl2pPr>
            <a:lvl3pPr lvl="2">
              <a:buNone/>
              <a:defRPr sz="2400"/>
            </a:lvl3pPr>
            <a:lvl4pPr lvl="3">
              <a:buNone/>
              <a:defRPr sz="2400"/>
            </a:lvl4pPr>
            <a:lvl5pPr lvl="4">
              <a:buNone/>
              <a:defRPr sz="2400"/>
            </a:lvl5pPr>
            <a:lvl6pPr lvl="5">
              <a:buNone/>
              <a:defRPr sz="2400"/>
            </a:lvl6pPr>
            <a:lvl7pPr lvl="6">
              <a:buNone/>
              <a:defRPr sz="2400"/>
            </a:lvl7pPr>
            <a:lvl8pPr lvl="7">
              <a:buNone/>
              <a:defRPr sz="2400"/>
            </a:lvl8pPr>
            <a:lvl9pPr lvl="8">
              <a:buNone/>
              <a:defRPr sz="2400"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1"/>
          <p:cNvSpPr/>
          <p:nvPr/>
        </p:nvSpPr>
        <p:spPr>
          <a:xfrm flipH="1">
            <a:off x="-75" y="0"/>
            <a:ext cx="669600" cy="5143500"/>
          </a:xfrm>
          <a:prstGeom prst="rect">
            <a:avLst/>
          </a:prstGeom>
          <a:solidFill>
            <a:srgbClr val="000000">
              <a:alpha val="346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63;p11"/>
          <p:cNvSpPr/>
          <p:nvPr/>
        </p:nvSpPr>
        <p:spPr>
          <a:xfrm flipH="1">
            <a:off x="-75" y="0"/>
            <a:ext cx="669600" cy="1140000"/>
          </a:xfrm>
          <a:prstGeom prst="rect">
            <a:avLst/>
          </a:prstGeom>
          <a:solidFill>
            <a:srgbClr val="0DB7C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64;p11"/>
          <p:cNvSpPr txBox="1">
            <a:spLocks noGrp="1"/>
          </p:cNvSpPr>
          <p:nvPr>
            <p:ph type="sldNum" idx="12"/>
          </p:nvPr>
        </p:nvSpPr>
        <p:spPr>
          <a:xfrm>
            <a:off x="-75" y="0"/>
            <a:ext cx="669600" cy="1140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844425" y="5598"/>
            <a:ext cx="3552600" cy="114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0DB7C4"/>
              </a:buClr>
              <a:buSzPts val="2400"/>
              <a:buFont typeface="Dosis"/>
              <a:buNone/>
              <a:defRPr sz="2400">
                <a:solidFill>
                  <a:srgbClr val="0DB7C4"/>
                </a:solidFill>
                <a:latin typeface="Dosis"/>
                <a:ea typeface="Dosis"/>
                <a:cs typeface="Dosis"/>
                <a:sym typeface="Dosi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0DB7C4"/>
              </a:buClr>
              <a:buSzPts val="2400"/>
              <a:buFont typeface="Dosis"/>
              <a:buNone/>
              <a:defRPr sz="2400">
                <a:solidFill>
                  <a:srgbClr val="0DB7C4"/>
                </a:solidFill>
                <a:latin typeface="Dosis"/>
                <a:ea typeface="Dosis"/>
                <a:cs typeface="Dosis"/>
                <a:sym typeface="Dosis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0DB7C4"/>
              </a:buClr>
              <a:buSzPts val="2400"/>
              <a:buFont typeface="Dosis"/>
              <a:buNone/>
              <a:defRPr sz="2400">
                <a:solidFill>
                  <a:srgbClr val="0DB7C4"/>
                </a:solidFill>
                <a:latin typeface="Dosis"/>
                <a:ea typeface="Dosis"/>
                <a:cs typeface="Dosis"/>
                <a:sym typeface="Dosis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0DB7C4"/>
              </a:buClr>
              <a:buSzPts val="2400"/>
              <a:buFont typeface="Dosis"/>
              <a:buNone/>
              <a:defRPr sz="2400">
                <a:solidFill>
                  <a:srgbClr val="0DB7C4"/>
                </a:solidFill>
                <a:latin typeface="Dosis"/>
                <a:ea typeface="Dosis"/>
                <a:cs typeface="Dosis"/>
                <a:sym typeface="Dosis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0DB7C4"/>
              </a:buClr>
              <a:buSzPts val="2400"/>
              <a:buFont typeface="Dosis"/>
              <a:buNone/>
              <a:defRPr sz="2400">
                <a:solidFill>
                  <a:srgbClr val="0DB7C4"/>
                </a:solidFill>
                <a:latin typeface="Dosis"/>
                <a:ea typeface="Dosis"/>
                <a:cs typeface="Dosis"/>
                <a:sym typeface="Dosis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0DB7C4"/>
              </a:buClr>
              <a:buSzPts val="2400"/>
              <a:buFont typeface="Dosis"/>
              <a:buNone/>
              <a:defRPr sz="2400">
                <a:solidFill>
                  <a:srgbClr val="0DB7C4"/>
                </a:solidFill>
                <a:latin typeface="Dosis"/>
                <a:ea typeface="Dosis"/>
                <a:cs typeface="Dosis"/>
                <a:sym typeface="Dosis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0DB7C4"/>
              </a:buClr>
              <a:buSzPts val="2400"/>
              <a:buFont typeface="Dosis"/>
              <a:buNone/>
              <a:defRPr sz="2400">
                <a:solidFill>
                  <a:srgbClr val="0DB7C4"/>
                </a:solidFill>
                <a:latin typeface="Dosis"/>
                <a:ea typeface="Dosis"/>
                <a:cs typeface="Dosis"/>
                <a:sym typeface="Dosis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0DB7C4"/>
              </a:buClr>
              <a:buSzPts val="2400"/>
              <a:buFont typeface="Dosis"/>
              <a:buNone/>
              <a:defRPr sz="2400">
                <a:solidFill>
                  <a:srgbClr val="0DB7C4"/>
                </a:solidFill>
                <a:latin typeface="Dosis"/>
                <a:ea typeface="Dosis"/>
                <a:cs typeface="Dosis"/>
                <a:sym typeface="Dosis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0DB7C4"/>
              </a:buClr>
              <a:buSzPts val="2400"/>
              <a:buFont typeface="Dosis"/>
              <a:buNone/>
              <a:defRPr sz="2400">
                <a:solidFill>
                  <a:srgbClr val="0DB7C4"/>
                </a:solidFill>
                <a:latin typeface="Dosis"/>
                <a:ea typeface="Dosis"/>
                <a:cs typeface="Dosis"/>
                <a:sym typeface="Dosis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844425" y="1538075"/>
            <a:ext cx="5169000" cy="338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419100">
              <a:spcBef>
                <a:spcPts val="600"/>
              </a:spcBef>
              <a:spcAft>
                <a:spcPts val="0"/>
              </a:spcAft>
              <a:buClr>
                <a:srgbClr val="0DB7C4"/>
              </a:buClr>
              <a:buSzPts val="3000"/>
              <a:buFont typeface="Source Sans Pro"/>
              <a:buChar char="▹"/>
              <a:defRPr sz="3000">
                <a:solidFill>
                  <a:srgbClr val="415665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914400" lvl="1" indent="-381000">
              <a:spcBef>
                <a:spcPts val="0"/>
              </a:spcBef>
              <a:spcAft>
                <a:spcPts val="0"/>
              </a:spcAft>
              <a:buClr>
                <a:srgbClr val="0DB7C4"/>
              </a:buClr>
              <a:buSzPts val="2400"/>
              <a:buFont typeface="Source Sans Pro"/>
              <a:buChar char="▸"/>
              <a:defRPr sz="2400">
                <a:solidFill>
                  <a:srgbClr val="415665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1371600" lvl="2" indent="-381000">
              <a:spcBef>
                <a:spcPts val="0"/>
              </a:spcBef>
              <a:spcAft>
                <a:spcPts val="0"/>
              </a:spcAft>
              <a:buClr>
                <a:srgbClr val="0DB7C4"/>
              </a:buClr>
              <a:buSzPts val="2400"/>
              <a:buFont typeface="Source Sans Pro"/>
              <a:buChar char="⬩"/>
              <a:defRPr sz="2400">
                <a:solidFill>
                  <a:srgbClr val="415665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1828800" lvl="3" indent="-342900">
              <a:spcBef>
                <a:spcPts val="0"/>
              </a:spcBef>
              <a:spcAft>
                <a:spcPts val="0"/>
              </a:spcAft>
              <a:buClr>
                <a:srgbClr val="0DB7C4"/>
              </a:buClr>
              <a:buSzPts val="1800"/>
              <a:buFont typeface="Source Sans Pro"/>
              <a:buChar char="⬞"/>
              <a:defRPr sz="1800">
                <a:solidFill>
                  <a:srgbClr val="415665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2286000" lvl="4" indent="-342900">
              <a:spcBef>
                <a:spcPts val="0"/>
              </a:spcBef>
              <a:spcAft>
                <a:spcPts val="0"/>
              </a:spcAft>
              <a:buClr>
                <a:srgbClr val="0DB7C4"/>
              </a:buClr>
              <a:buSzPts val="1800"/>
              <a:buFont typeface="Source Sans Pro"/>
              <a:buChar char="○"/>
              <a:defRPr sz="1800">
                <a:solidFill>
                  <a:srgbClr val="415665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2743200" lvl="5" indent="-342900">
              <a:spcBef>
                <a:spcPts val="0"/>
              </a:spcBef>
              <a:spcAft>
                <a:spcPts val="0"/>
              </a:spcAft>
              <a:buClr>
                <a:srgbClr val="0DB7C4"/>
              </a:buClr>
              <a:buSzPts val="1800"/>
              <a:buFont typeface="Source Sans Pro"/>
              <a:buChar char="■"/>
              <a:defRPr sz="1800">
                <a:solidFill>
                  <a:srgbClr val="415665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3200400" lvl="6" indent="-342900">
              <a:spcBef>
                <a:spcPts val="0"/>
              </a:spcBef>
              <a:spcAft>
                <a:spcPts val="0"/>
              </a:spcAft>
              <a:buClr>
                <a:srgbClr val="0DB7C4"/>
              </a:buClr>
              <a:buSzPts val="1800"/>
              <a:buFont typeface="Source Sans Pro"/>
              <a:buChar char="●"/>
              <a:defRPr sz="1800">
                <a:solidFill>
                  <a:srgbClr val="415665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3657600" lvl="7" indent="-342900">
              <a:spcBef>
                <a:spcPts val="0"/>
              </a:spcBef>
              <a:spcAft>
                <a:spcPts val="0"/>
              </a:spcAft>
              <a:buClr>
                <a:srgbClr val="0DB7C4"/>
              </a:buClr>
              <a:buSzPts val="1800"/>
              <a:buFont typeface="Source Sans Pro"/>
              <a:buChar char="○"/>
              <a:defRPr sz="1800">
                <a:solidFill>
                  <a:srgbClr val="415665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4114800" lvl="8" indent="-342900">
              <a:spcBef>
                <a:spcPts val="0"/>
              </a:spcBef>
              <a:spcAft>
                <a:spcPts val="0"/>
              </a:spcAft>
              <a:buClr>
                <a:srgbClr val="0DB7C4"/>
              </a:buClr>
              <a:buSzPts val="1800"/>
              <a:buFont typeface="Source Sans Pro"/>
              <a:buChar char="■"/>
              <a:defRPr sz="1800">
                <a:solidFill>
                  <a:srgbClr val="415665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-75" y="0"/>
            <a:ext cx="669600" cy="114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buNone/>
              <a:defRPr sz="2400">
                <a:solidFill>
                  <a:srgbClr val="FFFFFF"/>
                </a:solidFill>
                <a:latin typeface="Dosis"/>
                <a:ea typeface="Dosis"/>
                <a:cs typeface="Dosis"/>
                <a:sym typeface="Dosis"/>
              </a:defRPr>
            </a:lvl1pPr>
            <a:lvl2pPr lvl="1" algn="ctr" rtl="0">
              <a:buNone/>
              <a:defRPr sz="2400">
                <a:solidFill>
                  <a:srgbClr val="FFFFFF"/>
                </a:solidFill>
                <a:latin typeface="Dosis"/>
                <a:ea typeface="Dosis"/>
                <a:cs typeface="Dosis"/>
                <a:sym typeface="Dosis"/>
              </a:defRPr>
            </a:lvl2pPr>
            <a:lvl3pPr lvl="2" algn="ctr" rtl="0">
              <a:buNone/>
              <a:defRPr sz="2400">
                <a:solidFill>
                  <a:srgbClr val="FFFFFF"/>
                </a:solidFill>
                <a:latin typeface="Dosis"/>
                <a:ea typeface="Dosis"/>
                <a:cs typeface="Dosis"/>
                <a:sym typeface="Dosis"/>
              </a:defRPr>
            </a:lvl3pPr>
            <a:lvl4pPr lvl="3" algn="ctr" rtl="0">
              <a:buNone/>
              <a:defRPr sz="2400">
                <a:solidFill>
                  <a:srgbClr val="FFFFFF"/>
                </a:solidFill>
                <a:latin typeface="Dosis"/>
                <a:ea typeface="Dosis"/>
                <a:cs typeface="Dosis"/>
                <a:sym typeface="Dosis"/>
              </a:defRPr>
            </a:lvl4pPr>
            <a:lvl5pPr lvl="4" algn="ctr" rtl="0">
              <a:buNone/>
              <a:defRPr sz="2400">
                <a:solidFill>
                  <a:srgbClr val="FFFFFF"/>
                </a:solidFill>
                <a:latin typeface="Dosis"/>
                <a:ea typeface="Dosis"/>
                <a:cs typeface="Dosis"/>
                <a:sym typeface="Dosis"/>
              </a:defRPr>
            </a:lvl5pPr>
            <a:lvl6pPr lvl="5" algn="ctr" rtl="0">
              <a:buNone/>
              <a:defRPr sz="2400">
                <a:solidFill>
                  <a:srgbClr val="FFFFFF"/>
                </a:solidFill>
                <a:latin typeface="Dosis"/>
                <a:ea typeface="Dosis"/>
                <a:cs typeface="Dosis"/>
                <a:sym typeface="Dosis"/>
              </a:defRPr>
            </a:lvl6pPr>
            <a:lvl7pPr lvl="6" algn="ctr" rtl="0">
              <a:buNone/>
              <a:defRPr sz="2400">
                <a:solidFill>
                  <a:srgbClr val="FFFFFF"/>
                </a:solidFill>
                <a:latin typeface="Dosis"/>
                <a:ea typeface="Dosis"/>
                <a:cs typeface="Dosis"/>
                <a:sym typeface="Dosis"/>
              </a:defRPr>
            </a:lvl7pPr>
            <a:lvl8pPr lvl="7" algn="ctr" rtl="0">
              <a:buNone/>
              <a:defRPr sz="2400">
                <a:solidFill>
                  <a:srgbClr val="FFFFFF"/>
                </a:solidFill>
                <a:latin typeface="Dosis"/>
                <a:ea typeface="Dosis"/>
                <a:cs typeface="Dosis"/>
                <a:sym typeface="Dosis"/>
              </a:defRPr>
            </a:lvl8pPr>
            <a:lvl9pPr lvl="8" algn="ctr" rtl="0">
              <a:buNone/>
              <a:defRPr sz="2400">
                <a:solidFill>
                  <a:srgbClr val="FFFFFF"/>
                </a:solidFill>
                <a:latin typeface="Dosis"/>
                <a:ea typeface="Dosis"/>
                <a:cs typeface="Dosis"/>
                <a:sym typeface="Dosis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1" r:id="rId3"/>
    <p:sldLayoutId id="2147483652" r:id="rId4"/>
    <p:sldLayoutId id="2147483657" r:id="rId5"/>
  </p:sldLayoutIdLst>
  <p:transition>
    <p:fade thruBlk="1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9" name="Google Shape;69;p12"/>
          <p:cNvGrpSpPr/>
          <p:nvPr/>
        </p:nvGrpSpPr>
        <p:grpSpPr>
          <a:xfrm>
            <a:off x="6533474" y="417731"/>
            <a:ext cx="2120985" cy="4361089"/>
            <a:chOff x="5160100" y="1609475"/>
            <a:chExt cx="975300" cy="2005375"/>
          </a:xfrm>
        </p:grpSpPr>
        <p:sp>
          <p:nvSpPr>
            <p:cNvPr id="70" name="Google Shape;70;p12"/>
            <p:cNvSpPr/>
            <p:nvPr/>
          </p:nvSpPr>
          <p:spPr>
            <a:xfrm>
              <a:off x="5160100" y="1609475"/>
              <a:ext cx="975300" cy="2005375"/>
            </a:xfrm>
            <a:custGeom>
              <a:avLst/>
              <a:gdLst/>
              <a:ahLst/>
              <a:cxnLst/>
              <a:rect l="l" t="t" r="r" b="b"/>
              <a:pathLst>
                <a:path w="39012" h="80215" extrusionOk="0">
                  <a:moveTo>
                    <a:pt x="19506" y="53273"/>
                  </a:moveTo>
                  <a:lnTo>
                    <a:pt x="19628" y="54309"/>
                  </a:lnTo>
                  <a:lnTo>
                    <a:pt x="19689" y="54858"/>
                  </a:lnTo>
                  <a:lnTo>
                    <a:pt x="19689" y="55406"/>
                  </a:lnTo>
                  <a:lnTo>
                    <a:pt x="19567" y="56442"/>
                  </a:lnTo>
                  <a:lnTo>
                    <a:pt x="19567" y="56930"/>
                  </a:lnTo>
                  <a:lnTo>
                    <a:pt x="19628" y="57418"/>
                  </a:lnTo>
                  <a:lnTo>
                    <a:pt x="19689" y="57844"/>
                  </a:lnTo>
                  <a:lnTo>
                    <a:pt x="19872" y="58210"/>
                  </a:lnTo>
                  <a:lnTo>
                    <a:pt x="19933" y="58454"/>
                  </a:lnTo>
                  <a:lnTo>
                    <a:pt x="19933" y="58698"/>
                  </a:lnTo>
                  <a:lnTo>
                    <a:pt x="19933" y="59246"/>
                  </a:lnTo>
                  <a:lnTo>
                    <a:pt x="19872" y="60283"/>
                  </a:lnTo>
                  <a:lnTo>
                    <a:pt x="19750" y="61319"/>
                  </a:lnTo>
                  <a:lnTo>
                    <a:pt x="19689" y="62843"/>
                  </a:lnTo>
                  <a:lnTo>
                    <a:pt x="19628" y="64305"/>
                  </a:lnTo>
                  <a:lnTo>
                    <a:pt x="19628" y="65281"/>
                  </a:lnTo>
                  <a:lnTo>
                    <a:pt x="19628" y="66195"/>
                  </a:lnTo>
                  <a:lnTo>
                    <a:pt x="19750" y="68267"/>
                  </a:lnTo>
                  <a:lnTo>
                    <a:pt x="19811" y="69486"/>
                  </a:lnTo>
                  <a:lnTo>
                    <a:pt x="19750" y="70645"/>
                  </a:lnTo>
                  <a:lnTo>
                    <a:pt x="19506" y="73022"/>
                  </a:lnTo>
                  <a:lnTo>
                    <a:pt x="19323" y="70888"/>
                  </a:lnTo>
                  <a:lnTo>
                    <a:pt x="19262" y="69791"/>
                  </a:lnTo>
                  <a:lnTo>
                    <a:pt x="19262" y="68694"/>
                  </a:lnTo>
                  <a:lnTo>
                    <a:pt x="19323" y="67658"/>
                  </a:lnTo>
                  <a:lnTo>
                    <a:pt x="19384" y="66561"/>
                  </a:lnTo>
                  <a:lnTo>
                    <a:pt x="19445" y="65464"/>
                  </a:lnTo>
                  <a:lnTo>
                    <a:pt x="19445" y="64366"/>
                  </a:lnTo>
                  <a:lnTo>
                    <a:pt x="19384" y="62599"/>
                  </a:lnTo>
                  <a:lnTo>
                    <a:pt x="19323" y="61745"/>
                  </a:lnTo>
                  <a:lnTo>
                    <a:pt x="19262" y="60831"/>
                  </a:lnTo>
                  <a:lnTo>
                    <a:pt x="19140" y="59612"/>
                  </a:lnTo>
                  <a:lnTo>
                    <a:pt x="19079" y="59002"/>
                  </a:lnTo>
                  <a:lnTo>
                    <a:pt x="19079" y="58698"/>
                  </a:lnTo>
                  <a:lnTo>
                    <a:pt x="19140" y="58393"/>
                  </a:lnTo>
                  <a:lnTo>
                    <a:pt x="19262" y="57844"/>
                  </a:lnTo>
                  <a:lnTo>
                    <a:pt x="19445" y="57235"/>
                  </a:lnTo>
                  <a:lnTo>
                    <a:pt x="19445" y="56625"/>
                  </a:lnTo>
                  <a:lnTo>
                    <a:pt x="19445" y="56016"/>
                  </a:lnTo>
                  <a:lnTo>
                    <a:pt x="19384" y="55345"/>
                  </a:lnTo>
                  <a:lnTo>
                    <a:pt x="19384" y="54614"/>
                  </a:lnTo>
                  <a:lnTo>
                    <a:pt x="19506" y="53273"/>
                  </a:lnTo>
                  <a:close/>
                  <a:moveTo>
                    <a:pt x="19445" y="0"/>
                  </a:moveTo>
                  <a:lnTo>
                    <a:pt x="18957" y="61"/>
                  </a:lnTo>
                  <a:lnTo>
                    <a:pt x="18287" y="183"/>
                  </a:lnTo>
                  <a:lnTo>
                    <a:pt x="17677" y="366"/>
                  </a:lnTo>
                  <a:lnTo>
                    <a:pt x="17068" y="670"/>
                  </a:lnTo>
                  <a:lnTo>
                    <a:pt x="16824" y="853"/>
                  </a:lnTo>
                  <a:lnTo>
                    <a:pt x="16580" y="1097"/>
                  </a:lnTo>
                  <a:lnTo>
                    <a:pt x="16336" y="1402"/>
                  </a:lnTo>
                  <a:lnTo>
                    <a:pt x="16153" y="1646"/>
                  </a:lnTo>
                  <a:lnTo>
                    <a:pt x="15788" y="2316"/>
                  </a:lnTo>
                  <a:lnTo>
                    <a:pt x="15605" y="2987"/>
                  </a:lnTo>
                  <a:lnTo>
                    <a:pt x="15483" y="3657"/>
                  </a:lnTo>
                  <a:lnTo>
                    <a:pt x="15422" y="4389"/>
                  </a:lnTo>
                  <a:lnTo>
                    <a:pt x="15422" y="5059"/>
                  </a:lnTo>
                  <a:lnTo>
                    <a:pt x="15422" y="5730"/>
                  </a:lnTo>
                  <a:lnTo>
                    <a:pt x="15544" y="6400"/>
                  </a:lnTo>
                  <a:lnTo>
                    <a:pt x="15666" y="7132"/>
                  </a:lnTo>
                  <a:lnTo>
                    <a:pt x="15849" y="7802"/>
                  </a:lnTo>
                  <a:lnTo>
                    <a:pt x="16275" y="9082"/>
                  </a:lnTo>
                  <a:lnTo>
                    <a:pt x="16397" y="9387"/>
                  </a:lnTo>
                  <a:lnTo>
                    <a:pt x="16580" y="9631"/>
                  </a:lnTo>
                  <a:lnTo>
                    <a:pt x="16824" y="9874"/>
                  </a:lnTo>
                  <a:lnTo>
                    <a:pt x="16946" y="9996"/>
                  </a:lnTo>
                  <a:lnTo>
                    <a:pt x="16946" y="10179"/>
                  </a:lnTo>
                  <a:lnTo>
                    <a:pt x="16946" y="10362"/>
                  </a:lnTo>
                  <a:lnTo>
                    <a:pt x="16763" y="11886"/>
                  </a:lnTo>
                  <a:lnTo>
                    <a:pt x="16763" y="12069"/>
                  </a:lnTo>
                  <a:lnTo>
                    <a:pt x="16702" y="12252"/>
                  </a:lnTo>
                  <a:lnTo>
                    <a:pt x="16641" y="12313"/>
                  </a:lnTo>
                  <a:lnTo>
                    <a:pt x="16458" y="12373"/>
                  </a:lnTo>
                  <a:lnTo>
                    <a:pt x="16093" y="12617"/>
                  </a:lnTo>
                  <a:lnTo>
                    <a:pt x="15422" y="13044"/>
                  </a:lnTo>
                  <a:lnTo>
                    <a:pt x="14752" y="13471"/>
                  </a:lnTo>
                  <a:lnTo>
                    <a:pt x="14508" y="13653"/>
                  </a:lnTo>
                  <a:lnTo>
                    <a:pt x="14325" y="13775"/>
                  </a:lnTo>
                  <a:lnTo>
                    <a:pt x="13350" y="13775"/>
                  </a:lnTo>
                  <a:lnTo>
                    <a:pt x="12496" y="13836"/>
                  </a:lnTo>
                  <a:lnTo>
                    <a:pt x="11765" y="13958"/>
                  </a:lnTo>
                  <a:lnTo>
                    <a:pt x="11033" y="14141"/>
                  </a:lnTo>
                  <a:lnTo>
                    <a:pt x="10668" y="14263"/>
                  </a:lnTo>
                  <a:lnTo>
                    <a:pt x="10363" y="14385"/>
                  </a:lnTo>
                  <a:lnTo>
                    <a:pt x="9997" y="14629"/>
                  </a:lnTo>
                  <a:lnTo>
                    <a:pt x="9753" y="14812"/>
                  </a:lnTo>
                  <a:lnTo>
                    <a:pt x="9510" y="15116"/>
                  </a:lnTo>
                  <a:lnTo>
                    <a:pt x="9266" y="15421"/>
                  </a:lnTo>
                  <a:lnTo>
                    <a:pt x="8900" y="16031"/>
                  </a:lnTo>
                  <a:lnTo>
                    <a:pt x="8534" y="16701"/>
                  </a:lnTo>
                  <a:lnTo>
                    <a:pt x="8230" y="17372"/>
                  </a:lnTo>
                  <a:lnTo>
                    <a:pt x="8108" y="17737"/>
                  </a:lnTo>
                  <a:lnTo>
                    <a:pt x="8047" y="18103"/>
                  </a:lnTo>
                  <a:lnTo>
                    <a:pt x="7986" y="18895"/>
                  </a:lnTo>
                  <a:lnTo>
                    <a:pt x="7986" y="19688"/>
                  </a:lnTo>
                  <a:lnTo>
                    <a:pt x="8047" y="20480"/>
                  </a:lnTo>
                  <a:lnTo>
                    <a:pt x="8047" y="20846"/>
                  </a:lnTo>
                  <a:lnTo>
                    <a:pt x="8047" y="21212"/>
                  </a:lnTo>
                  <a:lnTo>
                    <a:pt x="7864" y="22004"/>
                  </a:lnTo>
                  <a:lnTo>
                    <a:pt x="7620" y="23589"/>
                  </a:lnTo>
                  <a:lnTo>
                    <a:pt x="7376" y="25174"/>
                  </a:lnTo>
                  <a:lnTo>
                    <a:pt x="7315" y="26758"/>
                  </a:lnTo>
                  <a:lnTo>
                    <a:pt x="7254" y="27124"/>
                  </a:lnTo>
                  <a:lnTo>
                    <a:pt x="7193" y="27490"/>
                  </a:lnTo>
                  <a:lnTo>
                    <a:pt x="7132" y="27856"/>
                  </a:lnTo>
                  <a:lnTo>
                    <a:pt x="6950" y="28160"/>
                  </a:lnTo>
                  <a:lnTo>
                    <a:pt x="6706" y="28526"/>
                  </a:lnTo>
                  <a:lnTo>
                    <a:pt x="6523" y="28892"/>
                  </a:lnTo>
                  <a:lnTo>
                    <a:pt x="5974" y="30172"/>
                  </a:lnTo>
                  <a:lnTo>
                    <a:pt x="5609" y="31452"/>
                  </a:lnTo>
                  <a:lnTo>
                    <a:pt x="5304" y="32732"/>
                  </a:lnTo>
                  <a:lnTo>
                    <a:pt x="5121" y="34073"/>
                  </a:lnTo>
                  <a:lnTo>
                    <a:pt x="4938" y="35536"/>
                  </a:lnTo>
                  <a:lnTo>
                    <a:pt x="4755" y="36267"/>
                  </a:lnTo>
                  <a:lnTo>
                    <a:pt x="4572" y="36998"/>
                  </a:lnTo>
                  <a:lnTo>
                    <a:pt x="4329" y="37669"/>
                  </a:lnTo>
                  <a:lnTo>
                    <a:pt x="4207" y="38035"/>
                  </a:lnTo>
                  <a:lnTo>
                    <a:pt x="4146" y="38218"/>
                  </a:lnTo>
                  <a:lnTo>
                    <a:pt x="4024" y="38400"/>
                  </a:lnTo>
                  <a:lnTo>
                    <a:pt x="3963" y="38461"/>
                  </a:lnTo>
                  <a:lnTo>
                    <a:pt x="3475" y="38461"/>
                  </a:lnTo>
                  <a:lnTo>
                    <a:pt x="3109" y="38583"/>
                  </a:lnTo>
                  <a:lnTo>
                    <a:pt x="2805" y="38766"/>
                  </a:lnTo>
                  <a:lnTo>
                    <a:pt x="2256" y="39315"/>
                  </a:lnTo>
                  <a:lnTo>
                    <a:pt x="1768" y="39863"/>
                  </a:lnTo>
                  <a:lnTo>
                    <a:pt x="1342" y="40412"/>
                  </a:lnTo>
                  <a:lnTo>
                    <a:pt x="854" y="41021"/>
                  </a:lnTo>
                  <a:lnTo>
                    <a:pt x="306" y="41387"/>
                  </a:lnTo>
                  <a:lnTo>
                    <a:pt x="123" y="41570"/>
                  </a:lnTo>
                  <a:lnTo>
                    <a:pt x="62" y="41692"/>
                  </a:lnTo>
                  <a:lnTo>
                    <a:pt x="1" y="41814"/>
                  </a:lnTo>
                  <a:lnTo>
                    <a:pt x="62" y="42058"/>
                  </a:lnTo>
                  <a:lnTo>
                    <a:pt x="245" y="42179"/>
                  </a:lnTo>
                  <a:lnTo>
                    <a:pt x="427" y="42240"/>
                  </a:lnTo>
                  <a:lnTo>
                    <a:pt x="610" y="42240"/>
                  </a:lnTo>
                  <a:lnTo>
                    <a:pt x="1098" y="42119"/>
                  </a:lnTo>
                  <a:lnTo>
                    <a:pt x="1525" y="41936"/>
                  </a:lnTo>
                  <a:lnTo>
                    <a:pt x="1768" y="41753"/>
                  </a:lnTo>
                  <a:lnTo>
                    <a:pt x="2012" y="41570"/>
                  </a:lnTo>
                  <a:lnTo>
                    <a:pt x="2195" y="41387"/>
                  </a:lnTo>
                  <a:lnTo>
                    <a:pt x="2317" y="41265"/>
                  </a:lnTo>
                  <a:lnTo>
                    <a:pt x="2439" y="41204"/>
                  </a:lnTo>
                  <a:lnTo>
                    <a:pt x="2439" y="41204"/>
                  </a:lnTo>
                  <a:lnTo>
                    <a:pt x="2317" y="41509"/>
                  </a:lnTo>
                  <a:lnTo>
                    <a:pt x="2256" y="41753"/>
                  </a:lnTo>
                  <a:lnTo>
                    <a:pt x="1951" y="42240"/>
                  </a:lnTo>
                  <a:lnTo>
                    <a:pt x="1281" y="43459"/>
                  </a:lnTo>
                  <a:lnTo>
                    <a:pt x="976" y="44008"/>
                  </a:lnTo>
                  <a:lnTo>
                    <a:pt x="854" y="44252"/>
                  </a:lnTo>
                  <a:lnTo>
                    <a:pt x="854" y="44435"/>
                  </a:lnTo>
                  <a:lnTo>
                    <a:pt x="915" y="44557"/>
                  </a:lnTo>
                  <a:lnTo>
                    <a:pt x="1037" y="44739"/>
                  </a:lnTo>
                  <a:lnTo>
                    <a:pt x="1159" y="44861"/>
                  </a:lnTo>
                  <a:lnTo>
                    <a:pt x="1342" y="44800"/>
                  </a:lnTo>
                  <a:lnTo>
                    <a:pt x="1525" y="44739"/>
                  </a:lnTo>
                  <a:lnTo>
                    <a:pt x="1829" y="44435"/>
                  </a:lnTo>
                  <a:lnTo>
                    <a:pt x="2073" y="44130"/>
                  </a:lnTo>
                  <a:lnTo>
                    <a:pt x="2561" y="43399"/>
                  </a:lnTo>
                  <a:lnTo>
                    <a:pt x="2805" y="43033"/>
                  </a:lnTo>
                  <a:lnTo>
                    <a:pt x="3048" y="42789"/>
                  </a:lnTo>
                  <a:lnTo>
                    <a:pt x="3048" y="42789"/>
                  </a:lnTo>
                  <a:lnTo>
                    <a:pt x="2988" y="43094"/>
                  </a:lnTo>
                  <a:lnTo>
                    <a:pt x="2927" y="43459"/>
                  </a:lnTo>
                  <a:lnTo>
                    <a:pt x="2622" y="44191"/>
                  </a:lnTo>
                  <a:lnTo>
                    <a:pt x="2378" y="44861"/>
                  </a:lnTo>
                  <a:lnTo>
                    <a:pt x="2256" y="45227"/>
                  </a:lnTo>
                  <a:lnTo>
                    <a:pt x="2256" y="45593"/>
                  </a:lnTo>
                  <a:lnTo>
                    <a:pt x="2378" y="45776"/>
                  </a:lnTo>
                  <a:lnTo>
                    <a:pt x="2500" y="45898"/>
                  </a:lnTo>
                  <a:lnTo>
                    <a:pt x="2683" y="45959"/>
                  </a:lnTo>
                  <a:lnTo>
                    <a:pt x="2866" y="45898"/>
                  </a:lnTo>
                  <a:lnTo>
                    <a:pt x="3048" y="45776"/>
                  </a:lnTo>
                  <a:lnTo>
                    <a:pt x="3170" y="45532"/>
                  </a:lnTo>
                  <a:lnTo>
                    <a:pt x="3353" y="45166"/>
                  </a:lnTo>
                  <a:lnTo>
                    <a:pt x="3719" y="44252"/>
                  </a:lnTo>
                  <a:lnTo>
                    <a:pt x="4085" y="43277"/>
                  </a:lnTo>
                  <a:lnTo>
                    <a:pt x="4024" y="44130"/>
                  </a:lnTo>
                  <a:lnTo>
                    <a:pt x="3963" y="44922"/>
                  </a:lnTo>
                  <a:lnTo>
                    <a:pt x="3963" y="45349"/>
                  </a:lnTo>
                  <a:lnTo>
                    <a:pt x="4024" y="45593"/>
                  </a:lnTo>
                  <a:lnTo>
                    <a:pt x="4146" y="45776"/>
                  </a:lnTo>
                  <a:lnTo>
                    <a:pt x="4268" y="45837"/>
                  </a:lnTo>
                  <a:lnTo>
                    <a:pt x="4450" y="45837"/>
                  </a:lnTo>
                  <a:lnTo>
                    <a:pt x="4633" y="45776"/>
                  </a:lnTo>
                  <a:lnTo>
                    <a:pt x="4755" y="45654"/>
                  </a:lnTo>
                  <a:lnTo>
                    <a:pt x="4816" y="45349"/>
                  </a:lnTo>
                  <a:lnTo>
                    <a:pt x="4877" y="45105"/>
                  </a:lnTo>
                  <a:lnTo>
                    <a:pt x="4938" y="44496"/>
                  </a:lnTo>
                  <a:lnTo>
                    <a:pt x="4999" y="43642"/>
                  </a:lnTo>
                  <a:lnTo>
                    <a:pt x="5060" y="43338"/>
                  </a:lnTo>
                  <a:lnTo>
                    <a:pt x="5060" y="43216"/>
                  </a:lnTo>
                  <a:lnTo>
                    <a:pt x="5182" y="43094"/>
                  </a:lnTo>
                  <a:lnTo>
                    <a:pt x="5243" y="43277"/>
                  </a:lnTo>
                  <a:lnTo>
                    <a:pt x="5243" y="43459"/>
                  </a:lnTo>
                  <a:lnTo>
                    <a:pt x="5182" y="43886"/>
                  </a:lnTo>
                  <a:lnTo>
                    <a:pt x="5121" y="44374"/>
                  </a:lnTo>
                  <a:lnTo>
                    <a:pt x="5121" y="44800"/>
                  </a:lnTo>
                  <a:lnTo>
                    <a:pt x="5182" y="45044"/>
                  </a:lnTo>
                  <a:lnTo>
                    <a:pt x="5365" y="45227"/>
                  </a:lnTo>
                  <a:lnTo>
                    <a:pt x="5426" y="45288"/>
                  </a:lnTo>
                  <a:lnTo>
                    <a:pt x="5609" y="45288"/>
                  </a:lnTo>
                  <a:lnTo>
                    <a:pt x="5730" y="45227"/>
                  </a:lnTo>
                  <a:lnTo>
                    <a:pt x="5852" y="45044"/>
                  </a:lnTo>
                  <a:lnTo>
                    <a:pt x="5913" y="44861"/>
                  </a:lnTo>
                  <a:lnTo>
                    <a:pt x="6035" y="44496"/>
                  </a:lnTo>
                  <a:lnTo>
                    <a:pt x="6035" y="43642"/>
                  </a:lnTo>
                  <a:lnTo>
                    <a:pt x="6157" y="42484"/>
                  </a:lnTo>
                  <a:lnTo>
                    <a:pt x="6218" y="42240"/>
                  </a:lnTo>
                  <a:lnTo>
                    <a:pt x="6340" y="41997"/>
                  </a:lnTo>
                  <a:lnTo>
                    <a:pt x="6645" y="41082"/>
                  </a:lnTo>
                  <a:lnTo>
                    <a:pt x="6767" y="40595"/>
                  </a:lnTo>
                  <a:lnTo>
                    <a:pt x="6828" y="40107"/>
                  </a:lnTo>
                  <a:lnTo>
                    <a:pt x="6767" y="39802"/>
                  </a:lnTo>
                  <a:lnTo>
                    <a:pt x="6706" y="39558"/>
                  </a:lnTo>
                  <a:lnTo>
                    <a:pt x="6767" y="39315"/>
                  </a:lnTo>
                  <a:lnTo>
                    <a:pt x="6889" y="39132"/>
                  </a:lnTo>
                  <a:lnTo>
                    <a:pt x="7376" y="37974"/>
                  </a:lnTo>
                  <a:lnTo>
                    <a:pt x="7925" y="36877"/>
                  </a:lnTo>
                  <a:lnTo>
                    <a:pt x="9266" y="34256"/>
                  </a:lnTo>
                  <a:lnTo>
                    <a:pt x="9875" y="32915"/>
                  </a:lnTo>
                  <a:lnTo>
                    <a:pt x="10363" y="31574"/>
                  </a:lnTo>
                  <a:lnTo>
                    <a:pt x="10607" y="30781"/>
                  </a:lnTo>
                  <a:lnTo>
                    <a:pt x="10729" y="30050"/>
                  </a:lnTo>
                  <a:lnTo>
                    <a:pt x="11094" y="28526"/>
                  </a:lnTo>
                  <a:lnTo>
                    <a:pt x="11521" y="27185"/>
                  </a:lnTo>
                  <a:lnTo>
                    <a:pt x="12009" y="25844"/>
                  </a:lnTo>
                  <a:lnTo>
                    <a:pt x="12374" y="27307"/>
                  </a:lnTo>
                  <a:lnTo>
                    <a:pt x="12557" y="27856"/>
                  </a:lnTo>
                  <a:lnTo>
                    <a:pt x="12679" y="28465"/>
                  </a:lnTo>
                  <a:lnTo>
                    <a:pt x="12679" y="29136"/>
                  </a:lnTo>
                  <a:lnTo>
                    <a:pt x="12679" y="29806"/>
                  </a:lnTo>
                  <a:lnTo>
                    <a:pt x="12618" y="31878"/>
                  </a:lnTo>
                  <a:lnTo>
                    <a:pt x="12618" y="32427"/>
                  </a:lnTo>
                  <a:lnTo>
                    <a:pt x="12618" y="33037"/>
                  </a:lnTo>
                  <a:lnTo>
                    <a:pt x="12679" y="33280"/>
                  </a:lnTo>
                  <a:lnTo>
                    <a:pt x="12801" y="33524"/>
                  </a:lnTo>
                  <a:lnTo>
                    <a:pt x="12801" y="33768"/>
                  </a:lnTo>
                  <a:lnTo>
                    <a:pt x="12801" y="34012"/>
                  </a:lnTo>
                  <a:lnTo>
                    <a:pt x="12679" y="34560"/>
                  </a:lnTo>
                  <a:lnTo>
                    <a:pt x="12313" y="36633"/>
                  </a:lnTo>
                  <a:lnTo>
                    <a:pt x="12192" y="37669"/>
                  </a:lnTo>
                  <a:lnTo>
                    <a:pt x="12131" y="38705"/>
                  </a:lnTo>
                  <a:lnTo>
                    <a:pt x="12070" y="40839"/>
                  </a:lnTo>
                  <a:lnTo>
                    <a:pt x="12131" y="42972"/>
                  </a:lnTo>
                  <a:lnTo>
                    <a:pt x="12252" y="45044"/>
                  </a:lnTo>
                  <a:lnTo>
                    <a:pt x="12435" y="47178"/>
                  </a:lnTo>
                  <a:lnTo>
                    <a:pt x="12740" y="49250"/>
                  </a:lnTo>
                  <a:lnTo>
                    <a:pt x="13106" y="51261"/>
                  </a:lnTo>
                  <a:lnTo>
                    <a:pt x="13593" y="53334"/>
                  </a:lnTo>
                  <a:lnTo>
                    <a:pt x="14081" y="55041"/>
                  </a:lnTo>
                  <a:lnTo>
                    <a:pt x="14264" y="55955"/>
                  </a:lnTo>
                  <a:lnTo>
                    <a:pt x="14325" y="56869"/>
                  </a:lnTo>
                  <a:lnTo>
                    <a:pt x="14264" y="57601"/>
                  </a:lnTo>
                  <a:lnTo>
                    <a:pt x="14203" y="58393"/>
                  </a:lnTo>
                  <a:lnTo>
                    <a:pt x="13837" y="59856"/>
                  </a:lnTo>
                  <a:lnTo>
                    <a:pt x="13654" y="60892"/>
                  </a:lnTo>
                  <a:lnTo>
                    <a:pt x="13532" y="61928"/>
                  </a:lnTo>
                  <a:lnTo>
                    <a:pt x="13472" y="62964"/>
                  </a:lnTo>
                  <a:lnTo>
                    <a:pt x="13532" y="64001"/>
                  </a:lnTo>
                  <a:lnTo>
                    <a:pt x="13715" y="65037"/>
                  </a:lnTo>
                  <a:lnTo>
                    <a:pt x="13898" y="66012"/>
                  </a:lnTo>
                  <a:lnTo>
                    <a:pt x="14508" y="67963"/>
                  </a:lnTo>
                  <a:lnTo>
                    <a:pt x="15605" y="71681"/>
                  </a:lnTo>
                  <a:lnTo>
                    <a:pt x="16032" y="73144"/>
                  </a:lnTo>
                  <a:lnTo>
                    <a:pt x="16458" y="74606"/>
                  </a:lnTo>
                  <a:lnTo>
                    <a:pt x="16580" y="75094"/>
                  </a:lnTo>
                  <a:lnTo>
                    <a:pt x="16641" y="75399"/>
                  </a:lnTo>
                  <a:lnTo>
                    <a:pt x="16641" y="75643"/>
                  </a:lnTo>
                  <a:lnTo>
                    <a:pt x="16519" y="76069"/>
                  </a:lnTo>
                  <a:lnTo>
                    <a:pt x="16336" y="76496"/>
                  </a:lnTo>
                  <a:lnTo>
                    <a:pt x="15849" y="77227"/>
                  </a:lnTo>
                  <a:lnTo>
                    <a:pt x="15422" y="77959"/>
                  </a:lnTo>
                  <a:lnTo>
                    <a:pt x="15117" y="78264"/>
                  </a:lnTo>
                  <a:lnTo>
                    <a:pt x="14813" y="78507"/>
                  </a:lnTo>
                  <a:lnTo>
                    <a:pt x="14569" y="78690"/>
                  </a:lnTo>
                  <a:lnTo>
                    <a:pt x="14386" y="78873"/>
                  </a:lnTo>
                  <a:lnTo>
                    <a:pt x="14386" y="79056"/>
                  </a:lnTo>
                  <a:lnTo>
                    <a:pt x="14447" y="79239"/>
                  </a:lnTo>
                  <a:lnTo>
                    <a:pt x="14569" y="79361"/>
                  </a:lnTo>
                  <a:lnTo>
                    <a:pt x="14752" y="79483"/>
                  </a:lnTo>
                  <a:lnTo>
                    <a:pt x="15117" y="79605"/>
                  </a:lnTo>
                  <a:lnTo>
                    <a:pt x="15483" y="79666"/>
                  </a:lnTo>
                  <a:lnTo>
                    <a:pt x="16032" y="79787"/>
                  </a:lnTo>
                  <a:lnTo>
                    <a:pt x="16580" y="79848"/>
                  </a:lnTo>
                  <a:lnTo>
                    <a:pt x="17007" y="79848"/>
                  </a:lnTo>
                  <a:lnTo>
                    <a:pt x="17434" y="79787"/>
                  </a:lnTo>
                  <a:lnTo>
                    <a:pt x="17555" y="79787"/>
                  </a:lnTo>
                  <a:lnTo>
                    <a:pt x="17677" y="79970"/>
                  </a:lnTo>
                  <a:lnTo>
                    <a:pt x="17921" y="80092"/>
                  </a:lnTo>
                  <a:lnTo>
                    <a:pt x="18165" y="80153"/>
                  </a:lnTo>
                  <a:lnTo>
                    <a:pt x="18592" y="80214"/>
                  </a:lnTo>
                  <a:lnTo>
                    <a:pt x="18957" y="80092"/>
                  </a:lnTo>
                  <a:lnTo>
                    <a:pt x="19140" y="80031"/>
                  </a:lnTo>
                  <a:lnTo>
                    <a:pt x="19323" y="79909"/>
                  </a:lnTo>
                  <a:lnTo>
                    <a:pt x="19445" y="79727"/>
                  </a:lnTo>
                  <a:lnTo>
                    <a:pt x="19506" y="79544"/>
                  </a:lnTo>
                  <a:lnTo>
                    <a:pt x="19689" y="79787"/>
                  </a:lnTo>
                  <a:lnTo>
                    <a:pt x="19872" y="80031"/>
                  </a:lnTo>
                  <a:lnTo>
                    <a:pt x="20115" y="80153"/>
                  </a:lnTo>
                  <a:lnTo>
                    <a:pt x="20420" y="80214"/>
                  </a:lnTo>
                  <a:lnTo>
                    <a:pt x="20725" y="80214"/>
                  </a:lnTo>
                  <a:lnTo>
                    <a:pt x="21091" y="80153"/>
                  </a:lnTo>
                  <a:lnTo>
                    <a:pt x="21335" y="79970"/>
                  </a:lnTo>
                  <a:lnTo>
                    <a:pt x="21456" y="79848"/>
                  </a:lnTo>
                  <a:lnTo>
                    <a:pt x="21517" y="79727"/>
                  </a:lnTo>
                  <a:lnTo>
                    <a:pt x="21700" y="79787"/>
                  </a:lnTo>
                  <a:lnTo>
                    <a:pt x="21944" y="79848"/>
                  </a:lnTo>
                  <a:lnTo>
                    <a:pt x="22371" y="79848"/>
                  </a:lnTo>
                  <a:lnTo>
                    <a:pt x="22858" y="79787"/>
                  </a:lnTo>
                  <a:lnTo>
                    <a:pt x="23285" y="79727"/>
                  </a:lnTo>
                  <a:lnTo>
                    <a:pt x="24138" y="79544"/>
                  </a:lnTo>
                  <a:lnTo>
                    <a:pt x="24260" y="79483"/>
                  </a:lnTo>
                  <a:lnTo>
                    <a:pt x="24443" y="79422"/>
                  </a:lnTo>
                  <a:lnTo>
                    <a:pt x="24565" y="79300"/>
                  </a:lnTo>
                  <a:lnTo>
                    <a:pt x="24687" y="79117"/>
                  </a:lnTo>
                  <a:lnTo>
                    <a:pt x="24687" y="78934"/>
                  </a:lnTo>
                  <a:lnTo>
                    <a:pt x="24626" y="78812"/>
                  </a:lnTo>
                  <a:lnTo>
                    <a:pt x="24382" y="78629"/>
                  </a:lnTo>
                  <a:lnTo>
                    <a:pt x="23895" y="78203"/>
                  </a:lnTo>
                  <a:lnTo>
                    <a:pt x="23590" y="77898"/>
                  </a:lnTo>
                  <a:lnTo>
                    <a:pt x="23346" y="77471"/>
                  </a:lnTo>
                  <a:lnTo>
                    <a:pt x="22858" y="76679"/>
                  </a:lnTo>
                  <a:lnTo>
                    <a:pt x="22554" y="76008"/>
                  </a:lnTo>
                  <a:lnTo>
                    <a:pt x="22432" y="75643"/>
                  </a:lnTo>
                  <a:lnTo>
                    <a:pt x="22432" y="75277"/>
                  </a:lnTo>
                  <a:lnTo>
                    <a:pt x="22554" y="74667"/>
                  </a:lnTo>
                  <a:lnTo>
                    <a:pt x="22736" y="74058"/>
                  </a:lnTo>
                  <a:lnTo>
                    <a:pt x="23468" y="71559"/>
                  </a:lnTo>
                  <a:lnTo>
                    <a:pt x="24565" y="67902"/>
                  </a:lnTo>
                  <a:lnTo>
                    <a:pt x="25114" y="65951"/>
                  </a:lnTo>
                  <a:lnTo>
                    <a:pt x="25357" y="64976"/>
                  </a:lnTo>
                  <a:lnTo>
                    <a:pt x="25540" y="63940"/>
                  </a:lnTo>
                  <a:lnTo>
                    <a:pt x="25601" y="62964"/>
                  </a:lnTo>
                  <a:lnTo>
                    <a:pt x="25540" y="61928"/>
                  </a:lnTo>
                  <a:lnTo>
                    <a:pt x="25418" y="60953"/>
                  </a:lnTo>
                  <a:lnTo>
                    <a:pt x="25175" y="59978"/>
                  </a:lnTo>
                  <a:lnTo>
                    <a:pt x="24870" y="58393"/>
                  </a:lnTo>
                  <a:lnTo>
                    <a:pt x="24748" y="57662"/>
                  </a:lnTo>
                  <a:lnTo>
                    <a:pt x="24748" y="56869"/>
                  </a:lnTo>
                  <a:lnTo>
                    <a:pt x="24809" y="56016"/>
                  </a:lnTo>
                  <a:lnTo>
                    <a:pt x="24931" y="55162"/>
                  </a:lnTo>
                  <a:lnTo>
                    <a:pt x="25357" y="53456"/>
                  </a:lnTo>
                  <a:lnTo>
                    <a:pt x="25845" y="51505"/>
                  </a:lnTo>
                  <a:lnTo>
                    <a:pt x="26272" y="49555"/>
                  </a:lnTo>
                  <a:lnTo>
                    <a:pt x="26516" y="47543"/>
                  </a:lnTo>
                  <a:lnTo>
                    <a:pt x="26759" y="45532"/>
                  </a:lnTo>
                  <a:lnTo>
                    <a:pt x="26881" y="43459"/>
                  </a:lnTo>
                  <a:lnTo>
                    <a:pt x="26942" y="41387"/>
                  </a:lnTo>
                  <a:lnTo>
                    <a:pt x="26942" y="39376"/>
                  </a:lnTo>
                  <a:lnTo>
                    <a:pt x="26881" y="38339"/>
                  </a:lnTo>
                  <a:lnTo>
                    <a:pt x="26820" y="37364"/>
                  </a:lnTo>
                  <a:lnTo>
                    <a:pt x="26455" y="35414"/>
                  </a:lnTo>
                  <a:lnTo>
                    <a:pt x="26272" y="34377"/>
                  </a:lnTo>
                  <a:lnTo>
                    <a:pt x="26150" y="33890"/>
                  </a:lnTo>
                  <a:lnTo>
                    <a:pt x="26089" y="33646"/>
                  </a:lnTo>
                  <a:lnTo>
                    <a:pt x="26150" y="33402"/>
                  </a:lnTo>
                  <a:lnTo>
                    <a:pt x="26211" y="32976"/>
                  </a:lnTo>
                  <a:lnTo>
                    <a:pt x="26211" y="32610"/>
                  </a:lnTo>
                  <a:lnTo>
                    <a:pt x="26150" y="31817"/>
                  </a:lnTo>
                  <a:lnTo>
                    <a:pt x="26150" y="28770"/>
                  </a:lnTo>
                  <a:lnTo>
                    <a:pt x="26211" y="28282"/>
                  </a:lnTo>
                  <a:lnTo>
                    <a:pt x="26333" y="27856"/>
                  </a:lnTo>
                  <a:lnTo>
                    <a:pt x="26881" y="26027"/>
                  </a:lnTo>
                  <a:lnTo>
                    <a:pt x="27003" y="25661"/>
                  </a:lnTo>
                  <a:lnTo>
                    <a:pt x="27369" y="26758"/>
                  </a:lnTo>
                  <a:lnTo>
                    <a:pt x="27735" y="27856"/>
                  </a:lnTo>
                  <a:lnTo>
                    <a:pt x="27918" y="28526"/>
                  </a:lnTo>
                  <a:lnTo>
                    <a:pt x="28100" y="29196"/>
                  </a:lnTo>
                  <a:lnTo>
                    <a:pt x="28405" y="30598"/>
                  </a:lnTo>
                  <a:lnTo>
                    <a:pt x="28588" y="31269"/>
                  </a:lnTo>
                  <a:lnTo>
                    <a:pt x="28832" y="32000"/>
                  </a:lnTo>
                  <a:lnTo>
                    <a:pt x="29380" y="33341"/>
                  </a:lnTo>
                  <a:lnTo>
                    <a:pt x="29990" y="34682"/>
                  </a:lnTo>
                  <a:lnTo>
                    <a:pt x="30660" y="36023"/>
                  </a:lnTo>
                  <a:lnTo>
                    <a:pt x="31270" y="37242"/>
                  </a:lnTo>
                  <a:lnTo>
                    <a:pt x="31879" y="38522"/>
                  </a:lnTo>
                  <a:lnTo>
                    <a:pt x="32123" y="39010"/>
                  </a:lnTo>
                  <a:lnTo>
                    <a:pt x="32306" y="39498"/>
                  </a:lnTo>
                  <a:lnTo>
                    <a:pt x="32306" y="39680"/>
                  </a:lnTo>
                  <a:lnTo>
                    <a:pt x="32245" y="39924"/>
                  </a:lnTo>
                  <a:lnTo>
                    <a:pt x="32245" y="40168"/>
                  </a:lnTo>
                  <a:lnTo>
                    <a:pt x="32245" y="40473"/>
                  </a:lnTo>
                  <a:lnTo>
                    <a:pt x="32367" y="40899"/>
                  </a:lnTo>
                  <a:lnTo>
                    <a:pt x="32489" y="41387"/>
                  </a:lnTo>
                  <a:lnTo>
                    <a:pt x="32794" y="42240"/>
                  </a:lnTo>
                  <a:lnTo>
                    <a:pt x="32855" y="42606"/>
                  </a:lnTo>
                  <a:lnTo>
                    <a:pt x="32916" y="42972"/>
                  </a:lnTo>
                  <a:lnTo>
                    <a:pt x="32977" y="44069"/>
                  </a:lnTo>
                  <a:lnTo>
                    <a:pt x="33038" y="44496"/>
                  </a:lnTo>
                  <a:lnTo>
                    <a:pt x="33160" y="44922"/>
                  </a:lnTo>
                  <a:lnTo>
                    <a:pt x="33281" y="45166"/>
                  </a:lnTo>
                  <a:lnTo>
                    <a:pt x="33464" y="45288"/>
                  </a:lnTo>
                  <a:lnTo>
                    <a:pt x="33647" y="45288"/>
                  </a:lnTo>
                  <a:lnTo>
                    <a:pt x="33769" y="45166"/>
                  </a:lnTo>
                  <a:lnTo>
                    <a:pt x="33830" y="45044"/>
                  </a:lnTo>
                  <a:lnTo>
                    <a:pt x="33891" y="44800"/>
                  </a:lnTo>
                  <a:lnTo>
                    <a:pt x="33952" y="44557"/>
                  </a:lnTo>
                  <a:lnTo>
                    <a:pt x="33891" y="44008"/>
                  </a:lnTo>
                  <a:lnTo>
                    <a:pt x="33830" y="43520"/>
                  </a:lnTo>
                  <a:lnTo>
                    <a:pt x="33830" y="43277"/>
                  </a:lnTo>
                  <a:lnTo>
                    <a:pt x="33830" y="43216"/>
                  </a:lnTo>
                  <a:lnTo>
                    <a:pt x="33891" y="43094"/>
                  </a:lnTo>
                  <a:lnTo>
                    <a:pt x="33952" y="43216"/>
                  </a:lnTo>
                  <a:lnTo>
                    <a:pt x="34013" y="43338"/>
                  </a:lnTo>
                  <a:lnTo>
                    <a:pt x="34013" y="43642"/>
                  </a:lnTo>
                  <a:lnTo>
                    <a:pt x="34135" y="44496"/>
                  </a:lnTo>
                  <a:lnTo>
                    <a:pt x="34135" y="45105"/>
                  </a:lnTo>
                  <a:lnTo>
                    <a:pt x="34196" y="45349"/>
                  </a:lnTo>
                  <a:lnTo>
                    <a:pt x="34318" y="45654"/>
                  </a:lnTo>
                  <a:lnTo>
                    <a:pt x="34440" y="45776"/>
                  </a:lnTo>
                  <a:lnTo>
                    <a:pt x="34561" y="45837"/>
                  </a:lnTo>
                  <a:lnTo>
                    <a:pt x="34744" y="45837"/>
                  </a:lnTo>
                  <a:lnTo>
                    <a:pt x="34866" y="45776"/>
                  </a:lnTo>
                  <a:lnTo>
                    <a:pt x="34988" y="45593"/>
                  </a:lnTo>
                  <a:lnTo>
                    <a:pt x="35049" y="45410"/>
                  </a:lnTo>
                  <a:lnTo>
                    <a:pt x="35049" y="44922"/>
                  </a:lnTo>
                  <a:lnTo>
                    <a:pt x="34988" y="44130"/>
                  </a:lnTo>
                  <a:lnTo>
                    <a:pt x="34988" y="43703"/>
                  </a:lnTo>
                  <a:lnTo>
                    <a:pt x="34988" y="43277"/>
                  </a:lnTo>
                  <a:lnTo>
                    <a:pt x="35354" y="44252"/>
                  </a:lnTo>
                  <a:lnTo>
                    <a:pt x="35659" y="45166"/>
                  </a:lnTo>
                  <a:lnTo>
                    <a:pt x="35902" y="45593"/>
                  </a:lnTo>
                  <a:lnTo>
                    <a:pt x="36024" y="45776"/>
                  </a:lnTo>
                  <a:lnTo>
                    <a:pt x="36207" y="45898"/>
                  </a:lnTo>
                  <a:lnTo>
                    <a:pt x="36390" y="45959"/>
                  </a:lnTo>
                  <a:lnTo>
                    <a:pt x="36573" y="45898"/>
                  </a:lnTo>
                  <a:lnTo>
                    <a:pt x="36695" y="45776"/>
                  </a:lnTo>
                  <a:lnTo>
                    <a:pt x="36756" y="45593"/>
                  </a:lnTo>
                  <a:lnTo>
                    <a:pt x="36756" y="45227"/>
                  </a:lnTo>
                  <a:lnTo>
                    <a:pt x="36695" y="44861"/>
                  </a:lnTo>
                  <a:lnTo>
                    <a:pt x="36390" y="44191"/>
                  </a:lnTo>
                  <a:lnTo>
                    <a:pt x="36146" y="43459"/>
                  </a:lnTo>
                  <a:lnTo>
                    <a:pt x="36024" y="43094"/>
                  </a:lnTo>
                  <a:lnTo>
                    <a:pt x="35963" y="42789"/>
                  </a:lnTo>
                  <a:lnTo>
                    <a:pt x="35963" y="42789"/>
                  </a:lnTo>
                  <a:lnTo>
                    <a:pt x="36207" y="43033"/>
                  </a:lnTo>
                  <a:lnTo>
                    <a:pt x="36451" y="43338"/>
                  </a:lnTo>
                  <a:lnTo>
                    <a:pt x="36878" y="43947"/>
                  </a:lnTo>
                  <a:lnTo>
                    <a:pt x="37061" y="44252"/>
                  </a:lnTo>
                  <a:lnTo>
                    <a:pt x="37304" y="44557"/>
                  </a:lnTo>
                  <a:lnTo>
                    <a:pt x="37487" y="44739"/>
                  </a:lnTo>
                  <a:lnTo>
                    <a:pt x="37670" y="44800"/>
                  </a:lnTo>
                  <a:lnTo>
                    <a:pt x="37853" y="44800"/>
                  </a:lnTo>
                  <a:lnTo>
                    <a:pt x="37975" y="44739"/>
                  </a:lnTo>
                  <a:lnTo>
                    <a:pt x="38097" y="44618"/>
                  </a:lnTo>
                  <a:lnTo>
                    <a:pt x="38158" y="44496"/>
                  </a:lnTo>
                  <a:lnTo>
                    <a:pt x="38158" y="44313"/>
                  </a:lnTo>
                  <a:lnTo>
                    <a:pt x="38097" y="44130"/>
                  </a:lnTo>
                  <a:lnTo>
                    <a:pt x="37975" y="43825"/>
                  </a:lnTo>
                  <a:lnTo>
                    <a:pt x="37792" y="43581"/>
                  </a:lnTo>
                  <a:lnTo>
                    <a:pt x="37182" y="42423"/>
                  </a:lnTo>
                  <a:lnTo>
                    <a:pt x="36878" y="41814"/>
                  </a:lnTo>
                  <a:lnTo>
                    <a:pt x="36695" y="41509"/>
                  </a:lnTo>
                  <a:lnTo>
                    <a:pt x="36634" y="41204"/>
                  </a:lnTo>
                  <a:lnTo>
                    <a:pt x="36817" y="41326"/>
                  </a:lnTo>
                  <a:lnTo>
                    <a:pt x="37000" y="41509"/>
                  </a:lnTo>
                  <a:lnTo>
                    <a:pt x="37182" y="41692"/>
                  </a:lnTo>
                  <a:lnTo>
                    <a:pt x="37365" y="41875"/>
                  </a:lnTo>
                  <a:lnTo>
                    <a:pt x="37792" y="42119"/>
                  </a:lnTo>
                  <a:lnTo>
                    <a:pt x="38219" y="42179"/>
                  </a:lnTo>
                  <a:lnTo>
                    <a:pt x="38584" y="42240"/>
                  </a:lnTo>
                  <a:lnTo>
                    <a:pt x="38706" y="42179"/>
                  </a:lnTo>
                  <a:lnTo>
                    <a:pt x="38889" y="42119"/>
                  </a:lnTo>
                  <a:lnTo>
                    <a:pt x="38950" y="41997"/>
                  </a:lnTo>
                  <a:lnTo>
                    <a:pt x="39011" y="41936"/>
                  </a:lnTo>
                  <a:lnTo>
                    <a:pt x="39011" y="41753"/>
                  </a:lnTo>
                  <a:lnTo>
                    <a:pt x="38889" y="41570"/>
                  </a:lnTo>
                  <a:lnTo>
                    <a:pt x="38706" y="41387"/>
                  </a:lnTo>
                  <a:lnTo>
                    <a:pt x="38402" y="41204"/>
                  </a:lnTo>
                  <a:lnTo>
                    <a:pt x="38158" y="40960"/>
                  </a:lnTo>
                  <a:lnTo>
                    <a:pt x="37609" y="40412"/>
                  </a:lnTo>
                  <a:lnTo>
                    <a:pt x="37182" y="39802"/>
                  </a:lnTo>
                  <a:lnTo>
                    <a:pt x="36695" y="39254"/>
                  </a:lnTo>
                  <a:lnTo>
                    <a:pt x="36451" y="39010"/>
                  </a:lnTo>
                  <a:lnTo>
                    <a:pt x="36207" y="38766"/>
                  </a:lnTo>
                  <a:lnTo>
                    <a:pt x="35902" y="38583"/>
                  </a:lnTo>
                  <a:lnTo>
                    <a:pt x="35598" y="38461"/>
                  </a:lnTo>
                  <a:lnTo>
                    <a:pt x="35110" y="38461"/>
                  </a:lnTo>
                  <a:lnTo>
                    <a:pt x="34988" y="38400"/>
                  </a:lnTo>
                  <a:lnTo>
                    <a:pt x="34927" y="38218"/>
                  </a:lnTo>
                  <a:lnTo>
                    <a:pt x="34866" y="38096"/>
                  </a:lnTo>
                  <a:lnTo>
                    <a:pt x="34683" y="37669"/>
                  </a:lnTo>
                  <a:lnTo>
                    <a:pt x="34440" y="36938"/>
                  </a:lnTo>
                  <a:lnTo>
                    <a:pt x="34257" y="36145"/>
                  </a:lnTo>
                  <a:lnTo>
                    <a:pt x="34074" y="35414"/>
                  </a:lnTo>
                  <a:lnTo>
                    <a:pt x="33952" y="34621"/>
                  </a:lnTo>
                  <a:lnTo>
                    <a:pt x="33891" y="33646"/>
                  </a:lnTo>
                  <a:lnTo>
                    <a:pt x="33769" y="32732"/>
                  </a:lnTo>
                  <a:lnTo>
                    <a:pt x="33586" y="31939"/>
                  </a:lnTo>
                  <a:lnTo>
                    <a:pt x="33342" y="31147"/>
                  </a:lnTo>
                  <a:lnTo>
                    <a:pt x="33099" y="30355"/>
                  </a:lnTo>
                  <a:lnTo>
                    <a:pt x="32794" y="29562"/>
                  </a:lnTo>
                  <a:lnTo>
                    <a:pt x="32550" y="28953"/>
                  </a:lnTo>
                  <a:lnTo>
                    <a:pt x="32428" y="28648"/>
                  </a:lnTo>
                  <a:lnTo>
                    <a:pt x="32245" y="28343"/>
                  </a:lnTo>
                  <a:lnTo>
                    <a:pt x="32001" y="27916"/>
                  </a:lnTo>
                  <a:lnTo>
                    <a:pt x="31879" y="27734"/>
                  </a:lnTo>
                  <a:lnTo>
                    <a:pt x="31819" y="27490"/>
                  </a:lnTo>
                  <a:lnTo>
                    <a:pt x="31758" y="27124"/>
                  </a:lnTo>
                  <a:lnTo>
                    <a:pt x="31697" y="26697"/>
                  </a:lnTo>
                  <a:lnTo>
                    <a:pt x="31697" y="25905"/>
                  </a:lnTo>
                  <a:lnTo>
                    <a:pt x="31514" y="24320"/>
                  </a:lnTo>
                  <a:lnTo>
                    <a:pt x="31270" y="22735"/>
                  </a:lnTo>
                  <a:lnTo>
                    <a:pt x="30965" y="21212"/>
                  </a:lnTo>
                  <a:lnTo>
                    <a:pt x="30965" y="20846"/>
                  </a:lnTo>
                  <a:lnTo>
                    <a:pt x="31026" y="20480"/>
                  </a:lnTo>
                  <a:lnTo>
                    <a:pt x="31026" y="19688"/>
                  </a:lnTo>
                  <a:lnTo>
                    <a:pt x="31026" y="18834"/>
                  </a:lnTo>
                  <a:lnTo>
                    <a:pt x="30965" y="18042"/>
                  </a:lnTo>
                  <a:lnTo>
                    <a:pt x="30904" y="17676"/>
                  </a:lnTo>
                  <a:lnTo>
                    <a:pt x="30782" y="17311"/>
                  </a:lnTo>
                  <a:lnTo>
                    <a:pt x="30478" y="16640"/>
                  </a:lnTo>
                  <a:lnTo>
                    <a:pt x="30112" y="16031"/>
                  </a:lnTo>
                  <a:lnTo>
                    <a:pt x="29746" y="15421"/>
                  </a:lnTo>
                  <a:lnTo>
                    <a:pt x="29502" y="15116"/>
                  </a:lnTo>
                  <a:lnTo>
                    <a:pt x="29258" y="14812"/>
                  </a:lnTo>
                  <a:lnTo>
                    <a:pt x="28954" y="14629"/>
                  </a:lnTo>
                  <a:lnTo>
                    <a:pt x="28649" y="14446"/>
                  </a:lnTo>
                  <a:lnTo>
                    <a:pt x="27978" y="14141"/>
                  </a:lnTo>
                  <a:lnTo>
                    <a:pt x="27247" y="13958"/>
                  </a:lnTo>
                  <a:lnTo>
                    <a:pt x="26455" y="13836"/>
                  </a:lnTo>
                  <a:lnTo>
                    <a:pt x="25662" y="13775"/>
                  </a:lnTo>
                  <a:lnTo>
                    <a:pt x="24748" y="13775"/>
                  </a:lnTo>
                  <a:lnTo>
                    <a:pt x="24565" y="13653"/>
                  </a:lnTo>
                  <a:lnTo>
                    <a:pt x="24260" y="13471"/>
                  </a:lnTo>
                  <a:lnTo>
                    <a:pt x="22919" y="12617"/>
                  </a:lnTo>
                  <a:lnTo>
                    <a:pt x="22554" y="12373"/>
                  </a:lnTo>
                  <a:lnTo>
                    <a:pt x="22432" y="12313"/>
                  </a:lnTo>
                  <a:lnTo>
                    <a:pt x="22310" y="12252"/>
                  </a:lnTo>
                  <a:lnTo>
                    <a:pt x="22310" y="12130"/>
                  </a:lnTo>
                  <a:lnTo>
                    <a:pt x="22127" y="10728"/>
                  </a:lnTo>
                  <a:lnTo>
                    <a:pt x="22066" y="10118"/>
                  </a:lnTo>
                  <a:lnTo>
                    <a:pt x="22066" y="9996"/>
                  </a:lnTo>
                  <a:lnTo>
                    <a:pt x="22188" y="9874"/>
                  </a:lnTo>
                  <a:lnTo>
                    <a:pt x="22493" y="9631"/>
                  </a:lnTo>
                  <a:lnTo>
                    <a:pt x="22615" y="9448"/>
                  </a:lnTo>
                  <a:lnTo>
                    <a:pt x="22676" y="9204"/>
                  </a:lnTo>
                  <a:lnTo>
                    <a:pt x="22858" y="8777"/>
                  </a:lnTo>
                  <a:lnTo>
                    <a:pt x="23224" y="7497"/>
                  </a:lnTo>
                  <a:lnTo>
                    <a:pt x="23407" y="6766"/>
                  </a:lnTo>
                  <a:lnTo>
                    <a:pt x="23529" y="6034"/>
                  </a:lnTo>
                  <a:lnTo>
                    <a:pt x="23651" y="5303"/>
                  </a:lnTo>
                  <a:lnTo>
                    <a:pt x="23651" y="4511"/>
                  </a:lnTo>
                  <a:lnTo>
                    <a:pt x="23590" y="3779"/>
                  </a:lnTo>
                  <a:lnTo>
                    <a:pt x="23468" y="3048"/>
                  </a:lnTo>
                  <a:lnTo>
                    <a:pt x="23285" y="2316"/>
                  </a:lnTo>
                  <a:lnTo>
                    <a:pt x="22919" y="1646"/>
                  </a:lnTo>
                  <a:lnTo>
                    <a:pt x="22493" y="1158"/>
                  </a:lnTo>
                  <a:lnTo>
                    <a:pt x="22005" y="731"/>
                  </a:lnTo>
                  <a:lnTo>
                    <a:pt x="21456" y="366"/>
                  </a:lnTo>
                  <a:lnTo>
                    <a:pt x="20786" y="122"/>
                  </a:lnTo>
                  <a:lnTo>
                    <a:pt x="19994" y="61"/>
                  </a:lnTo>
                  <a:lnTo>
                    <a:pt x="1944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71;p12"/>
            <p:cNvSpPr/>
            <p:nvPr/>
          </p:nvSpPr>
          <p:spPr>
            <a:xfrm>
              <a:off x="5160100" y="1609475"/>
              <a:ext cx="975300" cy="2005375"/>
            </a:xfrm>
            <a:custGeom>
              <a:avLst/>
              <a:gdLst/>
              <a:ahLst/>
              <a:cxnLst/>
              <a:rect l="l" t="t" r="r" b="b"/>
              <a:pathLst>
                <a:path w="39012" h="80215" extrusionOk="0">
                  <a:moveTo>
                    <a:pt x="20115" y="366"/>
                  </a:moveTo>
                  <a:lnTo>
                    <a:pt x="20725" y="488"/>
                  </a:lnTo>
                  <a:lnTo>
                    <a:pt x="21274" y="731"/>
                  </a:lnTo>
                  <a:lnTo>
                    <a:pt x="21822" y="1036"/>
                  </a:lnTo>
                  <a:lnTo>
                    <a:pt x="22127" y="1219"/>
                  </a:lnTo>
                  <a:lnTo>
                    <a:pt x="22371" y="1524"/>
                  </a:lnTo>
                  <a:lnTo>
                    <a:pt x="22554" y="1768"/>
                  </a:lnTo>
                  <a:lnTo>
                    <a:pt x="22736" y="2072"/>
                  </a:lnTo>
                  <a:lnTo>
                    <a:pt x="23041" y="2743"/>
                  </a:lnTo>
                  <a:lnTo>
                    <a:pt x="23163" y="3413"/>
                  </a:lnTo>
                  <a:lnTo>
                    <a:pt x="23285" y="4206"/>
                  </a:lnTo>
                  <a:lnTo>
                    <a:pt x="23346" y="4998"/>
                  </a:lnTo>
                  <a:lnTo>
                    <a:pt x="23285" y="5791"/>
                  </a:lnTo>
                  <a:lnTo>
                    <a:pt x="23163" y="6583"/>
                  </a:lnTo>
                  <a:lnTo>
                    <a:pt x="22858" y="7924"/>
                  </a:lnTo>
                  <a:lnTo>
                    <a:pt x="22615" y="8533"/>
                  </a:lnTo>
                  <a:lnTo>
                    <a:pt x="22371" y="9204"/>
                  </a:lnTo>
                  <a:lnTo>
                    <a:pt x="22310" y="9326"/>
                  </a:lnTo>
                  <a:lnTo>
                    <a:pt x="22188" y="9509"/>
                  </a:lnTo>
                  <a:lnTo>
                    <a:pt x="21883" y="9752"/>
                  </a:lnTo>
                  <a:lnTo>
                    <a:pt x="21152" y="10179"/>
                  </a:lnTo>
                  <a:lnTo>
                    <a:pt x="20420" y="10606"/>
                  </a:lnTo>
                  <a:lnTo>
                    <a:pt x="19994" y="10789"/>
                  </a:lnTo>
                  <a:lnTo>
                    <a:pt x="19567" y="10850"/>
                  </a:lnTo>
                  <a:lnTo>
                    <a:pt x="19201" y="10850"/>
                  </a:lnTo>
                  <a:lnTo>
                    <a:pt x="18774" y="10667"/>
                  </a:lnTo>
                  <a:lnTo>
                    <a:pt x="17982" y="10240"/>
                  </a:lnTo>
                  <a:lnTo>
                    <a:pt x="17251" y="9813"/>
                  </a:lnTo>
                  <a:lnTo>
                    <a:pt x="16946" y="9570"/>
                  </a:lnTo>
                  <a:lnTo>
                    <a:pt x="16763" y="9387"/>
                  </a:lnTo>
                  <a:lnTo>
                    <a:pt x="16702" y="9265"/>
                  </a:lnTo>
                  <a:lnTo>
                    <a:pt x="16519" y="8777"/>
                  </a:lnTo>
                  <a:lnTo>
                    <a:pt x="16336" y="8351"/>
                  </a:lnTo>
                  <a:lnTo>
                    <a:pt x="16093" y="7497"/>
                  </a:lnTo>
                  <a:lnTo>
                    <a:pt x="15910" y="6705"/>
                  </a:lnTo>
                  <a:lnTo>
                    <a:pt x="15788" y="5912"/>
                  </a:lnTo>
                  <a:lnTo>
                    <a:pt x="15727" y="5120"/>
                  </a:lnTo>
                  <a:lnTo>
                    <a:pt x="15727" y="4328"/>
                  </a:lnTo>
                  <a:lnTo>
                    <a:pt x="15849" y="3474"/>
                  </a:lnTo>
                  <a:lnTo>
                    <a:pt x="15971" y="2804"/>
                  </a:lnTo>
                  <a:lnTo>
                    <a:pt x="16275" y="2194"/>
                  </a:lnTo>
                  <a:lnTo>
                    <a:pt x="16641" y="1585"/>
                  </a:lnTo>
                  <a:lnTo>
                    <a:pt x="16824" y="1341"/>
                  </a:lnTo>
                  <a:lnTo>
                    <a:pt x="17129" y="1097"/>
                  </a:lnTo>
                  <a:lnTo>
                    <a:pt x="17677" y="731"/>
                  </a:lnTo>
                  <a:lnTo>
                    <a:pt x="18226" y="549"/>
                  </a:lnTo>
                  <a:lnTo>
                    <a:pt x="18896" y="427"/>
                  </a:lnTo>
                  <a:lnTo>
                    <a:pt x="19506" y="366"/>
                  </a:lnTo>
                  <a:close/>
                  <a:moveTo>
                    <a:pt x="27491" y="19566"/>
                  </a:moveTo>
                  <a:lnTo>
                    <a:pt x="27491" y="19566"/>
                  </a:lnTo>
                  <a:lnTo>
                    <a:pt x="27491" y="19566"/>
                  </a:lnTo>
                  <a:close/>
                  <a:moveTo>
                    <a:pt x="19323" y="32732"/>
                  </a:moveTo>
                  <a:lnTo>
                    <a:pt x="19201" y="32854"/>
                  </a:lnTo>
                  <a:lnTo>
                    <a:pt x="19140" y="33037"/>
                  </a:lnTo>
                  <a:lnTo>
                    <a:pt x="19140" y="33219"/>
                  </a:lnTo>
                  <a:lnTo>
                    <a:pt x="19201" y="33341"/>
                  </a:lnTo>
                  <a:lnTo>
                    <a:pt x="19262" y="33463"/>
                  </a:lnTo>
                  <a:lnTo>
                    <a:pt x="19567" y="33463"/>
                  </a:lnTo>
                  <a:lnTo>
                    <a:pt x="19628" y="33341"/>
                  </a:lnTo>
                  <a:lnTo>
                    <a:pt x="19689" y="33280"/>
                  </a:lnTo>
                  <a:lnTo>
                    <a:pt x="19628" y="33097"/>
                  </a:lnTo>
                  <a:lnTo>
                    <a:pt x="19567" y="33280"/>
                  </a:lnTo>
                  <a:lnTo>
                    <a:pt x="19445" y="33280"/>
                  </a:lnTo>
                  <a:lnTo>
                    <a:pt x="19384" y="33097"/>
                  </a:lnTo>
                  <a:lnTo>
                    <a:pt x="19384" y="32915"/>
                  </a:lnTo>
                  <a:lnTo>
                    <a:pt x="19384" y="32854"/>
                  </a:lnTo>
                  <a:lnTo>
                    <a:pt x="19506" y="32793"/>
                  </a:lnTo>
                  <a:lnTo>
                    <a:pt x="19384" y="32732"/>
                  </a:lnTo>
                  <a:close/>
                  <a:moveTo>
                    <a:pt x="5060" y="39437"/>
                  </a:moveTo>
                  <a:lnTo>
                    <a:pt x="4877" y="39619"/>
                  </a:lnTo>
                  <a:lnTo>
                    <a:pt x="4572" y="40046"/>
                  </a:lnTo>
                  <a:lnTo>
                    <a:pt x="4146" y="40412"/>
                  </a:lnTo>
                  <a:lnTo>
                    <a:pt x="3597" y="40717"/>
                  </a:lnTo>
                  <a:lnTo>
                    <a:pt x="3109" y="40960"/>
                  </a:lnTo>
                  <a:lnTo>
                    <a:pt x="3414" y="40960"/>
                  </a:lnTo>
                  <a:lnTo>
                    <a:pt x="3780" y="40899"/>
                  </a:lnTo>
                  <a:lnTo>
                    <a:pt x="4085" y="40778"/>
                  </a:lnTo>
                  <a:lnTo>
                    <a:pt x="4329" y="40534"/>
                  </a:lnTo>
                  <a:lnTo>
                    <a:pt x="4572" y="40290"/>
                  </a:lnTo>
                  <a:lnTo>
                    <a:pt x="4816" y="40046"/>
                  </a:lnTo>
                  <a:lnTo>
                    <a:pt x="4938" y="39741"/>
                  </a:lnTo>
                  <a:lnTo>
                    <a:pt x="5060" y="39437"/>
                  </a:lnTo>
                  <a:close/>
                  <a:moveTo>
                    <a:pt x="34013" y="39437"/>
                  </a:moveTo>
                  <a:lnTo>
                    <a:pt x="34074" y="39741"/>
                  </a:lnTo>
                  <a:lnTo>
                    <a:pt x="34257" y="40046"/>
                  </a:lnTo>
                  <a:lnTo>
                    <a:pt x="34440" y="40290"/>
                  </a:lnTo>
                  <a:lnTo>
                    <a:pt x="34683" y="40534"/>
                  </a:lnTo>
                  <a:lnTo>
                    <a:pt x="34988" y="40778"/>
                  </a:lnTo>
                  <a:lnTo>
                    <a:pt x="35293" y="40899"/>
                  </a:lnTo>
                  <a:lnTo>
                    <a:pt x="35598" y="40960"/>
                  </a:lnTo>
                  <a:lnTo>
                    <a:pt x="35963" y="40960"/>
                  </a:lnTo>
                  <a:lnTo>
                    <a:pt x="35598" y="40839"/>
                  </a:lnTo>
                  <a:lnTo>
                    <a:pt x="35232" y="40656"/>
                  </a:lnTo>
                  <a:lnTo>
                    <a:pt x="35171" y="40595"/>
                  </a:lnTo>
                  <a:lnTo>
                    <a:pt x="34805" y="40351"/>
                  </a:lnTo>
                  <a:lnTo>
                    <a:pt x="34500" y="40046"/>
                  </a:lnTo>
                  <a:lnTo>
                    <a:pt x="34013" y="39437"/>
                  </a:lnTo>
                  <a:close/>
                  <a:moveTo>
                    <a:pt x="20908" y="57905"/>
                  </a:moveTo>
                  <a:lnTo>
                    <a:pt x="20908" y="57905"/>
                  </a:lnTo>
                  <a:lnTo>
                    <a:pt x="20908" y="57905"/>
                  </a:lnTo>
                  <a:close/>
                  <a:moveTo>
                    <a:pt x="15361" y="56138"/>
                  </a:moveTo>
                  <a:lnTo>
                    <a:pt x="15239" y="56442"/>
                  </a:lnTo>
                  <a:lnTo>
                    <a:pt x="15117" y="56747"/>
                  </a:lnTo>
                  <a:lnTo>
                    <a:pt x="15117" y="57052"/>
                  </a:lnTo>
                  <a:lnTo>
                    <a:pt x="15178" y="57418"/>
                  </a:lnTo>
                  <a:lnTo>
                    <a:pt x="15239" y="57722"/>
                  </a:lnTo>
                  <a:lnTo>
                    <a:pt x="15422" y="57966"/>
                  </a:lnTo>
                  <a:lnTo>
                    <a:pt x="15605" y="58210"/>
                  </a:lnTo>
                  <a:lnTo>
                    <a:pt x="15910" y="58454"/>
                  </a:lnTo>
                  <a:lnTo>
                    <a:pt x="16153" y="58576"/>
                  </a:lnTo>
                  <a:lnTo>
                    <a:pt x="16519" y="58698"/>
                  </a:lnTo>
                  <a:lnTo>
                    <a:pt x="16824" y="58698"/>
                  </a:lnTo>
                  <a:lnTo>
                    <a:pt x="17129" y="58637"/>
                  </a:lnTo>
                  <a:lnTo>
                    <a:pt x="17434" y="58576"/>
                  </a:lnTo>
                  <a:lnTo>
                    <a:pt x="17738" y="58393"/>
                  </a:lnTo>
                  <a:lnTo>
                    <a:pt x="17982" y="58210"/>
                  </a:lnTo>
                  <a:lnTo>
                    <a:pt x="18165" y="57905"/>
                  </a:lnTo>
                  <a:lnTo>
                    <a:pt x="17860" y="58149"/>
                  </a:lnTo>
                  <a:lnTo>
                    <a:pt x="17555" y="58332"/>
                  </a:lnTo>
                  <a:lnTo>
                    <a:pt x="17312" y="58454"/>
                  </a:lnTo>
                  <a:lnTo>
                    <a:pt x="17068" y="58515"/>
                  </a:lnTo>
                  <a:lnTo>
                    <a:pt x="16763" y="58515"/>
                  </a:lnTo>
                  <a:lnTo>
                    <a:pt x="16519" y="58454"/>
                  </a:lnTo>
                  <a:lnTo>
                    <a:pt x="16275" y="58393"/>
                  </a:lnTo>
                  <a:lnTo>
                    <a:pt x="16032" y="58271"/>
                  </a:lnTo>
                  <a:lnTo>
                    <a:pt x="15849" y="58088"/>
                  </a:lnTo>
                  <a:lnTo>
                    <a:pt x="15666" y="57905"/>
                  </a:lnTo>
                  <a:lnTo>
                    <a:pt x="15422" y="57540"/>
                  </a:lnTo>
                  <a:lnTo>
                    <a:pt x="15300" y="57052"/>
                  </a:lnTo>
                  <a:lnTo>
                    <a:pt x="15300" y="56625"/>
                  </a:lnTo>
                  <a:lnTo>
                    <a:pt x="15361" y="56138"/>
                  </a:lnTo>
                  <a:close/>
                  <a:moveTo>
                    <a:pt x="23651" y="56138"/>
                  </a:moveTo>
                  <a:lnTo>
                    <a:pt x="23712" y="56442"/>
                  </a:lnTo>
                  <a:lnTo>
                    <a:pt x="23773" y="56747"/>
                  </a:lnTo>
                  <a:lnTo>
                    <a:pt x="23773" y="57052"/>
                  </a:lnTo>
                  <a:lnTo>
                    <a:pt x="23712" y="57357"/>
                  </a:lnTo>
                  <a:lnTo>
                    <a:pt x="23590" y="57601"/>
                  </a:lnTo>
                  <a:lnTo>
                    <a:pt x="23407" y="57905"/>
                  </a:lnTo>
                  <a:lnTo>
                    <a:pt x="23224" y="58088"/>
                  </a:lnTo>
                  <a:lnTo>
                    <a:pt x="22919" y="58271"/>
                  </a:lnTo>
                  <a:lnTo>
                    <a:pt x="22676" y="58393"/>
                  </a:lnTo>
                  <a:lnTo>
                    <a:pt x="22432" y="58454"/>
                  </a:lnTo>
                  <a:lnTo>
                    <a:pt x="22127" y="58515"/>
                  </a:lnTo>
                  <a:lnTo>
                    <a:pt x="21883" y="58454"/>
                  </a:lnTo>
                  <a:lnTo>
                    <a:pt x="21578" y="58393"/>
                  </a:lnTo>
                  <a:lnTo>
                    <a:pt x="21335" y="58271"/>
                  </a:lnTo>
                  <a:lnTo>
                    <a:pt x="21091" y="58088"/>
                  </a:lnTo>
                  <a:lnTo>
                    <a:pt x="20908" y="57905"/>
                  </a:lnTo>
                  <a:lnTo>
                    <a:pt x="21091" y="58210"/>
                  </a:lnTo>
                  <a:lnTo>
                    <a:pt x="21335" y="58393"/>
                  </a:lnTo>
                  <a:lnTo>
                    <a:pt x="21578" y="58576"/>
                  </a:lnTo>
                  <a:lnTo>
                    <a:pt x="21883" y="58637"/>
                  </a:lnTo>
                  <a:lnTo>
                    <a:pt x="22249" y="58698"/>
                  </a:lnTo>
                  <a:lnTo>
                    <a:pt x="22554" y="58698"/>
                  </a:lnTo>
                  <a:lnTo>
                    <a:pt x="22858" y="58576"/>
                  </a:lnTo>
                  <a:lnTo>
                    <a:pt x="23163" y="58454"/>
                  </a:lnTo>
                  <a:lnTo>
                    <a:pt x="23407" y="58210"/>
                  </a:lnTo>
                  <a:lnTo>
                    <a:pt x="23590" y="57966"/>
                  </a:lnTo>
                  <a:lnTo>
                    <a:pt x="23773" y="57722"/>
                  </a:lnTo>
                  <a:lnTo>
                    <a:pt x="23895" y="57357"/>
                  </a:lnTo>
                  <a:lnTo>
                    <a:pt x="23895" y="57052"/>
                  </a:lnTo>
                  <a:lnTo>
                    <a:pt x="23895" y="56747"/>
                  </a:lnTo>
                  <a:lnTo>
                    <a:pt x="23834" y="56442"/>
                  </a:lnTo>
                  <a:lnTo>
                    <a:pt x="23651" y="56138"/>
                  </a:lnTo>
                  <a:close/>
                  <a:moveTo>
                    <a:pt x="19506" y="53273"/>
                  </a:moveTo>
                  <a:lnTo>
                    <a:pt x="19628" y="54309"/>
                  </a:lnTo>
                  <a:lnTo>
                    <a:pt x="19689" y="54858"/>
                  </a:lnTo>
                  <a:lnTo>
                    <a:pt x="19689" y="55406"/>
                  </a:lnTo>
                  <a:lnTo>
                    <a:pt x="19567" y="56442"/>
                  </a:lnTo>
                  <a:lnTo>
                    <a:pt x="19567" y="56930"/>
                  </a:lnTo>
                  <a:lnTo>
                    <a:pt x="19628" y="57418"/>
                  </a:lnTo>
                  <a:lnTo>
                    <a:pt x="19689" y="57844"/>
                  </a:lnTo>
                  <a:lnTo>
                    <a:pt x="19872" y="58210"/>
                  </a:lnTo>
                  <a:lnTo>
                    <a:pt x="19933" y="58454"/>
                  </a:lnTo>
                  <a:lnTo>
                    <a:pt x="19933" y="58698"/>
                  </a:lnTo>
                  <a:lnTo>
                    <a:pt x="19933" y="59246"/>
                  </a:lnTo>
                  <a:lnTo>
                    <a:pt x="19872" y="60283"/>
                  </a:lnTo>
                  <a:lnTo>
                    <a:pt x="19750" y="61319"/>
                  </a:lnTo>
                  <a:lnTo>
                    <a:pt x="19689" y="62843"/>
                  </a:lnTo>
                  <a:lnTo>
                    <a:pt x="19628" y="64305"/>
                  </a:lnTo>
                  <a:lnTo>
                    <a:pt x="19628" y="65281"/>
                  </a:lnTo>
                  <a:lnTo>
                    <a:pt x="19628" y="66195"/>
                  </a:lnTo>
                  <a:lnTo>
                    <a:pt x="19750" y="68267"/>
                  </a:lnTo>
                  <a:lnTo>
                    <a:pt x="19811" y="69486"/>
                  </a:lnTo>
                  <a:lnTo>
                    <a:pt x="19750" y="70645"/>
                  </a:lnTo>
                  <a:lnTo>
                    <a:pt x="19506" y="73022"/>
                  </a:lnTo>
                  <a:lnTo>
                    <a:pt x="19323" y="70888"/>
                  </a:lnTo>
                  <a:lnTo>
                    <a:pt x="19262" y="69791"/>
                  </a:lnTo>
                  <a:lnTo>
                    <a:pt x="19262" y="68694"/>
                  </a:lnTo>
                  <a:lnTo>
                    <a:pt x="19323" y="67658"/>
                  </a:lnTo>
                  <a:lnTo>
                    <a:pt x="19384" y="66561"/>
                  </a:lnTo>
                  <a:lnTo>
                    <a:pt x="19445" y="65464"/>
                  </a:lnTo>
                  <a:lnTo>
                    <a:pt x="19445" y="64366"/>
                  </a:lnTo>
                  <a:lnTo>
                    <a:pt x="19384" y="62599"/>
                  </a:lnTo>
                  <a:lnTo>
                    <a:pt x="19323" y="61745"/>
                  </a:lnTo>
                  <a:lnTo>
                    <a:pt x="19262" y="60831"/>
                  </a:lnTo>
                  <a:lnTo>
                    <a:pt x="19140" y="59612"/>
                  </a:lnTo>
                  <a:lnTo>
                    <a:pt x="19079" y="59002"/>
                  </a:lnTo>
                  <a:lnTo>
                    <a:pt x="19079" y="58698"/>
                  </a:lnTo>
                  <a:lnTo>
                    <a:pt x="19140" y="58393"/>
                  </a:lnTo>
                  <a:lnTo>
                    <a:pt x="19262" y="57844"/>
                  </a:lnTo>
                  <a:lnTo>
                    <a:pt x="19445" y="57235"/>
                  </a:lnTo>
                  <a:lnTo>
                    <a:pt x="19445" y="56625"/>
                  </a:lnTo>
                  <a:lnTo>
                    <a:pt x="19445" y="56016"/>
                  </a:lnTo>
                  <a:lnTo>
                    <a:pt x="19384" y="55345"/>
                  </a:lnTo>
                  <a:lnTo>
                    <a:pt x="19384" y="54614"/>
                  </a:lnTo>
                  <a:lnTo>
                    <a:pt x="19506" y="53273"/>
                  </a:lnTo>
                  <a:close/>
                  <a:moveTo>
                    <a:pt x="21883" y="10118"/>
                  </a:moveTo>
                  <a:lnTo>
                    <a:pt x="22066" y="12191"/>
                  </a:lnTo>
                  <a:lnTo>
                    <a:pt x="22066" y="12313"/>
                  </a:lnTo>
                  <a:lnTo>
                    <a:pt x="22127" y="12434"/>
                  </a:lnTo>
                  <a:lnTo>
                    <a:pt x="22371" y="12617"/>
                  </a:lnTo>
                  <a:lnTo>
                    <a:pt x="22676" y="12739"/>
                  </a:lnTo>
                  <a:lnTo>
                    <a:pt x="23224" y="13105"/>
                  </a:lnTo>
                  <a:lnTo>
                    <a:pt x="24321" y="13836"/>
                  </a:lnTo>
                  <a:lnTo>
                    <a:pt x="22493" y="14141"/>
                  </a:lnTo>
                  <a:lnTo>
                    <a:pt x="22493" y="14141"/>
                  </a:lnTo>
                  <a:lnTo>
                    <a:pt x="24138" y="14080"/>
                  </a:lnTo>
                  <a:lnTo>
                    <a:pt x="25784" y="14080"/>
                  </a:lnTo>
                  <a:lnTo>
                    <a:pt x="26637" y="14141"/>
                  </a:lnTo>
                  <a:lnTo>
                    <a:pt x="27491" y="14324"/>
                  </a:lnTo>
                  <a:lnTo>
                    <a:pt x="27918" y="14446"/>
                  </a:lnTo>
                  <a:lnTo>
                    <a:pt x="28344" y="14629"/>
                  </a:lnTo>
                  <a:lnTo>
                    <a:pt x="28710" y="14812"/>
                  </a:lnTo>
                  <a:lnTo>
                    <a:pt x="29076" y="15055"/>
                  </a:lnTo>
                  <a:lnTo>
                    <a:pt x="29319" y="15421"/>
                  </a:lnTo>
                  <a:lnTo>
                    <a:pt x="29624" y="15787"/>
                  </a:lnTo>
                  <a:lnTo>
                    <a:pt x="30051" y="16518"/>
                  </a:lnTo>
                  <a:lnTo>
                    <a:pt x="30417" y="17311"/>
                  </a:lnTo>
                  <a:lnTo>
                    <a:pt x="30539" y="17676"/>
                  </a:lnTo>
                  <a:lnTo>
                    <a:pt x="30599" y="18103"/>
                  </a:lnTo>
                  <a:lnTo>
                    <a:pt x="30660" y="19017"/>
                  </a:lnTo>
                  <a:lnTo>
                    <a:pt x="30660" y="19932"/>
                  </a:lnTo>
                  <a:lnTo>
                    <a:pt x="30599" y="20846"/>
                  </a:lnTo>
                  <a:lnTo>
                    <a:pt x="30599" y="21151"/>
                  </a:lnTo>
                  <a:lnTo>
                    <a:pt x="30660" y="21455"/>
                  </a:lnTo>
                  <a:lnTo>
                    <a:pt x="31026" y="23345"/>
                  </a:lnTo>
                  <a:lnTo>
                    <a:pt x="31270" y="25235"/>
                  </a:lnTo>
                  <a:lnTo>
                    <a:pt x="31331" y="26149"/>
                  </a:lnTo>
                  <a:lnTo>
                    <a:pt x="31331" y="27063"/>
                  </a:lnTo>
                  <a:lnTo>
                    <a:pt x="31392" y="27429"/>
                  </a:lnTo>
                  <a:lnTo>
                    <a:pt x="31514" y="27795"/>
                  </a:lnTo>
                  <a:lnTo>
                    <a:pt x="31697" y="28160"/>
                  </a:lnTo>
                  <a:lnTo>
                    <a:pt x="31879" y="28465"/>
                  </a:lnTo>
                  <a:lnTo>
                    <a:pt x="32123" y="28770"/>
                  </a:lnTo>
                  <a:lnTo>
                    <a:pt x="32306" y="29136"/>
                  </a:lnTo>
                  <a:lnTo>
                    <a:pt x="32611" y="29928"/>
                  </a:lnTo>
                  <a:lnTo>
                    <a:pt x="32916" y="30781"/>
                  </a:lnTo>
                  <a:lnTo>
                    <a:pt x="33220" y="31696"/>
                  </a:lnTo>
                  <a:lnTo>
                    <a:pt x="33342" y="32366"/>
                  </a:lnTo>
                  <a:lnTo>
                    <a:pt x="33525" y="33097"/>
                  </a:lnTo>
                  <a:lnTo>
                    <a:pt x="33708" y="34499"/>
                  </a:lnTo>
                  <a:lnTo>
                    <a:pt x="33830" y="35536"/>
                  </a:lnTo>
                  <a:lnTo>
                    <a:pt x="34074" y="36511"/>
                  </a:lnTo>
                  <a:lnTo>
                    <a:pt x="34379" y="37547"/>
                  </a:lnTo>
                  <a:lnTo>
                    <a:pt x="34805" y="38461"/>
                  </a:lnTo>
                  <a:lnTo>
                    <a:pt x="34440" y="38522"/>
                  </a:lnTo>
                  <a:lnTo>
                    <a:pt x="34257" y="38644"/>
                  </a:lnTo>
                  <a:lnTo>
                    <a:pt x="34196" y="38705"/>
                  </a:lnTo>
                  <a:lnTo>
                    <a:pt x="34135" y="38827"/>
                  </a:lnTo>
                  <a:lnTo>
                    <a:pt x="34257" y="38888"/>
                  </a:lnTo>
                  <a:lnTo>
                    <a:pt x="34500" y="38827"/>
                  </a:lnTo>
                  <a:lnTo>
                    <a:pt x="34927" y="38705"/>
                  </a:lnTo>
                  <a:lnTo>
                    <a:pt x="35354" y="38705"/>
                  </a:lnTo>
                  <a:lnTo>
                    <a:pt x="35720" y="38766"/>
                  </a:lnTo>
                  <a:lnTo>
                    <a:pt x="36085" y="39010"/>
                  </a:lnTo>
                  <a:lnTo>
                    <a:pt x="36512" y="39376"/>
                  </a:lnTo>
                  <a:lnTo>
                    <a:pt x="36878" y="39802"/>
                  </a:lnTo>
                  <a:lnTo>
                    <a:pt x="37609" y="40717"/>
                  </a:lnTo>
                  <a:lnTo>
                    <a:pt x="37975" y="41143"/>
                  </a:lnTo>
                  <a:lnTo>
                    <a:pt x="38402" y="41509"/>
                  </a:lnTo>
                  <a:lnTo>
                    <a:pt x="38706" y="41753"/>
                  </a:lnTo>
                  <a:lnTo>
                    <a:pt x="38767" y="41814"/>
                  </a:lnTo>
                  <a:lnTo>
                    <a:pt x="38767" y="41875"/>
                  </a:lnTo>
                  <a:lnTo>
                    <a:pt x="38767" y="41936"/>
                  </a:lnTo>
                  <a:lnTo>
                    <a:pt x="38645" y="41997"/>
                  </a:lnTo>
                  <a:lnTo>
                    <a:pt x="38280" y="41997"/>
                  </a:lnTo>
                  <a:lnTo>
                    <a:pt x="37914" y="41875"/>
                  </a:lnTo>
                  <a:lnTo>
                    <a:pt x="37609" y="41753"/>
                  </a:lnTo>
                  <a:lnTo>
                    <a:pt x="37426" y="41570"/>
                  </a:lnTo>
                  <a:lnTo>
                    <a:pt x="37000" y="41204"/>
                  </a:lnTo>
                  <a:lnTo>
                    <a:pt x="36878" y="41082"/>
                  </a:lnTo>
                  <a:lnTo>
                    <a:pt x="36634" y="41021"/>
                  </a:lnTo>
                  <a:lnTo>
                    <a:pt x="36451" y="40960"/>
                  </a:lnTo>
                  <a:lnTo>
                    <a:pt x="36390" y="41021"/>
                  </a:lnTo>
                  <a:lnTo>
                    <a:pt x="36390" y="41143"/>
                  </a:lnTo>
                  <a:lnTo>
                    <a:pt x="36390" y="41326"/>
                  </a:lnTo>
                  <a:lnTo>
                    <a:pt x="36451" y="41570"/>
                  </a:lnTo>
                  <a:lnTo>
                    <a:pt x="36695" y="42119"/>
                  </a:lnTo>
                  <a:lnTo>
                    <a:pt x="37000" y="42667"/>
                  </a:lnTo>
                  <a:lnTo>
                    <a:pt x="37609" y="43764"/>
                  </a:lnTo>
                  <a:lnTo>
                    <a:pt x="37792" y="44069"/>
                  </a:lnTo>
                  <a:lnTo>
                    <a:pt x="37914" y="44191"/>
                  </a:lnTo>
                  <a:lnTo>
                    <a:pt x="37914" y="44374"/>
                  </a:lnTo>
                  <a:lnTo>
                    <a:pt x="37914" y="44496"/>
                  </a:lnTo>
                  <a:lnTo>
                    <a:pt x="37853" y="44557"/>
                  </a:lnTo>
                  <a:lnTo>
                    <a:pt x="37792" y="44557"/>
                  </a:lnTo>
                  <a:lnTo>
                    <a:pt x="37670" y="44496"/>
                  </a:lnTo>
                  <a:lnTo>
                    <a:pt x="37487" y="44374"/>
                  </a:lnTo>
                  <a:lnTo>
                    <a:pt x="37365" y="44252"/>
                  </a:lnTo>
                  <a:lnTo>
                    <a:pt x="36817" y="43399"/>
                  </a:lnTo>
                  <a:lnTo>
                    <a:pt x="36512" y="42972"/>
                  </a:lnTo>
                  <a:lnTo>
                    <a:pt x="36207" y="42606"/>
                  </a:lnTo>
                  <a:lnTo>
                    <a:pt x="36024" y="42545"/>
                  </a:lnTo>
                  <a:lnTo>
                    <a:pt x="35902" y="42484"/>
                  </a:lnTo>
                  <a:lnTo>
                    <a:pt x="35781" y="42606"/>
                  </a:lnTo>
                  <a:lnTo>
                    <a:pt x="35720" y="42789"/>
                  </a:lnTo>
                  <a:lnTo>
                    <a:pt x="35781" y="43094"/>
                  </a:lnTo>
                  <a:lnTo>
                    <a:pt x="35841" y="43399"/>
                  </a:lnTo>
                  <a:lnTo>
                    <a:pt x="36268" y="44496"/>
                  </a:lnTo>
                  <a:lnTo>
                    <a:pt x="36390" y="44861"/>
                  </a:lnTo>
                  <a:lnTo>
                    <a:pt x="36512" y="45288"/>
                  </a:lnTo>
                  <a:lnTo>
                    <a:pt x="36512" y="45471"/>
                  </a:lnTo>
                  <a:lnTo>
                    <a:pt x="36451" y="45593"/>
                  </a:lnTo>
                  <a:lnTo>
                    <a:pt x="36390" y="45654"/>
                  </a:lnTo>
                  <a:lnTo>
                    <a:pt x="36329" y="45715"/>
                  </a:lnTo>
                  <a:lnTo>
                    <a:pt x="36268" y="45654"/>
                  </a:lnTo>
                  <a:lnTo>
                    <a:pt x="36207" y="45593"/>
                  </a:lnTo>
                  <a:lnTo>
                    <a:pt x="36085" y="45410"/>
                  </a:lnTo>
                  <a:lnTo>
                    <a:pt x="35963" y="45166"/>
                  </a:lnTo>
                  <a:lnTo>
                    <a:pt x="35781" y="44739"/>
                  </a:lnTo>
                  <a:lnTo>
                    <a:pt x="35354" y="43642"/>
                  </a:lnTo>
                  <a:lnTo>
                    <a:pt x="35232" y="43216"/>
                  </a:lnTo>
                  <a:lnTo>
                    <a:pt x="35110" y="42972"/>
                  </a:lnTo>
                  <a:lnTo>
                    <a:pt x="35049" y="42911"/>
                  </a:lnTo>
                  <a:lnTo>
                    <a:pt x="34866" y="42911"/>
                  </a:lnTo>
                  <a:lnTo>
                    <a:pt x="34805" y="42972"/>
                  </a:lnTo>
                  <a:lnTo>
                    <a:pt x="34744" y="43216"/>
                  </a:lnTo>
                  <a:lnTo>
                    <a:pt x="34744" y="43642"/>
                  </a:lnTo>
                  <a:lnTo>
                    <a:pt x="34805" y="44739"/>
                  </a:lnTo>
                  <a:lnTo>
                    <a:pt x="34866" y="45166"/>
                  </a:lnTo>
                  <a:lnTo>
                    <a:pt x="34805" y="45410"/>
                  </a:lnTo>
                  <a:lnTo>
                    <a:pt x="34744" y="45593"/>
                  </a:lnTo>
                  <a:lnTo>
                    <a:pt x="34622" y="45654"/>
                  </a:lnTo>
                  <a:lnTo>
                    <a:pt x="34561" y="45593"/>
                  </a:lnTo>
                  <a:lnTo>
                    <a:pt x="34440" y="45349"/>
                  </a:lnTo>
                  <a:lnTo>
                    <a:pt x="34379" y="44800"/>
                  </a:lnTo>
                  <a:lnTo>
                    <a:pt x="34318" y="44130"/>
                  </a:lnTo>
                  <a:lnTo>
                    <a:pt x="34318" y="43825"/>
                  </a:lnTo>
                  <a:lnTo>
                    <a:pt x="34196" y="43338"/>
                  </a:lnTo>
                  <a:lnTo>
                    <a:pt x="34135" y="43094"/>
                  </a:lnTo>
                  <a:lnTo>
                    <a:pt x="34074" y="42911"/>
                  </a:lnTo>
                  <a:lnTo>
                    <a:pt x="33891" y="42850"/>
                  </a:lnTo>
                  <a:lnTo>
                    <a:pt x="33769" y="42911"/>
                  </a:lnTo>
                  <a:lnTo>
                    <a:pt x="33647" y="42972"/>
                  </a:lnTo>
                  <a:lnTo>
                    <a:pt x="33647" y="43094"/>
                  </a:lnTo>
                  <a:lnTo>
                    <a:pt x="33586" y="43338"/>
                  </a:lnTo>
                  <a:lnTo>
                    <a:pt x="33647" y="43825"/>
                  </a:lnTo>
                  <a:lnTo>
                    <a:pt x="33647" y="44252"/>
                  </a:lnTo>
                  <a:lnTo>
                    <a:pt x="33647" y="44618"/>
                  </a:lnTo>
                  <a:lnTo>
                    <a:pt x="33647" y="44800"/>
                  </a:lnTo>
                  <a:lnTo>
                    <a:pt x="33586" y="44983"/>
                  </a:lnTo>
                  <a:lnTo>
                    <a:pt x="33525" y="45044"/>
                  </a:lnTo>
                  <a:lnTo>
                    <a:pt x="33464" y="44983"/>
                  </a:lnTo>
                  <a:lnTo>
                    <a:pt x="33403" y="44922"/>
                  </a:lnTo>
                  <a:lnTo>
                    <a:pt x="33281" y="44679"/>
                  </a:lnTo>
                  <a:lnTo>
                    <a:pt x="33281" y="44435"/>
                  </a:lnTo>
                  <a:lnTo>
                    <a:pt x="33220" y="43886"/>
                  </a:lnTo>
                  <a:lnTo>
                    <a:pt x="33099" y="42667"/>
                  </a:lnTo>
                  <a:lnTo>
                    <a:pt x="33099" y="42423"/>
                  </a:lnTo>
                  <a:lnTo>
                    <a:pt x="33038" y="42240"/>
                  </a:lnTo>
                  <a:lnTo>
                    <a:pt x="32794" y="41509"/>
                  </a:lnTo>
                  <a:lnTo>
                    <a:pt x="32550" y="40717"/>
                  </a:lnTo>
                  <a:lnTo>
                    <a:pt x="32489" y="40412"/>
                  </a:lnTo>
                  <a:lnTo>
                    <a:pt x="32489" y="40046"/>
                  </a:lnTo>
                  <a:lnTo>
                    <a:pt x="32489" y="39863"/>
                  </a:lnTo>
                  <a:lnTo>
                    <a:pt x="32550" y="39741"/>
                  </a:lnTo>
                  <a:lnTo>
                    <a:pt x="32672" y="39619"/>
                  </a:lnTo>
                  <a:lnTo>
                    <a:pt x="32794" y="39498"/>
                  </a:lnTo>
                  <a:lnTo>
                    <a:pt x="32916" y="39437"/>
                  </a:lnTo>
                  <a:lnTo>
                    <a:pt x="32916" y="39376"/>
                  </a:lnTo>
                  <a:lnTo>
                    <a:pt x="32916" y="39315"/>
                  </a:lnTo>
                  <a:lnTo>
                    <a:pt x="32794" y="39254"/>
                  </a:lnTo>
                  <a:lnTo>
                    <a:pt x="32672" y="39254"/>
                  </a:lnTo>
                  <a:lnTo>
                    <a:pt x="32489" y="39376"/>
                  </a:lnTo>
                  <a:lnTo>
                    <a:pt x="32123" y="38400"/>
                  </a:lnTo>
                  <a:lnTo>
                    <a:pt x="31697" y="37364"/>
                  </a:lnTo>
                  <a:lnTo>
                    <a:pt x="30721" y="35414"/>
                  </a:lnTo>
                  <a:lnTo>
                    <a:pt x="29807" y="33463"/>
                  </a:lnTo>
                  <a:lnTo>
                    <a:pt x="29380" y="32488"/>
                  </a:lnTo>
                  <a:lnTo>
                    <a:pt x="29015" y="31452"/>
                  </a:lnTo>
                  <a:lnTo>
                    <a:pt x="28710" y="30355"/>
                  </a:lnTo>
                  <a:lnTo>
                    <a:pt x="28466" y="29257"/>
                  </a:lnTo>
                  <a:lnTo>
                    <a:pt x="28161" y="28160"/>
                  </a:lnTo>
                  <a:lnTo>
                    <a:pt x="27796" y="27063"/>
                  </a:lnTo>
                  <a:lnTo>
                    <a:pt x="27064" y="25356"/>
                  </a:lnTo>
                  <a:lnTo>
                    <a:pt x="27064" y="25174"/>
                  </a:lnTo>
                  <a:lnTo>
                    <a:pt x="27064" y="24991"/>
                  </a:lnTo>
                  <a:lnTo>
                    <a:pt x="27125" y="24747"/>
                  </a:lnTo>
                  <a:lnTo>
                    <a:pt x="27247" y="24625"/>
                  </a:lnTo>
                  <a:lnTo>
                    <a:pt x="27369" y="24503"/>
                  </a:lnTo>
                  <a:lnTo>
                    <a:pt x="27552" y="24259"/>
                  </a:lnTo>
                  <a:lnTo>
                    <a:pt x="27674" y="23955"/>
                  </a:lnTo>
                  <a:lnTo>
                    <a:pt x="27796" y="23345"/>
                  </a:lnTo>
                  <a:lnTo>
                    <a:pt x="27857" y="22735"/>
                  </a:lnTo>
                  <a:lnTo>
                    <a:pt x="27857" y="22126"/>
                  </a:lnTo>
                  <a:lnTo>
                    <a:pt x="27735" y="21455"/>
                  </a:lnTo>
                  <a:lnTo>
                    <a:pt x="27613" y="20846"/>
                  </a:lnTo>
                  <a:lnTo>
                    <a:pt x="27491" y="20541"/>
                  </a:lnTo>
                  <a:lnTo>
                    <a:pt x="27430" y="20236"/>
                  </a:lnTo>
                  <a:lnTo>
                    <a:pt x="27491" y="19566"/>
                  </a:lnTo>
                  <a:lnTo>
                    <a:pt x="27369" y="20175"/>
                  </a:lnTo>
                  <a:lnTo>
                    <a:pt x="27369" y="20358"/>
                  </a:lnTo>
                  <a:lnTo>
                    <a:pt x="27430" y="20602"/>
                  </a:lnTo>
                  <a:lnTo>
                    <a:pt x="27491" y="21212"/>
                  </a:lnTo>
                  <a:lnTo>
                    <a:pt x="27552" y="21821"/>
                  </a:lnTo>
                  <a:lnTo>
                    <a:pt x="27613" y="22370"/>
                  </a:lnTo>
                  <a:lnTo>
                    <a:pt x="27552" y="22979"/>
                  </a:lnTo>
                  <a:lnTo>
                    <a:pt x="27430" y="23589"/>
                  </a:lnTo>
                  <a:lnTo>
                    <a:pt x="27369" y="23833"/>
                  </a:lnTo>
                  <a:lnTo>
                    <a:pt x="27186" y="24076"/>
                  </a:lnTo>
                  <a:lnTo>
                    <a:pt x="27064" y="24320"/>
                  </a:lnTo>
                  <a:lnTo>
                    <a:pt x="26820" y="24503"/>
                  </a:lnTo>
                  <a:lnTo>
                    <a:pt x="26637" y="24686"/>
                  </a:lnTo>
                  <a:lnTo>
                    <a:pt x="26394" y="24808"/>
                  </a:lnTo>
                  <a:lnTo>
                    <a:pt x="25845" y="24991"/>
                  </a:lnTo>
                  <a:lnTo>
                    <a:pt x="25297" y="25052"/>
                  </a:lnTo>
                  <a:lnTo>
                    <a:pt x="24016" y="25235"/>
                  </a:lnTo>
                  <a:lnTo>
                    <a:pt x="23468" y="25295"/>
                  </a:lnTo>
                  <a:lnTo>
                    <a:pt x="22797" y="25295"/>
                  </a:lnTo>
                  <a:lnTo>
                    <a:pt x="22676" y="25235"/>
                  </a:lnTo>
                  <a:lnTo>
                    <a:pt x="22493" y="25174"/>
                  </a:lnTo>
                  <a:lnTo>
                    <a:pt x="22249" y="24991"/>
                  </a:lnTo>
                  <a:lnTo>
                    <a:pt x="21639" y="24625"/>
                  </a:lnTo>
                  <a:lnTo>
                    <a:pt x="20359" y="23894"/>
                  </a:lnTo>
                  <a:lnTo>
                    <a:pt x="21883" y="24991"/>
                  </a:lnTo>
                  <a:lnTo>
                    <a:pt x="22249" y="25295"/>
                  </a:lnTo>
                  <a:lnTo>
                    <a:pt x="22432" y="25417"/>
                  </a:lnTo>
                  <a:lnTo>
                    <a:pt x="22676" y="25539"/>
                  </a:lnTo>
                  <a:lnTo>
                    <a:pt x="22797" y="25600"/>
                  </a:lnTo>
                  <a:lnTo>
                    <a:pt x="23346" y="25600"/>
                  </a:lnTo>
                  <a:lnTo>
                    <a:pt x="24260" y="25539"/>
                  </a:lnTo>
                  <a:lnTo>
                    <a:pt x="25175" y="25417"/>
                  </a:lnTo>
                  <a:lnTo>
                    <a:pt x="26028" y="25295"/>
                  </a:lnTo>
                  <a:lnTo>
                    <a:pt x="26455" y="25174"/>
                  </a:lnTo>
                  <a:lnTo>
                    <a:pt x="26820" y="24991"/>
                  </a:lnTo>
                  <a:lnTo>
                    <a:pt x="26698" y="25539"/>
                  </a:lnTo>
                  <a:lnTo>
                    <a:pt x="25845" y="28099"/>
                  </a:lnTo>
                  <a:lnTo>
                    <a:pt x="25784" y="28282"/>
                  </a:lnTo>
                  <a:lnTo>
                    <a:pt x="25723" y="28709"/>
                  </a:lnTo>
                  <a:lnTo>
                    <a:pt x="25784" y="30416"/>
                  </a:lnTo>
                  <a:lnTo>
                    <a:pt x="25784" y="32610"/>
                  </a:lnTo>
                  <a:lnTo>
                    <a:pt x="25784" y="32976"/>
                  </a:lnTo>
                  <a:lnTo>
                    <a:pt x="25723" y="33280"/>
                  </a:lnTo>
                  <a:lnTo>
                    <a:pt x="25723" y="33585"/>
                  </a:lnTo>
                  <a:lnTo>
                    <a:pt x="25723" y="33890"/>
                  </a:lnTo>
                  <a:lnTo>
                    <a:pt x="25845" y="34195"/>
                  </a:lnTo>
                  <a:lnTo>
                    <a:pt x="26028" y="35109"/>
                  </a:lnTo>
                  <a:lnTo>
                    <a:pt x="26333" y="36877"/>
                  </a:lnTo>
                  <a:lnTo>
                    <a:pt x="26455" y="37730"/>
                  </a:lnTo>
                  <a:lnTo>
                    <a:pt x="26516" y="38644"/>
                  </a:lnTo>
                  <a:lnTo>
                    <a:pt x="26516" y="40412"/>
                  </a:lnTo>
                  <a:lnTo>
                    <a:pt x="26455" y="42240"/>
                  </a:lnTo>
                  <a:lnTo>
                    <a:pt x="26394" y="44008"/>
                  </a:lnTo>
                  <a:lnTo>
                    <a:pt x="26272" y="45776"/>
                  </a:lnTo>
                  <a:lnTo>
                    <a:pt x="26028" y="47543"/>
                  </a:lnTo>
                  <a:lnTo>
                    <a:pt x="25784" y="49311"/>
                  </a:lnTo>
                  <a:lnTo>
                    <a:pt x="25479" y="51079"/>
                  </a:lnTo>
                  <a:lnTo>
                    <a:pt x="25053" y="52846"/>
                  </a:lnTo>
                  <a:lnTo>
                    <a:pt x="24565" y="54553"/>
                  </a:lnTo>
                  <a:lnTo>
                    <a:pt x="24382" y="55406"/>
                  </a:lnTo>
                  <a:lnTo>
                    <a:pt x="24260" y="56260"/>
                  </a:lnTo>
                  <a:lnTo>
                    <a:pt x="24260" y="57235"/>
                  </a:lnTo>
                  <a:lnTo>
                    <a:pt x="24321" y="58210"/>
                  </a:lnTo>
                  <a:lnTo>
                    <a:pt x="24504" y="59063"/>
                  </a:lnTo>
                  <a:lnTo>
                    <a:pt x="24687" y="59917"/>
                  </a:lnTo>
                  <a:lnTo>
                    <a:pt x="24931" y="60770"/>
                  </a:lnTo>
                  <a:lnTo>
                    <a:pt x="25053" y="61684"/>
                  </a:lnTo>
                  <a:lnTo>
                    <a:pt x="25114" y="62538"/>
                  </a:lnTo>
                  <a:lnTo>
                    <a:pt x="25114" y="63391"/>
                  </a:lnTo>
                  <a:lnTo>
                    <a:pt x="24992" y="64244"/>
                  </a:lnTo>
                  <a:lnTo>
                    <a:pt x="24870" y="65098"/>
                  </a:lnTo>
                  <a:lnTo>
                    <a:pt x="24565" y="66317"/>
                  </a:lnTo>
                  <a:lnTo>
                    <a:pt x="24260" y="67475"/>
                  </a:lnTo>
                  <a:lnTo>
                    <a:pt x="23529" y="69791"/>
                  </a:lnTo>
                  <a:lnTo>
                    <a:pt x="22493" y="73326"/>
                  </a:lnTo>
                  <a:lnTo>
                    <a:pt x="22127" y="74789"/>
                  </a:lnTo>
                  <a:lnTo>
                    <a:pt x="22066" y="75216"/>
                  </a:lnTo>
                  <a:lnTo>
                    <a:pt x="22005" y="75460"/>
                  </a:lnTo>
                  <a:lnTo>
                    <a:pt x="22066" y="75704"/>
                  </a:lnTo>
                  <a:lnTo>
                    <a:pt x="22127" y="75947"/>
                  </a:lnTo>
                  <a:lnTo>
                    <a:pt x="22249" y="76252"/>
                  </a:lnTo>
                  <a:lnTo>
                    <a:pt x="22493" y="76740"/>
                  </a:lnTo>
                  <a:lnTo>
                    <a:pt x="22858" y="77410"/>
                  </a:lnTo>
                  <a:lnTo>
                    <a:pt x="23346" y="78081"/>
                  </a:lnTo>
                  <a:lnTo>
                    <a:pt x="23590" y="78386"/>
                  </a:lnTo>
                  <a:lnTo>
                    <a:pt x="23834" y="78568"/>
                  </a:lnTo>
                  <a:lnTo>
                    <a:pt x="24260" y="78873"/>
                  </a:lnTo>
                  <a:lnTo>
                    <a:pt x="24321" y="78995"/>
                  </a:lnTo>
                  <a:lnTo>
                    <a:pt x="24321" y="79056"/>
                  </a:lnTo>
                  <a:lnTo>
                    <a:pt x="24260" y="79117"/>
                  </a:lnTo>
                  <a:lnTo>
                    <a:pt x="24199" y="79178"/>
                  </a:lnTo>
                  <a:lnTo>
                    <a:pt x="23956" y="79239"/>
                  </a:lnTo>
                  <a:lnTo>
                    <a:pt x="23773" y="79300"/>
                  </a:lnTo>
                  <a:lnTo>
                    <a:pt x="22919" y="79483"/>
                  </a:lnTo>
                  <a:lnTo>
                    <a:pt x="22493" y="79544"/>
                  </a:lnTo>
                  <a:lnTo>
                    <a:pt x="22066" y="79605"/>
                  </a:lnTo>
                  <a:lnTo>
                    <a:pt x="21700" y="79544"/>
                  </a:lnTo>
                  <a:lnTo>
                    <a:pt x="21578" y="79422"/>
                  </a:lnTo>
                  <a:lnTo>
                    <a:pt x="21578" y="79300"/>
                  </a:lnTo>
                  <a:lnTo>
                    <a:pt x="21517" y="78995"/>
                  </a:lnTo>
                  <a:lnTo>
                    <a:pt x="21456" y="78873"/>
                  </a:lnTo>
                  <a:lnTo>
                    <a:pt x="21335" y="78751"/>
                  </a:lnTo>
                  <a:lnTo>
                    <a:pt x="21213" y="78751"/>
                  </a:lnTo>
                  <a:lnTo>
                    <a:pt x="21213" y="78873"/>
                  </a:lnTo>
                  <a:lnTo>
                    <a:pt x="21274" y="79117"/>
                  </a:lnTo>
                  <a:lnTo>
                    <a:pt x="21335" y="79422"/>
                  </a:lnTo>
                  <a:lnTo>
                    <a:pt x="21335" y="79605"/>
                  </a:lnTo>
                  <a:lnTo>
                    <a:pt x="21335" y="79727"/>
                  </a:lnTo>
                  <a:lnTo>
                    <a:pt x="21213" y="79848"/>
                  </a:lnTo>
                  <a:lnTo>
                    <a:pt x="21030" y="79909"/>
                  </a:lnTo>
                  <a:lnTo>
                    <a:pt x="20725" y="79970"/>
                  </a:lnTo>
                  <a:lnTo>
                    <a:pt x="20359" y="79970"/>
                  </a:lnTo>
                  <a:lnTo>
                    <a:pt x="20176" y="79909"/>
                  </a:lnTo>
                  <a:lnTo>
                    <a:pt x="19994" y="79848"/>
                  </a:lnTo>
                  <a:lnTo>
                    <a:pt x="19872" y="79666"/>
                  </a:lnTo>
                  <a:lnTo>
                    <a:pt x="19750" y="79422"/>
                  </a:lnTo>
                  <a:lnTo>
                    <a:pt x="19628" y="78995"/>
                  </a:lnTo>
                  <a:lnTo>
                    <a:pt x="19628" y="78507"/>
                  </a:lnTo>
                  <a:lnTo>
                    <a:pt x="19628" y="78020"/>
                  </a:lnTo>
                  <a:lnTo>
                    <a:pt x="19628" y="75582"/>
                  </a:lnTo>
                  <a:lnTo>
                    <a:pt x="19750" y="74119"/>
                  </a:lnTo>
                  <a:lnTo>
                    <a:pt x="19872" y="72656"/>
                  </a:lnTo>
                  <a:lnTo>
                    <a:pt x="19994" y="71193"/>
                  </a:lnTo>
                  <a:lnTo>
                    <a:pt x="20115" y="69669"/>
                  </a:lnTo>
                  <a:lnTo>
                    <a:pt x="20115" y="68816"/>
                  </a:lnTo>
                  <a:lnTo>
                    <a:pt x="20055" y="67963"/>
                  </a:lnTo>
                  <a:lnTo>
                    <a:pt x="19994" y="66195"/>
                  </a:lnTo>
                  <a:lnTo>
                    <a:pt x="19933" y="64915"/>
                  </a:lnTo>
                  <a:lnTo>
                    <a:pt x="19994" y="63696"/>
                  </a:lnTo>
                  <a:lnTo>
                    <a:pt x="20055" y="62172"/>
                  </a:lnTo>
                  <a:lnTo>
                    <a:pt x="20176" y="60587"/>
                  </a:lnTo>
                  <a:lnTo>
                    <a:pt x="20237" y="59734"/>
                  </a:lnTo>
                  <a:lnTo>
                    <a:pt x="20298" y="58820"/>
                  </a:lnTo>
                  <a:lnTo>
                    <a:pt x="20298" y="58515"/>
                  </a:lnTo>
                  <a:lnTo>
                    <a:pt x="20237" y="58271"/>
                  </a:lnTo>
                  <a:lnTo>
                    <a:pt x="20115" y="57905"/>
                  </a:lnTo>
                  <a:lnTo>
                    <a:pt x="19994" y="57540"/>
                  </a:lnTo>
                  <a:lnTo>
                    <a:pt x="19872" y="57113"/>
                  </a:lnTo>
                  <a:lnTo>
                    <a:pt x="19872" y="56625"/>
                  </a:lnTo>
                  <a:lnTo>
                    <a:pt x="19994" y="55772"/>
                  </a:lnTo>
                  <a:lnTo>
                    <a:pt x="19994" y="55345"/>
                  </a:lnTo>
                  <a:lnTo>
                    <a:pt x="19994" y="54919"/>
                  </a:lnTo>
                  <a:lnTo>
                    <a:pt x="19933" y="54065"/>
                  </a:lnTo>
                  <a:lnTo>
                    <a:pt x="19750" y="52359"/>
                  </a:lnTo>
                  <a:lnTo>
                    <a:pt x="19689" y="50652"/>
                  </a:lnTo>
                  <a:lnTo>
                    <a:pt x="19689" y="48275"/>
                  </a:lnTo>
                  <a:lnTo>
                    <a:pt x="19689" y="45898"/>
                  </a:lnTo>
                  <a:lnTo>
                    <a:pt x="19628" y="44130"/>
                  </a:lnTo>
                  <a:lnTo>
                    <a:pt x="19628" y="43338"/>
                  </a:lnTo>
                  <a:lnTo>
                    <a:pt x="19628" y="43155"/>
                  </a:lnTo>
                  <a:lnTo>
                    <a:pt x="19628" y="42911"/>
                  </a:lnTo>
                  <a:lnTo>
                    <a:pt x="19872" y="42911"/>
                  </a:lnTo>
                  <a:lnTo>
                    <a:pt x="20237" y="42789"/>
                  </a:lnTo>
                  <a:lnTo>
                    <a:pt x="20542" y="42667"/>
                  </a:lnTo>
                  <a:lnTo>
                    <a:pt x="20786" y="42423"/>
                  </a:lnTo>
                  <a:lnTo>
                    <a:pt x="20969" y="42119"/>
                  </a:lnTo>
                  <a:lnTo>
                    <a:pt x="21030" y="41814"/>
                  </a:lnTo>
                  <a:lnTo>
                    <a:pt x="21030" y="41509"/>
                  </a:lnTo>
                  <a:lnTo>
                    <a:pt x="20847" y="41936"/>
                  </a:lnTo>
                  <a:lnTo>
                    <a:pt x="20725" y="42119"/>
                  </a:lnTo>
                  <a:lnTo>
                    <a:pt x="20542" y="42301"/>
                  </a:lnTo>
                  <a:lnTo>
                    <a:pt x="20359" y="42423"/>
                  </a:lnTo>
                  <a:lnTo>
                    <a:pt x="20115" y="42484"/>
                  </a:lnTo>
                  <a:lnTo>
                    <a:pt x="19567" y="42545"/>
                  </a:lnTo>
                  <a:lnTo>
                    <a:pt x="19018" y="42484"/>
                  </a:lnTo>
                  <a:lnTo>
                    <a:pt x="18774" y="42423"/>
                  </a:lnTo>
                  <a:lnTo>
                    <a:pt x="18592" y="42301"/>
                  </a:lnTo>
                  <a:lnTo>
                    <a:pt x="18409" y="42119"/>
                  </a:lnTo>
                  <a:lnTo>
                    <a:pt x="18287" y="41936"/>
                  </a:lnTo>
                  <a:lnTo>
                    <a:pt x="18104" y="41509"/>
                  </a:lnTo>
                  <a:lnTo>
                    <a:pt x="18104" y="41753"/>
                  </a:lnTo>
                  <a:lnTo>
                    <a:pt x="18104" y="41997"/>
                  </a:lnTo>
                  <a:lnTo>
                    <a:pt x="18226" y="42240"/>
                  </a:lnTo>
                  <a:lnTo>
                    <a:pt x="18348" y="42484"/>
                  </a:lnTo>
                  <a:lnTo>
                    <a:pt x="18592" y="42667"/>
                  </a:lnTo>
                  <a:lnTo>
                    <a:pt x="18896" y="42789"/>
                  </a:lnTo>
                  <a:lnTo>
                    <a:pt x="19201" y="42850"/>
                  </a:lnTo>
                  <a:lnTo>
                    <a:pt x="19323" y="42911"/>
                  </a:lnTo>
                  <a:lnTo>
                    <a:pt x="19445" y="42911"/>
                  </a:lnTo>
                  <a:lnTo>
                    <a:pt x="19445" y="43033"/>
                  </a:lnTo>
                  <a:lnTo>
                    <a:pt x="19445" y="43094"/>
                  </a:lnTo>
                  <a:lnTo>
                    <a:pt x="19384" y="43642"/>
                  </a:lnTo>
                  <a:lnTo>
                    <a:pt x="19384" y="46324"/>
                  </a:lnTo>
                  <a:lnTo>
                    <a:pt x="19384" y="48458"/>
                  </a:lnTo>
                  <a:lnTo>
                    <a:pt x="19384" y="50652"/>
                  </a:lnTo>
                  <a:lnTo>
                    <a:pt x="19323" y="51993"/>
                  </a:lnTo>
                  <a:lnTo>
                    <a:pt x="19201" y="53395"/>
                  </a:lnTo>
                  <a:lnTo>
                    <a:pt x="19079" y="54858"/>
                  </a:lnTo>
                  <a:lnTo>
                    <a:pt x="19079" y="55528"/>
                  </a:lnTo>
                  <a:lnTo>
                    <a:pt x="19079" y="56260"/>
                  </a:lnTo>
                  <a:lnTo>
                    <a:pt x="19140" y="56930"/>
                  </a:lnTo>
                  <a:lnTo>
                    <a:pt x="19018" y="57662"/>
                  </a:lnTo>
                  <a:lnTo>
                    <a:pt x="18835" y="58149"/>
                  </a:lnTo>
                  <a:lnTo>
                    <a:pt x="18774" y="58393"/>
                  </a:lnTo>
                  <a:lnTo>
                    <a:pt x="18714" y="58637"/>
                  </a:lnTo>
                  <a:lnTo>
                    <a:pt x="18714" y="59368"/>
                  </a:lnTo>
                  <a:lnTo>
                    <a:pt x="18835" y="60100"/>
                  </a:lnTo>
                  <a:lnTo>
                    <a:pt x="18896" y="60831"/>
                  </a:lnTo>
                  <a:lnTo>
                    <a:pt x="18957" y="61563"/>
                  </a:lnTo>
                  <a:lnTo>
                    <a:pt x="19018" y="63818"/>
                  </a:lnTo>
                  <a:lnTo>
                    <a:pt x="19079" y="64854"/>
                  </a:lnTo>
                  <a:lnTo>
                    <a:pt x="19079" y="65829"/>
                  </a:lnTo>
                  <a:lnTo>
                    <a:pt x="19018" y="67292"/>
                  </a:lnTo>
                  <a:lnTo>
                    <a:pt x="18896" y="68755"/>
                  </a:lnTo>
                  <a:lnTo>
                    <a:pt x="18957" y="70218"/>
                  </a:lnTo>
                  <a:lnTo>
                    <a:pt x="19079" y="71681"/>
                  </a:lnTo>
                  <a:lnTo>
                    <a:pt x="19262" y="73144"/>
                  </a:lnTo>
                  <a:lnTo>
                    <a:pt x="19384" y="74606"/>
                  </a:lnTo>
                  <a:lnTo>
                    <a:pt x="19384" y="75886"/>
                  </a:lnTo>
                  <a:lnTo>
                    <a:pt x="19384" y="77959"/>
                  </a:lnTo>
                  <a:lnTo>
                    <a:pt x="19384" y="78873"/>
                  </a:lnTo>
                  <a:lnTo>
                    <a:pt x="19384" y="79178"/>
                  </a:lnTo>
                  <a:lnTo>
                    <a:pt x="19323" y="79422"/>
                  </a:lnTo>
                  <a:lnTo>
                    <a:pt x="19140" y="79727"/>
                  </a:lnTo>
                  <a:lnTo>
                    <a:pt x="18957" y="79909"/>
                  </a:lnTo>
                  <a:lnTo>
                    <a:pt x="18653" y="79970"/>
                  </a:lnTo>
                  <a:lnTo>
                    <a:pt x="18348" y="79970"/>
                  </a:lnTo>
                  <a:lnTo>
                    <a:pt x="18043" y="79909"/>
                  </a:lnTo>
                  <a:lnTo>
                    <a:pt x="17799" y="79787"/>
                  </a:lnTo>
                  <a:lnTo>
                    <a:pt x="17738" y="79666"/>
                  </a:lnTo>
                  <a:lnTo>
                    <a:pt x="17677" y="79605"/>
                  </a:lnTo>
                  <a:lnTo>
                    <a:pt x="17738" y="79361"/>
                  </a:lnTo>
                  <a:lnTo>
                    <a:pt x="17799" y="79056"/>
                  </a:lnTo>
                  <a:lnTo>
                    <a:pt x="17860" y="78934"/>
                  </a:lnTo>
                  <a:lnTo>
                    <a:pt x="17921" y="78873"/>
                  </a:lnTo>
                  <a:lnTo>
                    <a:pt x="17860" y="78812"/>
                  </a:lnTo>
                  <a:lnTo>
                    <a:pt x="17799" y="78751"/>
                  </a:lnTo>
                  <a:lnTo>
                    <a:pt x="17677" y="78751"/>
                  </a:lnTo>
                  <a:lnTo>
                    <a:pt x="17616" y="78812"/>
                  </a:lnTo>
                  <a:lnTo>
                    <a:pt x="17555" y="78995"/>
                  </a:lnTo>
                  <a:lnTo>
                    <a:pt x="17555" y="79178"/>
                  </a:lnTo>
                  <a:lnTo>
                    <a:pt x="17494" y="79300"/>
                  </a:lnTo>
                  <a:lnTo>
                    <a:pt x="17434" y="79483"/>
                  </a:lnTo>
                  <a:lnTo>
                    <a:pt x="17312" y="79544"/>
                  </a:lnTo>
                  <a:lnTo>
                    <a:pt x="17129" y="79605"/>
                  </a:lnTo>
                  <a:lnTo>
                    <a:pt x="16824" y="79605"/>
                  </a:lnTo>
                  <a:lnTo>
                    <a:pt x="16458" y="79544"/>
                  </a:lnTo>
                  <a:lnTo>
                    <a:pt x="16032" y="79483"/>
                  </a:lnTo>
                  <a:lnTo>
                    <a:pt x="15361" y="79361"/>
                  </a:lnTo>
                  <a:lnTo>
                    <a:pt x="14995" y="79239"/>
                  </a:lnTo>
                  <a:lnTo>
                    <a:pt x="14813" y="79178"/>
                  </a:lnTo>
                  <a:lnTo>
                    <a:pt x="14752" y="79117"/>
                  </a:lnTo>
                  <a:lnTo>
                    <a:pt x="14691" y="79056"/>
                  </a:lnTo>
                  <a:lnTo>
                    <a:pt x="14691" y="78934"/>
                  </a:lnTo>
                  <a:lnTo>
                    <a:pt x="14813" y="78873"/>
                  </a:lnTo>
                  <a:lnTo>
                    <a:pt x="14995" y="78751"/>
                  </a:lnTo>
                  <a:lnTo>
                    <a:pt x="15483" y="78386"/>
                  </a:lnTo>
                  <a:lnTo>
                    <a:pt x="15910" y="77898"/>
                  </a:lnTo>
                  <a:lnTo>
                    <a:pt x="16214" y="77349"/>
                  </a:lnTo>
                  <a:lnTo>
                    <a:pt x="16519" y="76801"/>
                  </a:lnTo>
                  <a:lnTo>
                    <a:pt x="16824" y="76252"/>
                  </a:lnTo>
                  <a:lnTo>
                    <a:pt x="17007" y="75765"/>
                  </a:lnTo>
                  <a:lnTo>
                    <a:pt x="17007" y="75399"/>
                  </a:lnTo>
                  <a:lnTo>
                    <a:pt x="16946" y="75033"/>
                  </a:lnTo>
                  <a:lnTo>
                    <a:pt x="16763" y="74058"/>
                  </a:lnTo>
                  <a:lnTo>
                    <a:pt x="16519" y="73144"/>
                  </a:lnTo>
                  <a:lnTo>
                    <a:pt x="15910" y="71315"/>
                  </a:lnTo>
                  <a:lnTo>
                    <a:pt x="15239" y="68938"/>
                  </a:lnTo>
                  <a:lnTo>
                    <a:pt x="14813" y="67536"/>
                  </a:lnTo>
                  <a:lnTo>
                    <a:pt x="14386" y="66073"/>
                  </a:lnTo>
                  <a:lnTo>
                    <a:pt x="14081" y="64610"/>
                  </a:lnTo>
                  <a:lnTo>
                    <a:pt x="13959" y="63879"/>
                  </a:lnTo>
                  <a:lnTo>
                    <a:pt x="13898" y="63147"/>
                  </a:lnTo>
                  <a:lnTo>
                    <a:pt x="13959" y="62355"/>
                  </a:lnTo>
                  <a:lnTo>
                    <a:pt x="14020" y="61623"/>
                  </a:lnTo>
                  <a:lnTo>
                    <a:pt x="14142" y="60831"/>
                  </a:lnTo>
                  <a:lnTo>
                    <a:pt x="14325" y="60100"/>
                  </a:lnTo>
                  <a:lnTo>
                    <a:pt x="14630" y="58698"/>
                  </a:lnTo>
                  <a:lnTo>
                    <a:pt x="14752" y="57966"/>
                  </a:lnTo>
                  <a:lnTo>
                    <a:pt x="14813" y="57235"/>
                  </a:lnTo>
                  <a:lnTo>
                    <a:pt x="14752" y="56686"/>
                  </a:lnTo>
                  <a:lnTo>
                    <a:pt x="14752" y="56077"/>
                  </a:lnTo>
                  <a:lnTo>
                    <a:pt x="14508" y="54919"/>
                  </a:lnTo>
                  <a:lnTo>
                    <a:pt x="14264" y="53761"/>
                  </a:lnTo>
                  <a:lnTo>
                    <a:pt x="13959" y="52602"/>
                  </a:lnTo>
                  <a:lnTo>
                    <a:pt x="13593" y="51079"/>
                  </a:lnTo>
                  <a:lnTo>
                    <a:pt x="13289" y="49555"/>
                  </a:lnTo>
                  <a:lnTo>
                    <a:pt x="13045" y="48031"/>
                  </a:lnTo>
                  <a:lnTo>
                    <a:pt x="12862" y="46446"/>
                  </a:lnTo>
                  <a:lnTo>
                    <a:pt x="12618" y="43399"/>
                  </a:lnTo>
                  <a:lnTo>
                    <a:pt x="12557" y="40290"/>
                  </a:lnTo>
                  <a:lnTo>
                    <a:pt x="12557" y="38766"/>
                  </a:lnTo>
                  <a:lnTo>
                    <a:pt x="12557" y="38035"/>
                  </a:lnTo>
                  <a:lnTo>
                    <a:pt x="12679" y="37242"/>
                  </a:lnTo>
                  <a:lnTo>
                    <a:pt x="12862" y="35658"/>
                  </a:lnTo>
                  <a:lnTo>
                    <a:pt x="13167" y="34134"/>
                  </a:lnTo>
                  <a:lnTo>
                    <a:pt x="13228" y="33890"/>
                  </a:lnTo>
                  <a:lnTo>
                    <a:pt x="13228" y="33585"/>
                  </a:lnTo>
                  <a:lnTo>
                    <a:pt x="13167" y="33280"/>
                  </a:lnTo>
                  <a:lnTo>
                    <a:pt x="13045" y="32976"/>
                  </a:lnTo>
                  <a:lnTo>
                    <a:pt x="13045" y="29379"/>
                  </a:lnTo>
                  <a:lnTo>
                    <a:pt x="13045" y="28587"/>
                  </a:lnTo>
                  <a:lnTo>
                    <a:pt x="12984" y="28343"/>
                  </a:lnTo>
                  <a:lnTo>
                    <a:pt x="12923" y="28038"/>
                  </a:lnTo>
                  <a:lnTo>
                    <a:pt x="12801" y="27673"/>
                  </a:lnTo>
                  <a:lnTo>
                    <a:pt x="12496" y="26576"/>
                  </a:lnTo>
                  <a:lnTo>
                    <a:pt x="12192" y="25600"/>
                  </a:lnTo>
                  <a:lnTo>
                    <a:pt x="12192" y="25235"/>
                  </a:lnTo>
                  <a:lnTo>
                    <a:pt x="12131" y="24930"/>
                  </a:lnTo>
                  <a:lnTo>
                    <a:pt x="12496" y="25113"/>
                  </a:lnTo>
                  <a:lnTo>
                    <a:pt x="12923" y="25235"/>
                  </a:lnTo>
                  <a:lnTo>
                    <a:pt x="13776" y="25417"/>
                  </a:lnTo>
                  <a:lnTo>
                    <a:pt x="14691" y="25539"/>
                  </a:lnTo>
                  <a:lnTo>
                    <a:pt x="15666" y="25600"/>
                  </a:lnTo>
                  <a:lnTo>
                    <a:pt x="16214" y="25600"/>
                  </a:lnTo>
                  <a:lnTo>
                    <a:pt x="16397" y="25539"/>
                  </a:lnTo>
                  <a:lnTo>
                    <a:pt x="16519" y="25478"/>
                  </a:lnTo>
                  <a:lnTo>
                    <a:pt x="16702" y="25356"/>
                  </a:lnTo>
                  <a:lnTo>
                    <a:pt x="17068" y="25052"/>
                  </a:lnTo>
                  <a:lnTo>
                    <a:pt x="18653" y="23894"/>
                  </a:lnTo>
                  <a:lnTo>
                    <a:pt x="18653" y="23894"/>
                  </a:lnTo>
                  <a:lnTo>
                    <a:pt x="16519" y="25113"/>
                  </a:lnTo>
                  <a:lnTo>
                    <a:pt x="16397" y="25235"/>
                  </a:lnTo>
                  <a:lnTo>
                    <a:pt x="16275" y="25295"/>
                  </a:lnTo>
                  <a:lnTo>
                    <a:pt x="15971" y="25295"/>
                  </a:lnTo>
                  <a:lnTo>
                    <a:pt x="15361" y="25235"/>
                  </a:lnTo>
                  <a:lnTo>
                    <a:pt x="14081" y="25113"/>
                  </a:lnTo>
                  <a:lnTo>
                    <a:pt x="13532" y="25052"/>
                  </a:lnTo>
                  <a:lnTo>
                    <a:pt x="12923" y="24930"/>
                  </a:lnTo>
                  <a:lnTo>
                    <a:pt x="12435" y="24686"/>
                  </a:lnTo>
                  <a:lnTo>
                    <a:pt x="12192" y="24503"/>
                  </a:lnTo>
                  <a:lnTo>
                    <a:pt x="11948" y="24320"/>
                  </a:lnTo>
                  <a:lnTo>
                    <a:pt x="11826" y="24076"/>
                  </a:lnTo>
                  <a:lnTo>
                    <a:pt x="11704" y="23833"/>
                  </a:lnTo>
                  <a:lnTo>
                    <a:pt x="11521" y="23284"/>
                  </a:lnTo>
                  <a:lnTo>
                    <a:pt x="11460" y="22735"/>
                  </a:lnTo>
                  <a:lnTo>
                    <a:pt x="11460" y="22126"/>
                  </a:lnTo>
                  <a:lnTo>
                    <a:pt x="11521" y="21455"/>
                  </a:lnTo>
                  <a:lnTo>
                    <a:pt x="11582" y="20785"/>
                  </a:lnTo>
                  <a:lnTo>
                    <a:pt x="11643" y="20541"/>
                  </a:lnTo>
                  <a:lnTo>
                    <a:pt x="11704" y="20297"/>
                  </a:lnTo>
                  <a:lnTo>
                    <a:pt x="11521" y="19566"/>
                  </a:lnTo>
                  <a:lnTo>
                    <a:pt x="11582" y="20114"/>
                  </a:lnTo>
                  <a:lnTo>
                    <a:pt x="11582" y="20419"/>
                  </a:lnTo>
                  <a:lnTo>
                    <a:pt x="11460" y="20724"/>
                  </a:lnTo>
                  <a:lnTo>
                    <a:pt x="11338" y="21212"/>
                  </a:lnTo>
                  <a:lnTo>
                    <a:pt x="11216" y="21760"/>
                  </a:lnTo>
                  <a:lnTo>
                    <a:pt x="11216" y="22309"/>
                  </a:lnTo>
                  <a:lnTo>
                    <a:pt x="11216" y="22918"/>
                  </a:lnTo>
                  <a:lnTo>
                    <a:pt x="11277" y="23467"/>
                  </a:lnTo>
                  <a:lnTo>
                    <a:pt x="11399" y="24015"/>
                  </a:lnTo>
                  <a:lnTo>
                    <a:pt x="11643" y="24442"/>
                  </a:lnTo>
                  <a:lnTo>
                    <a:pt x="11765" y="24564"/>
                  </a:lnTo>
                  <a:lnTo>
                    <a:pt x="11826" y="24747"/>
                  </a:lnTo>
                  <a:lnTo>
                    <a:pt x="11887" y="24991"/>
                  </a:lnTo>
                  <a:lnTo>
                    <a:pt x="11887" y="25235"/>
                  </a:lnTo>
                  <a:lnTo>
                    <a:pt x="11887" y="25478"/>
                  </a:lnTo>
                  <a:lnTo>
                    <a:pt x="11765" y="25722"/>
                  </a:lnTo>
                  <a:lnTo>
                    <a:pt x="11460" y="26515"/>
                  </a:lnTo>
                  <a:lnTo>
                    <a:pt x="11033" y="27612"/>
                  </a:lnTo>
                  <a:lnTo>
                    <a:pt x="10729" y="28648"/>
                  </a:lnTo>
                  <a:lnTo>
                    <a:pt x="10485" y="29745"/>
                  </a:lnTo>
                  <a:lnTo>
                    <a:pt x="10241" y="30842"/>
                  </a:lnTo>
                  <a:lnTo>
                    <a:pt x="9875" y="31939"/>
                  </a:lnTo>
                  <a:lnTo>
                    <a:pt x="9449" y="33037"/>
                  </a:lnTo>
                  <a:lnTo>
                    <a:pt x="8961" y="34134"/>
                  </a:lnTo>
                  <a:lnTo>
                    <a:pt x="8412" y="35170"/>
                  </a:lnTo>
                  <a:lnTo>
                    <a:pt x="7437" y="37242"/>
                  </a:lnTo>
                  <a:lnTo>
                    <a:pt x="6950" y="38278"/>
                  </a:lnTo>
                  <a:lnTo>
                    <a:pt x="6523" y="39376"/>
                  </a:lnTo>
                  <a:lnTo>
                    <a:pt x="6340" y="39254"/>
                  </a:lnTo>
                  <a:lnTo>
                    <a:pt x="6157" y="39254"/>
                  </a:lnTo>
                  <a:lnTo>
                    <a:pt x="6157" y="39315"/>
                  </a:lnTo>
                  <a:lnTo>
                    <a:pt x="6096" y="39376"/>
                  </a:lnTo>
                  <a:lnTo>
                    <a:pt x="6157" y="39437"/>
                  </a:lnTo>
                  <a:lnTo>
                    <a:pt x="6157" y="39498"/>
                  </a:lnTo>
                  <a:lnTo>
                    <a:pt x="6279" y="39498"/>
                  </a:lnTo>
                  <a:lnTo>
                    <a:pt x="6462" y="39619"/>
                  </a:lnTo>
                  <a:lnTo>
                    <a:pt x="6523" y="39802"/>
                  </a:lnTo>
                  <a:lnTo>
                    <a:pt x="6584" y="39985"/>
                  </a:lnTo>
                  <a:lnTo>
                    <a:pt x="6584" y="40229"/>
                  </a:lnTo>
                  <a:lnTo>
                    <a:pt x="6523" y="40717"/>
                  </a:lnTo>
                  <a:lnTo>
                    <a:pt x="6401" y="41204"/>
                  </a:lnTo>
                  <a:lnTo>
                    <a:pt x="6035" y="42119"/>
                  </a:lnTo>
                  <a:lnTo>
                    <a:pt x="5974" y="42301"/>
                  </a:lnTo>
                  <a:lnTo>
                    <a:pt x="5913" y="42545"/>
                  </a:lnTo>
                  <a:lnTo>
                    <a:pt x="5791" y="43886"/>
                  </a:lnTo>
                  <a:lnTo>
                    <a:pt x="5791" y="44496"/>
                  </a:lnTo>
                  <a:lnTo>
                    <a:pt x="5730" y="44800"/>
                  </a:lnTo>
                  <a:lnTo>
                    <a:pt x="5669" y="44922"/>
                  </a:lnTo>
                  <a:lnTo>
                    <a:pt x="5609" y="45044"/>
                  </a:lnTo>
                  <a:lnTo>
                    <a:pt x="5487" y="45044"/>
                  </a:lnTo>
                  <a:lnTo>
                    <a:pt x="5426" y="44983"/>
                  </a:lnTo>
                  <a:lnTo>
                    <a:pt x="5365" y="44800"/>
                  </a:lnTo>
                  <a:lnTo>
                    <a:pt x="5365" y="44374"/>
                  </a:lnTo>
                  <a:lnTo>
                    <a:pt x="5426" y="43764"/>
                  </a:lnTo>
                  <a:lnTo>
                    <a:pt x="5426" y="43459"/>
                  </a:lnTo>
                  <a:lnTo>
                    <a:pt x="5426" y="43216"/>
                  </a:lnTo>
                  <a:lnTo>
                    <a:pt x="5365" y="43033"/>
                  </a:lnTo>
                  <a:lnTo>
                    <a:pt x="5243" y="42911"/>
                  </a:lnTo>
                  <a:lnTo>
                    <a:pt x="5121" y="42850"/>
                  </a:lnTo>
                  <a:lnTo>
                    <a:pt x="4938" y="42972"/>
                  </a:lnTo>
                  <a:lnTo>
                    <a:pt x="4816" y="43216"/>
                  </a:lnTo>
                  <a:lnTo>
                    <a:pt x="4755" y="43459"/>
                  </a:lnTo>
                  <a:lnTo>
                    <a:pt x="4694" y="43947"/>
                  </a:lnTo>
                  <a:lnTo>
                    <a:pt x="4633" y="44800"/>
                  </a:lnTo>
                  <a:lnTo>
                    <a:pt x="4572" y="45349"/>
                  </a:lnTo>
                  <a:lnTo>
                    <a:pt x="4450" y="45593"/>
                  </a:lnTo>
                  <a:lnTo>
                    <a:pt x="4389" y="45654"/>
                  </a:lnTo>
                  <a:lnTo>
                    <a:pt x="4268" y="45532"/>
                  </a:lnTo>
                  <a:lnTo>
                    <a:pt x="4207" y="45349"/>
                  </a:lnTo>
                  <a:lnTo>
                    <a:pt x="4207" y="45105"/>
                  </a:lnTo>
                  <a:lnTo>
                    <a:pt x="4268" y="44374"/>
                  </a:lnTo>
                  <a:lnTo>
                    <a:pt x="4268" y="43825"/>
                  </a:lnTo>
                  <a:lnTo>
                    <a:pt x="4329" y="43277"/>
                  </a:lnTo>
                  <a:lnTo>
                    <a:pt x="4268" y="43094"/>
                  </a:lnTo>
                  <a:lnTo>
                    <a:pt x="4207" y="42972"/>
                  </a:lnTo>
                  <a:lnTo>
                    <a:pt x="4146" y="42911"/>
                  </a:lnTo>
                  <a:lnTo>
                    <a:pt x="4085" y="42911"/>
                  </a:lnTo>
                  <a:lnTo>
                    <a:pt x="3963" y="42972"/>
                  </a:lnTo>
                  <a:lnTo>
                    <a:pt x="3841" y="43155"/>
                  </a:lnTo>
                  <a:lnTo>
                    <a:pt x="3658" y="43642"/>
                  </a:lnTo>
                  <a:lnTo>
                    <a:pt x="3231" y="44861"/>
                  </a:lnTo>
                  <a:lnTo>
                    <a:pt x="2988" y="45349"/>
                  </a:lnTo>
                  <a:lnTo>
                    <a:pt x="2866" y="45593"/>
                  </a:lnTo>
                  <a:lnTo>
                    <a:pt x="2744" y="45654"/>
                  </a:lnTo>
                  <a:lnTo>
                    <a:pt x="2683" y="45715"/>
                  </a:lnTo>
                  <a:lnTo>
                    <a:pt x="2622" y="45654"/>
                  </a:lnTo>
                  <a:lnTo>
                    <a:pt x="2561" y="45593"/>
                  </a:lnTo>
                  <a:lnTo>
                    <a:pt x="2561" y="45410"/>
                  </a:lnTo>
                  <a:lnTo>
                    <a:pt x="2561" y="45105"/>
                  </a:lnTo>
                  <a:lnTo>
                    <a:pt x="2683" y="44739"/>
                  </a:lnTo>
                  <a:lnTo>
                    <a:pt x="2927" y="44069"/>
                  </a:lnTo>
                  <a:lnTo>
                    <a:pt x="3048" y="43703"/>
                  </a:lnTo>
                  <a:lnTo>
                    <a:pt x="3292" y="43094"/>
                  </a:lnTo>
                  <a:lnTo>
                    <a:pt x="3292" y="42728"/>
                  </a:lnTo>
                  <a:lnTo>
                    <a:pt x="3292" y="42606"/>
                  </a:lnTo>
                  <a:lnTo>
                    <a:pt x="3170" y="42484"/>
                  </a:lnTo>
                  <a:lnTo>
                    <a:pt x="3109" y="42484"/>
                  </a:lnTo>
                  <a:lnTo>
                    <a:pt x="2988" y="42545"/>
                  </a:lnTo>
                  <a:lnTo>
                    <a:pt x="2805" y="42728"/>
                  </a:lnTo>
                  <a:lnTo>
                    <a:pt x="2378" y="43216"/>
                  </a:lnTo>
                  <a:lnTo>
                    <a:pt x="2012" y="43703"/>
                  </a:lnTo>
                  <a:lnTo>
                    <a:pt x="1708" y="44191"/>
                  </a:lnTo>
                  <a:lnTo>
                    <a:pt x="1525" y="44435"/>
                  </a:lnTo>
                  <a:lnTo>
                    <a:pt x="1403" y="44496"/>
                  </a:lnTo>
                  <a:lnTo>
                    <a:pt x="1281" y="44557"/>
                  </a:lnTo>
                  <a:lnTo>
                    <a:pt x="1159" y="44557"/>
                  </a:lnTo>
                  <a:lnTo>
                    <a:pt x="1098" y="44496"/>
                  </a:lnTo>
                  <a:lnTo>
                    <a:pt x="1098" y="44374"/>
                  </a:lnTo>
                  <a:lnTo>
                    <a:pt x="1159" y="44252"/>
                  </a:lnTo>
                  <a:lnTo>
                    <a:pt x="1281" y="43947"/>
                  </a:lnTo>
                  <a:lnTo>
                    <a:pt x="1403" y="43825"/>
                  </a:lnTo>
                  <a:lnTo>
                    <a:pt x="1951" y="42789"/>
                  </a:lnTo>
                  <a:lnTo>
                    <a:pt x="2317" y="42119"/>
                  </a:lnTo>
                  <a:lnTo>
                    <a:pt x="2500" y="41753"/>
                  </a:lnTo>
                  <a:lnTo>
                    <a:pt x="2622" y="41387"/>
                  </a:lnTo>
                  <a:lnTo>
                    <a:pt x="2683" y="41204"/>
                  </a:lnTo>
                  <a:lnTo>
                    <a:pt x="2622" y="41082"/>
                  </a:lnTo>
                  <a:lnTo>
                    <a:pt x="2561" y="41021"/>
                  </a:lnTo>
                  <a:lnTo>
                    <a:pt x="2378" y="40960"/>
                  </a:lnTo>
                  <a:lnTo>
                    <a:pt x="2134" y="41082"/>
                  </a:lnTo>
                  <a:lnTo>
                    <a:pt x="1890" y="41326"/>
                  </a:lnTo>
                  <a:lnTo>
                    <a:pt x="1647" y="41570"/>
                  </a:lnTo>
                  <a:lnTo>
                    <a:pt x="1403" y="41753"/>
                  </a:lnTo>
                  <a:lnTo>
                    <a:pt x="976" y="41936"/>
                  </a:lnTo>
                  <a:lnTo>
                    <a:pt x="732" y="41997"/>
                  </a:lnTo>
                  <a:lnTo>
                    <a:pt x="488" y="41997"/>
                  </a:lnTo>
                  <a:lnTo>
                    <a:pt x="306" y="41936"/>
                  </a:lnTo>
                  <a:lnTo>
                    <a:pt x="245" y="41875"/>
                  </a:lnTo>
                  <a:lnTo>
                    <a:pt x="306" y="41814"/>
                  </a:lnTo>
                  <a:lnTo>
                    <a:pt x="367" y="41692"/>
                  </a:lnTo>
                  <a:lnTo>
                    <a:pt x="793" y="41326"/>
                  </a:lnTo>
                  <a:lnTo>
                    <a:pt x="1342" y="40778"/>
                  </a:lnTo>
                  <a:lnTo>
                    <a:pt x="1829" y="40168"/>
                  </a:lnTo>
                  <a:lnTo>
                    <a:pt x="2317" y="39619"/>
                  </a:lnTo>
                  <a:lnTo>
                    <a:pt x="2866" y="39071"/>
                  </a:lnTo>
                  <a:lnTo>
                    <a:pt x="3170" y="38888"/>
                  </a:lnTo>
                  <a:lnTo>
                    <a:pt x="3414" y="38705"/>
                  </a:lnTo>
                  <a:lnTo>
                    <a:pt x="4085" y="38705"/>
                  </a:lnTo>
                  <a:lnTo>
                    <a:pt x="4511" y="38827"/>
                  </a:lnTo>
                  <a:lnTo>
                    <a:pt x="4633" y="38827"/>
                  </a:lnTo>
                  <a:lnTo>
                    <a:pt x="4755" y="38888"/>
                  </a:lnTo>
                  <a:lnTo>
                    <a:pt x="4877" y="38888"/>
                  </a:lnTo>
                  <a:lnTo>
                    <a:pt x="4877" y="38827"/>
                  </a:lnTo>
                  <a:lnTo>
                    <a:pt x="4816" y="38705"/>
                  </a:lnTo>
                  <a:lnTo>
                    <a:pt x="4755" y="38644"/>
                  </a:lnTo>
                  <a:lnTo>
                    <a:pt x="4511" y="38522"/>
                  </a:lnTo>
                  <a:lnTo>
                    <a:pt x="4207" y="38461"/>
                  </a:lnTo>
                  <a:lnTo>
                    <a:pt x="4633" y="37608"/>
                  </a:lnTo>
                  <a:lnTo>
                    <a:pt x="4877" y="36755"/>
                  </a:lnTo>
                  <a:lnTo>
                    <a:pt x="5121" y="35840"/>
                  </a:lnTo>
                  <a:lnTo>
                    <a:pt x="5304" y="34987"/>
                  </a:lnTo>
                  <a:lnTo>
                    <a:pt x="5426" y="33768"/>
                  </a:lnTo>
                  <a:lnTo>
                    <a:pt x="5609" y="32549"/>
                  </a:lnTo>
                  <a:lnTo>
                    <a:pt x="5852" y="31635"/>
                  </a:lnTo>
                  <a:lnTo>
                    <a:pt x="6096" y="30781"/>
                  </a:lnTo>
                  <a:lnTo>
                    <a:pt x="6462" y="29928"/>
                  </a:lnTo>
                  <a:lnTo>
                    <a:pt x="6828" y="29075"/>
                  </a:lnTo>
                  <a:lnTo>
                    <a:pt x="6950" y="28709"/>
                  </a:lnTo>
                  <a:lnTo>
                    <a:pt x="7132" y="28465"/>
                  </a:lnTo>
                  <a:lnTo>
                    <a:pt x="7376" y="28099"/>
                  </a:lnTo>
                  <a:lnTo>
                    <a:pt x="7559" y="27673"/>
                  </a:lnTo>
                  <a:lnTo>
                    <a:pt x="7681" y="27368"/>
                  </a:lnTo>
                  <a:lnTo>
                    <a:pt x="7681" y="27063"/>
                  </a:lnTo>
                  <a:lnTo>
                    <a:pt x="7742" y="26149"/>
                  </a:lnTo>
                  <a:lnTo>
                    <a:pt x="7803" y="25235"/>
                  </a:lnTo>
                  <a:lnTo>
                    <a:pt x="7925" y="24259"/>
                  </a:lnTo>
                  <a:lnTo>
                    <a:pt x="8169" y="22370"/>
                  </a:lnTo>
                  <a:lnTo>
                    <a:pt x="8351" y="21455"/>
                  </a:lnTo>
                  <a:lnTo>
                    <a:pt x="8412" y="21151"/>
                  </a:lnTo>
                  <a:lnTo>
                    <a:pt x="8412" y="20846"/>
                  </a:lnTo>
                  <a:lnTo>
                    <a:pt x="8351" y="19932"/>
                  </a:lnTo>
                  <a:lnTo>
                    <a:pt x="8351" y="19017"/>
                  </a:lnTo>
                  <a:lnTo>
                    <a:pt x="8412" y="18164"/>
                  </a:lnTo>
                  <a:lnTo>
                    <a:pt x="8534" y="17737"/>
                  </a:lnTo>
                  <a:lnTo>
                    <a:pt x="8656" y="17311"/>
                  </a:lnTo>
                  <a:lnTo>
                    <a:pt x="9022" y="16457"/>
                  </a:lnTo>
                  <a:lnTo>
                    <a:pt x="9510" y="15726"/>
                  </a:lnTo>
                  <a:lnTo>
                    <a:pt x="9753" y="15360"/>
                  </a:lnTo>
                  <a:lnTo>
                    <a:pt x="9997" y="15055"/>
                  </a:lnTo>
                  <a:lnTo>
                    <a:pt x="10302" y="14812"/>
                  </a:lnTo>
                  <a:lnTo>
                    <a:pt x="10668" y="14629"/>
                  </a:lnTo>
                  <a:lnTo>
                    <a:pt x="11094" y="14446"/>
                  </a:lnTo>
                  <a:lnTo>
                    <a:pt x="11521" y="14324"/>
                  </a:lnTo>
                  <a:lnTo>
                    <a:pt x="12374" y="14202"/>
                  </a:lnTo>
                  <a:lnTo>
                    <a:pt x="13411" y="14080"/>
                  </a:lnTo>
                  <a:lnTo>
                    <a:pt x="14447" y="14080"/>
                  </a:lnTo>
                  <a:lnTo>
                    <a:pt x="16519" y="14141"/>
                  </a:lnTo>
                  <a:lnTo>
                    <a:pt x="14691" y="13836"/>
                  </a:lnTo>
                  <a:lnTo>
                    <a:pt x="15727" y="13166"/>
                  </a:lnTo>
                  <a:lnTo>
                    <a:pt x="16336" y="12739"/>
                  </a:lnTo>
                  <a:lnTo>
                    <a:pt x="16641" y="12617"/>
                  </a:lnTo>
                  <a:lnTo>
                    <a:pt x="16885" y="12434"/>
                  </a:lnTo>
                  <a:lnTo>
                    <a:pt x="16946" y="12313"/>
                  </a:lnTo>
                  <a:lnTo>
                    <a:pt x="17007" y="12191"/>
                  </a:lnTo>
                  <a:lnTo>
                    <a:pt x="17190" y="10118"/>
                  </a:lnTo>
                  <a:lnTo>
                    <a:pt x="17738" y="10484"/>
                  </a:lnTo>
                  <a:lnTo>
                    <a:pt x="18348" y="10789"/>
                  </a:lnTo>
                  <a:lnTo>
                    <a:pt x="18896" y="11032"/>
                  </a:lnTo>
                  <a:lnTo>
                    <a:pt x="19201" y="11093"/>
                  </a:lnTo>
                  <a:lnTo>
                    <a:pt x="19506" y="11154"/>
                  </a:lnTo>
                  <a:lnTo>
                    <a:pt x="19811" y="11093"/>
                  </a:lnTo>
                  <a:lnTo>
                    <a:pt x="20115" y="11032"/>
                  </a:lnTo>
                  <a:lnTo>
                    <a:pt x="20664" y="10789"/>
                  </a:lnTo>
                  <a:lnTo>
                    <a:pt x="21274" y="10484"/>
                  </a:lnTo>
                  <a:lnTo>
                    <a:pt x="21883" y="10118"/>
                  </a:lnTo>
                  <a:close/>
                  <a:moveTo>
                    <a:pt x="19445" y="0"/>
                  </a:moveTo>
                  <a:lnTo>
                    <a:pt x="18957" y="61"/>
                  </a:lnTo>
                  <a:lnTo>
                    <a:pt x="18287" y="183"/>
                  </a:lnTo>
                  <a:lnTo>
                    <a:pt x="17677" y="366"/>
                  </a:lnTo>
                  <a:lnTo>
                    <a:pt x="17068" y="670"/>
                  </a:lnTo>
                  <a:lnTo>
                    <a:pt x="16824" y="853"/>
                  </a:lnTo>
                  <a:lnTo>
                    <a:pt x="16580" y="1097"/>
                  </a:lnTo>
                  <a:lnTo>
                    <a:pt x="16336" y="1402"/>
                  </a:lnTo>
                  <a:lnTo>
                    <a:pt x="16153" y="1646"/>
                  </a:lnTo>
                  <a:lnTo>
                    <a:pt x="15788" y="2316"/>
                  </a:lnTo>
                  <a:lnTo>
                    <a:pt x="15605" y="2987"/>
                  </a:lnTo>
                  <a:lnTo>
                    <a:pt x="15483" y="3657"/>
                  </a:lnTo>
                  <a:lnTo>
                    <a:pt x="15422" y="4389"/>
                  </a:lnTo>
                  <a:lnTo>
                    <a:pt x="15422" y="5059"/>
                  </a:lnTo>
                  <a:lnTo>
                    <a:pt x="15422" y="5730"/>
                  </a:lnTo>
                  <a:lnTo>
                    <a:pt x="15544" y="6400"/>
                  </a:lnTo>
                  <a:lnTo>
                    <a:pt x="15666" y="7132"/>
                  </a:lnTo>
                  <a:lnTo>
                    <a:pt x="15849" y="7802"/>
                  </a:lnTo>
                  <a:lnTo>
                    <a:pt x="16275" y="9082"/>
                  </a:lnTo>
                  <a:lnTo>
                    <a:pt x="16397" y="9387"/>
                  </a:lnTo>
                  <a:lnTo>
                    <a:pt x="16580" y="9631"/>
                  </a:lnTo>
                  <a:lnTo>
                    <a:pt x="16824" y="9874"/>
                  </a:lnTo>
                  <a:lnTo>
                    <a:pt x="16946" y="9996"/>
                  </a:lnTo>
                  <a:lnTo>
                    <a:pt x="16946" y="10179"/>
                  </a:lnTo>
                  <a:lnTo>
                    <a:pt x="16946" y="10362"/>
                  </a:lnTo>
                  <a:lnTo>
                    <a:pt x="16763" y="11886"/>
                  </a:lnTo>
                  <a:lnTo>
                    <a:pt x="16763" y="12069"/>
                  </a:lnTo>
                  <a:lnTo>
                    <a:pt x="16702" y="12252"/>
                  </a:lnTo>
                  <a:lnTo>
                    <a:pt x="16641" y="12313"/>
                  </a:lnTo>
                  <a:lnTo>
                    <a:pt x="16458" y="12373"/>
                  </a:lnTo>
                  <a:lnTo>
                    <a:pt x="16093" y="12617"/>
                  </a:lnTo>
                  <a:lnTo>
                    <a:pt x="15422" y="13044"/>
                  </a:lnTo>
                  <a:lnTo>
                    <a:pt x="14752" y="13471"/>
                  </a:lnTo>
                  <a:lnTo>
                    <a:pt x="14508" y="13653"/>
                  </a:lnTo>
                  <a:lnTo>
                    <a:pt x="14325" y="13775"/>
                  </a:lnTo>
                  <a:lnTo>
                    <a:pt x="13350" y="13775"/>
                  </a:lnTo>
                  <a:lnTo>
                    <a:pt x="12496" y="13836"/>
                  </a:lnTo>
                  <a:lnTo>
                    <a:pt x="11765" y="13958"/>
                  </a:lnTo>
                  <a:lnTo>
                    <a:pt x="11033" y="14141"/>
                  </a:lnTo>
                  <a:lnTo>
                    <a:pt x="10668" y="14263"/>
                  </a:lnTo>
                  <a:lnTo>
                    <a:pt x="10363" y="14385"/>
                  </a:lnTo>
                  <a:lnTo>
                    <a:pt x="9997" y="14629"/>
                  </a:lnTo>
                  <a:lnTo>
                    <a:pt x="9753" y="14812"/>
                  </a:lnTo>
                  <a:lnTo>
                    <a:pt x="9510" y="15116"/>
                  </a:lnTo>
                  <a:lnTo>
                    <a:pt x="9266" y="15421"/>
                  </a:lnTo>
                  <a:lnTo>
                    <a:pt x="8900" y="16031"/>
                  </a:lnTo>
                  <a:lnTo>
                    <a:pt x="8534" y="16701"/>
                  </a:lnTo>
                  <a:lnTo>
                    <a:pt x="8230" y="17372"/>
                  </a:lnTo>
                  <a:lnTo>
                    <a:pt x="8108" y="17737"/>
                  </a:lnTo>
                  <a:lnTo>
                    <a:pt x="8047" y="18103"/>
                  </a:lnTo>
                  <a:lnTo>
                    <a:pt x="7986" y="18895"/>
                  </a:lnTo>
                  <a:lnTo>
                    <a:pt x="7986" y="19688"/>
                  </a:lnTo>
                  <a:lnTo>
                    <a:pt x="8047" y="20480"/>
                  </a:lnTo>
                  <a:lnTo>
                    <a:pt x="8047" y="20846"/>
                  </a:lnTo>
                  <a:lnTo>
                    <a:pt x="8047" y="21212"/>
                  </a:lnTo>
                  <a:lnTo>
                    <a:pt x="7864" y="22004"/>
                  </a:lnTo>
                  <a:lnTo>
                    <a:pt x="7620" y="23589"/>
                  </a:lnTo>
                  <a:lnTo>
                    <a:pt x="7376" y="25174"/>
                  </a:lnTo>
                  <a:lnTo>
                    <a:pt x="7315" y="26758"/>
                  </a:lnTo>
                  <a:lnTo>
                    <a:pt x="7254" y="27124"/>
                  </a:lnTo>
                  <a:lnTo>
                    <a:pt x="7193" y="27490"/>
                  </a:lnTo>
                  <a:lnTo>
                    <a:pt x="7132" y="27856"/>
                  </a:lnTo>
                  <a:lnTo>
                    <a:pt x="6950" y="28160"/>
                  </a:lnTo>
                  <a:lnTo>
                    <a:pt x="6706" y="28526"/>
                  </a:lnTo>
                  <a:lnTo>
                    <a:pt x="6523" y="28892"/>
                  </a:lnTo>
                  <a:lnTo>
                    <a:pt x="5974" y="30172"/>
                  </a:lnTo>
                  <a:lnTo>
                    <a:pt x="5609" y="31452"/>
                  </a:lnTo>
                  <a:lnTo>
                    <a:pt x="5304" y="32732"/>
                  </a:lnTo>
                  <a:lnTo>
                    <a:pt x="5121" y="34073"/>
                  </a:lnTo>
                  <a:lnTo>
                    <a:pt x="4938" y="35536"/>
                  </a:lnTo>
                  <a:lnTo>
                    <a:pt x="4755" y="36267"/>
                  </a:lnTo>
                  <a:lnTo>
                    <a:pt x="4572" y="36998"/>
                  </a:lnTo>
                  <a:lnTo>
                    <a:pt x="4329" y="37669"/>
                  </a:lnTo>
                  <a:lnTo>
                    <a:pt x="4207" y="38035"/>
                  </a:lnTo>
                  <a:lnTo>
                    <a:pt x="4146" y="38218"/>
                  </a:lnTo>
                  <a:lnTo>
                    <a:pt x="4024" y="38400"/>
                  </a:lnTo>
                  <a:lnTo>
                    <a:pt x="3963" y="38461"/>
                  </a:lnTo>
                  <a:lnTo>
                    <a:pt x="3475" y="38461"/>
                  </a:lnTo>
                  <a:lnTo>
                    <a:pt x="3109" y="38583"/>
                  </a:lnTo>
                  <a:lnTo>
                    <a:pt x="2805" y="38766"/>
                  </a:lnTo>
                  <a:lnTo>
                    <a:pt x="2256" y="39315"/>
                  </a:lnTo>
                  <a:lnTo>
                    <a:pt x="1768" y="39863"/>
                  </a:lnTo>
                  <a:lnTo>
                    <a:pt x="1342" y="40412"/>
                  </a:lnTo>
                  <a:lnTo>
                    <a:pt x="854" y="41021"/>
                  </a:lnTo>
                  <a:lnTo>
                    <a:pt x="306" y="41387"/>
                  </a:lnTo>
                  <a:lnTo>
                    <a:pt x="123" y="41570"/>
                  </a:lnTo>
                  <a:lnTo>
                    <a:pt x="62" y="41692"/>
                  </a:lnTo>
                  <a:lnTo>
                    <a:pt x="1" y="41814"/>
                  </a:lnTo>
                  <a:lnTo>
                    <a:pt x="62" y="42058"/>
                  </a:lnTo>
                  <a:lnTo>
                    <a:pt x="245" y="42179"/>
                  </a:lnTo>
                  <a:lnTo>
                    <a:pt x="427" y="42240"/>
                  </a:lnTo>
                  <a:lnTo>
                    <a:pt x="610" y="42240"/>
                  </a:lnTo>
                  <a:lnTo>
                    <a:pt x="1098" y="42119"/>
                  </a:lnTo>
                  <a:lnTo>
                    <a:pt x="1525" y="41936"/>
                  </a:lnTo>
                  <a:lnTo>
                    <a:pt x="1768" y="41753"/>
                  </a:lnTo>
                  <a:lnTo>
                    <a:pt x="2012" y="41570"/>
                  </a:lnTo>
                  <a:lnTo>
                    <a:pt x="2195" y="41387"/>
                  </a:lnTo>
                  <a:lnTo>
                    <a:pt x="2317" y="41265"/>
                  </a:lnTo>
                  <a:lnTo>
                    <a:pt x="2439" y="41204"/>
                  </a:lnTo>
                  <a:lnTo>
                    <a:pt x="2439" y="41204"/>
                  </a:lnTo>
                  <a:lnTo>
                    <a:pt x="2317" y="41509"/>
                  </a:lnTo>
                  <a:lnTo>
                    <a:pt x="2256" y="41753"/>
                  </a:lnTo>
                  <a:lnTo>
                    <a:pt x="1951" y="42240"/>
                  </a:lnTo>
                  <a:lnTo>
                    <a:pt x="1281" y="43459"/>
                  </a:lnTo>
                  <a:lnTo>
                    <a:pt x="976" y="44008"/>
                  </a:lnTo>
                  <a:lnTo>
                    <a:pt x="854" y="44252"/>
                  </a:lnTo>
                  <a:lnTo>
                    <a:pt x="854" y="44435"/>
                  </a:lnTo>
                  <a:lnTo>
                    <a:pt x="915" y="44557"/>
                  </a:lnTo>
                  <a:lnTo>
                    <a:pt x="1037" y="44739"/>
                  </a:lnTo>
                  <a:lnTo>
                    <a:pt x="1159" y="44861"/>
                  </a:lnTo>
                  <a:lnTo>
                    <a:pt x="1342" y="44800"/>
                  </a:lnTo>
                  <a:lnTo>
                    <a:pt x="1525" y="44739"/>
                  </a:lnTo>
                  <a:lnTo>
                    <a:pt x="1829" y="44435"/>
                  </a:lnTo>
                  <a:lnTo>
                    <a:pt x="2073" y="44130"/>
                  </a:lnTo>
                  <a:lnTo>
                    <a:pt x="2561" y="43399"/>
                  </a:lnTo>
                  <a:lnTo>
                    <a:pt x="2805" y="43033"/>
                  </a:lnTo>
                  <a:lnTo>
                    <a:pt x="3048" y="42789"/>
                  </a:lnTo>
                  <a:lnTo>
                    <a:pt x="3048" y="42789"/>
                  </a:lnTo>
                  <a:lnTo>
                    <a:pt x="2988" y="43094"/>
                  </a:lnTo>
                  <a:lnTo>
                    <a:pt x="2927" y="43459"/>
                  </a:lnTo>
                  <a:lnTo>
                    <a:pt x="2622" y="44191"/>
                  </a:lnTo>
                  <a:lnTo>
                    <a:pt x="2378" y="44861"/>
                  </a:lnTo>
                  <a:lnTo>
                    <a:pt x="2256" y="45227"/>
                  </a:lnTo>
                  <a:lnTo>
                    <a:pt x="2256" y="45593"/>
                  </a:lnTo>
                  <a:lnTo>
                    <a:pt x="2378" y="45776"/>
                  </a:lnTo>
                  <a:lnTo>
                    <a:pt x="2500" y="45898"/>
                  </a:lnTo>
                  <a:lnTo>
                    <a:pt x="2683" y="45959"/>
                  </a:lnTo>
                  <a:lnTo>
                    <a:pt x="2866" y="45898"/>
                  </a:lnTo>
                  <a:lnTo>
                    <a:pt x="3048" y="45776"/>
                  </a:lnTo>
                  <a:lnTo>
                    <a:pt x="3170" y="45532"/>
                  </a:lnTo>
                  <a:lnTo>
                    <a:pt x="3353" y="45166"/>
                  </a:lnTo>
                  <a:lnTo>
                    <a:pt x="3719" y="44252"/>
                  </a:lnTo>
                  <a:lnTo>
                    <a:pt x="4085" y="43277"/>
                  </a:lnTo>
                  <a:lnTo>
                    <a:pt x="4024" y="44130"/>
                  </a:lnTo>
                  <a:lnTo>
                    <a:pt x="3963" y="44922"/>
                  </a:lnTo>
                  <a:lnTo>
                    <a:pt x="3963" y="45349"/>
                  </a:lnTo>
                  <a:lnTo>
                    <a:pt x="4024" y="45593"/>
                  </a:lnTo>
                  <a:lnTo>
                    <a:pt x="4146" y="45776"/>
                  </a:lnTo>
                  <a:lnTo>
                    <a:pt x="4268" y="45837"/>
                  </a:lnTo>
                  <a:lnTo>
                    <a:pt x="4450" y="45837"/>
                  </a:lnTo>
                  <a:lnTo>
                    <a:pt x="4633" y="45776"/>
                  </a:lnTo>
                  <a:lnTo>
                    <a:pt x="4755" y="45654"/>
                  </a:lnTo>
                  <a:lnTo>
                    <a:pt x="4816" y="45349"/>
                  </a:lnTo>
                  <a:lnTo>
                    <a:pt x="4877" y="45105"/>
                  </a:lnTo>
                  <a:lnTo>
                    <a:pt x="4938" y="44496"/>
                  </a:lnTo>
                  <a:lnTo>
                    <a:pt x="4999" y="43642"/>
                  </a:lnTo>
                  <a:lnTo>
                    <a:pt x="5060" y="43338"/>
                  </a:lnTo>
                  <a:lnTo>
                    <a:pt x="5060" y="43216"/>
                  </a:lnTo>
                  <a:lnTo>
                    <a:pt x="5182" y="43094"/>
                  </a:lnTo>
                  <a:lnTo>
                    <a:pt x="5243" y="43277"/>
                  </a:lnTo>
                  <a:lnTo>
                    <a:pt x="5243" y="43459"/>
                  </a:lnTo>
                  <a:lnTo>
                    <a:pt x="5182" y="43886"/>
                  </a:lnTo>
                  <a:lnTo>
                    <a:pt x="5121" y="44374"/>
                  </a:lnTo>
                  <a:lnTo>
                    <a:pt x="5121" y="44800"/>
                  </a:lnTo>
                  <a:lnTo>
                    <a:pt x="5182" y="45044"/>
                  </a:lnTo>
                  <a:lnTo>
                    <a:pt x="5365" y="45227"/>
                  </a:lnTo>
                  <a:lnTo>
                    <a:pt x="5426" y="45288"/>
                  </a:lnTo>
                  <a:lnTo>
                    <a:pt x="5609" y="45288"/>
                  </a:lnTo>
                  <a:lnTo>
                    <a:pt x="5730" y="45227"/>
                  </a:lnTo>
                  <a:lnTo>
                    <a:pt x="5852" y="45044"/>
                  </a:lnTo>
                  <a:lnTo>
                    <a:pt x="5913" y="44861"/>
                  </a:lnTo>
                  <a:lnTo>
                    <a:pt x="6035" y="44496"/>
                  </a:lnTo>
                  <a:lnTo>
                    <a:pt x="6035" y="43642"/>
                  </a:lnTo>
                  <a:lnTo>
                    <a:pt x="6157" y="42484"/>
                  </a:lnTo>
                  <a:lnTo>
                    <a:pt x="6218" y="42240"/>
                  </a:lnTo>
                  <a:lnTo>
                    <a:pt x="6340" y="41997"/>
                  </a:lnTo>
                  <a:lnTo>
                    <a:pt x="6645" y="41082"/>
                  </a:lnTo>
                  <a:lnTo>
                    <a:pt x="6767" y="40595"/>
                  </a:lnTo>
                  <a:lnTo>
                    <a:pt x="6828" y="40107"/>
                  </a:lnTo>
                  <a:lnTo>
                    <a:pt x="6767" y="39802"/>
                  </a:lnTo>
                  <a:lnTo>
                    <a:pt x="6706" y="39558"/>
                  </a:lnTo>
                  <a:lnTo>
                    <a:pt x="6767" y="39315"/>
                  </a:lnTo>
                  <a:lnTo>
                    <a:pt x="6889" y="39132"/>
                  </a:lnTo>
                  <a:lnTo>
                    <a:pt x="7376" y="37974"/>
                  </a:lnTo>
                  <a:lnTo>
                    <a:pt x="7925" y="36877"/>
                  </a:lnTo>
                  <a:lnTo>
                    <a:pt x="9266" y="34256"/>
                  </a:lnTo>
                  <a:lnTo>
                    <a:pt x="9875" y="32915"/>
                  </a:lnTo>
                  <a:lnTo>
                    <a:pt x="10363" y="31574"/>
                  </a:lnTo>
                  <a:lnTo>
                    <a:pt x="10607" y="30781"/>
                  </a:lnTo>
                  <a:lnTo>
                    <a:pt x="10729" y="30050"/>
                  </a:lnTo>
                  <a:lnTo>
                    <a:pt x="11094" y="28526"/>
                  </a:lnTo>
                  <a:lnTo>
                    <a:pt x="11521" y="27185"/>
                  </a:lnTo>
                  <a:lnTo>
                    <a:pt x="12009" y="25844"/>
                  </a:lnTo>
                  <a:lnTo>
                    <a:pt x="12374" y="27307"/>
                  </a:lnTo>
                  <a:lnTo>
                    <a:pt x="12557" y="27856"/>
                  </a:lnTo>
                  <a:lnTo>
                    <a:pt x="12679" y="28465"/>
                  </a:lnTo>
                  <a:lnTo>
                    <a:pt x="12679" y="29136"/>
                  </a:lnTo>
                  <a:lnTo>
                    <a:pt x="12679" y="29806"/>
                  </a:lnTo>
                  <a:lnTo>
                    <a:pt x="12618" y="31878"/>
                  </a:lnTo>
                  <a:lnTo>
                    <a:pt x="12618" y="32427"/>
                  </a:lnTo>
                  <a:lnTo>
                    <a:pt x="12618" y="33037"/>
                  </a:lnTo>
                  <a:lnTo>
                    <a:pt x="12679" y="33280"/>
                  </a:lnTo>
                  <a:lnTo>
                    <a:pt x="12801" y="33524"/>
                  </a:lnTo>
                  <a:lnTo>
                    <a:pt x="12801" y="33768"/>
                  </a:lnTo>
                  <a:lnTo>
                    <a:pt x="12801" y="34012"/>
                  </a:lnTo>
                  <a:lnTo>
                    <a:pt x="12679" y="34560"/>
                  </a:lnTo>
                  <a:lnTo>
                    <a:pt x="12313" y="36633"/>
                  </a:lnTo>
                  <a:lnTo>
                    <a:pt x="12192" y="37669"/>
                  </a:lnTo>
                  <a:lnTo>
                    <a:pt x="12131" y="38705"/>
                  </a:lnTo>
                  <a:lnTo>
                    <a:pt x="12070" y="40839"/>
                  </a:lnTo>
                  <a:lnTo>
                    <a:pt x="12131" y="42972"/>
                  </a:lnTo>
                  <a:lnTo>
                    <a:pt x="12252" y="45044"/>
                  </a:lnTo>
                  <a:lnTo>
                    <a:pt x="12435" y="47178"/>
                  </a:lnTo>
                  <a:lnTo>
                    <a:pt x="12740" y="49250"/>
                  </a:lnTo>
                  <a:lnTo>
                    <a:pt x="13106" y="51261"/>
                  </a:lnTo>
                  <a:lnTo>
                    <a:pt x="13593" y="53334"/>
                  </a:lnTo>
                  <a:lnTo>
                    <a:pt x="14081" y="55041"/>
                  </a:lnTo>
                  <a:lnTo>
                    <a:pt x="14264" y="55955"/>
                  </a:lnTo>
                  <a:lnTo>
                    <a:pt x="14325" y="56869"/>
                  </a:lnTo>
                  <a:lnTo>
                    <a:pt x="14264" y="57601"/>
                  </a:lnTo>
                  <a:lnTo>
                    <a:pt x="14203" y="58393"/>
                  </a:lnTo>
                  <a:lnTo>
                    <a:pt x="13837" y="59856"/>
                  </a:lnTo>
                  <a:lnTo>
                    <a:pt x="13654" y="60892"/>
                  </a:lnTo>
                  <a:lnTo>
                    <a:pt x="13532" y="61928"/>
                  </a:lnTo>
                  <a:lnTo>
                    <a:pt x="13472" y="62964"/>
                  </a:lnTo>
                  <a:lnTo>
                    <a:pt x="13532" y="64001"/>
                  </a:lnTo>
                  <a:lnTo>
                    <a:pt x="13715" y="65037"/>
                  </a:lnTo>
                  <a:lnTo>
                    <a:pt x="13898" y="66012"/>
                  </a:lnTo>
                  <a:lnTo>
                    <a:pt x="14508" y="67963"/>
                  </a:lnTo>
                  <a:lnTo>
                    <a:pt x="15605" y="71681"/>
                  </a:lnTo>
                  <a:lnTo>
                    <a:pt x="16032" y="73144"/>
                  </a:lnTo>
                  <a:lnTo>
                    <a:pt x="16458" y="74606"/>
                  </a:lnTo>
                  <a:lnTo>
                    <a:pt x="16580" y="75094"/>
                  </a:lnTo>
                  <a:lnTo>
                    <a:pt x="16641" y="75399"/>
                  </a:lnTo>
                  <a:lnTo>
                    <a:pt x="16641" y="75643"/>
                  </a:lnTo>
                  <a:lnTo>
                    <a:pt x="16519" y="76069"/>
                  </a:lnTo>
                  <a:lnTo>
                    <a:pt x="16336" y="76496"/>
                  </a:lnTo>
                  <a:lnTo>
                    <a:pt x="15849" y="77227"/>
                  </a:lnTo>
                  <a:lnTo>
                    <a:pt x="15422" y="77959"/>
                  </a:lnTo>
                  <a:lnTo>
                    <a:pt x="15117" y="78264"/>
                  </a:lnTo>
                  <a:lnTo>
                    <a:pt x="14813" y="78507"/>
                  </a:lnTo>
                  <a:lnTo>
                    <a:pt x="14569" y="78690"/>
                  </a:lnTo>
                  <a:lnTo>
                    <a:pt x="14386" y="78873"/>
                  </a:lnTo>
                  <a:lnTo>
                    <a:pt x="14386" y="79056"/>
                  </a:lnTo>
                  <a:lnTo>
                    <a:pt x="14447" y="79239"/>
                  </a:lnTo>
                  <a:lnTo>
                    <a:pt x="14569" y="79361"/>
                  </a:lnTo>
                  <a:lnTo>
                    <a:pt x="14752" y="79483"/>
                  </a:lnTo>
                  <a:lnTo>
                    <a:pt x="15117" y="79605"/>
                  </a:lnTo>
                  <a:lnTo>
                    <a:pt x="15483" y="79666"/>
                  </a:lnTo>
                  <a:lnTo>
                    <a:pt x="16032" y="79787"/>
                  </a:lnTo>
                  <a:lnTo>
                    <a:pt x="16580" y="79848"/>
                  </a:lnTo>
                  <a:lnTo>
                    <a:pt x="17007" y="79848"/>
                  </a:lnTo>
                  <a:lnTo>
                    <a:pt x="17434" y="79787"/>
                  </a:lnTo>
                  <a:lnTo>
                    <a:pt x="17555" y="79787"/>
                  </a:lnTo>
                  <a:lnTo>
                    <a:pt x="17677" y="79970"/>
                  </a:lnTo>
                  <a:lnTo>
                    <a:pt x="17921" y="80092"/>
                  </a:lnTo>
                  <a:lnTo>
                    <a:pt x="18165" y="80153"/>
                  </a:lnTo>
                  <a:lnTo>
                    <a:pt x="18592" y="80214"/>
                  </a:lnTo>
                  <a:lnTo>
                    <a:pt x="18957" y="80092"/>
                  </a:lnTo>
                  <a:lnTo>
                    <a:pt x="19140" y="80031"/>
                  </a:lnTo>
                  <a:lnTo>
                    <a:pt x="19323" y="79909"/>
                  </a:lnTo>
                  <a:lnTo>
                    <a:pt x="19445" y="79727"/>
                  </a:lnTo>
                  <a:lnTo>
                    <a:pt x="19506" y="79544"/>
                  </a:lnTo>
                  <a:lnTo>
                    <a:pt x="19689" y="79787"/>
                  </a:lnTo>
                  <a:lnTo>
                    <a:pt x="19872" y="80031"/>
                  </a:lnTo>
                  <a:lnTo>
                    <a:pt x="20115" y="80153"/>
                  </a:lnTo>
                  <a:lnTo>
                    <a:pt x="20420" y="80214"/>
                  </a:lnTo>
                  <a:lnTo>
                    <a:pt x="20725" y="80214"/>
                  </a:lnTo>
                  <a:lnTo>
                    <a:pt x="21091" y="80153"/>
                  </a:lnTo>
                  <a:lnTo>
                    <a:pt x="21335" y="79970"/>
                  </a:lnTo>
                  <a:lnTo>
                    <a:pt x="21456" y="79848"/>
                  </a:lnTo>
                  <a:lnTo>
                    <a:pt x="21517" y="79727"/>
                  </a:lnTo>
                  <a:lnTo>
                    <a:pt x="21700" y="79787"/>
                  </a:lnTo>
                  <a:lnTo>
                    <a:pt x="21944" y="79848"/>
                  </a:lnTo>
                  <a:lnTo>
                    <a:pt x="22371" y="79848"/>
                  </a:lnTo>
                  <a:lnTo>
                    <a:pt x="22858" y="79787"/>
                  </a:lnTo>
                  <a:lnTo>
                    <a:pt x="23285" y="79727"/>
                  </a:lnTo>
                  <a:lnTo>
                    <a:pt x="24138" y="79544"/>
                  </a:lnTo>
                  <a:lnTo>
                    <a:pt x="24260" y="79483"/>
                  </a:lnTo>
                  <a:lnTo>
                    <a:pt x="24443" y="79422"/>
                  </a:lnTo>
                  <a:lnTo>
                    <a:pt x="24565" y="79300"/>
                  </a:lnTo>
                  <a:lnTo>
                    <a:pt x="24687" y="79117"/>
                  </a:lnTo>
                  <a:lnTo>
                    <a:pt x="24687" y="78934"/>
                  </a:lnTo>
                  <a:lnTo>
                    <a:pt x="24626" y="78812"/>
                  </a:lnTo>
                  <a:lnTo>
                    <a:pt x="24382" y="78629"/>
                  </a:lnTo>
                  <a:lnTo>
                    <a:pt x="23895" y="78203"/>
                  </a:lnTo>
                  <a:lnTo>
                    <a:pt x="23590" y="77898"/>
                  </a:lnTo>
                  <a:lnTo>
                    <a:pt x="23346" y="77471"/>
                  </a:lnTo>
                  <a:lnTo>
                    <a:pt x="22858" y="76679"/>
                  </a:lnTo>
                  <a:lnTo>
                    <a:pt x="22554" y="76008"/>
                  </a:lnTo>
                  <a:lnTo>
                    <a:pt x="22432" y="75643"/>
                  </a:lnTo>
                  <a:lnTo>
                    <a:pt x="22432" y="75277"/>
                  </a:lnTo>
                  <a:lnTo>
                    <a:pt x="22554" y="74667"/>
                  </a:lnTo>
                  <a:lnTo>
                    <a:pt x="22736" y="74058"/>
                  </a:lnTo>
                  <a:lnTo>
                    <a:pt x="23468" y="71559"/>
                  </a:lnTo>
                  <a:lnTo>
                    <a:pt x="24565" y="67902"/>
                  </a:lnTo>
                  <a:lnTo>
                    <a:pt x="25114" y="65951"/>
                  </a:lnTo>
                  <a:lnTo>
                    <a:pt x="25357" y="64976"/>
                  </a:lnTo>
                  <a:lnTo>
                    <a:pt x="25540" y="63940"/>
                  </a:lnTo>
                  <a:lnTo>
                    <a:pt x="25601" y="62964"/>
                  </a:lnTo>
                  <a:lnTo>
                    <a:pt x="25540" y="61928"/>
                  </a:lnTo>
                  <a:lnTo>
                    <a:pt x="25418" y="60953"/>
                  </a:lnTo>
                  <a:lnTo>
                    <a:pt x="25175" y="59978"/>
                  </a:lnTo>
                  <a:lnTo>
                    <a:pt x="24870" y="58393"/>
                  </a:lnTo>
                  <a:lnTo>
                    <a:pt x="24748" y="57662"/>
                  </a:lnTo>
                  <a:lnTo>
                    <a:pt x="24748" y="56869"/>
                  </a:lnTo>
                  <a:lnTo>
                    <a:pt x="24809" y="56016"/>
                  </a:lnTo>
                  <a:lnTo>
                    <a:pt x="24931" y="55162"/>
                  </a:lnTo>
                  <a:lnTo>
                    <a:pt x="25357" y="53456"/>
                  </a:lnTo>
                  <a:lnTo>
                    <a:pt x="25845" y="51505"/>
                  </a:lnTo>
                  <a:lnTo>
                    <a:pt x="26272" y="49555"/>
                  </a:lnTo>
                  <a:lnTo>
                    <a:pt x="26516" y="47543"/>
                  </a:lnTo>
                  <a:lnTo>
                    <a:pt x="26759" y="45532"/>
                  </a:lnTo>
                  <a:lnTo>
                    <a:pt x="26881" y="43459"/>
                  </a:lnTo>
                  <a:lnTo>
                    <a:pt x="26942" y="41387"/>
                  </a:lnTo>
                  <a:lnTo>
                    <a:pt x="26942" y="39376"/>
                  </a:lnTo>
                  <a:lnTo>
                    <a:pt x="26881" y="38339"/>
                  </a:lnTo>
                  <a:lnTo>
                    <a:pt x="26820" y="37364"/>
                  </a:lnTo>
                  <a:lnTo>
                    <a:pt x="26455" y="35414"/>
                  </a:lnTo>
                  <a:lnTo>
                    <a:pt x="26272" y="34377"/>
                  </a:lnTo>
                  <a:lnTo>
                    <a:pt x="26150" y="33890"/>
                  </a:lnTo>
                  <a:lnTo>
                    <a:pt x="26089" y="33646"/>
                  </a:lnTo>
                  <a:lnTo>
                    <a:pt x="26150" y="33402"/>
                  </a:lnTo>
                  <a:lnTo>
                    <a:pt x="26211" y="32976"/>
                  </a:lnTo>
                  <a:lnTo>
                    <a:pt x="26211" y="32610"/>
                  </a:lnTo>
                  <a:lnTo>
                    <a:pt x="26150" y="31817"/>
                  </a:lnTo>
                  <a:lnTo>
                    <a:pt x="26150" y="28770"/>
                  </a:lnTo>
                  <a:lnTo>
                    <a:pt x="26211" y="28282"/>
                  </a:lnTo>
                  <a:lnTo>
                    <a:pt x="26333" y="27856"/>
                  </a:lnTo>
                  <a:lnTo>
                    <a:pt x="26881" y="26027"/>
                  </a:lnTo>
                  <a:lnTo>
                    <a:pt x="27003" y="25661"/>
                  </a:lnTo>
                  <a:lnTo>
                    <a:pt x="27369" y="26758"/>
                  </a:lnTo>
                  <a:lnTo>
                    <a:pt x="27735" y="27856"/>
                  </a:lnTo>
                  <a:lnTo>
                    <a:pt x="27918" y="28526"/>
                  </a:lnTo>
                  <a:lnTo>
                    <a:pt x="28100" y="29196"/>
                  </a:lnTo>
                  <a:lnTo>
                    <a:pt x="28405" y="30598"/>
                  </a:lnTo>
                  <a:lnTo>
                    <a:pt x="28588" y="31269"/>
                  </a:lnTo>
                  <a:lnTo>
                    <a:pt x="28832" y="32000"/>
                  </a:lnTo>
                  <a:lnTo>
                    <a:pt x="29380" y="33341"/>
                  </a:lnTo>
                  <a:lnTo>
                    <a:pt x="29990" y="34682"/>
                  </a:lnTo>
                  <a:lnTo>
                    <a:pt x="30660" y="36023"/>
                  </a:lnTo>
                  <a:lnTo>
                    <a:pt x="31270" y="37242"/>
                  </a:lnTo>
                  <a:lnTo>
                    <a:pt x="31879" y="38522"/>
                  </a:lnTo>
                  <a:lnTo>
                    <a:pt x="32123" y="39010"/>
                  </a:lnTo>
                  <a:lnTo>
                    <a:pt x="32306" y="39498"/>
                  </a:lnTo>
                  <a:lnTo>
                    <a:pt x="32306" y="39680"/>
                  </a:lnTo>
                  <a:lnTo>
                    <a:pt x="32245" y="39924"/>
                  </a:lnTo>
                  <a:lnTo>
                    <a:pt x="32245" y="40168"/>
                  </a:lnTo>
                  <a:lnTo>
                    <a:pt x="32245" y="40473"/>
                  </a:lnTo>
                  <a:lnTo>
                    <a:pt x="32367" y="40899"/>
                  </a:lnTo>
                  <a:lnTo>
                    <a:pt x="32489" y="41387"/>
                  </a:lnTo>
                  <a:lnTo>
                    <a:pt x="32794" y="42240"/>
                  </a:lnTo>
                  <a:lnTo>
                    <a:pt x="32855" y="42606"/>
                  </a:lnTo>
                  <a:lnTo>
                    <a:pt x="32916" y="42972"/>
                  </a:lnTo>
                  <a:lnTo>
                    <a:pt x="32977" y="44069"/>
                  </a:lnTo>
                  <a:lnTo>
                    <a:pt x="33038" y="44496"/>
                  </a:lnTo>
                  <a:lnTo>
                    <a:pt x="33160" y="44922"/>
                  </a:lnTo>
                  <a:lnTo>
                    <a:pt x="33281" y="45166"/>
                  </a:lnTo>
                  <a:lnTo>
                    <a:pt x="33464" y="45288"/>
                  </a:lnTo>
                  <a:lnTo>
                    <a:pt x="33647" y="45288"/>
                  </a:lnTo>
                  <a:lnTo>
                    <a:pt x="33769" y="45166"/>
                  </a:lnTo>
                  <a:lnTo>
                    <a:pt x="33830" y="45044"/>
                  </a:lnTo>
                  <a:lnTo>
                    <a:pt x="33891" y="44800"/>
                  </a:lnTo>
                  <a:lnTo>
                    <a:pt x="33952" y="44557"/>
                  </a:lnTo>
                  <a:lnTo>
                    <a:pt x="33891" y="44008"/>
                  </a:lnTo>
                  <a:lnTo>
                    <a:pt x="33830" y="43520"/>
                  </a:lnTo>
                  <a:lnTo>
                    <a:pt x="33830" y="43277"/>
                  </a:lnTo>
                  <a:lnTo>
                    <a:pt x="33830" y="43216"/>
                  </a:lnTo>
                  <a:lnTo>
                    <a:pt x="33891" y="43094"/>
                  </a:lnTo>
                  <a:lnTo>
                    <a:pt x="33952" y="43216"/>
                  </a:lnTo>
                  <a:lnTo>
                    <a:pt x="34013" y="43338"/>
                  </a:lnTo>
                  <a:lnTo>
                    <a:pt x="34013" y="43642"/>
                  </a:lnTo>
                  <a:lnTo>
                    <a:pt x="34135" y="44496"/>
                  </a:lnTo>
                  <a:lnTo>
                    <a:pt x="34135" y="45105"/>
                  </a:lnTo>
                  <a:lnTo>
                    <a:pt x="34196" y="45349"/>
                  </a:lnTo>
                  <a:lnTo>
                    <a:pt x="34318" y="45654"/>
                  </a:lnTo>
                  <a:lnTo>
                    <a:pt x="34440" y="45776"/>
                  </a:lnTo>
                  <a:lnTo>
                    <a:pt x="34561" y="45837"/>
                  </a:lnTo>
                  <a:lnTo>
                    <a:pt x="34744" y="45837"/>
                  </a:lnTo>
                  <a:lnTo>
                    <a:pt x="34866" y="45776"/>
                  </a:lnTo>
                  <a:lnTo>
                    <a:pt x="34988" y="45593"/>
                  </a:lnTo>
                  <a:lnTo>
                    <a:pt x="35049" y="45410"/>
                  </a:lnTo>
                  <a:lnTo>
                    <a:pt x="35049" y="44922"/>
                  </a:lnTo>
                  <a:lnTo>
                    <a:pt x="34988" y="44130"/>
                  </a:lnTo>
                  <a:lnTo>
                    <a:pt x="34988" y="43703"/>
                  </a:lnTo>
                  <a:lnTo>
                    <a:pt x="34988" y="43277"/>
                  </a:lnTo>
                  <a:lnTo>
                    <a:pt x="35354" y="44252"/>
                  </a:lnTo>
                  <a:lnTo>
                    <a:pt x="35659" y="45166"/>
                  </a:lnTo>
                  <a:lnTo>
                    <a:pt x="35902" y="45593"/>
                  </a:lnTo>
                  <a:lnTo>
                    <a:pt x="36024" y="45776"/>
                  </a:lnTo>
                  <a:lnTo>
                    <a:pt x="36207" y="45898"/>
                  </a:lnTo>
                  <a:lnTo>
                    <a:pt x="36390" y="45959"/>
                  </a:lnTo>
                  <a:lnTo>
                    <a:pt x="36573" y="45898"/>
                  </a:lnTo>
                  <a:lnTo>
                    <a:pt x="36695" y="45776"/>
                  </a:lnTo>
                  <a:lnTo>
                    <a:pt x="36756" y="45593"/>
                  </a:lnTo>
                  <a:lnTo>
                    <a:pt x="36756" y="45227"/>
                  </a:lnTo>
                  <a:lnTo>
                    <a:pt x="36695" y="44861"/>
                  </a:lnTo>
                  <a:lnTo>
                    <a:pt x="36390" y="44191"/>
                  </a:lnTo>
                  <a:lnTo>
                    <a:pt x="36146" y="43459"/>
                  </a:lnTo>
                  <a:lnTo>
                    <a:pt x="36024" y="43094"/>
                  </a:lnTo>
                  <a:lnTo>
                    <a:pt x="35963" y="42789"/>
                  </a:lnTo>
                  <a:lnTo>
                    <a:pt x="35963" y="42789"/>
                  </a:lnTo>
                  <a:lnTo>
                    <a:pt x="36207" y="43033"/>
                  </a:lnTo>
                  <a:lnTo>
                    <a:pt x="36451" y="43338"/>
                  </a:lnTo>
                  <a:lnTo>
                    <a:pt x="36878" y="43947"/>
                  </a:lnTo>
                  <a:lnTo>
                    <a:pt x="37061" y="44252"/>
                  </a:lnTo>
                  <a:lnTo>
                    <a:pt x="37304" y="44557"/>
                  </a:lnTo>
                  <a:lnTo>
                    <a:pt x="37487" y="44739"/>
                  </a:lnTo>
                  <a:lnTo>
                    <a:pt x="37670" y="44800"/>
                  </a:lnTo>
                  <a:lnTo>
                    <a:pt x="37853" y="44800"/>
                  </a:lnTo>
                  <a:lnTo>
                    <a:pt x="37975" y="44739"/>
                  </a:lnTo>
                  <a:lnTo>
                    <a:pt x="38097" y="44618"/>
                  </a:lnTo>
                  <a:lnTo>
                    <a:pt x="38158" y="44496"/>
                  </a:lnTo>
                  <a:lnTo>
                    <a:pt x="38158" y="44313"/>
                  </a:lnTo>
                  <a:lnTo>
                    <a:pt x="38097" y="44130"/>
                  </a:lnTo>
                  <a:lnTo>
                    <a:pt x="37975" y="43825"/>
                  </a:lnTo>
                  <a:lnTo>
                    <a:pt x="37792" y="43581"/>
                  </a:lnTo>
                  <a:lnTo>
                    <a:pt x="37182" y="42423"/>
                  </a:lnTo>
                  <a:lnTo>
                    <a:pt x="36878" y="41814"/>
                  </a:lnTo>
                  <a:lnTo>
                    <a:pt x="36695" y="41509"/>
                  </a:lnTo>
                  <a:lnTo>
                    <a:pt x="36634" y="41204"/>
                  </a:lnTo>
                  <a:lnTo>
                    <a:pt x="36817" y="41326"/>
                  </a:lnTo>
                  <a:lnTo>
                    <a:pt x="37000" y="41509"/>
                  </a:lnTo>
                  <a:lnTo>
                    <a:pt x="37182" y="41692"/>
                  </a:lnTo>
                  <a:lnTo>
                    <a:pt x="37365" y="41875"/>
                  </a:lnTo>
                  <a:lnTo>
                    <a:pt x="37792" y="42119"/>
                  </a:lnTo>
                  <a:lnTo>
                    <a:pt x="38219" y="42179"/>
                  </a:lnTo>
                  <a:lnTo>
                    <a:pt x="38584" y="42240"/>
                  </a:lnTo>
                  <a:lnTo>
                    <a:pt x="38706" y="42179"/>
                  </a:lnTo>
                  <a:lnTo>
                    <a:pt x="38889" y="42119"/>
                  </a:lnTo>
                  <a:lnTo>
                    <a:pt x="38950" y="41997"/>
                  </a:lnTo>
                  <a:lnTo>
                    <a:pt x="39011" y="41936"/>
                  </a:lnTo>
                  <a:lnTo>
                    <a:pt x="39011" y="41753"/>
                  </a:lnTo>
                  <a:lnTo>
                    <a:pt x="38889" y="41570"/>
                  </a:lnTo>
                  <a:lnTo>
                    <a:pt x="38706" y="41387"/>
                  </a:lnTo>
                  <a:lnTo>
                    <a:pt x="38402" y="41204"/>
                  </a:lnTo>
                  <a:lnTo>
                    <a:pt x="38158" y="40960"/>
                  </a:lnTo>
                  <a:lnTo>
                    <a:pt x="37609" y="40412"/>
                  </a:lnTo>
                  <a:lnTo>
                    <a:pt x="37182" y="39802"/>
                  </a:lnTo>
                  <a:lnTo>
                    <a:pt x="36695" y="39254"/>
                  </a:lnTo>
                  <a:lnTo>
                    <a:pt x="36451" y="39010"/>
                  </a:lnTo>
                  <a:lnTo>
                    <a:pt x="36207" y="38766"/>
                  </a:lnTo>
                  <a:lnTo>
                    <a:pt x="35902" y="38583"/>
                  </a:lnTo>
                  <a:lnTo>
                    <a:pt x="35598" y="38461"/>
                  </a:lnTo>
                  <a:lnTo>
                    <a:pt x="35110" y="38461"/>
                  </a:lnTo>
                  <a:lnTo>
                    <a:pt x="34988" y="38400"/>
                  </a:lnTo>
                  <a:lnTo>
                    <a:pt x="34927" y="38218"/>
                  </a:lnTo>
                  <a:lnTo>
                    <a:pt x="34866" y="38096"/>
                  </a:lnTo>
                  <a:lnTo>
                    <a:pt x="34683" y="37669"/>
                  </a:lnTo>
                  <a:lnTo>
                    <a:pt x="34440" y="36938"/>
                  </a:lnTo>
                  <a:lnTo>
                    <a:pt x="34257" y="36145"/>
                  </a:lnTo>
                  <a:lnTo>
                    <a:pt x="34074" y="35414"/>
                  </a:lnTo>
                  <a:lnTo>
                    <a:pt x="33952" y="34621"/>
                  </a:lnTo>
                  <a:lnTo>
                    <a:pt x="33891" y="33646"/>
                  </a:lnTo>
                  <a:lnTo>
                    <a:pt x="33769" y="32732"/>
                  </a:lnTo>
                  <a:lnTo>
                    <a:pt x="33586" y="31939"/>
                  </a:lnTo>
                  <a:lnTo>
                    <a:pt x="33342" y="31147"/>
                  </a:lnTo>
                  <a:lnTo>
                    <a:pt x="33099" y="30355"/>
                  </a:lnTo>
                  <a:lnTo>
                    <a:pt x="32794" y="29562"/>
                  </a:lnTo>
                  <a:lnTo>
                    <a:pt x="32550" y="28953"/>
                  </a:lnTo>
                  <a:lnTo>
                    <a:pt x="32428" y="28648"/>
                  </a:lnTo>
                  <a:lnTo>
                    <a:pt x="32245" y="28343"/>
                  </a:lnTo>
                  <a:lnTo>
                    <a:pt x="32001" y="27916"/>
                  </a:lnTo>
                  <a:lnTo>
                    <a:pt x="31879" y="27734"/>
                  </a:lnTo>
                  <a:lnTo>
                    <a:pt x="31819" y="27490"/>
                  </a:lnTo>
                  <a:lnTo>
                    <a:pt x="31758" y="27124"/>
                  </a:lnTo>
                  <a:lnTo>
                    <a:pt x="31697" y="26697"/>
                  </a:lnTo>
                  <a:lnTo>
                    <a:pt x="31697" y="25905"/>
                  </a:lnTo>
                  <a:lnTo>
                    <a:pt x="31514" y="24320"/>
                  </a:lnTo>
                  <a:lnTo>
                    <a:pt x="31270" y="22735"/>
                  </a:lnTo>
                  <a:lnTo>
                    <a:pt x="30965" y="21212"/>
                  </a:lnTo>
                  <a:lnTo>
                    <a:pt x="30965" y="20846"/>
                  </a:lnTo>
                  <a:lnTo>
                    <a:pt x="31026" y="20480"/>
                  </a:lnTo>
                  <a:lnTo>
                    <a:pt x="31026" y="19688"/>
                  </a:lnTo>
                  <a:lnTo>
                    <a:pt x="31026" y="18834"/>
                  </a:lnTo>
                  <a:lnTo>
                    <a:pt x="30965" y="18042"/>
                  </a:lnTo>
                  <a:lnTo>
                    <a:pt x="30904" y="17676"/>
                  </a:lnTo>
                  <a:lnTo>
                    <a:pt x="30782" y="17311"/>
                  </a:lnTo>
                  <a:lnTo>
                    <a:pt x="30478" y="16640"/>
                  </a:lnTo>
                  <a:lnTo>
                    <a:pt x="30112" y="16031"/>
                  </a:lnTo>
                  <a:lnTo>
                    <a:pt x="29746" y="15421"/>
                  </a:lnTo>
                  <a:lnTo>
                    <a:pt x="29502" y="15116"/>
                  </a:lnTo>
                  <a:lnTo>
                    <a:pt x="29258" y="14812"/>
                  </a:lnTo>
                  <a:lnTo>
                    <a:pt x="28954" y="14629"/>
                  </a:lnTo>
                  <a:lnTo>
                    <a:pt x="28649" y="14446"/>
                  </a:lnTo>
                  <a:lnTo>
                    <a:pt x="27978" y="14141"/>
                  </a:lnTo>
                  <a:lnTo>
                    <a:pt x="27247" y="13958"/>
                  </a:lnTo>
                  <a:lnTo>
                    <a:pt x="26455" y="13836"/>
                  </a:lnTo>
                  <a:lnTo>
                    <a:pt x="25662" y="13775"/>
                  </a:lnTo>
                  <a:lnTo>
                    <a:pt x="24748" y="13775"/>
                  </a:lnTo>
                  <a:lnTo>
                    <a:pt x="24565" y="13653"/>
                  </a:lnTo>
                  <a:lnTo>
                    <a:pt x="24260" y="13471"/>
                  </a:lnTo>
                  <a:lnTo>
                    <a:pt x="22919" y="12617"/>
                  </a:lnTo>
                  <a:lnTo>
                    <a:pt x="22554" y="12373"/>
                  </a:lnTo>
                  <a:lnTo>
                    <a:pt x="22432" y="12313"/>
                  </a:lnTo>
                  <a:lnTo>
                    <a:pt x="22310" y="12252"/>
                  </a:lnTo>
                  <a:lnTo>
                    <a:pt x="22310" y="12130"/>
                  </a:lnTo>
                  <a:lnTo>
                    <a:pt x="22127" y="10728"/>
                  </a:lnTo>
                  <a:lnTo>
                    <a:pt x="22066" y="10118"/>
                  </a:lnTo>
                  <a:lnTo>
                    <a:pt x="22066" y="9996"/>
                  </a:lnTo>
                  <a:lnTo>
                    <a:pt x="22188" y="9874"/>
                  </a:lnTo>
                  <a:lnTo>
                    <a:pt x="22493" y="9631"/>
                  </a:lnTo>
                  <a:lnTo>
                    <a:pt x="22615" y="9448"/>
                  </a:lnTo>
                  <a:lnTo>
                    <a:pt x="22676" y="9204"/>
                  </a:lnTo>
                  <a:lnTo>
                    <a:pt x="22858" y="8777"/>
                  </a:lnTo>
                  <a:lnTo>
                    <a:pt x="23224" y="7497"/>
                  </a:lnTo>
                  <a:lnTo>
                    <a:pt x="23407" y="6766"/>
                  </a:lnTo>
                  <a:lnTo>
                    <a:pt x="23529" y="6034"/>
                  </a:lnTo>
                  <a:lnTo>
                    <a:pt x="23651" y="5303"/>
                  </a:lnTo>
                  <a:lnTo>
                    <a:pt x="23651" y="4511"/>
                  </a:lnTo>
                  <a:lnTo>
                    <a:pt x="23590" y="3779"/>
                  </a:lnTo>
                  <a:lnTo>
                    <a:pt x="23468" y="3048"/>
                  </a:lnTo>
                  <a:lnTo>
                    <a:pt x="23285" y="2316"/>
                  </a:lnTo>
                  <a:lnTo>
                    <a:pt x="22919" y="1646"/>
                  </a:lnTo>
                  <a:lnTo>
                    <a:pt x="22493" y="1158"/>
                  </a:lnTo>
                  <a:lnTo>
                    <a:pt x="22005" y="731"/>
                  </a:lnTo>
                  <a:lnTo>
                    <a:pt x="21456" y="366"/>
                  </a:lnTo>
                  <a:lnTo>
                    <a:pt x="20786" y="122"/>
                  </a:lnTo>
                  <a:lnTo>
                    <a:pt x="19994" y="61"/>
                  </a:lnTo>
                  <a:lnTo>
                    <a:pt x="19445" y="0"/>
                  </a:lnTo>
                  <a:close/>
                </a:path>
              </a:pathLst>
            </a:custGeom>
            <a:solidFill>
              <a:srgbClr val="0A95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2" name="Google Shape;72;p12"/>
          <p:cNvSpPr txBox="1">
            <a:spLocks noGrp="1"/>
          </p:cNvSpPr>
          <p:nvPr>
            <p:ph type="ctrTitle"/>
          </p:nvPr>
        </p:nvSpPr>
        <p:spPr>
          <a:xfrm>
            <a:off x="685799" y="2525225"/>
            <a:ext cx="5584371" cy="1159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r>
              <a:rPr lang="en-US" sz="5400" b="1" dirty="0"/>
              <a:t>Hematopoietic </a:t>
            </a:r>
            <a:r>
              <a:rPr lang="en-US" sz="5400" b="1" dirty="0" smtClean="0"/>
              <a:t>&amp; </a:t>
            </a:r>
            <a:r>
              <a:rPr lang="en-US" sz="5400" b="1" dirty="0"/>
              <a:t/>
            </a:r>
            <a:br>
              <a:rPr lang="en-US" sz="5400" b="1" dirty="0"/>
            </a:br>
            <a:r>
              <a:rPr lang="en-US" sz="5400" b="1" dirty="0"/>
              <a:t>Lymphoid </a:t>
            </a:r>
            <a:r>
              <a:rPr lang="en-US" sz="5400" b="1" dirty="0" smtClean="0"/>
              <a:t>System</a:t>
            </a:r>
            <a:br>
              <a:rPr lang="en-US" sz="5400" b="1" dirty="0" smtClean="0"/>
            </a:br>
            <a:r>
              <a:rPr lang="en-US" sz="4800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White Cell </a:t>
            </a:r>
            <a:r>
              <a:rPr lang="en-US" sz="4800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disorders</a:t>
            </a:r>
            <a:endParaRPr sz="5400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73" name="Google Shape;73;p12"/>
          <p:cNvGrpSpPr/>
          <p:nvPr/>
        </p:nvGrpSpPr>
        <p:grpSpPr>
          <a:xfrm>
            <a:off x="7377066" y="1005830"/>
            <a:ext cx="433800" cy="433800"/>
            <a:chOff x="5382800" y="412975"/>
            <a:chExt cx="433800" cy="433800"/>
          </a:xfrm>
        </p:grpSpPr>
        <p:sp>
          <p:nvSpPr>
            <p:cNvPr id="74" name="Google Shape;74;p12"/>
            <p:cNvSpPr/>
            <p:nvPr/>
          </p:nvSpPr>
          <p:spPr>
            <a:xfrm>
              <a:off x="5382800" y="412975"/>
              <a:ext cx="433800" cy="433800"/>
            </a:xfrm>
            <a:prstGeom prst="ellipse">
              <a:avLst/>
            </a:prstGeom>
            <a:solidFill>
              <a:srgbClr val="F24745">
                <a:alpha val="33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75;p12"/>
            <p:cNvSpPr/>
            <p:nvPr/>
          </p:nvSpPr>
          <p:spPr>
            <a:xfrm>
              <a:off x="5495482" y="525658"/>
              <a:ext cx="208200" cy="208200"/>
            </a:xfrm>
            <a:prstGeom prst="ellipse">
              <a:avLst/>
            </a:prstGeom>
            <a:solidFill>
              <a:srgbClr val="F24745">
                <a:alpha val="33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76;p12"/>
            <p:cNvSpPr/>
            <p:nvPr/>
          </p:nvSpPr>
          <p:spPr>
            <a:xfrm>
              <a:off x="5544573" y="574748"/>
              <a:ext cx="110100" cy="110100"/>
            </a:xfrm>
            <a:prstGeom prst="ellipse">
              <a:avLst/>
            </a:prstGeom>
            <a:solidFill>
              <a:srgbClr val="F247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" name="TextBox 2"/>
          <p:cNvSpPr txBox="1"/>
          <p:nvPr/>
        </p:nvSpPr>
        <p:spPr>
          <a:xfrm>
            <a:off x="82193" y="4220170"/>
            <a:ext cx="234250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err="1">
                <a:solidFill>
                  <a:schemeClr val="accent5">
                    <a:lumMod val="50000"/>
                  </a:schemeClr>
                </a:solidFill>
                <a:latin typeface="Dosis"/>
                <a:ea typeface="Dosis"/>
                <a:cs typeface="Dosis"/>
                <a:sym typeface="Dosis"/>
              </a:rPr>
              <a:t>Ghadeer</a:t>
            </a:r>
            <a:r>
              <a:rPr lang="en-US" sz="1800" dirty="0">
                <a:solidFill>
                  <a:schemeClr val="accent5">
                    <a:lumMod val="50000"/>
                  </a:schemeClr>
                </a:solidFill>
                <a:latin typeface="Dosis"/>
                <a:ea typeface="Dosis"/>
                <a:cs typeface="Dosis"/>
                <a:sym typeface="Dosis"/>
              </a:rPr>
              <a:t> </a:t>
            </a:r>
            <a:r>
              <a:rPr lang="en-US" sz="1800" dirty="0" err="1">
                <a:solidFill>
                  <a:schemeClr val="accent5">
                    <a:lumMod val="50000"/>
                  </a:schemeClr>
                </a:solidFill>
                <a:latin typeface="Dosis"/>
                <a:ea typeface="Dosis"/>
                <a:cs typeface="Dosis"/>
                <a:sym typeface="Dosis"/>
              </a:rPr>
              <a:t>Hayel</a:t>
            </a:r>
            <a:r>
              <a:rPr lang="en-US" sz="1800" dirty="0">
                <a:solidFill>
                  <a:schemeClr val="accent5">
                    <a:lumMod val="50000"/>
                  </a:schemeClr>
                </a:solidFill>
                <a:latin typeface="Dosis"/>
                <a:ea typeface="Dosis"/>
                <a:cs typeface="Dosis"/>
                <a:sym typeface="Dosis"/>
              </a:rPr>
              <a:t>, </a:t>
            </a:r>
            <a:r>
              <a:rPr lang="en-US" sz="1800" dirty="0" smtClean="0">
                <a:solidFill>
                  <a:schemeClr val="accent5">
                    <a:lumMod val="50000"/>
                  </a:schemeClr>
                </a:solidFill>
                <a:latin typeface="Dosis"/>
                <a:ea typeface="Dosis"/>
                <a:cs typeface="Dosis"/>
                <a:sym typeface="Dosis"/>
              </a:rPr>
              <a:t>MD</a:t>
            </a:r>
          </a:p>
          <a:p>
            <a:r>
              <a:rPr lang="en-US" sz="1800" dirty="0" err="1" smtClean="0">
                <a:solidFill>
                  <a:schemeClr val="accent5">
                    <a:lumMod val="50000"/>
                  </a:schemeClr>
                </a:solidFill>
                <a:latin typeface="Dosis"/>
                <a:ea typeface="Dosis"/>
                <a:cs typeface="Dosis"/>
                <a:sym typeface="Dosis"/>
              </a:rPr>
              <a:t>Histopathologist</a:t>
            </a:r>
            <a:r>
              <a:rPr lang="en-US" sz="1800" dirty="0" smtClean="0">
                <a:solidFill>
                  <a:schemeClr val="accent5">
                    <a:lumMod val="50000"/>
                  </a:schemeClr>
                </a:solidFill>
                <a:latin typeface="Dosis"/>
                <a:ea typeface="Dosis"/>
                <a:cs typeface="Dosis"/>
                <a:sym typeface="Dosis"/>
              </a:rPr>
              <a:t/>
            </a:r>
            <a:br>
              <a:rPr lang="en-US" sz="1800" dirty="0" smtClean="0">
                <a:solidFill>
                  <a:schemeClr val="accent5">
                    <a:lumMod val="50000"/>
                  </a:schemeClr>
                </a:solidFill>
                <a:latin typeface="Dosis"/>
                <a:ea typeface="Dosis"/>
                <a:cs typeface="Dosis"/>
                <a:sym typeface="Dosis"/>
              </a:rPr>
            </a:br>
            <a:r>
              <a:rPr lang="en-US" sz="1800" dirty="0" smtClean="0">
                <a:solidFill>
                  <a:schemeClr val="accent5">
                    <a:lumMod val="50000"/>
                  </a:schemeClr>
                </a:solidFill>
                <a:latin typeface="Dosis"/>
                <a:ea typeface="Dosis"/>
                <a:cs typeface="Dosis"/>
                <a:sym typeface="Dosis"/>
              </a:rPr>
              <a:t>March 29</a:t>
            </a:r>
            <a:r>
              <a:rPr lang="en-US" sz="1800" baseline="30000" dirty="0" smtClean="0">
                <a:solidFill>
                  <a:schemeClr val="accent5">
                    <a:lumMod val="50000"/>
                  </a:schemeClr>
                </a:solidFill>
                <a:latin typeface="Dosis"/>
                <a:ea typeface="Dosis"/>
                <a:cs typeface="Dosis"/>
                <a:sym typeface="Dosis"/>
              </a:rPr>
              <a:t>th</a:t>
            </a:r>
            <a:r>
              <a:rPr lang="en-US" sz="1800" dirty="0" smtClean="0">
                <a:solidFill>
                  <a:schemeClr val="accent5">
                    <a:lumMod val="50000"/>
                  </a:schemeClr>
                </a:solidFill>
                <a:latin typeface="Dosis"/>
                <a:ea typeface="Dosis"/>
                <a:cs typeface="Dosis"/>
                <a:sym typeface="Dosis"/>
              </a:rPr>
              <a:t> 2021</a:t>
            </a:r>
            <a:endParaRPr lang="en-US" sz="1800" dirty="0">
              <a:solidFill>
                <a:schemeClr val="accent5">
                  <a:lumMod val="50000"/>
                </a:schemeClr>
              </a:solidFill>
              <a:latin typeface="Dosis"/>
              <a:ea typeface="Dosis"/>
              <a:cs typeface="Dosis"/>
              <a:sym typeface="Dosi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4"/>
          <p:cNvSpPr txBox="1">
            <a:spLocks noGrp="1"/>
          </p:cNvSpPr>
          <p:nvPr>
            <p:ph type="title"/>
          </p:nvPr>
        </p:nvSpPr>
        <p:spPr>
          <a:xfrm>
            <a:off x="737118" y="120520"/>
            <a:ext cx="7641882" cy="114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en-US" sz="4800" dirty="0" smtClean="0"/>
              <a:t>Leukocytosis</a:t>
            </a:r>
            <a:endParaRPr sz="4800" dirty="0"/>
          </a:p>
        </p:txBody>
      </p:sp>
      <p:sp>
        <p:nvSpPr>
          <p:cNvPr id="91" name="Google Shape;91;p14"/>
          <p:cNvSpPr txBox="1">
            <a:spLocks noGrp="1"/>
          </p:cNvSpPr>
          <p:nvPr>
            <p:ph type="body" idx="1"/>
          </p:nvPr>
        </p:nvSpPr>
        <p:spPr>
          <a:xfrm>
            <a:off x="793157" y="1067841"/>
            <a:ext cx="7529803" cy="253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-US" dirty="0"/>
              <a:t>I</a:t>
            </a:r>
            <a:r>
              <a:rPr lang="en-US" dirty="0" smtClean="0"/>
              <a:t>ncrease </a:t>
            </a:r>
            <a:r>
              <a:rPr lang="en-US" dirty="0"/>
              <a:t>in the number of </a:t>
            </a:r>
            <a:r>
              <a:rPr lang="en-US" dirty="0" smtClean="0"/>
              <a:t>white cells </a:t>
            </a:r>
            <a:r>
              <a:rPr lang="en-US" dirty="0"/>
              <a:t>in the blood</a:t>
            </a:r>
            <a:r>
              <a:rPr lang="en-US" i="1" dirty="0"/>
              <a:t>. </a:t>
            </a:r>
            <a:endParaRPr lang="en-US" i="1" dirty="0" smtClean="0"/>
          </a:p>
          <a:p>
            <a:r>
              <a:rPr lang="en-US" i="1" dirty="0" smtClean="0"/>
              <a:t>A </a:t>
            </a:r>
            <a:r>
              <a:rPr lang="en-US" dirty="0" smtClean="0"/>
              <a:t>common </a:t>
            </a:r>
            <a:r>
              <a:rPr lang="en-US" dirty="0"/>
              <a:t>reaction to a variety </a:t>
            </a:r>
            <a:r>
              <a:rPr lang="en-US" dirty="0" smtClean="0"/>
              <a:t>of inflammatory </a:t>
            </a:r>
            <a:r>
              <a:rPr lang="en-US" dirty="0"/>
              <a:t>states</a:t>
            </a:r>
            <a:r>
              <a:rPr lang="en-US" dirty="0" smtClean="0"/>
              <a:t>.</a:t>
            </a:r>
          </a:p>
          <a:p>
            <a:r>
              <a:rPr lang="en-US" u="sng" dirty="0" err="1"/>
              <a:t>Leukocytoses</a:t>
            </a:r>
            <a:r>
              <a:rPr lang="en-US" dirty="0"/>
              <a:t> are </a:t>
            </a:r>
            <a:r>
              <a:rPr lang="en-US" dirty="0" smtClean="0"/>
              <a:t>relatively nonspecific </a:t>
            </a:r>
            <a:r>
              <a:rPr lang="en-US" dirty="0"/>
              <a:t>and are classified according to the </a:t>
            </a:r>
            <a:r>
              <a:rPr lang="en-US" dirty="0" smtClean="0"/>
              <a:t>particular white </a:t>
            </a:r>
            <a:r>
              <a:rPr lang="en-US" dirty="0"/>
              <a:t>cell series that is </a:t>
            </a:r>
            <a:r>
              <a:rPr lang="en-US" dirty="0" smtClean="0"/>
              <a:t>affected: </a:t>
            </a:r>
          </a:p>
          <a:p>
            <a:pPr marL="76200" indent="0">
              <a:buNone/>
            </a:pPr>
            <a:r>
              <a:rPr lang="en-US" dirty="0"/>
              <a:t> </a:t>
            </a:r>
            <a:r>
              <a:rPr lang="en-US" dirty="0" smtClean="0"/>
              <a:t>1) </a:t>
            </a:r>
            <a:r>
              <a:rPr lang="en-US" dirty="0">
                <a:solidFill>
                  <a:srgbClr val="0DB7C4"/>
                </a:solidFill>
                <a:latin typeface="Source Sans Pro" panose="020B0604020202020204" charset="0"/>
                <a:ea typeface="Dosis"/>
                <a:cs typeface="Dosis"/>
                <a:sym typeface="Dosis"/>
              </a:rPr>
              <a:t>Neutrophilic</a:t>
            </a:r>
            <a:r>
              <a:rPr lang="en-US" dirty="0">
                <a:latin typeface="Source Sans Pro" panose="020B0604020202020204" charset="0"/>
              </a:rPr>
              <a:t>: </a:t>
            </a:r>
            <a:r>
              <a:rPr lang="en-US" dirty="0"/>
              <a:t>Acute bacterial infections, sterile </a:t>
            </a:r>
            <a:r>
              <a:rPr lang="en-US" dirty="0" smtClean="0"/>
              <a:t>inflammation caused by tissue necrosis or burn. </a:t>
            </a:r>
            <a:endParaRPr lang="en-US" dirty="0"/>
          </a:p>
          <a:p>
            <a:pPr marL="76200" indent="0">
              <a:buNone/>
            </a:pPr>
            <a:r>
              <a:rPr lang="en-US" dirty="0" smtClean="0"/>
              <a:t> </a:t>
            </a:r>
          </a:p>
        </p:txBody>
      </p:sp>
      <p:sp>
        <p:nvSpPr>
          <p:cNvPr id="92" name="Google Shape;92;p14"/>
          <p:cNvSpPr txBox="1">
            <a:spLocks noGrp="1"/>
          </p:cNvSpPr>
          <p:nvPr>
            <p:ph type="sldNum" idx="12"/>
          </p:nvPr>
        </p:nvSpPr>
        <p:spPr>
          <a:xfrm>
            <a:off x="-75" y="0"/>
            <a:ext cx="669600" cy="1140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10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01122869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4"/>
          <p:cNvSpPr txBox="1">
            <a:spLocks noGrp="1"/>
          </p:cNvSpPr>
          <p:nvPr>
            <p:ph type="title"/>
          </p:nvPr>
        </p:nvSpPr>
        <p:spPr>
          <a:xfrm>
            <a:off x="737118" y="120520"/>
            <a:ext cx="7641882" cy="114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en-US" sz="4800" dirty="0" smtClean="0"/>
              <a:t>Leukocytosis - </a:t>
            </a:r>
            <a:r>
              <a:rPr lang="en-US" sz="4800" dirty="0"/>
              <a:t>neutrophilia </a:t>
            </a:r>
            <a:endParaRPr sz="4800" dirty="0"/>
          </a:p>
        </p:txBody>
      </p:sp>
      <p:sp>
        <p:nvSpPr>
          <p:cNvPr id="92" name="Google Shape;92;p14"/>
          <p:cNvSpPr txBox="1">
            <a:spLocks noGrp="1"/>
          </p:cNvSpPr>
          <p:nvPr>
            <p:ph type="sldNum" idx="12"/>
          </p:nvPr>
        </p:nvSpPr>
        <p:spPr>
          <a:xfrm>
            <a:off x="-75" y="0"/>
            <a:ext cx="669600" cy="1140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11</a:t>
            </a:fld>
            <a:endParaRPr/>
          </a:p>
        </p:txBody>
      </p:sp>
      <p:pic>
        <p:nvPicPr>
          <p:cNvPr id="2050" name="Picture 2" descr="https://library.med.utah.edu/WebPath/jpeg5/HEME00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4121" y="1260520"/>
            <a:ext cx="6907876" cy="34686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04023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12</a:t>
            </a:fld>
            <a:endParaRPr lang="en"/>
          </a:p>
        </p:txBody>
      </p:sp>
      <p:pic>
        <p:nvPicPr>
          <p:cNvPr id="14340" name="Picture 4" descr="Image result for normal blood film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246"/>
          <a:stretch/>
        </p:blipFill>
        <p:spPr bwMode="auto">
          <a:xfrm>
            <a:off x="1141648" y="1171253"/>
            <a:ext cx="7036581" cy="37295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356189" y="400692"/>
            <a:ext cx="48596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urce Sans Pro" charset="0"/>
              </a:rPr>
              <a:t>Normal Blood film</a:t>
            </a:r>
            <a:endParaRPr lang="en-US" sz="24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ource Sans Pro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115213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4"/>
          <p:cNvSpPr txBox="1">
            <a:spLocks noGrp="1"/>
          </p:cNvSpPr>
          <p:nvPr>
            <p:ph type="title"/>
          </p:nvPr>
        </p:nvSpPr>
        <p:spPr>
          <a:xfrm>
            <a:off x="737118" y="120520"/>
            <a:ext cx="7641882" cy="114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en-US" sz="4800" dirty="0" smtClean="0"/>
              <a:t>Leukocytosis - </a:t>
            </a:r>
            <a:r>
              <a:rPr lang="en-US" sz="4800" dirty="0"/>
              <a:t>neutrophilia </a:t>
            </a:r>
            <a:endParaRPr sz="4800" dirty="0"/>
          </a:p>
        </p:txBody>
      </p:sp>
      <p:sp>
        <p:nvSpPr>
          <p:cNvPr id="92" name="Google Shape;92;p14"/>
          <p:cNvSpPr txBox="1">
            <a:spLocks noGrp="1"/>
          </p:cNvSpPr>
          <p:nvPr>
            <p:ph type="sldNum" idx="12"/>
          </p:nvPr>
        </p:nvSpPr>
        <p:spPr>
          <a:xfrm>
            <a:off x="-75" y="0"/>
            <a:ext cx="669600" cy="1140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13</a:t>
            </a:fld>
            <a:endParaRPr/>
          </a:p>
        </p:txBody>
      </p:sp>
      <p:sp>
        <p:nvSpPr>
          <p:cNvPr id="2" name="TextBox 1"/>
          <p:cNvSpPr txBox="1"/>
          <p:nvPr/>
        </p:nvSpPr>
        <p:spPr>
          <a:xfrm>
            <a:off x="669525" y="1140000"/>
            <a:ext cx="802449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  <a:buClr>
                <a:srgbClr val="0DB7C4"/>
              </a:buClr>
              <a:buSzPts val="2400"/>
              <a:buFont typeface="Source Sans Pro"/>
            </a:pPr>
            <a:r>
              <a:rPr lang="en-US" sz="2200" dirty="0">
                <a:solidFill>
                  <a:srgbClr val="415665"/>
                </a:solidFill>
                <a:latin typeface="Source Sans Pro" panose="020B0604020202020204" charset="0"/>
                <a:ea typeface="Source Sans Pro"/>
                <a:cs typeface="Source Sans Pro"/>
                <a:sym typeface="Source Sans Pro"/>
              </a:rPr>
              <a:t>In sepsis or severe inflammation </a:t>
            </a:r>
            <a:r>
              <a:rPr lang="en-US" sz="2200" dirty="0">
                <a:solidFill>
                  <a:srgbClr val="415665"/>
                </a:solidFill>
                <a:latin typeface="Source Sans Pro" panose="020B0604020202020204" charset="0"/>
                <a:ea typeface="Source Sans Pro"/>
                <a:cs typeface="Source Sans Pro"/>
              </a:rPr>
              <a:t>neutrophilia </a:t>
            </a:r>
            <a:r>
              <a:rPr lang="en-US" sz="2200" dirty="0">
                <a:solidFill>
                  <a:srgbClr val="415665"/>
                </a:solidFill>
                <a:latin typeface="Source Sans Pro" panose="020B0604020202020204" charset="0"/>
                <a:ea typeface="Source Sans Pro"/>
                <a:cs typeface="Source Sans Pro"/>
                <a:sym typeface="Source Sans Pro"/>
              </a:rPr>
              <a:t>is accompanied by morphologic changes: + </a:t>
            </a:r>
            <a:r>
              <a:rPr lang="en-US" sz="2200" dirty="0">
                <a:solidFill>
                  <a:srgbClr val="415665"/>
                </a:solidFill>
                <a:latin typeface="Source Sans Pro" panose="020B0604020202020204" charset="0"/>
                <a:ea typeface="Source Sans Pro"/>
                <a:cs typeface="Source Sans Pro"/>
              </a:rPr>
              <a:t>cytoplasmic vacuoles </a:t>
            </a:r>
            <a:br>
              <a:rPr lang="en-US" sz="2200" dirty="0">
                <a:solidFill>
                  <a:srgbClr val="415665"/>
                </a:solidFill>
                <a:latin typeface="Source Sans Pro" panose="020B0604020202020204" charset="0"/>
                <a:ea typeface="Source Sans Pro"/>
                <a:cs typeface="Source Sans Pro"/>
              </a:rPr>
            </a:br>
            <a:r>
              <a:rPr lang="en-US" sz="2200" dirty="0">
                <a:solidFill>
                  <a:srgbClr val="415665"/>
                </a:solidFill>
                <a:latin typeface="Source Sans Pro" panose="020B0604020202020204" charset="0"/>
                <a:ea typeface="Source Sans Pro"/>
                <a:cs typeface="Source Sans Pro"/>
                <a:sym typeface="Source Sans Pro"/>
              </a:rPr>
              <a:t>+Toxic granules, coarser &amp; darker than </a:t>
            </a:r>
            <a:r>
              <a:rPr lang="fr-FR" sz="2200" dirty="0">
                <a:solidFill>
                  <a:srgbClr val="415665"/>
                </a:solidFill>
                <a:latin typeface="Source Sans Pro" panose="020B0604020202020204" charset="0"/>
                <a:ea typeface="Source Sans Pro"/>
                <a:cs typeface="Source Sans Pro"/>
                <a:sym typeface="Source Sans Pro"/>
              </a:rPr>
              <a:t>normal granules</a:t>
            </a:r>
            <a:br>
              <a:rPr lang="fr-FR" sz="2200" dirty="0">
                <a:solidFill>
                  <a:srgbClr val="415665"/>
                </a:solidFill>
                <a:latin typeface="Source Sans Pro" panose="020B0604020202020204" charset="0"/>
                <a:ea typeface="Source Sans Pro"/>
                <a:cs typeface="Source Sans Pro"/>
                <a:sym typeface="Source Sans Pro"/>
              </a:rPr>
            </a:br>
            <a:r>
              <a:rPr lang="fr-FR" sz="2200" dirty="0" smtClean="0">
                <a:solidFill>
                  <a:srgbClr val="415665"/>
                </a:solidFill>
                <a:latin typeface="Source Sans Pro" panose="020B0604020202020204" charset="0"/>
                <a:ea typeface="Source Sans Pro"/>
                <a:cs typeface="Source Sans Pro"/>
                <a:sym typeface="Source Sans Pro"/>
              </a:rPr>
              <a:t>+ </a:t>
            </a:r>
            <a:r>
              <a:rPr lang="en-US" sz="2200" dirty="0" err="1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urce Sans Pro" panose="020B0604020202020204" charset="0"/>
                <a:ea typeface="Source Sans Pro"/>
                <a:cs typeface="Source Sans Pro"/>
                <a:sym typeface="Source Sans Pro"/>
              </a:rPr>
              <a:t>Döhle</a:t>
            </a:r>
            <a:r>
              <a:rPr lang="en-US" sz="2200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urce Sans Pro" panose="020B0604020202020204" charset="0"/>
                <a:ea typeface="Source Sans Pro"/>
                <a:cs typeface="Source Sans Pro"/>
                <a:sym typeface="Source Sans Pro"/>
              </a:rPr>
              <a:t> </a:t>
            </a:r>
            <a:r>
              <a:rPr lang="en-US" sz="2200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urce Sans Pro" panose="020B0604020202020204" charset="0"/>
                <a:ea typeface="Source Sans Pro"/>
                <a:cs typeface="Source Sans Pro"/>
                <a:sym typeface="Source Sans Pro"/>
              </a:rPr>
              <a:t>bodies </a:t>
            </a:r>
            <a:r>
              <a:rPr lang="en-US" sz="2200" dirty="0" smtClean="0">
                <a:solidFill>
                  <a:srgbClr val="415665"/>
                </a:solidFill>
                <a:latin typeface="Source Sans Pro" panose="020B0604020202020204" charset="0"/>
                <a:ea typeface="Source Sans Pro"/>
                <a:cs typeface="Source Sans Pro"/>
                <a:sym typeface="Source Sans Pro"/>
              </a:rPr>
              <a:t>patches of dilated ER (appear </a:t>
            </a:r>
            <a:r>
              <a:rPr lang="en-US" sz="2200" dirty="0" smtClean="0">
                <a:solidFill>
                  <a:srgbClr val="415665"/>
                </a:solidFill>
                <a:latin typeface="Source Sans Pro" panose="020B0604020202020204" charset="0"/>
                <a:ea typeface="Source Sans Pro"/>
                <a:cs typeface="Source Sans Pro"/>
                <a:sym typeface="Wingdings" panose="05000000000000000000" pitchFamily="2" charset="2"/>
              </a:rPr>
              <a:t></a:t>
            </a:r>
            <a:r>
              <a:rPr lang="en-US" sz="2200" dirty="0" smtClean="0">
                <a:solidFill>
                  <a:srgbClr val="415665"/>
                </a:solidFill>
                <a:latin typeface="Source Sans Pro" panose="020B0604020202020204" charset="0"/>
                <a:ea typeface="Source Sans Pro"/>
                <a:cs typeface="Source Sans Pro"/>
                <a:sym typeface="Source Sans Pro"/>
              </a:rPr>
              <a:t>sky-blue </a:t>
            </a:r>
            <a:r>
              <a:rPr lang="en-US" sz="2200" dirty="0">
                <a:solidFill>
                  <a:srgbClr val="415665"/>
                </a:solidFill>
                <a:latin typeface="Source Sans Pro" panose="020B0604020202020204" charset="0"/>
                <a:ea typeface="Source Sans Pro"/>
                <a:cs typeface="Source Sans Pro"/>
                <a:sym typeface="Source Sans Pro"/>
              </a:rPr>
              <a:t>cytoplasmic “puddles.”</a:t>
            </a:r>
          </a:p>
        </p:txBody>
      </p:sp>
      <p:pic>
        <p:nvPicPr>
          <p:cNvPr id="3074" name="Picture 2" descr="Image result for DÃ¶hle bodies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136" t="16699"/>
          <a:stretch/>
        </p:blipFill>
        <p:spPr bwMode="auto">
          <a:xfrm>
            <a:off x="1105591" y="2955882"/>
            <a:ext cx="3416533" cy="19866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Toxic Granulatio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8059" y="2955882"/>
            <a:ext cx="3810000" cy="19866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11769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4"/>
          <p:cNvSpPr txBox="1">
            <a:spLocks noGrp="1"/>
          </p:cNvSpPr>
          <p:nvPr>
            <p:ph type="title"/>
          </p:nvPr>
        </p:nvSpPr>
        <p:spPr>
          <a:xfrm>
            <a:off x="737118" y="120520"/>
            <a:ext cx="7641882" cy="114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en-US" sz="4800" dirty="0" smtClean="0"/>
              <a:t>Leukocytosis</a:t>
            </a:r>
            <a:endParaRPr sz="4800" dirty="0"/>
          </a:p>
        </p:txBody>
      </p:sp>
      <p:sp>
        <p:nvSpPr>
          <p:cNvPr id="91" name="Google Shape;91;p14"/>
          <p:cNvSpPr txBox="1">
            <a:spLocks noGrp="1"/>
          </p:cNvSpPr>
          <p:nvPr>
            <p:ph type="body" idx="1"/>
          </p:nvPr>
        </p:nvSpPr>
        <p:spPr>
          <a:xfrm>
            <a:off x="737118" y="1140000"/>
            <a:ext cx="7529803" cy="253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-US" dirty="0">
                <a:solidFill>
                  <a:srgbClr val="0DB7C4"/>
                </a:solidFill>
                <a:latin typeface="Source Sans Pro" panose="020B0604020202020204" charset="0"/>
                <a:ea typeface="Dosis"/>
                <a:cs typeface="Dosis"/>
              </a:rPr>
              <a:t>Eosinophilic:</a:t>
            </a:r>
            <a:r>
              <a:rPr lang="en-US" dirty="0" smtClean="0"/>
              <a:t> </a:t>
            </a:r>
            <a:r>
              <a:rPr lang="en-US" sz="2200" dirty="0" smtClean="0"/>
              <a:t>(eosinophilia) Allergic disorders (e.g., asthma), parasitic infestations or drugs.</a:t>
            </a:r>
          </a:p>
          <a:p>
            <a:r>
              <a:rPr lang="en-US" dirty="0">
                <a:solidFill>
                  <a:srgbClr val="0DB7C4"/>
                </a:solidFill>
                <a:latin typeface="Source Sans Pro" panose="020B0604020202020204" charset="0"/>
                <a:ea typeface="Dosis"/>
                <a:cs typeface="Dosis"/>
              </a:rPr>
              <a:t>Basophilic:</a:t>
            </a:r>
            <a:r>
              <a:rPr lang="en-US" dirty="0" smtClean="0"/>
              <a:t> </a:t>
            </a:r>
            <a:r>
              <a:rPr lang="en-US" sz="2200" dirty="0" smtClean="0"/>
              <a:t>(</a:t>
            </a:r>
            <a:r>
              <a:rPr lang="en-US" sz="2200" dirty="0" err="1" smtClean="0"/>
              <a:t>basophilia</a:t>
            </a:r>
            <a:r>
              <a:rPr lang="en-US" sz="2200" dirty="0"/>
              <a:t>) Rare, often </a:t>
            </a:r>
            <a:r>
              <a:rPr lang="en-US" sz="2200" u="sng" dirty="0"/>
              <a:t>indicative</a:t>
            </a:r>
            <a:r>
              <a:rPr lang="en-US" sz="2200" dirty="0"/>
              <a:t> of a </a:t>
            </a:r>
            <a:r>
              <a:rPr lang="en-US" sz="2200" dirty="0" err="1"/>
              <a:t>myeloproliferative</a:t>
            </a:r>
            <a:r>
              <a:rPr lang="en-US" sz="2200" dirty="0"/>
              <a:t> </a:t>
            </a:r>
            <a:r>
              <a:rPr lang="en-US" sz="2200" dirty="0" smtClean="0"/>
              <a:t>disease.</a:t>
            </a:r>
          </a:p>
          <a:p>
            <a:r>
              <a:rPr lang="en-US" dirty="0" err="1">
                <a:solidFill>
                  <a:srgbClr val="0DB7C4"/>
                </a:solidFill>
                <a:latin typeface="Source Sans Pro" panose="020B0604020202020204" charset="0"/>
                <a:ea typeface="Dosis"/>
                <a:cs typeface="Dosis"/>
              </a:rPr>
              <a:t>Monocytosis</a:t>
            </a:r>
            <a:r>
              <a:rPr lang="en-US" dirty="0" smtClean="0"/>
              <a:t> </a:t>
            </a:r>
            <a:r>
              <a:rPr lang="en-US" sz="2200" dirty="0"/>
              <a:t>Chronic infections (e.g., tuberculosis), </a:t>
            </a:r>
            <a:r>
              <a:rPr lang="en-US" sz="2200" dirty="0" smtClean="0"/>
              <a:t>autoimmune disorders; </a:t>
            </a:r>
            <a:r>
              <a:rPr lang="en-US" sz="2200" dirty="0"/>
              <a:t>inflammatory bowel </a:t>
            </a:r>
            <a:r>
              <a:rPr lang="en-US" sz="2200" dirty="0" smtClean="0"/>
              <a:t>diseases.</a:t>
            </a:r>
          </a:p>
          <a:p>
            <a:r>
              <a:rPr lang="en-US" dirty="0" smtClean="0">
                <a:solidFill>
                  <a:srgbClr val="0DB7C4"/>
                </a:solidFill>
                <a:latin typeface="Source Sans Pro" panose="020B0604020202020204" charset="0"/>
                <a:ea typeface="Dosis"/>
                <a:cs typeface="Dosis"/>
              </a:rPr>
              <a:t>Lymphocytosis</a:t>
            </a:r>
            <a:r>
              <a:rPr lang="en-US" dirty="0">
                <a:solidFill>
                  <a:srgbClr val="0DB7C4"/>
                </a:solidFill>
                <a:latin typeface="Source Sans Pro" panose="020B0604020202020204" charset="0"/>
                <a:ea typeface="Dosis"/>
                <a:cs typeface="Dosis"/>
              </a:rPr>
              <a:t>;</a:t>
            </a:r>
            <a:r>
              <a:rPr lang="en-US" dirty="0" smtClean="0"/>
              <a:t> </a:t>
            </a:r>
            <a:r>
              <a:rPr lang="en-US" sz="2200" dirty="0"/>
              <a:t>chronic immunologic stimulation (e.g., </a:t>
            </a:r>
            <a:r>
              <a:rPr lang="en-US" sz="2200" dirty="0" smtClean="0"/>
              <a:t>tuberculosis, brucellosis</a:t>
            </a:r>
            <a:r>
              <a:rPr lang="en-US" sz="2200" dirty="0"/>
              <a:t>); viral infections (e.g., </a:t>
            </a:r>
            <a:r>
              <a:rPr lang="en-US" sz="2200" dirty="0" smtClean="0"/>
              <a:t>HAV, CMV, EBV).</a:t>
            </a:r>
            <a:endParaRPr lang="en-US" sz="2200" dirty="0"/>
          </a:p>
        </p:txBody>
      </p:sp>
      <p:sp>
        <p:nvSpPr>
          <p:cNvPr id="92" name="Google Shape;92;p14"/>
          <p:cNvSpPr txBox="1">
            <a:spLocks noGrp="1"/>
          </p:cNvSpPr>
          <p:nvPr>
            <p:ph type="sldNum" idx="12"/>
          </p:nvPr>
        </p:nvSpPr>
        <p:spPr>
          <a:xfrm>
            <a:off x="-75" y="0"/>
            <a:ext cx="669600" cy="1140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14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419568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4424" y="5598"/>
            <a:ext cx="5398433" cy="1140000"/>
          </a:xfrm>
        </p:spPr>
        <p:txBody>
          <a:bodyPr/>
          <a:lstStyle/>
          <a:p>
            <a:r>
              <a:rPr lang="en-US" sz="4400" dirty="0" err="1"/>
              <a:t>Leukemoid</a:t>
            </a:r>
            <a:r>
              <a:rPr lang="en-US" sz="4400" dirty="0"/>
              <a:t> reaction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9525" y="1140000"/>
            <a:ext cx="7775873" cy="3387900"/>
          </a:xfrm>
        </p:spPr>
        <p:txBody>
          <a:bodyPr/>
          <a:lstStyle/>
          <a:p>
            <a:r>
              <a:rPr lang="en-US" dirty="0" smtClean="0"/>
              <a:t>Happens in </a:t>
            </a:r>
            <a:r>
              <a:rPr lang="en-US" dirty="0"/>
              <a:t>severe infections, </a:t>
            </a:r>
            <a:r>
              <a:rPr lang="en-US" dirty="0" smtClean="0"/>
              <a:t>many immature </a:t>
            </a:r>
            <a:r>
              <a:rPr lang="en-US" dirty="0"/>
              <a:t>granulocytes appear in the blood, mimicking </a:t>
            </a:r>
            <a:r>
              <a:rPr lang="en-US" dirty="0" smtClean="0"/>
              <a:t>a myeloid leukemia</a:t>
            </a:r>
          </a:p>
          <a:p>
            <a:r>
              <a:rPr lang="en-US" dirty="0" smtClean="0"/>
              <a:t>must </a:t>
            </a:r>
            <a:r>
              <a:rPr lang="en-US" dirty="0"/>
              <a:t>be differentiated from true white cell malignancies</a:t>
            </a:r>
            <a:r>
              <a:rPr lang="en-US" dirty="0" smtClean="0"/>
              <a:t>. (</a:t>
            </a:r>
            <a:r>
              <a:rPr lang="en-US" dirty="0" err="1"/>
              <a:t>e.g</a:t>
            </a:r>
            <a:r>
              <a:rPr lang="en-US" dirty="0" err="1" smtClean="0"/>
              <a:t>.,CML</a:t>
            </a:r>
            <a:r>
              <a:rPr lang="en-US" dirty="0" smtClean="0"/>
              <a:t>);</a:t>
            </a:r>
          </a:p>
          <a:p>
            <a:pPr marL="76200" indent="0">
              <a:buNone/>
            </a:pPr>
            <a:r>
              <a:rPr lang="en-US" dirty="0" smtClean="0"/>
              <a:t>    +Younger age,  </a:t>
            </a:r>
            <a:br>
              <a:rPr lang="en-US" dirty="0" smtClean="0"/>
            </a:br>
            <a:r>
              <a:rPr lang="en-US" dirty="0" smtClean="0"/>
              <a:t>    +No </a:t>
            </a:r>
            <a:r>
              <a:rPr lang="en-US" dirty="0"/>
              <a:t>BCR/ABL fusion </a:t>
            </a:r>
            <a:r>
              <a:rPr lang="en-US" dirty="0" smtClean="0"/>
              <a:t>gene</a:t>
            </a:r>
            <a:br>
              <a:rPr lang="en-US" dirty="0" smtClean="0"/>
            </a:br>
            <a:r>
              <a:rPr lang="en-US" dirty="0" smtClean="0"/>
              <a:t>    +Subsides </a:t>
            </a:r>
            <a:r>
              <a:rPr lang="en-US" dirty="0"/>
              <a:t>with treatment of underlying infection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15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25456619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4424" y="5598"/>
            <a:ext cx="6013576" cy="1140000"/>
          </a:xfrm>
        </p:spPr>
        <p:txBody>
          <a:bodyPr/>
          <a:lstStyle/>
          <a:p>
            <a:r>
              <a:rPr lang="en-US" sz="4400" dirty="0"/>
              <a:t>Infectious mononucleosis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9525" y="1270947"/>
            <a:ext cx="8033900" cy="3387900"/>
          </a:xfrm>
        </p:spPr>
        <p:txBody>
          <a:bodyPr/>
          <a:lstStyle/>
          <a:p>
            <a:r>
              <a:rPr lang="en-US" dirty="0"/>
              <a:t>A</a:t>
            </a:r>
            <a:r>
              <a:rPr lang="en-US" dirty="0" smtClean="0"/>
              <a:t>cute</a:t>
            </a:r>
            <a:r>
              <a:rPr lang="en-US" dirty="0"/>
              <a:t>, self-limited </a:t>
            </a:r>
            <a:r>
              <a:rPr lang="en-US" dirty="0" smtClean="0"/>
              <a:t>disease of </a:t>
            </a:r>
            <a:r>
              <a:rPr lang="en-US" dirty="0"/>
              <a:t>adolescents </a:t>
            </a:r>
            <a:r>
              <a:rPr lang="en-US" dirty="0" smtClean="0"/>
              <a:t>&amp; young adults. </a:t>
            </a:r>
          </a:p>
          <a:p>
            <a:r>
              <a:rPr lang="en-US" dirty="0" smtClean="0"/>
              <a:t>Caused </a:t>
            </a:r>
            <a:r>
              <a:rPr lang="en-US" dirty="0"/>
              <a:t>by </a:t>
            </a:r>
            <a:r>
              <a:rPr lang="en-US" dirty="0" smtClean="0"/>
              <a:t>Epstein-Barr </a:t>
            </a:r>
            <a:r>
              <a:rPr lang="en-US" dirty="0"/>
              <a:t>virus (EBV), </a:t>
            </a:r>
            <a:r>
              <a:rPr lang="en-US" dirty="0" smtClean="0"/>
              <a:t>herpesvirus </a:t>
            </a:r>
            <a:r>
              <a:rPr lang="en-US" dirty="0"/>
              <a:t>family. </a:t>
            </a:r>
            <a:endParaRPr lang="en-US" dirty="0" smtClean="0"/>
          </a:p>
          <a:p>
            <a:r>
              <a:rPr lang="en-US" dirty="0" smtClean="0"/>
              <a:t>EBV invades B-cells &amp; cause them to proliferate, cytotoxic (CD8+ T-cells) respond against B-cells.</a:t>
            </a:r>
          </a:p>
          <a:p>
            <a:r>
              <a:rPr lang="en-US" sz="2000" dirty="0" smtClean="0"/>
              <a:t>Usually present with:</a:t>
            </a:r>
          </a:p>
          <a:p>
            <a:pPr marL="533400" indent="-457200">
              <a:buFont typeface="+mj-lt"/>
              <a:buAutoNum type="arabicPeriod"/>
            </a:pPr>
            <a:r>
              <a:rPr lang="en-US" dirty="0"/>
              <a:t>F</a:t>
            </a:r>
            <a:r>
              <a:rPr lang="en-US" dirty="0" smtClean="0"/>
              <a:t>ever</a:t>
            </a:r>
            <a:r>
              <a:rPr lang="en-US" dirty="0"/>
              <a:t>, sore throat, </a:t>
            </a:r>
            <a:r>
              <a:rPr lang="en-US" dirty="0" smtClean="0"/>
              <a:t>generalized lymphadenitis </a:t>
            </a:r>
          </a:p>
          <a:p>
            <a:pPr marL="533400" indent="-457200">
              <a:buFont typeface="+mj-lt"/>
              <a:buAutoNum type="arabicPeriod"/>
            </a:pPr>
            <a:r>
              <a:rPr lang="en-US" u="sng" dirty="0" smtClean="0"/>
              <a:t>Lymphocytosis </a:t>
            </a:r>
            <a:r>
              <a:rPr lang="en-US" u="sng" dirty="0"/>
              <a:t>of </a:t>
            </a:r>
            <a:r>
              <a:rPr lang="en-US" u="sng" dirty="0" smtClean="0"/>
              <a:t>activated CD8</a:t>
            </a:r>
            <a:r>
              <a:rPr lang="en-US" u="sng" dirty="0"/>
              <a:t>+ T cells. </a:t>
            </a:r>
            <a:r>
              <a:rPr lang="en-US" u="sng" dirty="0" smtClean="0"/>
              <a:t>(up to 18,000)</a:t>
            </a:r>
            <a:endParaRPr lang="en-US" u="sn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16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85499195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4424" y="5598"/>
            <a:ext cx="6013576" cy="1140000"/>
          </a:xfrm>
        </p:spPr>
        <p:txBody>
          <a:bodyPr/>
          <a:lstStyle/>
          <a:p>
            <a:r>
              <a:rPr lang="en-US" sz="4400" dirty="0"/>
              <a:t>Infectious mononucleosis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9525" y="1140000"/>
            <a:ext cx="8033900" cy="1379692"/>
          </a:xfrm>
        </p:spPr>
        <p:txBody>
          <a:bodyPr/>
          <a:lstStyle/>
          <a:p>
            <a:r>
              <a:rPr lang="en-US" dirty="0"/>
              <a:t>M</a:t>
            </a:r>
            <a:r>
              <a:rPr lang="en-US" dirty="0" smtClean="0"/>
              <a:t>ore </a:t>
            </a:r>
            <a:r>
              <a:rPr lang="en-US" dirty="0"/>
              <a:t>than half of these cells </a:t>
            </a:r>
            <a:r>
              <a:rPr lang="en-US" dirty="0" smtClean="0"/>
              <a:t>are </a:t>
            </a:r>
            <a:r>
              <a:rPr lang="en-US" u="sng" dirty="0" smtClean="0"/>
              <a:t>large</a:t>
            </a:r>
            <a:r>
              <a:rPr lang="en-US" dirty="0" smtClean="0"/>
              <a:t> </a:t>
            </a:r>
            <a:r>
              <a:rPr lang="en-US" b="1" dirty="0"/>
              <a:t>atypical </a:t>
            </a:r>
            <a:r>
              <a:rPr lang="en-US" b="1" dirty="0" smtClean="0"/>
              <a:t>lymphocytes</a:t>
            </a:r>
            <a:r>
              <a:rPr lang="en-US" dirty="0"/>
              <a:t>;</a:t>
            </a:r>
            <a:r>
              <a:rPr lang="en-US" dirty="0" smtClean="0"/>
              <a:t> </a:t>
            </a:r>
            <a:r>
              <a:rPr lang="en-US" dirty="0"/>
              <a:t>with </a:t>
            </a:r>
            <a:r>
              <a:rPr lang="en-US" dirty="0" smtClean="0"/>
              <a:t>an oval</a:t>
            </a:r>
            <a:r>
              <a:rPr lang="en-US" dirty="0"/>
              <a:t>, indented, or folded nucleus </a:t>
            </a:r>
            <a:r>
              <a:rPr lang="en-US" dirty="0" smtClean="0"/>
              <a:t>&amp; abundant </a:t>
            </a:r>
            <a:r>
              <a:rPr lang="en-US" dirty="0"/>
              <a:t>cytoplasm with </a:t>
            </a:r>
            <a:r>
              <a:rPr lang="en-US" dirty="0" smtClean="0"/>
              <a:t>a few </a:t>
            </a:r>
            <a:r>
              <a:rPr lang="en-US" dirty="0" err="1"/>
              <a:t>azurophilic</a:t>
            </a:r>
            <a:r>
              <a:rPr lang="en-US" dirty="0"/>
              <a:t> granules</a:t>
            </a:r>
            <a:endParaRPr lang="en-US" u="sn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17</a:t>
            </a:fld>
            <a:endParaRPr lang="en"/>
          </a:p>
        </p:txBody>
      </p:sp>
      <p:pic>
        <p:nvPicPr>
          <p:cNvPr id="1026" name="Picture 2" descr="Blood smear of infectious mononucleosis or 'mono' showing a normal (small) lymphocyte and an abnormal (big) lymphocyte. Mono is transmitted through saliva and is often referred to as the 'kissing disease.' Some symptoms include: fatigue, sore throat, fever : Stock Phot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336" y="2413524"/>
            <a:ext cx="3894162" cy="24092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library.med.utah.edu/WebPath/jpeg5/HEME013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5004" y="2413524"/>
            <a:ext cx="3946808" cy="24147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8920131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4424" y="5598"/>
            <a:ext cx="5398433" cy="1140000"/>
          </a:xfrm>
        </p:spPr>
        <p:txBody>
          <a:bodyPr/>
          <a:lstStyle/>
          <a:p>
            <a:r>
              <a:rPr lang="en-US" sz="4400" dirty="0"/>
              <a:t>Reactive Lymphadenitis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18</a:t>
            </a:fld>
            <a:endParaRPr lang="en"/>
          </a:p>
        </p:txBody>
      </p:sp>
      <p:pic>
        <p:nvPicPr>
          <p:cNvPr id="1030" name="Picture 6" descr="Related image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53" t="8622" r="6681" b="4199"/>
          <a:stretch/>
        </p:blipFill>
        <p:spPr bwMode="auto">
          <a:xfrm>
            <a:off x="945574" y="1226128"/>
            <a:ext cx="6961908" cy="34913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5013517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4424" y="5598"/>
            <a:ext cx="5398433" cy="1140000"/>
          </a:xfrm>
        </p:spPr>
        <p:txBody>
          <a:bodyPr/>
          <a:lstStyle/>
          <a:p>
            <a:r>
              <a:rPr lang="en-US" sz="4400" dirty="0"/>
              <a:t>Reactive Lymphadenitis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19</a:t>
            </a:fld>
            <a:endParaRPr lang="en"/>
          </a:p>
        </p:txBody>
      </p:sp>
      <p:pic>
        <p:nvPicPr>
          <p:cNvPr id="2050" name="Picture 2" descr="Related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0757" y="1340427"/>
            <a:ext cx="6591300" cy="34662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65847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5"/>
          <p:cNvSpPr txBox="1">
            <a:spLocks noGrp="1"/>
          </p:cNvSpPr>
          <p:nvPr>
            <p:ph type="ctrTitle"/>
          </p:nvPr>
        </p:nvSpPr>
        <p:spPr>
          <a:xfrm>
            <a:off x="465515" y="1548479"/>
            <a:ext cx="5514046" cy="1383832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 dirty="0" smtClean="0"/>
              <a:t>1.</a:t>
            </a:r>
            <a:br>
              <a:rPr lang="en-US" sz="4000" b="1" dirty="0" smtClean="0"/>
            </a:br>
            <a:r>
              <a:rPr lang="en-US" sz="4000" b="1" dirty="0" err="1"/>
              <a:t>N</a:t>
            </a:r>
            <a:r>
              <a:rPr lang="en-US" sz="4000" b="1" dirty="0" err="1" smtClean="0"/>
              <a:t>onneoplastic</a:t>
            </a:r>
            <a:r>
              <a:rPr lang="en-US" sz="4000" b="1" dirty="0" smtClean="0"/>
              <a:t> disorders of white cells</a:t>
            </a:r>
            <a:endParaRPr lang="en-US" sz="4000" b="1" dirty="0"/>
          </a:p>
        </p:txBody>
      </p:sp>
      <p:sp>
        <p:nvSpPr>
          <p:cNvPr id="100" name="Google Shape;100;p15"/>
          <p:cNvSpPr txBox="1">
            <a:spLocks noGrp="1"/>
          </p:cNvSpPr>
          <p:nvPr>
            <p:ph type="sldNum" idx="12"/>
          </p:nvPr>
        </p:nvSpPr>
        <p:spPr>
          <a:xfrm>
            <a:off x="-75" y="3420000"/>
            <a:ext cx="669600" cy="172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</a:t>
            </a:fld>
            <a:endParaRPr/>
          </a:p>
        </p:txBody>
      </p:sp>
      <p:sp>
        <p:nvSpPr>
          <p:cNvPr id="3" name="AutoShape 2" descr="Related imag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AutoShape 4" descr="Related image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55" t="17379" r="5855" b="7316"/>
          <a:stretch/>
        </p:blipFill>
        <p:spPr>
          <a:xfrm>
            <a:off x="5619963" y="2059364"/>
            <a:ext cx="3267182" cy="278671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4424" y="5598"/>
            <a:ext cx="5398433" cy="1140000"/>
          </a:xfrm>
        </p:spPr>
        <p:txBody>
          <a:bodyPr/>
          <a:lstStyle/>
          <a:p>
            <a:r>
              <a:rPr lang="en-US" sz="4400" dirty="0"/>
              <a:t>Reactive Lymphadenitis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20</a:t>
            </a:fld>
            <a:endParaRPr lang="en"/>
          </a:p>
        </p:txBody>
      </p:sp>
      <p:sp>
        <p:nvSpPr>
          <p:cNvPr id="3" name="TextBox 2"/>
          <p:cNvSpPr txBox="1"/>
          <p:nvPr/>
        </p:nvSpPr>
        <p:spPr>
          <a:xfrm>
            <a:off x="727364" y="1163782"/>
            <a:ext cx="7917872" cy="32778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  <a:buClr>
                <a:srgbClr val="0DB7C4"/>
              </a:buClr>
              <a:buSzPts val="2400"/>
            </a:pPr>
            <a:r>
              <a:rPr lang="en-US" sz="2400" b="1" dirty="0">
                <a:solidFill>
                  <a:srgbClr val="7030A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Acute Nonspecific Lymphadenitis</a:t>
            </a:r>
          </a:p>
          <a:p>
            <a:pPr marL="342900" indent="-342900">
              <a:spcBef>
                <a:spcPts val="600"/>
              </a:spcBef>
              <a:buClr>
                <a:srgbClr val="0DB7C4"/>
              </a:buClr>
              <a:buSzPts val="2400"/>
              <a:buFont typeface="Arial" pitchFamily="34" charset="0"/>
              <a:buChar char="•"/>
            </a:pPr>
            <a:r>
              <a:rPr lang="en-US" sz="2400" dirty="0" smtClean="0">
                <a:solidFill>
                  <a:srgbClr val="415665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Can </a:t>
            </a:r>
            <a:r>
              <a:rPr lang="en-US" sz="2400" dirty="0">
                <a:solidFill>
                  <a:srgbClr val="415665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be:</a:t>
            </a:r>
            <a:br>
              <a:rPr lang="en-US" sz="2400" dirty="0">
                <a:solidFill>
                  <a:srgbClr val="415665"/>
                </a:solidFill>
                <a:latin typeface="Source Sans Pro"/>
                <a:ea typeface="Source Sans Pro"/>
                <a:cs typeface="Source Sans Pro"/>
                <a:sym typeface="Source Sans Pro"/>
              </a:rPr>
            </a:br>
            <a:r>
              <a:rPr lang="en-US" sz="2400" u="sng" dirty="0" smtClean="0">
                <a:solidFill>
                  <a:srgbClr val="415665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Localized </a:t>
            </a:r>
            <a:r>
              <a:rPr lang="en-US" sz="2400" dirty="0">
                <a:solidFill>
                  <a:srgbClr val="415665"/>
                </a:solidFill>
                <a:latin typeface="Source Sans Pro"/>
                <a:ea typeface="Source Sans Pro"/>
                <a:cs typeface="Source Sans Pro"/>
                <a:sym typeface="Wingdings" pitchFamily="2" charset="2"/>
              </a:rPr>
              <a:t> </a:t>
            </a:r>
            <a:r>
              <a:rPr lang="en-US" sz="2400" dirty="0" smtClean="0">
                <a:solidFill>
                  <a:srgbClr val="415665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draining a </a:t>
            </a:r>
            <a:r>
              <a:rPr lang="en-US" sz="2400" dirty="0">
                <a:solidFill>
                  <a:srgbClr val="415665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local infection.</a:t>
            </a:r>
            <a:br>
              <a:rPr lang="en-US" sz="2400" dirty="0">
                <a:solidFill>
                  <a:srgbClr val="415665"/>
                </a:solidFill>
                <a:latin typeface="Source Sans Pro"/>
                <a:ea typeface="Source Sans Pro"/>
                <a:cs typeface="Source Sans Pro"/>
                <a:sym typeface="Source Sans Pro"/>
              </a:rPr>
            </a:br>
            <a:r>
              <a:rPr lang="en-US" sz="2400" u="sng" dirty="0">
                <a:solidFill>
                  <a:srgbClr val="415665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Generalized</a:t>
            </a:r>
            <a:r>
              <a:rPr lang="en-US" sz="2400" dirty="0">
                <a:solidFill>
                  <a:srgbClr val="415665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</a:t>
            </a:r>
            <a:r>
              <a:rPr lang="en-US" sz="2400" dirty="0">
                <a:solidFill>
                  <a:srgbClr val="415665"/>
                </a:solidFill>
                <a:latin typeface="Source Sans Pro"/>
                <a:ea typeface="Source Sans Pro"/>
                <a:cs typeface="Source Sans Pro"/>
                <a:sym typeface="Wingdings" pitchFamily="2" charset="2"/>
              </a:rPr>
              <a:t>  </a:t>
            </a:r>
            <a:r>
              <a:rPr lang="en-US" sz="2400" dirty="0">
                <a:solidFill>
                  <a:srgbClr val="415665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systemic infectious &amp; inflammatory conditions</a:t>
            </a:r>
          </a:p>
          <a:p>
            <a:pPr marL="342900" indent="-342900">
              <a:spcBef>
                <a:spcPts val="600"/>
              </a:spcBef>
              <a:buClr>
                <a:srgbClr val="0DB7C4"/>
              </a:buClr>
              <a:buSzPts val="2400"/>
              <a:buFont typeface="Arial" pitchFamily="34" charset="0"/>
              <a:buChar char="•"/>
            </a:pPr>
            <a:r>
              <a:rPr lang="en-US" sz="2400" dirty="0">
                <a:solidFill>
                  <a:srgbClr val="415665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Inflamed nodes are swollen &amp; tender. </a:t>
            </a:r>
          </a:p>
          <a:p>
            <a:pPr marL="342900" indent="-342900">
              <a:spcBef>
                <a:spcPts val="600"/>
              </a:spcBef>
              <a:buClr>
                <a:srgbClr val="0DB7C4"/>
              </a:buClr>
              <a:buSzPts val="2400"/>
              <a:buFont typeface="Arial" pitchFamily="34" charset="0"/>
              <a:buChar char="•"/>
            </a:pPr>
            <a:r>
              <a:rPr lang="en-US" sz="2400" dirty="0">
                <a:solidFill>
                  <a:srgbClr val="415665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With infection control lymph nodes may revert to a normal appearance or, if damaged, undergo scarring.</a:t>
            </a:r>
          </a:p>
        </p:txBody>
      </p:sp>
    </p:spTree>
    <p:extLst>
      <p:ext uri="{BB962C8B-B14F-4D97-AF65-F5344CB8AC3E}">
        <p14:creationId xmlns:p14="http://schemas.microsoft.com/office/powerpoint/2010/main" val="36654297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4424" y="5598"/>
            <a:ext cx="5398433" cy="1140000"/>
          </a:xfrm>
        </p:spPr>
        <p:txBody>
          <a:bodyPr/>
          <a:lstStyle/>
          <a:p>
            <a:r>
              <a:rPr lang="en-US" sz="4400" dirty="0"/>
              <a:t>Reactive Lymphadenitis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21</a:t>
            </a:fld>
            <a:endParaRPr lang="en"/>
          </a:p>
        </p:txBody>
      </p:sp>
      <p:sp>
        <p:nvSpPr>
          <p:cNvPr id="3" name="TextBox 2"/>
          <p:cNvSpPr txBox="1"/>
          <p:nvPr/>
        </p:nvSpPr>
        <p:spPr>
          <a:xfrm>
            <a:off x="727363" y="1163782"/>
            <a:ext cx="7242463" cy="30623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6200">
              <a:spcBef>
                <a:spcPts val="600"/>
              </a:spcBef>
              <a:buClr>
                <a:srgbClr val="0DB7C4"/>
              </a:buClr>
              <a:buSzPts val="2400"/>
            </a:pPr>
            <a:r>
              <a:rPr lang="en-US" sz="2400" b="1" dirty="0" smtClean="0">
                <a:solidFill>
                  <a:srgbClr val="7030A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Histologic morphology:</a:t>
            </a:r>
            <a:endParaRPr lang="en-US" sz="2400" b="1" dirty="0">
              <a:solidFill>
                <a:srgbClr val="7030A0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457200" lvl="1" indent="-381000">
              <a:spcBef>
                <a:spcPts val="600"/>
              </a:spcBef>
              <a:buClr>
                <a:srgbClr val="0DB7C4"/>
              </a:buClr>
              <a:buSzPts val="2400"/>
              <a:buFont typeface="Source Sans Pro"/>
              <a:buChar char="▹"/>
            </a:pPr>
            <a:r>
              <a:rPr lang="en-US" sz="2400" dirty="0">
                <a:solidFill>
                  <a:srgbClr val="415665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Large follicles with germinal center formation </a:t>
            </a:r>
          </a:p>
          <a:p>
            <a:pPr marL="457200" lvl="1" indent="-381000">
              <a:spcBef>
                <a:spcPts val="600"/>
              </a:spcBef>
              <a:buClr>
                <a:srgbClr val="0DB7C4"/>
              </a:buClr>
              <a:buSzPts val="2400"/>
              <a:buFont typeface="Source Sans Pro"/>
              <a:buChar char="▹"/>
            </a:pPr>
            <a:r>
              <a:rPr lang="en-US" sz="2400" dirty="0">
                <a:solidFill>
                  <a:srgbClr val="415665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Frequent GC mitoses &amp; macrophages</a:t>
            </a:r>
          </a:p>
          <a:p>
            <a:pPr marL="457200" lvl="1" indent="-381000">
              <a:spcBef>
                <a:spcPts val="600"/>
              </a:spcBef>
              <a:buClr>
                <a:srgbClr val="0DB7C4"/>
              </a:buClr>
              <a:buSzPts val="2400"/>
              <a:buFont typeface="Source Sans Pro"/>
              <a:buChar char="▹"/>
            </a:pPr>
            <a:r>
              <a:rPr lang="en-US" sz="2400" dirty="0">
                <a:solidFill>
                  <a:srgbClr val="415665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Sinus enlargement with </a:t>
            </a:r>
            <a:r>
              <a:rPr lang="en-US" sz="2400" dirty="0" err="1">
                <a:solidFill>
                  <a:srgbClr val="415665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histiocytes</a:t>
            </a:r>
            <a:endParaRPr lang="en-US" sz="2400" dirty="0">
              <a:solidFill>
                <a:srgbClr val="415665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457200" lvl="1" indent="-381000">
              <a:spcBef>
                <a:spcPts val="600"/>
              </a:spcBef>
              <a:buClr>
                <a:srgbClr val="0DB7C4"/>
              </a:buClr>
              <a:buSzPts val="2400"/>
              <a:buFont typeface="Source Sans Pro"/>
              <a:buChar char="▹"/>
            </a:pPr>
            <a:r>
              <a:rPr lang="en-US" sz="2400" dirty="0" err="1">
                <a:solidFill>
                  <a:srgbClr val="415665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Parafollicular</a:t>
            </a:r>
            <a:r>
              <a:rPr lang="en-US" sz="2400" dirty="0">
                <a:solidFill>
                  <a:srgbClr val="415665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neutrophils, necrosis and possible pus formation </a:t>
            </a:r>
            <a:r>
              <a:rPr lang="en-US" sz="2400" dirty="0" smtClean="0">
                <a:solidFill>
                  <a:srgbClr val="415665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(If </a:t>
            </a:r>
            <a:r>
              <a:rPr lang="en-US" sz="2400" dirty="0">
                <a:solidFill>
                  <a:srgbClr val="415665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pyogenic microbes)</a:t>
            </a:r>
          </a:p>
          <a:p>
            <a:pPr marL="457200" indent="-381000">
              <a:spcBef>
                <a:spcPts val="600"/>
              </a:spcBef>
              <a:buClr>
                <a:srgbClr val="0DB7C4"/>
              </a:buClr>
              <a:buSzPts val="2400"/>
              <a:buFont typeface="Source Sans Pro"/>
              <a:buChar char="▹"/>
            </a:pPr>
            <a:endParaRPr lang="en-US" sz="2400" dirty="0">
              <a:solidFill>
                <a:srgbClr val="415665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</p:spTree>
    <p:extLst>
      <p:ext uri="{BB962C8B-B14F-4D97-AF65-F5344CB8AC3E}">
        <p14:creationId xmlns:p14="http://schemas.microsoft.com/office/powerpoint/2010/main" val="220099657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4424" y="5598"/>
            <a:ext cx="5398433" cy="1140000"/>
          </a:xfrm>
        </p:spPr>
        <p:txBody>
          <a:bodyPr/>
          <a:lstStyle/>
          <a:p>
            <a:r>
              <a:rPr lang="en-US" sz="4400" dirty="0"/>
              <a:t>Reactive Lymphadenitis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22</a:t>
            </a:fld>
            <a:endParaRPr lang="en"/>
          </a:p>
        </p:txBody>
      </p:sp>
      <p:sp>
        <p:nvSpPr>
          <p:cNvPr id="3" name="TextBox 2"/>
          <p:cNvSpPr txBox="1"/>
          <p:nvPr/>
        </p:nvSpPr>
        <p:spPr>
          <a:xfrm>
            <a:off x="716973" y="1163782"/>
            <a:ext cx="7917872" cy="2616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  <a:buClr>
                <a:srgbClr val="0DB7C4"/>
              </a:buClr>
              <a:buSzPts val="2400"/>
            </a:pPr>
            <a:r>
              <a:rPr lang="en-US" sz="2400" b="1" dirty="0">
                <a:solidFill>
                  <a:srgbClr val="7030A0"/>
                </a:solidFill>
                <a:latin typeface="Source Sans Pro"/>
                <a:ea typeface="Source Sans Pro"/>
                <a:cs typeface="Source Sans Pro"/>
              </a:rPr>
              <a:t>Chronic Nonspecific Lymphadenitis </a:t>
            </a:r>
          </a:p>
          <a:p>
            <a:pPr marL="457200" lvl="1" indent="-381000">
              <a:spcBef>
                <a:spcPts val="600"/>
              </a:spcBef>
              <a:buClr>
                <a:srgbClr val="0DB7C4"/>
              </a:buClr>
              <a:buSzPts val="2400"/>
              <a:buFont typeface="Source Sans Pro"/>
              <a:buChar char="▹"/>
            </a:pPr>
            <a:r>
              <a:rPr lang="en-US" sz="2400" dirty="0">
                <a:solidFill>
                  <a:srgbClr val="415665"/>
                </a:solidFill>
                <a:latin typeface="Source Sans Pro"/>
                <a:ea typeface="Source Sans Pro"/>
                <a:cs typeface="Source Sans Pro"/>
              </a:rPr>
              <a:t>Depending on the causative agent, chronic </a:t>
            </a:r>
            <a:r>
              <a:rPr lang="en-US" sz="2400" dirty="0" smtClean="0">
                <a:solidFill>
                  <a:srgbClr val="415665"/>
                </a:solidFill>
                <a:latin typeface="Source Sans Pro"/>
                <a:ea typeface="Source Sans Pro"/>
                <a:cs typeface="Source Sans Pro"/>
              </a:rPr>
              <a:t>nonspecific lymphadenitis </a:t>
            </a:r>
            <a:r>
              <a:rPr lang="en-US" sz="2400" dirty="0">
                <a:solidFill>
                  <a:srgbClr val="415665"/>
                </a:solidFill>
                <a:latin typeface="Source Sans Pro"/>
                <a:ea typeface="Source Sans Pro"/>
                <a:cs typeface="Source Sans Pro"/>
              </a:rPr>
              <a:t>can assume one of three </a:t>
            </a:r>
            <a:r>
              <a:rPr lang="en-US" sz="2400" dirty="0" smtClean="0">
                <a:solidFill>
                  <a:srgbClr val="415665"/>
                </a:solidFill>
                <a:latin typeface="Source Sans Pro"/>
                <a:ea typeface="Source Sans Pro"/>
                <a:cs typeface="Source Sans Pro"/>
              </a:rPr>
              <a:t>patterns:</a:t>
            </a:r>
          </a:p>
          <a:p>
            <a:pPr marL="533400" lvl="1" indent="-457200">
              <a:spcBef>
                <a:spcPts val="600"/>
              </a:spcBef>
              <a:buClr>
                <a:srgbClr val="0DB7C4"/>
              </a:buClr>
              <a:buSzPts val="2400"/>
              <a:buAutoNum type="arabicParenR"/>
            </a:pPr>
            <a:r>
              <a:rPr lang="en-US" sz="2400" dirty="0" smtClean="0">
                <a:solidFill>
                  <a:srgbClr val="415665"/>
                </a:solidFill>
                <a:latin typeface="Source Sans Pro"/>
                <a:ea typeface="Source Sans Pro"/>
                <a:cs typeface="Source Sans Pro"/>
              </a:rPr>
              <a:t>Follicular hyperplasia.   </a:t>
            </a:r>
            <a:r>
              <a:rPr lang="en-US" sz="2400" dirty="0" smtClean="0">
                <a:solidFill>
                  <a:srgbClr val="7030A0"/>
                </a:solidFill>
                <a:latin typeface="Source Sans Pro"/>
                <a:ea typeface="Source Sans Pro"/>
                <a:cs typeface="Source Sans Pro"/>
              </a:rPr>
              <a:t>B-cells</a:t>
            </a:r>
          </a:p>
          <a:p>
            <a:pPr marL="533400" lvl="1" indent="-457200">
              <a:spcBef>
                <a:spcPts val="600"/>
              </a:spcBef>
              <a:buClr>
                <a:srgbClr val="0DB7C4"/>
              </a:buClr>
              <a:buSzPts val="2400"/>
              <a:buAutoNum type="arabicParenR"/>
            </a:pPr>
            <a:r>
              <a:rPr lang="en-US" sz="2400" dirty="0" err="1" smtClean="0">
                <a:solidFill>
                  <a:srgbClr val="415665"/>
                </a:solidFill>
                <a:latin typeface="Source Sans Pro"/>
                <a:ea typeface="Source Sans Pro"/>
                <a:cs typeface="Source Sans Pro"/>
              </a:rPr>
              <a:t>Paracortical</a:t>
            </a:r>
            <a:r>
              <a:rPr lang="en-US" sz="2400" dirty="0" smtClean="0">
                <a:solidFill>
                  <a:srgbClr val="415665"/>
                </a:solidFill>
                <a:latin typeface="Source Sans Pro"/>
                <a:ea typeface="Source Sans Pro"/>
                <a:cs typeface="Source Sans Pro"/>
              </a:rPr>
              <a:t> hyperplasia</a:t>
            </a:r>
            <a:r>
              <a:rPr lang="en-US" sz="2400" dirty="0">
                <a:solidFill>
                  <a:srgbClr val="415665"/>
                </a:solidFill>
                <a:latin typeface="Source Sans Pro"/>
                <a:ea typeface="Source Sans Pro"/>
                <a:cs typeface="Source Sans Pro"/>
              </a:rPr>
              <a:t>.</a:t>
            </a:r>
            <a:r>
              <a:rPr lang="en-US" sz="2400" dirty="0" smtClean="0">
                <a:solidFill>
                  <a:srgbClr val="415665"/>
                </a:solidFill>
                <a:latin typeface="Source Sans Pro"/>
                <a:ea typeface="Source Sans Pro"/>
                <a:cs typeface="Source Sans Pro"/>
              </a:rPr>
              <a:t>    </a:t>
            </a:r>
            <a:r>
              <a:rPr lang="en-US" sz="2400" dirty="0" smtClean="0">
                <a:solidFill>
                  <a:srgbClr val="7030A0"/>
                </a:solidFill>
                <a:latin typeface="Source Sans Pro"/>
                <a:ea typeface="Source Sans Pro"/>
                <a:cs typeface="Source Sans Pro"/>
              </a:rPr>
              <a:t>T-cells</a:t>
            </a:r>
          </a:p>
          <a:p>
            <a:pPr marL="533400" lvl="1" indent="-457200">
              <a:spcBef>
                <a:spcPts val="600"/>
              </a:spcBef>
              <a:buClr>
                <a:srgbClr val="0DB7C4"/>
              </a:buClr>
              <a:buSzPts val="2400"/>
              <a:buAutoNum type="arabicParenR"/>
            </a:pPr>
            <a:r>
              <a:rPr lang="en-US" sz="2400" dirty="0" smtClean="0">
                <a:solidFill>
                  <a:srgbClr val="415665"/>
                </a:solidFill>
                <a:latin typeface="Source Sans Pro"/>
                <a:ea typeface="Source Sans Pro"/>
                <a:cs typeface="Source Sans Pro"/>
              </a:rPr>
              <a:t>Sinus </a:t>
            </a:r>
            <a:r>
              <a:rPr lang="en-US" sz="2400" dirty="0" err="1" smtClean="0">
                <a:solidFill>
                  <a:srgbClr val="415665"/>
                </a:solidFill>
                <a:latin typeface="Source Sans Pro"/>
                <a:ea typeface="Source Sans Pro"/>
                <a:cs typeface="Source Sans Pro"/>
              </a:rPr>
              <a:t>histiocytosis</a:t>
            </a:r>
            <a:r>
              <a:rPr lang="en-US" sz="2400" dirty="0" smtClean="0">
                <a:solidFill>
                  <a:srgbClr val="415665"/>
                </a:solidFill>
                <a:latin typeface="Source Sans Pro"/>
                <a:ea typeface="Source Sans Pro"/>
                <a:cs typeface="Source Sans Pro"/>
              </a:rPr>
              <a:t>.   </a:t>
            </a:r>
            <a:r>
              <a:rPr lang="en-US" sz="2400" dirty="0" smtClean="0">
                <a:solidFill>
                  <a:srgbClr val="7030A0"/>
                </a:solidFill>
                <a:latin typeface="Source Sans Pro"/>
                <a:ea typeface="Source Sans Pro"/>
                <a:cs typeface="Source Sans Pro"/>
              </a:rPr>
              <a:t>Macrophages</a:t>
            </a:r>
            <a:endParaRPr lang="en-US" sz="2400" dirty="0">
              <a:solidFill>
                <a:srgbClr val="7030A0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</p:spTree>
    <p:extLst>
      <p:ext uri="{BB962C8B-B14F-4D97-AF65-F5344CB8AC3E}">
        <p14:creationId xmlns:p14="http://schemas.microsoft.com/office/powerpoint/2010/main" val="294006295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4424" y="5598"/>
            <a:ext cx="5398433" cy="1140000"/>
          </a:xfrm>
        </p:spPr>
        <p:txBody>
          <a:bodyPr/>
          <a:lstStyle/>
          <a:p>
            <a:r>
              <a:rPr lang="en-US" sz="4400" dirty="0"/>
              <a:t>Reactive Lymphadenitis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23</a:t>
            </a:fld>
            <a:endParaRPr lang="en"/>
          </a:p>
        </p:txBody>
      </p:sp>
      <p:sp>
        <p:nvSpPr>
          <p:cNvPr id="3" name="TextBox 2"/>
          <p:cNvSpPr txBox="1"/>
          <p:nvPr/>
        </p:nvSpPr>
        <p:spPr>
          <a:xfrm>
            <a:off x="716973" y="1163782"/>
            <a:ext cx="7917872" cy="25391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  <a:buClr>
                <a:srgbClr val="0DB7C4"/>
              </a:buClr>
              <a:buSzPts val="2400"/>
            </a:pPr>
            <a:r>
              <a:rPr lang="en-US" sz="2000" b="1" dirty="0">
                <a:solidFill>
                  <a:srgbClr val="7030A0"/>
                </a:solidFill>
                <a:latin typeface="Source Sans Pro"/>
                <a:ea typeface="Source Sans Pro"/>
                <a:cs typeface="Source Sans Pro"/>
              </a:rPr>
              <a:t>Chronic Nonspecific Lymphadenitis </a:t>
            </a:r>
            <a:r>
              <a:rPr lang="en-US" sz="2400" b="1" dirty="0" smtClean="0">
                <a:solidFill>
                  <a:srgbClr val="7030A0"/>
                </a:solidFill>
                <a:latin typeface="Source Sans Pro"/>
                <a:ea typeface="Source Sans Pro"/>
                <a:cs typeface="Source Sans Pro"/>
              </a:rPr>
              <a:t>- </a:t>
            </a:r>
            <a:r>
              <a:rPr lang="en-US" sz="2400" b="1" dirty="0">
                <a:solidFill>
                  <a:srgbClr val="7030A0"/>
                </a:solidFill>
                <a:latin typeface="Source Sans Pro"/>
                <a:ea typeface="Source Sans Pro"/>
                <a:cs typeface="Source Sans Pro"/>
              </a:rPr>
              <a:t>Follicular hyperplasia</a:t>
            </a:r>
            <a:r>
              <a:rPr lang="en-US" sz="2400" b="1" dirty="0" smtClean="0">
                <a:solidFill>
                  <a:srgbClr val="7030A0"/>
                </a:solidFill>
                <a:latin typeface="Source Sans Pro"/>
                <a:ea typeface="Source Sans Pro"/>
                <a:cs typeface="Source Sans Pro"/>
              </a:rPr>
              <a:t>.</a:t>
            </a:r>
          </a:p>
          <a:p>
            <a:pPr marL="457200" lvl="1" indent="-381000">
              <a:spcBef>
                <a:spcPts val="600"/>
              </a:spcBef>
              <a:buClr>
                <a:srgbClr val="0DB7C4"/>
              </a:buClr>
              <a:buSzPts val="2400"/>
              <a:buFont typeface="Source Sans Pro"/>
              <a:buChar char="▹"/>
            </a:pPr>
            <a:r>
              <a:rPr lang="en-US" sz="2400" dirty="0">
                <a:solidFill>
                  <a:srgbClr val="415665"/>
                </a:solidFill>
                <a:latin typeface="Source Sans Pro"/>
                <a:ea typeface="Source Sans Pro"/>
                <a:cs typeface="Source Sans Pro"/>
              </a:rPr>
              <a:t>S</a:t>
            </a:r>
            <a:r>
              <a:rPr lang="en-US" sz="2400" dirty="0" smtClean="0">
                <a:solidFill>
                  <a:srgbClr val="415665"/>
                </a:solidFill>
                <a:latin typeface="Source Sans Pro"/>
                <a:ea typeface="Source Sans Pro"/>
                <a:cs typeface="Source Sans Pro"/>
              </a:rPr>
              <a:t>timuli </a:t>
            </a:r>
            <a:r>
              <a:rPr lang="en-US" sz="2400" dirty="0">
                <a:solidFill>
                  <a:srgbClr val="415665"/>
                </a:solidFill>
                <a:latin typeface="Source Sans Pro"/>
                <a:ea typeface="Source Sans Pro"/>
                <a:cs typeface="Source Sans Pro"/>
              </a:rPr>
              <a:t>that activate </a:t>
            </a:r>
            <a:r>
              <a:rPr lang="en-US" sz="2400" dirty="0" err="1">
                <a:solidFill>
                  <a:srgbClr val="415665"/>
                </a:solidFill>
                <a:latin typeface="Source Sans Pro"/>
                <a:ea typeface="Source Sans Pro"/>
                <a:cs typeface="Source Sans Pro"/>
              </a:rPr>
              <a:t>humoral</a:t>
            </a:r>
            <a:r>
              <a:rPr lang="en-US" sz="2400" dirty="0">
                <a:solidFill>
                  <a:srgbClr val="415665"/>
                </a:solidFill>
                <a:latin typeface="Source Sans Pro"/>
                <a:ea typeface="Source Sans Pro"/>
                <a:cs typeface="Source Sans Pro"/>
              </a:rPr>
              <a:t> immune responses. </a:t>
            </a:r>
          </a:p>
          <a:p>
            <a:pPr marL="457200" lvl="1" indent="-381000">
              <a:spcBef>
                <a:spcPts val="600"/>
              </a:spcBef>
              <a:buClr>
                <a:srgbClr val="0DB7C4"/>
              </a:buClr>
              <a:buSzPts val="2400"/>
              <a:buFont typeface="Source Sans Pro"/>
              <a:buChar char="▹"/>
            </a:pPr>
            <a:r>
              <a:rPr lang="en-US" sz="2400" dirty="0">
                <a:solidFill>
                  <a:srgbClr val="415665"/>
                </a:solidFill>
                <a:latin typeface="Source Sans Pro"/>
                <a:ea typeface="Source Sans Pro"/>
                <a:cs typeface="Source Sans Pro"/>
              </a:rPr>
              <a:t>defined </a:t>
            </a:r>
            <a:r>
              <a:rPr lang="en-US" sz="2400" dirty="0" smtClean="0">
                <a:solidFill>
                  <a:srgbClr val="415665"/>
                </a:solidFill>
                <a:latin typeface="Source Sans Pro"/>
                <a:ea typeface="Source Sans Pro"/>
                <a:cs typeface="Source Sans Pro"/>
              </a:rPr>
              <a:t>by the presence </a:t>
            </a:r>
            <a:r>
              <a:rPr lang="en-US" sz="2400" dirty="0">
                <a:solidFill>
                  <a:srgbClr val="415665"/>
                </a:solidFill>
                <a:latin typeface="Source Sans Pro"/>
                <a:ea typeface="Source Sans Pro"/>
                <a:cs typeface="Source Sans Pro"/>
              </a:rPr>
              <a:t>of large germinal centers (secondary follicles</a:t>
            </a:r>
            <a:r>
              <a:rPr lang="en-US" sz="2400" dirty="0" smtClean="0">
                <a:solidFill>
                  <a:srgbClr val="415665"/>
                </a:solidFill>
                <a:latin typeface="Source Sans Pro"/>
                <a:ea typeface="Source Sans Pro"/>
                <a:cs typeface="Source Sans Pro"/>
              </a:rPr>
              <a:t>), </a:t>
            </a:r>
            <a:r>
              <a:rPr lang="en-US" sz="2400" dirty="0">
                <a:solidFill>
                  <a:srgbClr val="415665"/>
                </a:solidFill>
                <a:latin typeface="Source Sans Pro"/>
                <a:ea typeface="Source Sans Pro"/>
                <a:cs typeface="Source Sans Pro"/>
              </a:rPr>
              <a:t>With </a:t>
            </a:r>
            <a:r>
              <a:rPr lang="en-US" sz="2400" dirty="0" err="1">
                <a:solidFill>
                  <a:srgbClr val="415665"/>
                </a:solidFill>
                <a:latin typeface="Source Sans Pro"/>
                <a:ea typeface="Source Sans Pro"/>
                <a:cs typeface="Source Sans Pro"/>
              </a:rPr>
              <a:t>tingible</a:t>
            </a:r>
            <a:r>
              <a:rPr lang="en-US" sz="2400" dirty="0">
                <a:solidFill>
                  <a:srgbClr val="415665"/>
                </a:solidFill>
                <a:latin typeface="Source Sans Pro"/>
                <a:ea typeface="Source Sans Pro"/>
                <a:cs typeface="Source Sans Pro"/>
              </a:rPr>
              <a:t>-body macrophages</a:t>
            </a:r>
          </a:p>
          <a:p>
            <a:pPr marL="457200" lvl="1" indent="-381000">
              <a:spcBef>
                <a:spcPts val="600"/>
              </a:spcBef>
              <a:buClr>
                <a:srgbClr val="0DB7C4"/>
              </a:buClr>
              <a:buSzPts val="2400"/>
              <a:buFont typeface="Source Sans Pro"/>
              <a:buChar char="▹"/>
            </a:pPr>
            <a:r>
              <a:rPr lang="en-US" sz="2400" dirty="0">
                <a:solidFill>
                  <a:srgbClr val="415665"/>
                </a:solidFill>
                <a:latin typeface="Source Sans Pro"/>
                <a:ea typeface="Source Sans Pro"/>
                <a:cs typeface="Source Sans Pro"/>
              </a:rPr>
              <a:t>Causes </a:t>
            </a:r>
            <a:r>
              <a:rPr lang="en-US" sz="2400" dirty="0" smtClean="0">
                <a:solidFill>
                  <a:srgbClr val="415665"/>
                </a:solidFill>
                <a:latin typeface="Source Sans Pro"/>
                <a:ea typeface="Source Sans Pro"/>
                <a:cs typeface="Source Sans Pro"/>
              </a:rPr>
              <a:t>include </a:t>
            </a:r>
            <a:r>
              <a:rPr lang="en-US" sz="2400" dirty="0">
                <a:solidFill>
                  <a:srgbClr val="415665"/>
                </a:solidFill>
                <a:latin typeface="Source Sans Pro"/>
                <a:ea typeface="Source Sans Pro"/>
                <a:cs typeface="Source Sans Pro"/>
              </a:rPr>
              <a:t>rheumatoid arthritis</a:t>
            </a:r>
            <a:r>
              <a:rPr lang="en-US" sz="2400" dirty="0" smtClean="0">
                <a:solidFill>
                  <a:srgbClr val="415665"/>
                </a:solidFill>
                <a:latin typeface="Source Sans Pro"/>
                <a:ea typeface="Source Sans Pro"/>
                <a:cs typeface="Source Sans Pro"/>
              </a:rPr>
              <a:t>, toxoplasmosis</a:t>
            </a:r>
            <a:r>
              <a:rPr lang="en-US" sz="2400" dirty="0">
                <a:solidFill>
                  <a:srgbClr val="415665"/>
                </a:solidFill>
                <a:latin typeface="Source Sans Pro"/>
                <a:ea typeface="Source Sans Pro"/>
                <a:cs typeface="Source Sans Pro"/>
              </a:rPr>
              <a:t>, </a:t>
            </a:r>
            <a:r>
              <a:rPr lang="en-US" sz="2400" dirty="0" smtClean="0">
                <a:solidFill>
                  <a:srgbClr val="415665"/>
                </a:solidFill>
                <a:latin typeface="Source Sans Pro"/>
                <a:ea typeface="Source Sans Pro"/>
                <a:cs typeface="Source Sans Pro"/>
              </a:rPr>
              <a:t>&amp; early </a:t>
            </a:r>
            <a:r>
              <a:rPr lang="en-US" sz="2400" dirty="0">
                <a:solidFill>
                  <a:srgbClr val="415665"/>
                </a:solidFill>
                <a:latin typeface="Source Sans Pro"/>
                <a:ea typeface="Source Sans Pro"/>
                <a:cs typeface="Source Sans Pro"/>
              </a:rPr>
              <a:t>stages of infection with HIV</a:t>
            </a:r>
          </a:p>
        </p:txBody>
      </p:sp>
    </p:spTree>
    <p:extLst>
      <p:ext uri="{BB962C8B-B14F-4D97-AF65-F5344CB8AC3E}">
        <p14:creationId xmlns:p14="http://schemas.microsoft.com/office/powerpoint/2010/main" val="323587564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4424" y="5598"/>
            <a:ext cx="5398433" cy="1140000"/>
          </a:xfrm>
        </p:spPr>
        <p:txBody>
          <a:bodyPr/>
          <a:lstStyle/>
          <a:p>
            <a:r>
              <a:rPr lang="en-US" sz="4400" dirty="0"/>
              <a:t>Reactive Lymphadenitis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24</a:t>
            </a:fld>
            <a:endParaRPr lang="en"/>
          </a:p>
        </p:txBody>
      </p:sp>
      <p:sp>
        <p:nvSpPr>
          <p:cNvPr id="3" name="TextBox 2"/>
          <p:cNvSpPr txBox="1"/>
          <p:nvPr/>
        </p:nvSpPr>
        <p:spPr>
          <a:xfrm>
            <a:off x="690707" y="1059873"/>
            <a:ext cx="79178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  <a:buClr>
                <a:srgbClr val="0DB7C4"/>
              </a:buClr>
              <a:buSzPts val="2400"/>
            </a:pPr>
            <a:r>
              <a:rPr lang="en-US" sz="2000" b="1" dirty="0">
                <a:solidFill>
                  <a:srgbClr val="7030A0"/>
                </a:solidFill>
                <a:latin typeface="Source Sans Pro"/>
                <a:ea typeface="Source Sans Pro"/>
                <a:cs typeface="Source Sans Pro"/>
              </a:rPr>
              <a:t>Chronic Nonspecific Lymphadenitis </a:t>
            </a:r>
            <a:r>
              <a:rPr lang="en-US" sz="2400" b="1" dirty="0" smtClean="0">
                <a:solidFill>
                  <a:srgbClr val="7030A0"/>
                </a:solidFill>
                <a:latin typeface="Source Sans Pro"/>
                <a:ea typeface="Source Sans Pro"/>
                <a:cs typeface="Source Sans Pro"/>
              </a:rPr>
              <a:t>- </a:t>
            </a:r>
            <a:r>
              <a:rPr lang="en-US" sz="2400" b="1" dirty="0">
                <a:solidFill>
                  <a:srgbClr val="7030A0"/>
                </a:solidFill>
                <a:latin typeface="Source Sans Pro"/>
                <a:ea typeface="Source Sans Pro"/>
                <a:cs typeface="Source Sans Pro"/>
              </a:rPr>
              <a:t>Follicular hyperplasia</a:t>
            </a:r>
            <a:r>
              <a:rPr lang="en-US" sz="2400" b="1" dirty="0" smtClean="0">
                <a:solidFill>
                  <a:srgbClr val="7030A0"/>
                </a:solidFill>
                <a:latin typeface="Source Sans Pro"/>
                <a:ea typeface="Source Sans Pro"/>
                <a:cs typeface="Source Sans Pro"/>
              </a:rPr>
              <a:t>.</a:t>
            </a:r>
          </a:p>
        </p:txBody>
      </p:sp>
      <p:pic>
        <p:nvPicPr>
          <p:cNvPr id="3074" name="Picture 2" descr="Image result for follicular hyperplasi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9037" y="1521537"/>
            <a:ext cx="3885912" cy="31959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http://atlasgeneticsoncology.org/Anomalies/Images/FloridFollPTLDFig1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99"/>
          <a:stretch/>
        </p:blipFill>
        <p:spPr bwMode="auto">
          <a:xfrm>
            <a:off x="690707" y="1521537"/>
            <a:ext cx="4068329" cy="31959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72933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4424" y="5598"/>
            <a:ext cx="5398433" cy="1140000"/>
          </a:xfrm>
        </p:spPr>
        <p:txBody>
          <a:bodyPr/>
          <a:lstStyle/>
          <a:p>
            <a:r>
              <a:rPr lang="en-US" sz="4400" dirty="0"/>
              <a:t>Reactive Lymphadenitis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25</a:t>
            </a:fld>
            <a:endParaRPr lang="en"/>
          </a:p>
        </p:txBody>
      </p:sp>
      <p:sp>
        <p:nvSpPr>
          <p:cNvPr id="3" name="TextBox 2"/>
          <p:cNvSpPr txBox="1"/>
          <p:nvPr/>
        </p:nvSpPr>
        <p:spPr>
          <a:xfrm>
            <a:off x="716973" y="1163782"/>
            <a:ext cx="7917872" cy="35702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  <a:buClr>
                <a:srgbClr val="0DB7C4"/>
              </a:buClr>
              <a:buSzPts val="2400"/>
            </a:pPr>
            <a:r>
              <a:rPr lang="en-US" sz="2000" b="1" dirty="0">
                <a:solidFill>
                  <a:srgbClr val="7030A0"/>
                </a:solidFill>
                <a:latin typeface="Source Sans Pro"/>
                <a:ea typeface="Source Sans Pro"/>
                <a:cs typeface="Source Sans Pro"/>
              </a:rPr>
              <a:t>Chronic Nonspecific Lymphadenitis </a:t>
            </a:r>
            <a:r>
              <a:rPr lang="en-US" sz="2400" b="1" dirty="0" smtClean="0">
                <a:solidFill>
                  <a:srgbClr val="7030A0"/>
                </a:solidFill>
                <a:latin typeface="Source Sans Pro"/>
                <a:ea typeface="Source Sans Pro"/>
                <a:cs typeface="Source Sans Pro"/>
              </a:rPr>
              <a:t>- </a:t>
            </a:r>
            <a:r>
              <a:rPr lang="en-US" sz="2400" b="1" dirty="0">
                <a:solidFill>
                  <a:srgbClr val="7030A0"/>
                </a:solidFill>
                <a:latin typeface="Source Sans Pro"/>
                <a:ea typeface="Source Sans Pro"/>
                <a:cs typeface="Source Sans Pro"/>
              </a:rPr>
              <a:t>Follicular hyperplasia</a:t>
            </a:r>
            <a:r>
              <a:rPr lang="en-US" sz="2400" b="1" dirty="0" smtClean="0">
                <a:solidFill>
                  <a:srgbClr val="7030A0"/>
                </a:solidFill>
                <a:latin typeface="Source Sans Pro"/>
                <a:ea typeface="Source Sans Pro"/>
                <a:cs typeface="Source Sans Pro"/>
              </a:rPr>
              <a:t>.</a:t>
            </a:r>
          </a:p>
          <a:p>
            <a:pPr marL="76200" lvl="1">
              <a:spcBef>
                <a:spcPts val="600"/>
              </a:spcBef>
              <a:buClr>
                <a:srgbClr val="0DB7C4"/>
              </a:buClr>
              <a:buSzPts val="2400"/>
            </a:pPr>
            <a:r>
              <a:rPr lang="en-US" sz="2400" dirty="0">
                <a:solidFill>
                  <a:srgbClr val="415665"/>
                </a:solidFill>
                <a:latin typeface="Source Sans Pro"/>
                <a:ea typeface="Source Sans Pro"/>
                <a:cs typeface="Source Sans Pro"/>
              </a:rPr>
              <a:t>This form of hyperplasia is morphologically similar to follicular lymphoma, Features </a:t>
            </a:r>
            <a:r>
              <a:rPr lang="en-US" sz="2400" dirty="0">
                <a:solidFill>
                  <a:schemeClr val="accent5">
                    <a:lumMod val="75000"/>
                  </a:schemeClr>
                </a:solidFill>
                <a:latin typeface="Source Sans Pro"/>
                <a:ea typeface="Source Sans Pro"/>
                <a:cs typeface="Source Sans Pro"/>
              </a:rPr>
              <a:t>favoring</a:t>
            </a:r>
            <a:r>
              <a:rPr lang="en-US" sz="2400" dirty="0">
                <a:solidFill>
                  <a:srgbClr val="415665"/>
                </a:solidFill>
                <a:latin typeface="Source Sans Pro"/>
                <a:ea typeface="Source Sans Pro"/>
                <a:cs typeface="Source Sans Pro"/>
              </a:rPr>
              <a:t> a reactive (</a:t>
            </a:r>
            <a:r>
              <a:rPr lang="en-US" sz="2400" dirty="0" err="1">
                <a:solidFill>
                  <a:srgbClr val="415665"/>
                </a:solidFill>
                <a:latin typeface="Source Sans Pro"/>
                <a:ea typeface="Source Sans Pro"/>
                <a:cs typeface="Source Sans Pro"/>
              </a:rPr>
              <a:t>nonneoplastic</a:t>
            </a:r>
            <a:r>
              <a:rPr lang="en-US" sz="2400" dirty="0">
                <a:solidFill>
                  <a:srgbClr val="415665"/>
                </a:solidFill>
                <a:latin typeface="Source Sans Pro"/>
                <a:ea typeface="Source Sans Pro"/>
                <a:cs typeface="Source Sans Pro"/>
              </a:rPr>
              <a:t>) hyperplasia include:</a:t>
            </a:r>
            <a:br>
              <a:rPr lang="en-US" sz="2400" dirty="0">
                <a:solidFill>
                  <a:srgbClr val="415665"/>
                </a:solidFill>
                <a:latin typeface="Source Sans Pro"/>
                <a:ea typeface="Source Sans Pro"/>
                <a:cs typeface="Source Sans Pro"/>
              </a:rPr>
            </a:br>
            <a:r>
              <a:rPr lang="en-US" sz="2400" dirty="0">
                <a:solidFill>
                  <a:srgbClr val="415665"/>
                </a:solidFill>
                <a:latin typeface="Source Sans Pro"/>
                <a:ea typeface="Source Sans Pro"/>
                <a:cs typeface="Source Sans Pro"/>
              </a:rPr>
              <a:t>(1) preservation of the lymph node architecture.</a:t>
            </a:r>
            <a:br>
              <a:rPr lang="en-US" sz="2400" dirty="0">
                <a:solidFill>
                  <a:srgbClr val="415665"/>
                </a:solidFill>
                <a:latin typeface="Source Sans Pro"/>
                <a:ea typeface="Source Sans Pro"/>
                <a:cs typeface="Source Sans Pro"/>
              </a:rPr>
            </a:br>
            <a:r>
              <a:rPr lang="en-US" sz="2400" dirty="0">
                <a:solidFill>
                  <a:srgbClr val="415665"/>
                </a:solidFill>
                <a:latin typeface="Source Sans Pro"/>
                <a:ea typeface="Source Sans Pro"/>
                <a:cs typeface="Source Sans Pro"/>
              </a:rPr>
              <a:t>(2) Variation in the shape and size of the follicles.</a:t>
            </a:r>
            <a:br>
              <a:rPr lang="en-US" sz="2400" dirty="0">
                <a:solidFill>
                  <a:srgbClr val="415665"/>
                </a:solidFill>
                <a:latin typeface="Source Sans Pro"/>
                <a:ea typeface="Source Sans Pro"/>
                <a:cs typeface="Source Sans Pro"/>
              </a:rPr>
            </a:br>
            <a:r>
              <a:rPr lang="en-US" sz="2400" dirty="0">
                <a:solidFill>
                  <a:srgbClr val="415665"/>
                </a:solidFill>
                <a:latin typeface="Source Sans Pro"/>
                <a:ea typeface="Source Sans Pro"/>
                <a:cs typeface="Source Sans Pro"/>
              </a:rPr>
              <a:t>(3) Frequent GC mitotic figures &amp; phagocytic macrophages, &amp; recognizable light and dark zones. (absent in neoplastic follicles)</a:t>
            </a:r>
          </a:p>
        </p:txBody>
      </p:sp>
    </p:spTree>
    <p:extLst>
      <p:ext uri="{BB962C8B-B14F-4D97-AF65-F5344CB8AC3E}">
        <p14:creationId xmlns:p14="http://schemas.microsoft.com/office/powerpoint/2010/main" val="2181669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4424" y="5598"/>
            <a:ext cx="5398433" cy="1140000"/>
          </a:xfrm>
        </p:spPr>
        <p:txBody>
          <a:bodyPr/>
          <a:lstStyle/>
          <a:p>
            <a:r>
              <a:rPr lang="en-US" sz="4400" dirty="0"/>
              <a:t>Reactive Lymphadenitis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26</a:t>
            </a:fld>
            <a:endParaRPr lang="en"/>
          </a:p>
        </p:txBody>
      </p:sp>
      <p:sp>
        <p:nvSpPr>
          <p:cNvPr id="3" name="TextBox 2"/>
          <p:cNvSpPr txBox="1"/>
          <p:nvPr/>
        </p:nvSpPr>
        <p:spPr>
          <a:xfrm>
            <a:off x="716973" y="1091045"/>
            <a:ext cx="8032172" cy="35086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  <a:buClr>
                <a:srgbClr val="0DB7C4"/>
              </a:buClr>
              <a:buSzPts val="2400"/>
            </a:pPr>
            <a:r>
              <a:rPr lang="en-US" sz="2000" b="1" dirty="0">
                <a:solidFill>
                  <a:srgbClr val="7030A0"/>
                </a:solidFill>
                <a:latin typeface="Source Sans Pro"/>
                <a:ea typeface="Source Sans Pro"/>
                <a:cs typeface="Source Sans Pro"/>
              </a:rPr>
              <a:t>Chronic Nonspecific Lymphadenitis </a:t>
            </a:r>
            <a:r>
              <a:rPr lang="en-US" sz="2400" b="1" dirty="0" smtClean="0">
                <a:solidFill>
                  <a:srgbClr val="7030A0"/>
                </a:solidFill>
                <a:latin typeface="Source Sans Pro"/>
                <a:ea typeface="Source Sans Pro"/>
                <a:cs typeface="Source Sans Pro"/>
              </a:rPr>
              <a:t>- </a:t>
            </a:r>
            <a:r>
              <a:rPr lang="en-US" sz="2400" b="1" dirty="0" err="1">
                <a:solidFill>
                  <a:srgbClr val="7030A0"/>
                </a:solidFill>
                <a:latin typeface="Source Sans Pro"/>
                <a:ea typeface="Source Sans Pro"/>
                <a:cs typeface="Source Sans Pro"/>
              </a:rPr>
              <a:t>Paracortical</a:t>
            </a:r>
            <a:r>
              <a:rPr lang="en-US" sz="2400" b="1" dirty="0">
                <a:solidFill>
                  <a:srgbClr val="7030A0"/>
                </a:solidFill>
                <a:latin typeface="Source Sans Pro"/>
                <a:ea typeface="Source Sans Pro"/>
                <a:cs typeface="Source Sans Pro"/>
              </a:rPr>
              <a:t> </a:t>
            </a:r>
            <a:r>
              <a:rPr lang="en-US" sz="2400" b="1" dirty="0" smtClean="0">
                <a:solidFill>
                  <a:srgbClr val="7030A0"/>
                </a:solidFill>
                <a:latin typeface="Source Sans Pro"/>
                <a:ea typeface="Source Sans Pro"/>
                <a:cs typeface="Source Sans Pro"/>
              </a:rPr>
              <a:t>hyperplasia</a:t>
            </a:r>
          </a:p>
          <a:p>
            <a:pPr marL="457200" lvl="1" indent="-381000">
              <a:spcBef>
                <a:spcPts val="600"/>
              </a:spcBef>
              <a:buClr>
                <a:srgbClr val="0DB7C4"/>
              </a:buClr>
              <a:buSzPts val="2400"/>
              <a:buFont typeface="Source Sans Pro"/>
              <a:buChar char="▹"/>
            </a:pPr>
            <a:r>
              <a:rPr lang="en-US" sz="2400" dirty="0" smtClean="0">
                <a:solidFill>
                  <a:srgbClr val="415665"/>
                </a:solidFill>
                <a:latin typeface="Source Sans Pro"/>
                <a:ea typeface="Source Sans Pro"/>
                <a:cs typeface="Source Sans Pro"/>
              </a:rPr>
              <a:t>Caused </a:t>
            </a:r>
            <a:r>
              <a:rPr lang="en-US" sz="2400" dirty="0">
                <a:solidFill>
                  <a:srgbClr val="415665"/>
                </a:solidFill>
                <a:latin typeface="Source Sans Pro"/>
                <a:ea typeface="Source Sans Pro"/>
                <a:cs typeface="Source Sans Pro"/>
              </a:rPr>
              <a:t>by immune reactions involving the T cell </a:t>
            </a:r>
            <a:r>
              <a:rPr lang="en-US" sz="2400" dirty="0" smtClean="0">
                <a:solidFill>
                  <a:srgbClr val="415665"/>
                </a:solidFill>
                <a:latin typeface="Source Sans Pro"/>
                <a:ea typeface="Source Sans Pro"/>
                <a:cs typeface="Source Sans Pro"/>
              </a:rPr>
              <a:t>regions.</a:t>
            </a:r>
            <a:endParaRPr lang="en-US" sz="2400" dirty="0">
              <a:solidFill>
                <a:srgbClr val="415665"/>
              </a:solidFill>
              <a:latin typeface="Source Sans Pro"/>
              <a:ea typeface="Source Sans Pro"/>
              <a:cs typeface="Source Sans Pro"/>
            </a:endParaRPr>
          </a:p>
          <a:p>
            <a:pPr marL="457200" lvl="1" indent="-381000">
              <a:spcBef>
                <a:spcPts val="600"/>
              </a:spcBef>
              <a:buClr>
                <a:srgbClr val="0DB7C4"/>
              </a:buClr>
              <a:buSzPts val="2400"/>
              <a:buFont typeface="Source Sans Pro"/>
              <a:buChar char="▹"/>
            </a:pPr>
            <a:r>
              <a:rPr lang="en-US" sz="2400" dirty="0">
                <a:solidFill>
                  <a:srgbClr val="415665"/>
                </a:solidFill>
                <a:latin typeface="Source Sans Pro"/>
                <a:ea typeface="Source Sans Pro"/>
                <a:cs typeface="Source Sans Pro"/>
              </a:rPr>
              <a:t>Activated </a:t>
            </a:r>
            <a:r>
              <a:rPr lang="en-US" sz="2400" dirty="0" err="1">
                <a:solidFill>
                  <a:srgbClr val="415665"/>
                </a:solidFill>
                <a:latin typeface="Source Sans Pro"/>
                <a:ea typeface="Source Sans Pro"/>
                <a:cs typeface="Source Sans Pro"/>
              </a:rPr>
              <a:t>parafollicular</a:t>
            </a:r>
            <a:r>
              <a:rPr lang="en-US" sz="2400" dirty="0">
                <a:solidFill>
                  <a:srgbClr val="415665"/>
                </a:solidFill>
                <a:latin typeface="Source Sans Pro"/>
                <a:ea typeface="Source Sans Pro"/>
                <a:cs typeface="Source Sans Pro"/>
              </a:rPr>
              <a:t> T cells transform into </a:t>
            </a:r>
            <a:r>
              <a:rPr lang="en-US" sz="2400" dirty="0" smtClean="0">
                <a:solidFill>
                  <a:srgbClr val="415665"/>
                </a:solidFill>
                <a:latin typeface="Source Sans Pro"/>
                <a:ea typeface="Source Sans Pro"/>
                <a:cs typeface="Source Sans Pro"/>
              </a:rPr>
              <a:t>large proliferating </a:t>
            </a:r>
            <a:r>
              <a:rPr lang="en-US" sz="2400" u="sng" dirty="0" err="1">
                <a:solidFill>
                  <a:srgbClr val="415665"/>
                </a:solidFill>
                <a:latin typeface="Source Sans Pro"/>
                <a:ea typeface="Source Sans Pro"/>
                <a:cs typeface="Source Sans Pro"/>
              </a:rPr>
              <a:t>immunoblasts</a:t>
            </a:r>
            <a:r>
              <a:rPr lang="en-US" sz="2400" dirty="0">
                <a:solidFill>
                  <a:srgbClr val="415665"/>
                </a:solidFill>
                <a:latin typeface="Source Sans Pro"/>
                <a:ea typeface="Source Sans Pro"/>
                <a:cs typeface="Source Sans Pro"/>
              </a:rPr>
              <a:t> </a:t>
            </a:r>
            <a:r>
              <a:rPr lang="en-US" sz="2400" dirty="0">
                <a:solidFill>
                  <a:srgbClr val="415665"/>
                </a:solidFill>
                <a:latin typeface="Source Sans Pro"/>
                <a:ea typeface="Source Sans Pro"/>
                <a:cs typeface="Source Sans Pro"/>
                <a:sym typeface="Wingdings" pitchFamily="2" charset="2"/>
              </a:rPr>
              <a:t> </a:t>
            </a:r>
            <a:r>
              <a:rPr lang="en-US" sz="2400" dirty="0" smtClean="0">
                <a:solidFill>
                  <a:srgbClr val="415665"/>
                </a:solidFill>
                <a:latin typeface="Source Sans Pro"/>
                <a:ea typeface="Source Sans Pro"/>
                <a:cs typeface="Source Sans Pro"/>
                <a:sym typeface="Wingdings" pitchFamily="2" charset="2"/>
              </a:rPr>
              <a:t>that </a:t>
            </a:r>
            <a:r>
              <a:rPr lang="en-US" sz="2400" dirty="0" smtClean="0">
                <a:solidFill>
                  <a:srgbClr val="415665"/>
                </a:solidFill>
                <a:latin typeface="Source Sans Pro"/>
                <a:ea typeface="Source Sans Pro"/>
                <a:cs typeface="Source Sans Pro"/>
              </a:rPr>
              <a:t>efface </a:t>
            </a:r>
            <a:r>
              <a:rPr lang="en-US" sz="2400" dirty="0">
                <a:solidFill>
                  <a:srgbClr val="415665"/>
                </a:solidFill>
                <a:latin typeface="Source Sans Pro"/>
                <a:ea typeface="Source Sans Pro"/>
                <a:cs typeface="Source Sans Pro"/>
              </a:rPr>
              <a:t>B cell follicles.</a:t>
            </a:r>
          </a:p>
          <a:p>
            <a:pPr marL="457200" lvl="1" indent="-381000">
              <a:spcBef>
                <a:spcPts val="600"/>
              </a:spcBef>
              <a:buClr>
                <a:srgbClr val="0DB7C4"/>
              </a:buClr>
              <a:buSzPts val="2400"/>
              <a:buFont typeface="Source Sans Pro"/>
              <a:buChar char="▹"/>
            </a:pPr>
            <a:r>
              <a:rPr lang="en-US" sz="2400" dirty="0" smtClean="0">
                <a:solidFill>
                  <a:srgbClr val="415665"/>
                </a:solidFill>
                <a:latin typeface="Source Sans Pro"/>
                <a:ea typeface="Source Sans Pro"/>
                <a:cs typeface="Source Sans Pro"/>
              </a:rPr>
              <a:t>Encountered in:</a:t>
            </a:r>
            <a:endParaRPr lang="en-US" sz="2400" dirty="0">
              <a:solidFill>
                <a:srgbClr val="415665"/>
              </a:solidFill>
              <a:latin typeface="Source Sans Pro"/>
              <a:ea typeface="Source Sans Pro"/>
              <a:cs typeface="Source Sans Pro"/>
            </a:endParaRPr>
          </a:p>
          <a:p>
            <a:pPr marL="533400" lvl="1" indent="-457200">
              <a:spcBef>
                <a:spcPts val="600"/>
              </a:spcBef>
              <a:buClr>
                <a:srgbClr val="0DB7C4"/>
              </a:buClr>
              <a:buSzPts val="2400"/>
              <a:buAutoNum type="arabicParenR"/>
            </a:pPr>
            <a:r>
              <a:rPr lang="en-US" sz="2400" dirty="0" smtClean="0">
                <a:solidFill>
                  <a:srgbClr val="415665"/>
                </a:solidFill>
                <a:latin typeface="Source Sans Pro"/>
                <a:ea typeface="Source Sans Pro"/>
                <a:cs typeface="Source Sans Pro"/>
              </a:rPr>
              <a:t>viral infections  </a:t>
            </a:r>
          </a:p>
          <a:p>
            <a:pPr marL="533400" lvl="1" indent="-457200">
              <a:spcBef>
                <a:spcPts val="600"/>
              </a:spcBef>
              <a:buClr>
                <a:srgbClr val="0DB7C4"/>
              </a:buClr>
              <a:buSzPts val="2400"/>
              <a:buAutoNum type="arabicParenR"/>
            </a:pPr>
            <a:r>
              <a:rPr lang="en-US" sz="2400" dirty="0" smtClean="0">
                <a:solidFill>
                  <a:srgbClr val="415665"/>
                </a:solidFill>
                <a:latin typeface="Source Sans Pro"/>
                <a:ea typeface="Source Sans Pro"/>
                <a:cs typeface="Source Sans Pro"/>
              </a:rPr>
              <a:t>vaccinations </a:t>
            </a:r>
            <a:r>
              <a:rPr lang="en-US" sz="2400" dirty="0">
                <a:solidFill>
                  <a:srgbClr val="415665"/>
                </a:solidFill>
                <a:latin typeface="Source Sans Pro"/>
                <a:ea typeface="Source Sans Pro"/>
                <a:cs typeface="Source Sans Pro"/>
              </a:rPr>
              <a:t>(e.g., </a:t>
            </a:r>
            <a:r>
              <a:rPr lang="en-US" sz="2400" dirty="0" smtClean="0">
                <a:solidFill>
                  <a:srgbClr val="415665"/>
                </a:solidFill>
                <a:latin typeface="Source Sans Pro"/>
                <a:ea typeface="Source Sans Pro"/>
                <a:cs typeface="Source Sans Pro"/>
              </a:rPr>
              <a:t>smallpox).</a:t>
            </a:r>
          </a:p>
          <a:p>
            <a:pPr marL="533400" lvl="1" indent="-457200">
              <a:spcBef>
                <a:spcPts val="600"/>
              </a:spcBef>
              <a:buClr>
                <a:srgbClr val="0DB7C4"/>
              </a:buClr>
              <a:buSzPts val="2400"/>
              <a:buAutoNum type="arabicParenR"/>
            </a:pPr>
            <a:r>
              <a:rPr lang="en-US" sz="2400" dirty="0" smtClean="0">
                <a:solidFill>
                  <a:srgbClr val="415665"/>
                </a:solidFill>
                <a:latin typeface="Source Sans Pro"/>
                <a:ea typeface="Source Sans Pro"/>
                <a:cs typeface="Source Sans Pro"/>
              </a:rPr>
              <a:t>Drugs </a:t>
            </a:r>
            <a:r>
              <a:rPr lang="en-US" sz="2400" dirty="0">
                <a:solidFill>
                  <a:srgbClr val="415665"/>
                </a:solidFill>
                <a:latin typeface="Source Sans Pro"/>
                <a:ea typeface="Source Sans Pro"/>
                <a:cs typeface="Source Sans Pro"/>
              </a:rPr>
              <a:t>induced immune reactions (phenytoin)</a:t>
            </a:r>
          </a:p>
        </p:txBody>
      </p:sp>
    </p:spTree>
    <p:extLst>
      <p:ext uri="{BB962C8B-B14F-4D97-AF65-F5344CB8AC3E}">
        <p14:creationId xmlns:p14="http://schemas.microsoft.com/office/powerpoint/2010/main" val="77295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4424" y="5598"/>
            <a:ext cx="5398433" cy="1140000"/>
          </a:xfrm>
        </p:spPr>
        <p:txBody>
          <a:bodyPr/>
          <a:lstStyle/>
          <a:p>
            <a:r>
              <a:rPr lang="en-US" sz="4400" dirty="0"/>
              <a:t>Reactive Lymphadenitis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27</a:t>
            </a:fld>
            <a:endParaRPr lang="en"/>
          </a:p>
        </p:txBody>
      </p:sp>
      <p:sp>
        <p:nvSpPr>
          <p:cNvPr id="3" name="TextBox 2"/>
          <p:cNvSpPr txBox="1"/>
          <p:nvPr/>
        </p:nvSpPr>
        <p:spPr>
          <a:xfrm>
            <a:off x="716973" y="1091045"/>
            <a:ext cx="80321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  <a:buClr>
                <a:srgbClr val="0DB7C4"/>
              </a:buClr>
              <a:buSzPts val="2400"/>
            </a:pPr>
            <a:r>
              <a:rPr lang="en-US" sz="2000" b="1" dirty="0">
                <a:solidFill>
                  <a:srgbClr val="7030A0"/>
                </a:solidFill>
                <a:latin typeface="Source Sans Pro"/>
                <a:ea typeface="Source Sans Pro"/>
                <a:cs typeface="Source Sans Pro"/>
              </a:rPr>
              <a:t>Chronic Nonspecific Lymphadenitis </a:t>
            </a:r>
            <a:r>
              <a:rPr lang="en-US" sz="2400" b="1" dirty="0" smtClean="0">
                <a:solidFill>
                  <a:srgbClr val="7030A0"/>
                </a:solidFill>
                <a:latin typeface="Source Sans Pro"/>
                <a:ea typeface="Source Sans Pro"/>
                <a:cs typeface="Source Sans Pro"/>
              </a:rPr>
              <a:t>- </a:t>
            </a:r>
            <a:r>
              <a:rPr lang="en-US" sz="2400" b="1" dirty="0" err="1">
                <a:solidFill>
                  <a:srgbClr val="7030A0"/>
                </a:solidFill>
                <a:latin typeface="Source Sans Pro"/>
                <a:ea typeface="Source Sans Pro"/>
                <a:cs typeface="Source Sans Pro"/>
              </a:rPr>
              <a:t>Paracortical</a:t>
            </a:r>
            <a:r>
              <a:rPr lang="en-US" sz="2400" b="1" dirty="0">
                <a:solidFill>
                  <a:srgbClr val="7030A0"/>
                </a:solidFill>
                <a:latin typeface="Source Sans Pro"/>
                <a:ea typeface="Source Sans Pro"/>
                <a:cs typeface="Source Sans Pro"/>
              </a:rPr>
              <a:t> </a:t>
            </a:r>
            <a:r>
              <a:rPr lang="en-US" sz="2400" b="1" dirty="0" smtClean="0">
                <a:solidFill>
                  <a:srgbClr val="7030A0"/>
                </a:solidFill>
                <a:latin typeface="Source Sans Pro"/>
                <a:ea typeface="Source Sans Pro"/>
                <a:cs typeface="Source Sans Pro"/>
              </a:rPr>
              <a:t>hyperplasia</a:t>
            </a:r>
          </a:p>
        </p:txBody>
      </p:sp>
      <p:pic>
        <p:nvPicPr>
          <p:cNvPr id="9220" name="Picture 4" descr="Image result for paracortical hyperplasia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82" t="3894" r="2181" b="4391"/>
          <a:stretch/>
        </p:blipFill>
        <p:spPr bwMode="auto">
          <a:xfrm>
            <a:off x="4613566" y="1552710"/>
            <a:ext cx="4260270" cy="3258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Content Placeholder 3" descr="1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7" b="1187"/>
          <a:stretch>
            <a:fillRect/>
          </a:stretch>
        </p:blipFill>
        <p:spPr>
          <a:xfrm>
            <a:off x="457201" y="1552711"/>
            <a:ext cx="4156364" cy="325823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24083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4424" y="5598"/>
            <a:ext cx="5398433" cy="1140000"/>
          </a:xfrm>
        </p:spPr>
        <p:txBody>
          <a:bodyPr/>
          <a:lstStyle/>
          <a:p>
            <a:r>
              <a:rPr lang="en-US" sz="4400" dirty="0"/>
              <a:t>Reactive Lymphadenitis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28</a:t>
            </a:fld>
            <a:endParaRPr lang="en"/>
          </a:p>
        </p:txBody>
      </p:sp>
      <p:sp>
        <p:nvSpPr>
          <p:cNvPr id="3" name="TextBox 2"/>
          <p:cNvSpPr txBox="1"/>
          <p:nvPr/>
        </p:nvSpPr>
        <p:spPr>
          <a:xfrm>
            <a:off x="716973" y="1091045"/>
            <a:ext cx="8032172" cy="34317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  <a:buClr>
                <a:srgbClr val="0DB7C4"/>
              </a:buClr>
              <a:buSzPts val="2400"/>
            </a:pPr>
            <a:r>
              <a:rPr lang="en-US" sz="2000" b="1" dirty="0">
                <a:solidFill>
                  <a:srgbClr val="7030A0"/>
                </a:solidFill>
                <a:latin typeface="Source Sans Pro"/>
                <a:ea typeface="Source Sans Pro"/>
                <a:cs typeface="Source Sans Pro"/>
              </a:rPr>
              <a:t>Chronic Nonspecific Lymphadenitis </a:t>
            </a:r>
            <a:r>
              <a:rPr lang="en-US" sz="2400" b="1" dirty="0" smtClean="0">
                <a:solidFill>
                  <a:srgbClr val="7030A0"/>
                </a:solidFill>
                <a:latin typeface="Source Sans Pro"/>
                <a:ea typeface="Source Sans Pro"/>
                <a:cs typeface="Source Sans Pro"/>
              </a:rPr>
              <a:t>- </a:t>
            </a:r>
            <a:r>
              <a:rPr lang="en-US" sz="2400" b="1" dirty="0">
                <a:solidFill>
                  <a:srgbClr val="7030A0"/>
                </a:solidFill>
                <a:latin typeface="Source Sans Pro"/>
                <a:ea typeface="Source Sans Pro"/>
                <a:cs typeface="Source Sans Pro"/>
              </a:rPr>
              <a:t>Sinus </a:t>
            </a:r>
            <a:r>
              <a:rPr lang="en-US" sz="2400" b="1" dirty="0" err="1">
                <a:solidFill>
                  <a:srgbClr val="7030A0"/>
                </a:solidFill>
                <a:latin typeface="Source Sans Pro"/>
                <a:ea typeface="Source Sans Pro"/>
                <a:cs typeface="Source Sans Pro"/>
              </a:rPr>
              <a:t>Histiocytosis</a:t>
            </a:r>
            <a:endParaRPr lang="en-US" sz="2400" b="1" dirty="0">
              <a:solidFill>
                <a:srgbClr val="7030A0"/>
              </a:solidFill>
              <a:latin typeface="Source Sans Pro"/>
              <a:ea typeface="Source Sans Pro"/>
              <a:cs typeface="Source Sans Pro"/>
            </a:endParaRPr>
          </a:p>
          <a:p>
            <a:pPr marL="457200" lvl="1" indent="-381000">
              <a:spcBef>
                <a:spcPts val="600"/>
              </a:spcBef>
              <a:buClr>
                <a:srgbClr val="0DB7C4"/>
              </a:buClr>
              <a:buSzPts val="2400"/>
              <a:buFont typeface="Source Sans Pro"/>
              <a:buChar char="▹"/>
            </a:pPr>
            <a:r>
              <a:rPr lang="en-US" sz="2400" dirty="0">
                <a:solidFill>
                  <a:srgbClr val="415665"/>
                </a:solidFill>
                <a:latin typeface="Source Sans Pro"/>
                <a:ea typeface="Source Sans Pro"/>
                <a:cs typeface="Source Sans Pro"/>
              </a:rPr>
              <a:t>D</a:t>
            </a:r>
            <a:r>
              <a:rPr lang="en-US" sz="2400" dirty="0" smtClean="0">
                <a:solidFill>
                  <a:srgbClr val="415665"/>
                </a:solidFill>
                <a:latin typeface="Source Sans Pro"/>
                <a:ea typeface="Source Sans Pro"/>
                <a:cs typeface="Source Sans Pro"/>
              </a:rPr>
              <a:t>istention </a:t>
            </a:r>
            <a:r>
              <a:rPr lang="en-US" sz="2400" dirty="0">
                <a:solidFill>
                  <a:srgbClr val="415665"/>
                </a:solidFill>
                <a:latin typeface="Source Sans Pro"/>
                <a:ea typeface="Source Sans Pro"/>
                <a:cs typeface="Source Sans Pro"/>
              </a:rPr>
              <a:t>and prominence of the </a:t>
            </a:r>
            <a:r>
              <a:rPr lang="en-US" sz="2400" u="sng" dirty="0">
                <a:solidFill>
                  <a:srgbClr val="415665"/>
                </a:solidFill>
                <a:latin typeface="Source Sans Pro"/>
                <a:ea typeface="Source Sans Pro"/>
                <a:cs typeface="Source Sans Pro"/>
              </a:rPr>
              <a:t>lymphatic sinusoids, due </a:t>
            </a:r>
            <a:r>
              <a:rPr lang="en-US" sz="2400" u="sng" dirty="0" smtClean="0">
                <a:solidFill>
                  <a:srgbClr val="415665"/>
                </a:solidFill>
                <a:latin typeface="Source Sans Pro"/>
                <a:ea typeface="Source Sans Pro"/>
                <a:cs typeface="Source Sans Pro"/>
              </a:rPr>
              <a:t>to:</a:t>
            </a:r>
          </a:p>
          <a:p>
            <a:pPr marL="533400" lvl="1" indent="-457200">
              <a:spcBef>
                <a:spcPts val="600"/>
              </a:spcBef>
              <a:buClr>
                <a:srgbClr val="0DB7C4"/>
              </a:buClr>
              <a:buSzPts val="2400"/>
              <a:buAutoNum type="arabicParenR"/>
            </a:pPr>
            <a:r>
              <a:rPr lang="en-US" sz="2400" dirty="0">
                <a:solidFill>
                  <a:srgbClr val="415665"/>
                </a:solidFill>
                <a:latin typeface="Source Sans Pro"/>
                <a:ea typeface="Source Sans Pro"/>
                <a:cs typeface="Source Sans Pro"/>
              </a:rPr>
              <a:t>M</a:t>
            </a:r>
            <a:r>
              <a:rPr lang="en-US" sz="2400" dirty="0" smtClean="0">
                <a:solidFill>
                  <a:srgbClr val="415665"/>
                </a:solidFill>
                <a:latin typeface="Source Sans Pro"/>
                <a:ea typeface="Source Sans Pro"/>
                <a:cs typeface="Source Sans Pro"/>
              </a:rPr>
              <a:t>arked </a:t>
            </a:r>
            <a:r>
              <a:rPr lang="en-US" sz="2400" dirty="0">
                <a:solidFill>
                  <a:srgbClr val="415665"/>
                </a:solidFill>
                <a:latin typeface="Source Sans Pro"/>
                <a:ea typeface="Source Sans Pro"/>
                <a:cs typeface="Source Sans Pro"/>
              </a:rPr>
              <a:t>hypertrophy of lining endothelial </a:t>
            </a:r>
            <a:r>
              <a:rPr lang="en-US" sz="2400" dirty="0" smtClean="0">
                <a:solidFill>
                  <a:srgbClr val="415665"/>
                </a:solidFill>
                <a:latin typeface="Source Sans Pro"/>
                <a:ea typeface="Source Sans Pro"/>
                <a:cs typeface="Source Sans Pro"/>
              </a:rPr>
              <a:t>cells.</a:t>
            </a:r>
          </a:p>
          <a:p>
            <a:pPr marL="533400" lvl="1" indent="-457200">
              <a:spcBef>
                <a:spcPts val="600"/>
              </a:spcBef>
              <a:buClr>
                <a:srgbClr val="0DB7C4"/>
              </a:buClr>
              <a:buSzPts val="2400"/>
              <a:buAutoNum type="arabicParenR"/>
            </a:pPr>
            <a:r>
              <a:rPr lang="en-US" sz="2400" dirty="0" smtClean="0">
                <a:solidFill>
                  <a:srgbClr val="415665"/>
                </a:solidFill>
                <a:latin typeface="Source Sans Pro"/>
                <a:ea typeface="Source Sans Pro"/>
                <a:cs typeface="Source Sans Pro"/>
              </a:rPr>
              <a:t>An </a:t>
            </a:r>
            <a:r>
              <a:rPr lang="en-US" sz="2400" dirty="0">
                <a:solidFill>
                  <a:srgbClr val="415665"/>
                </a:solidFill>
                <a:latin typeface="Source Sans Pro"/>
                <a:ea typeface="Source Sans Pro"/>
                <a:cs typeface="Source Sans Pro"/>
              </a:rPr>
              <a:t>infiltrate of macrophages (</a:t>
            </a:r>
            <a:r>
              <a:rPr lang="en-US" sz="2400" dirty="0" err="1">
                <a:solidFill>
                  <a:srgbClr val="415665"/>
                </a:solidFill>
                <a:latin typeface="Source Sans Pro"/>
                <a:ea typeface="Source Sans Pro"/>
                <a:cs typeface="Source Sans Pro"/>
              </a:rPr>
              <a:t>histiocytes</a:t>
            </a:r>
            <a:r>
              <a:rPr lang="en-US" sz="2400" dirty="0">
                <a:solidFill>
                  <a:srgbClr val="415665"/>
                </a:solidFill>
                <a:latin typeface="Source Sans Pro"/>
                <a:ea typeface="Source Sans Pro"/>
                <a:cs typeface="Source Sans Pro"/>
              </a:rPr>
              <a:t>). </a:t>
            </a:r>
          </a:p>
          <a:p>
            <a:pPr marL="457200" lvl="1" indent="-381000">
              <a:spcBef>
                <a:spcPts val="600"/>
              </a:spcBef>
              <a:buClr>
                <a:srgbClr val="0DB7C4"/>
              </a:buClr>
              <a:buSzPts val="2400"/>
              <a:buFont typeface="Source Sans Pro"/>
              <a:buChar char="▹"/>
            </a:pPr>
            <a:r>
              <a:rPr lang="en-US" sz="2400" dirty="0" smtClean="0">
                <a:solidFill>
                  <a:srgbClr val="415665"/>
                </a:solidFill>
                <a:latin typeface="Source Sans Pro"/>
                <a:ea typeface="Source Sans Pro"/>
                <a:cs typeface="Source Sans Pro"/>
              </a:rPr>
              <a:t>In </a:t>
            </a:r>
            <a:r>
              <a:rPr lang="en-US" sz="2400" dirty="0">
                <a:solidFill>
                  <a:srgbClr val="415665"/>
                </a:solidFill>
                <a:latin typeface="Source Sans Pro"/>
                <a:ea typeface="Source Sans Pro"/>
                <a:cs typeface="Source Sans Pro"/>
              </a:rPr>
              <a:t>lymph nodes draining cancers.</a:t>
            </a:r>
          </a:p>
          <a:p>
            <a:pPr marL="457200" lvl="1" indent="-381000">
              <a:spcBef>
                <a:spcPts val="600"/>
              </a:spcBef>
              <a:buClr>
                <a:srgbClr val="0DB7C4"/>
              </a:buClr>
              <a:buSzPts val="2400"/>
              <a:buFont typeface="Source Sans Pro"/>
              <a:buChar char="▹"/>
            </a:pPr>
            <a:r>
              <a:rPr lang="en-US" sz="2400" dirty="0" smtClean="0">
                <a:solidFill>
                  <a:srgbClr val="415665"/>
                </a:solidFill>
                <a:latin typeface="Source Sans Pro"/>
                <a:ea typeface="Source Sans Pro"/>
                <a:cs typeface="Source Sans Pro"/>
              </a:rPr>
              <a:t>Represent </a:t>
            </a:r>
            <a:r>
              <a:rPr lang="en-US" sz="2400" dirty="0">
                <a:solidFill>
                  <a:srgbClr val="415665"/>
                </a:solidFill>
                <a:latin typeface="Source Sans Pro"/>
                <a:ea typeface="Source Sans Pro"/>
                <a:cs typeface="Source Sans Pro"/>
              </a:rPr>
              <a:t>an immune response to the tumor or its products.</a:t>
            </a:r>
          </a:p>
        </p:txBody>
      </p:sp>
    </p:spTree>
    <p:extLst>
      <p:ext uri="{BB962C8B-B14F-4D97-AF65-F5344CB8AC3E}">
        <p14:creationId xmlns:p14="http://schemas.microsoft.com/office/powerpoint/2010/main" val="3890311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4424" y="5598"/>
            <a:ext cx="5398433" cy="1140000"/>
          </a:xfrm>
        </p:spPr>
        <p:txBody>
          <a:bodyPr/>
          <a:lstStyle/>
          <a:p>
            <a:r>
              <a:rPr lang="en-US" sz="4400" dirty="0"/>
              <a:t>Reactive Lymphadenitis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29</a:t>
            </a:fld>
            <a:endParaRPr lang="en"/>
          </a:p>
        </p:txBody>
      </p:sp>
      <p:sp>
        <p:nvSpPr>
          <p:cNvPr id="3" name="TextBox 2"/>
          <p:cNvSpPr txBox="1"/>
          <p:nvPr/>
        </p:nvSpPr>
        <p:spPr>
          <a:xfrm>
            <a:off x="716973" y="1091045"/>
            <a:ext cx="80321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  <a:buClr>
                <a:srgbClr val="0DB7C4"/>
              </a:buClr>
              <a:buSzPts val="2400"/>
            </a:pPr>
            <a:r>
              <a:rPr lang="en-US" sz="2000" b="1" dirty="0">
                <a:solidFill>
                  <a:srgbClr val="7030A0"/>
                </a:solidFill>
                <a:latin typeface="Source Sans Pro"/>
                <a:ea typeface="Source Sans Pro"/>
                <a:cs typeface="Source Sans Pro"/>
              </a:rPr>
              <a:t>Chronic Nonspecific Lymphadenitis </a:t>
            </a:r>
            <a:r>
              <a:rPr lang="en-US" sz="2400" b="1" dirty="0" smtClean="0">
                <a:solidFill>
                  <a:srgbClr val="7030A0"/>
                </a:solidFill>
                <a:latin typeface="Source Sans Pro"/>
                <a:ea typeface="Source Sans Pro"/>
                <a:cs typeface="Source Sans Pro"/>
              </a:rPr>
              <a:t>- </a:t>
            </a:r>
            <a:r>
              <a:rPr lang="en-US" sz="2400" b="1" dirty="0">
                <a:solidFill>
                  <a:srgbClr val="7030A0"/>
                </a:solidFill>
                <a:latin typeface="Source Sans Pro"/>
                <a:ea typeface="Source Sans Pro"/>
                <a:cs typeface="Source Sans Pro"/>
              </a:rPr>
              <a:t>Sinus </a:t>
            </a:r>
            <a:r>
              <a:rPr lang="en-US" sz="2400" b="1" dirty="0" err="1" smtClean="0">
                <a:solidFill>
                  <a:srgbClr val="7030A0"/>
                </a:solidFill>
                <a:latin typeface="Source Sans Pro"/>
                <a:ea typeface="Source Sans Pro"/>
                <a:cs typeface="Source Sans Pro"/>
              </a:rPr>
              <a:t>Histiocytosis</a:t>
            </a:r>
            <a:endParaRPr lang="en-US" sz="2400" b="1" dirty="0">
              <a:solidFill>
                <a:srgbClr val="7030A0"/>
              </a:solidFill>
              <a:latin typeface="Source Sans Pro"/>
              <a:ea typeface="Source Sans Pro"/>
              <a:cs typeface="Source Sans Pro"/>
            </a:endParaRPr>
          </a:p>
        </p:txBody>
      </p:sp>
      <p:pic>
        <p:nvPicPr>
          <p:cNvPr id="15364" name="Picture 4" descr="Related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0680" y="1552710"/>
            <a:ext cx="6504758" cy="32453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23535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3"/>
          <p:cNvSpPr txBox="1">
            <a:spLocks noGrp="1"/>
          </p:cNvSpPr>
          <p:nvPr>
            <p:ph type="title"/>
          </p:nvPr>
        </p:nvSpPr>
        <p:spPr>
          <a:xfrm>
            <a:off x="844425" y="5598"/>
            <a:ext cx="3552600" cy="1140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82;p13"/>
          <p:cNvSpPr txBox="1">
            <a:spLocks noGrp="1"/>
          </p:cNvSpPr>
          <p:nvPr>
            <p:ph type="body" idx="2"/>
          </p:nvPr>
        </p:nvSpPr>
        <p:spPr>
          <a:xfrm>
            <a:off x="844425" y="1359600"/>
            <a:ext cx="3611100" cy="2883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01600" indent="0">
              <a:buNone/>
            </a:pPr>
            <a:r>
              <a:rPr lang="en-US" sz="2400" dirty="0"/>
              <a:t>5 major types of WBCs</a:t>
            </a:r>
          </a:p>
          <a:p>
            <a:pPr lvl="1"/>
            <a:r>
              <a:rPr lang="en-US" sz="2400" dirty="0"/>
              <a:t>Neutrophils</a:t>
            </a:r>
          </a:p>
          <a:p>
            <a:pPr lvl="1"/>
            <a:r>
              <a:rPr lang="en-US" sz="2400" dirty="0"/>
              <a:t>Lymphocytes</a:t>
            </a:r>
          </a:p>
          <a:p>
            <a:pPr lvl="1"/>
            <a:r>
              <a:rPr lang="en-US" sz="2400" dirty="0"/>
              <a:t>Monocytes</a:t>
            </a:r>
          </a:p>
          <a:p>
            <a:pPr lvl="1"/>
            <a:r>
              <a:rPr lang="en-US" sz="2400" dirty="0" err="1"/>
              <a:t>Eosinophils</a:t>
            </a:r>
            <a:endParaRPr lang="en-US" sz="2400" dirty="0"/>
          </a:p>
          <a:p>
            <a:pPr lvl="1"/>
            <a:r>
              <a:rPr lang="en-US" sz="2400" dirty="0" smtClean="0"/>
              <a:t>Basophils</a:t>
            </a:r>
            <a:endParaRPr sz="2400" dirty="0"/>
          </a:p>
        </p:txBody>
      </p:sp>
      <p:sp>
        <p:nvSpPr>
          <p:cNvPr id="83" name="Google Shape;83;p13"/>
          <p:cNvSpPr txBox="1">
            <a:spLocks noGrp="1"/>
          </p:cNvSpPr>
          <p:nvPr>
            <p:ph type="body" idx="2"/>
          </p:nvPr>
        </p:nvSpPr>
        <p:spPr>
          <a:xfrm>
            <a:off x="4432041" y="1359600"/>
            <a:ext cx="3980415" cy="2883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-US" sz="2400" dirty="0"/>
              <a:t>Disorders include 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deficiencies</a:t>
            </a:r>
            <a:r>
              <a:rPr lang="en-US" sz="2400" dirty="0"/>
              <a:t> </a:t>
            </a:r>
            <a:r>
              <a:rPr lang="en-US" sz="2400" dirty="0" smtClean="0"/>
              <a:t>(</a:t>
            </a:r>
            <a:r>
              <a:rPr lang="en-US" sz="2400" dirty="0"/>
              <a:t>abnormally </a:t>
            </a:r>
            <a:r>
              <a:rPr lang="en-US" sz="2400" dirty="0" smtClean="0"/>
              <a:t>low count </a:t>
            </a:r>
            <a:r>
              <a:rPr lang="en-US" sz="2400" dirty="0" smtClean="0">
                <a:sym typeface="Wingdings" pitchFamily="2" charset="2"/>
              </a:rPr>
              <a:t></a:t>
            </a:r>
            <a:r>
              <a:rPr lang="en-US" sz="2400" dirty="0" smtClean="0"/>
              <a:t> </a:t>
            </a:r>
            <a:r>
              <a:rPr lang="en-US" sz="2400" dirty="0" err="1" smtClean="0"/>
              <a:t>leukopenias</a:t>
            </a:r>
            <a:r>
              <a:rPr lang="en-US" sz="2400" dirty="0"/>
              <a:t>) and 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proliferations</a:t>
            </a:r>
            <a:r>
              <a:rPr lang="en-US" sz="2400" dirty="0"/>
              <a:t> (leukocytosis), which may be reactive or neoplastic.</a:t>
            </a:r>
            <a:endParaRPr sz="2400" dirty="0"/>
          </a:p>
        </p:txBody>
      </p:sp>
      <p:sp>
        <p:nvSpPr>
          <p:cNvPr id="85" name="Google Shape;85;p13"/>
          <p:cNvSpPr txBox="1">
            <a:spLocks noGrp="1"/>
          </p:cNvSpPr>
          <p:nvPr>
            <p:ph type="sldNum" idx="12"/>
          </p:nvPr>
        </p:nvSpPr>
        <p:spPr>
          <a:xfrm>
            <a:off x="-75" y="0"/>
            <a:ext cx="669600" cy="1140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3</a:t>
            </a:fld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25375" y="4304873"/>
            <a:ext cx="5309700" cy="713464"/>
          </a:xfrm>
        </p:spPr>
        <p:txBody>
          <a:bodyPr/>
          <a:lstStyle/>
          <a:p>
            <a:r>
              <a:rPr lang="en-US" dirty="0" smtClean="0">
                <a:solidFill>
                  <a:srgbClr val="00B0F0"/>
                </a:solidFill>
              </a:rPr>
              <a:t>THANK YOU!</a:t>
            </a:r>
            <a:endParaRPr lang="en-US" dirty="0">
              <a:solidFill>
                <a:srgbClr val="00B0F0"/>
              </a:solidFill>
            </a:endParaRPr>
          </a:p>
        </p:txBody>
      </p:sp>
      <p:pic>
        <p:nvPicPr>
          <p:cNvPr id="1026" name="Picture 2" descr="Related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3043" y="113179"/>
            <a:ext cx="6185043" cy="37704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446695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3"/>
          <p:cNvSpPr txBox="1">
            <a:spLocks noGrp="1"/>
          </p:cNvSpPr>
          <p:nvPr>
            <p:ph type="sldNum" idx="12"/>
          </p:nvPr>
        </p:nvSpPr>
        <p:spPr>
          <a:xfrm>
            <a:off x="-75" y="0"/>
            <a:ext cx="669600" cy="1140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4</a:t>
            </a:fld>
            <a:endParaRPr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393" y="780837"/>
            <a:ext cx="6735936" cy="4006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805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4"/>
          <p:cNvSpPr txBox="1">
            <a:spLocks noGrp="1"/>
          </p:cNvSpPr>
          <p:nvPr>
            <p:ph type="title"/>
          </p:nvPr>
        </p:nvSpPr>
        <p:spPr>
          <a:xfrm>
            <a:off x="737118" y="120520"/>
            <a:ext cx="7641882" cy="114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en-US" sz="4800" dirty="0"/>
              <a:t>Neutropenia/</a:t>
            </a:r>
            <a:r>
              <a:rPr lang="en-US" sz="4800" dirty="0" err="1"/>
              <a:t>Agranulocytosis</a:t>
            </a:r>
            <a:endParaRPr sz="4800" dirty="0"/>
          </a:p>
        </p:txBody>
      </p:sp>
      <p:sp>
        <p:nvSpPr>
          <p:cNvPr id="91" name="Google Shape;91;p14"/>
          <p:cNvSpPr txBox="1">
            <a:spLocks noGrp="1"/>
          </p:cNvSpPr>
          <p:nvPr>
            <p:ph type="body" idx="1"/>
          </p:nvPr>
        </p:nvSpPr>
        <p:spPr>
          <a:xfrm>
            <a:off x="914401" y="1250721"/>
            <a:ext cx="7772400" cy="253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-US" dirty="0"/>
              <a:t>N</a:t>
            </a:r>
            <a:r>
              <a:rPr lang="en-US" dirty="0" smtClean="0"/>
              <a:t>eutropenia: a reduction </a:t>
            </a:r>
            <a:r>
              <a:rPr lang="en-US" dirty="0"/>
              <a:t>in the number of granulocytes in </a:t>
            </a:r>
            <a:r>
              <a:rPr lang="en-US" dirty="0" smtClean="0"/>
              <a:t>blood, when </a:t>
            </a:r>
            <a:r>
              <a:rPr lang="en-US" dirty="0"/>
              <a:t>severe, </a:t>
            </a:r>
            <a:r>
              <a:rPr lang="en-US" dirty="0" err="1"/>
              <a:t>agranulocytosis</a:t>
            </a:r>
            <a:r>
              <a:rPr lang="en-US" dirty="0" smtClean="0"/>
              <a:t>. ( &lt;500)</a:t>
            </a:r>
          </a:p>
          <a:p>
            <a:r>
              <a:rPr lang="en-US" dirty="0" smtClean="0"/>
              <a:t>Most common Leukopenia.</a:t>
            </a:r>
            <a:endParaRPr lang="en-US" dirty="0"/>
          </a:p>
          <a:p>
            <a:r>
              <a:rPr lang="en-US" dirty="0" err="1"/>
              <a:t>Neutropenic</a:t>
            </a:r>
            <a:r>
              <a:rPr lang="en-US" dirty="0"/>
              <a:t> persons are susceptible to severe, </a:t>
            </a:r>
            <a:r>
              <a:rPr lang="en-US" dirty="0" smtClean="0"/>
              <a:t>potentially fatal </a:t>
            </a:r>
            <a:r>
              <a:rPr lang="en-US" dirty="0"/>
              <a:t>bacterial and fungal </a:t>
            </a:r>
            <a:r>
              <a:rPr lang="en-US" dirty="0" smtClean="0"/>
              <a:t>infections.</a:t>
            </a:r>
          </a:p>
          <a:p>
            <a:r>
              <a:rPr lang="en-US" dirty="0" smtClean="0"/>
              <a:t>Two </a:t>
            </a:r>
            <a:r>
              <a:rPr lang="en-US" dirty="0"/>
              <a:t>major </a:t>
            </a:r>
            <a:r>
              <a:rPr lang="en-US" dirty="0" smtClean="0"/>
              <a:t>mechanisms:</a:t>
            </a:r>
            <a:endParaRPr lang="en-US" dirty="0"/>
          </a:p>
          <a:p>
            <a:pPr lvl="2">
              <a:buFont typeface="Wingdings" pitchFamily="2" charset="2"/>
              <a:buChar char="v"/>
            </a:pPr>
            <a:r>
              <a:rPr lang="en-US" dirty="0"/>
              <a:t>Decrease production</a:t>
            </a:r>
          </a:p>
          <a:p>
            <a:pPr lvl="2">
              <a:buFont typeface="Wingdings" pitchFamily="2" charset="2"/>
              <a:buChar char="v"/>
            </a:pPr>
            <a:r>
              <a:rPr lang="en-US" dirty="0"/>
              <a:t>Increase peripheral destruction of neutrophils</a:t>
            </a:r>
          </a:p>
          <a:p>
            <a:pPr marL="1257300" lvl="2" indent="-342900">
              <a:buFont typeface="Wingdings" pitchFamily="2" charset="2"/>
              <a:buChar char="v"/>
            </a:pPr>
            <a:endParaRPr lang="en-US" dirty="0"/>
          </a:p>
          <a:p>
            <a:endParaRPr lang="en-US" dirty="0" smtClean="0"/>
          </a:p>
          <a:p>
            <a:endParaRPr b="1" dirty="0"/>
          </a:p>
        </p:txBody>
      </p:sp>
      <p:sp>
        <p:nvSpPr>
          <p:cNvPr id="92" name="Google Shape;92;p14"/>
          <p:cNvSpPr txBox="1">
            <a:spLocks noGrp="1"/>
          </p:cNvSpPr>
          <p:nvPr>
            <p:ph type="sldNum" idx="12"/>
          </p:nvPr>
        </p:nvSpPr>
        <p:spPr>
          <a:xfrm>
            <a:off x="-75" y="0"/>
            <a:ext cx="669600" cy="1140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5</a:t>
            </a:fld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4"/>
          <p:cNvSpPr txBox="1">
            <a:spLocks noGrp="1"/>
          </p:cNvSpPr>
          <p:nvPr>
            <p:ph type="title"/>
          </p:nvPr>
        </p:nvSpPr>
        <p:spPr>
          <a:xfrm>
            <a:off x="737118" y="120520"/>
            <a:ext cx="7641882" cy="114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en-US" sz="4800" dirty="0"/>
              <a:t>Neutropenia/</a:t>
            </a:r>
            <a:r>
              <a:rPr lang="en-US" sz="4800" dirty="0" err="1"/>
              <a:t>Agranulocytosis</a:t>
            </a:r>
            <a:endParaRPr sz="4800" dirty="0"/>
          </a:p>
        </p:txBody>
      </p:sp>
      <p:sp>
        <p:nvSpPr>
          <p:cNvPr id="91" name="Google Shape;91;p14"/>
          <p:cNvSpPr txBox="1">
            <a:spLocks noGrp="1"/>
          </p:cNvSpPr>
          <p:nvPr>
            <p:ph type="body" idx="1"/>
          </p:nvPr>
        </p:nvSpPr>
        <p:spPr>
          <a:xfrm>
            <a:off x="746449" y="1250721"/>
            <a:ext cx="7529803" cy="253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76200" indent="0">
              <a:buNone/>
            </a:pPr>
            <a:r>
              <a:rPr lang="en-US" dirty="0"/>
              <a:t>Decrease production</a:t>
            </a:r>
          </a:p>
          <a:p>
            <a:pPr lvl="1"/>
            <a:r>
              <a:rPr lang="en-US" dirty="0"/>
              <a:t>Marrow hypoplasia in patients who receive chemotherapy or radiation therapy</a:t>
            </a:r>
          </a:p>
          <a:p>
            <a:pPr lvl="1"/>
            <a:r>
              <a:rPr lang="en-US" dirty="0"/>
              <a:t>Leukemia or other tumors replacing the marrow</a:t>
            </a:r>
          </a:p>
          <a:p>
            <a:pPr lvl="1"/>
            <a:r>
              <a:rPr lang="en-US" dirty="0"/>
              <a:t>Medications </a:t>
            </a:r>
          </a:p>
          <a:p>
            <a:pPr lvl="1"/>
            <a:r>
              <a:rPr lang="en-US" dirty="0"/>
              <a:t>Certain types of neoplastic lymphocytic </a:t>
            </a:r>
            <a:r>
              <a:rPr lang="en-US" dirty="0" smtClean="0"/>
              <a:t>proliferations involving marrow.</a:t>
            </a:r>
            <a:endParaRPr lang="en-US" dirty="0"/>
          </a:p>
          <a:p>
            <a:endParaRPr lang="en-US" sz="1800" dirty="0" smtClean="0"/>
          </a:p>
          <a:p>
            <a:endParaRPr sz="1800" b="1" dirty="0"/>
          </a:p>
        </p:txBody>
      </p:sp>
      <p:sp>
        <p:nvSpPr>
          <p:cNvPr id="92" name="Google Shape;92;p14"/>
          <p:cNvSpPr txBox="1">
            <a:spLocks noGrp="1"/>
          </p:cNvSpPr>
          <p:nvPr>
            <p:ph type="sldNum" idx="12"/>
          </p:nvPr>
        </p:nvSpPr>
        <p:spPr>
          <a:xfrm>
            <a:off x="-75" y="0"/>
            <a:ext cx="669600" cy="1140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6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265306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4"/>
          <p:cNvSpPr txBox="1">
            <a:spLocks noGrp="1"/>
          </p:cNvSpPr>
          <p:nvPr>
            <p:ph type="title"/>
          </p:nvPr>
        </p:nvSpPr>
        <p:spPr>
          <a:xfrm>
            <a:off x="737118" y="120520"/>
            <a:ext cx="7641882" cy="114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en-US" sz="4800" dirty="0"/>
              <a:t>Neutropenia/</a:t>
            </a:r>
            <a:r>
              <a:rPr lang="en-US" sz="4800" dirty="0" err="1"/>
              <a:t>Agranulocytosis</a:t>
            </a:r>
            <a:endParaRPr sz="4800" dirty="0"/>
          </a:p>
        </p:txBody>
      </p:sp>
      <p:sp>
        <p:nvSpPr>
          <p:cNvPr id="91" name="Google Shape;91;p14"/>
          <p:cNvSpPr txBox="1">
            <a:spLocks noGrp="1"/>
          </p:cNvSpPr>
          <p:nvPr>
            <p:ph type="body" idx="1"/>
          </p:nvPr>
        </p:nvSpPr>
        <p:spPr>
          <a:xfrm>
            <a:off x="765111" y="1400011"/>
            <a:ext cx="7529803" cy="253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76200" indent="0">
              <a:buNone/>
            </a:pPr>
            <a:r>
              <a:rPr lang="en-US" dirty="0" smtClean="0"/>
              <a:t>Increased peripheral destruction/consumption:</a:t>
            </a:r>
          </a:p>
          <a:p>
            <a:pPr lvl="1"/>
            <a:r>
              <a:rPr lang="en-US" dirty="0"/>
              <a:t>Autoimmune destruction</a:t>
            </a:r>
          </a:p>
          <a:p>
            <a:pPr lvl="1"/>
            <a:r>
              <a:rPr lang="en-US" dirty="0" smtClean="0"/>
              <a:t>Overwhelming </a:t>
            </a:r>
            <a:r>
              <a:rPr lang="en-US" dirty="0"/>
              <a:t>bacterial, fungal or </a:t>
            </a:r>
            <a:r>
              <a:rPr lang="en-US" dirty="0" err="1"/>
              <a:t>rickettsial</a:t>
            </a:r>
            <a:r>
              <a:rPr lang="en-US" dirty="0"/>
              <a:t> </a:t>
            </a:r>
            <a:r>
              <a:rPr lang="en-US" dirty="0" smtClean="0"/>
              <a:t>infection (peripheral use)</a:t>
            </a:r>
          </a:p>
          <a:p>
            <a:pPr lvl="1"/>
            <a:r>
              <a:rPr lang="en-US" dirty="0" smtClean="0"/>
              <a:t>Splenomegaly (sequestration &amp; accelerated </a:t>
            </a:r>
            <a:r>
              <a:rPr lang="en-US" dirty="0"/>
              <a:t>removal of neutrophils</a:t>
            </a:r>
            <a:r>
              <a:rPr lang="en-US" dirty="0" smtClean="0"/>
              <a:t>.)</a:t>
            </a:r>
            <a:endParaRPr lang="en-US" dirty="0"/>
          </a:p>
          <a:p>
            <a:pPr marL="76200" indent="0">
              <a:buNone/>
            </a:pPr>
            <a:endParaRPr lang="en-US" dirty="0" smtClean="0"/>
          </a:p>
          <a:p>
            <a:endParaRPr lang="en-US" sz="1800" dirty="0" smtClean="0"/>
          </a:p>
          <a:p>
            <a:endParaRPr sz="1800" b="1" dirty="0"/>
          </a:p>
        </p:txBody>
      </p:sp>
      <p:sp>
        <p:nvSpPr>
          <p:cNvPr id="92" name="Google Shape;92;p14"/>
          <p:cNvSpPr txBox="1">
            <a:spLocks noGrp="1"/>
          </p:cNvSpPr>
          <p:nvPr>
            <p:ph type="sldNum" idx="12"/>
          </p:nvPr>
        </p:nvSpPr>
        <p:spPr>
          <a:xfrm>
            <a:off x="-75" y="0"/>
            <a:ext cx="669600" cy="1140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7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757670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4"/>
          <p:cNvSpPr txBox="1">
            <a:spLocks noGrp="1"/>
          </p:cNvSpPr>
          <p:nvPr>
            <p:ph type="title"/>
          </p:nvPr>
        </p:nvSpPr>
        <p:spPr>
          <a:xfrm>
            <a:off x="737118" y="120520"/>
            <a:ext cx="7641882" cy="114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en-US" sz="4800" dirty="0"/>
              <a:t>Neutropenia/</a:t>
            </a:r>
            <a:r>
              <a:rPr lang="en-US" sz="4800" dirty="0" err="1"/>
              <a:t>Agranulocytosis</a:t>
            </a:r>
            <a:endParaRPr sz="4800" dirty="0"/>
          </a:p>
        </p:txBody>
      </p:sp>
      <p:sp>
        <p:nvSpPr>
          <p:cNvPr id="91" name="Google Shape;91;p14"/>
          <p:cNvSpPr txBox="1">
            <a:spLocks noGrp="1"/>
          </p:cNvSpPr>
          <p:nvPr>
            <p:ph type="body" idx="1"/>
          </p:nvPr>
        </p:nvSpPr>
        <p:spPr>
          <a:xfrm>
            <a:off x="736175" y="1168527"/>
            <a:ext cx="7529803" cy="253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76200" indent="0">
              <a:buNone/>
            </a:pPr>
            <a:r>
              <a:rPr lang="en-US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Clinical features: </a:t>
            </a:r>
          </a:p>
          <a:p>
            <a:r>
              <a:rPr lang="en-US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Infections </a:t>
            </a:r>
          </a:p>
          <a:p>
            <a:r>
              <a:rPr lang="en-US" dirty="0" smtClean="0"/>
              <a:t>Fever</a:t>
            </a:r>
            <a:r>
              <a:rPr lang="en-US" dirty="0"/>
              <a:t>, chills, </a:t>
            </a:r>
            <a:r>
              <a:rPr lang="en-US" dirty="0" smtClean="0"/>
              <a:t>malaise.</a:t>
            </a:r>
            <a:endParaRPr lang="en-US" dirty="0"/>
          </a:p>
          <a:p>
            <a:r>
              <a:rPr lang="en-US" dirty="0" err="1"/>
              <a:t>Mucocutaneous</a:t>
            </a:r>
            <a:r>
              <a:rPr lang="en-US" dirty="0"/>
              <a:t> necrotizing ulcers</a:t>
            </a:r>
          </a:p>
          <a:p>
            <a:r>
              <a:rPr lang="en-US" dirty="0"/>
              <a:t>High risk of sepsis</a:t>
            </a:r>
          </a:p>
          <a:p>
            <a:pPr marL="76200" indent="0">
              <a:buNone/>
            </a:pPr>
            <a:r>
              <a:rPr 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Tx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</a:t>
            </a:r>
            <a:r>
              <a:rPr lang="en-US" dirty="0" err="1"/>
              <a:t>broadspectrum</a:t>
            </a:r>
            <a:r>
              <a:rPr lang="en-US" dirty="0"/>
              <a:t> antibiotics (bacterial and fungal), granulocyte colony-stimulating factor (G-CSF).</a:t>
            </a:r>
          </a:p>
        </p:txBody>
      </p:sp>
      <p:sp>
        <p:nvSpPr>
          <p:cNvPr id="92" name="Google Shape;92;p14"/>
          <p:cNvSpPr txBox="1">
            <a:spLocks noGrp="1"/>
          </p:cNvSpPr>
          <p:nvPr>
            <p:ph type="sldNum" idx="12"/>
          </p:nvPr>
        </p:nvSpPr>
        <p:spPr>
          <a:xfrm>
            <a:off x="-75" y="0"/>
            <a:ext cx="669600" cy="1140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8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3017927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4"/>
          <p:cNvSpPr txBox="1">
            <a:spLocks noGrp="1"/>
          </p:cNvSpPr>
          <p:nvPr>
            <p:ph type="title"/>
          </p:nvPr>
        </p:nvSpPr>
        <p:spPr>
          <a:xfrm>
            <a:off x="737118" y="120520"/>
            <a:ext cx="7641882" cy="114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en-US" sz="4800" dirty="0" err="1"/>
              <a:t>Lymphopenia</a:t>
            </a:r>
            <a:endParaRPr sz="4800" dirty="0"/>
          </a:p>
        </p:txBody>
      </p:sp>
      <p:sp>
        <p:nvSpPr>
          <p:cNvPr id="91" name="Google Shape;91;p14"/>
          <p:cNvSpPr txBox="1">
            <a:spLocks noGrp="1"/>
          </p:cNvSpPr>
          <p:nvPr>
            <p:ph type="body" idx="1"/>
          </p:nvPr>
        </p:nvSpPr>
        <p:spPr>
          <a:xfrm>
            <a:off x="746449" y="1189076"/>
            <a:ext cx="7529803" cy="253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-US" dirty="0"/>
              <a:t>M</a:t>
            </a:r>
            <a:r>
              <a:rPr lang="en-US" dirty="0" smtClean="0"/>
              <a:t>uch </a:t>
            </a:r>
            <a:r>
              <a:rPr lang="en-US" dirty="0"/>
              <a:t>less </a:t>
            </a:r>
            <a:r>
              <a:rPr lang="en-US" dirty="0" smtClean="0"/>
              <a:t>common.</a:t>
            </a:r>
          </a:p>
          <a:p>
            <a:r>
              <a:rPr lang="en-US" dirty="0" smtClean="0"/>
              <a:t>Associated with rare </a:t>
            </a:r>
            <a:r>
              <a:rPr lang="en-US" dirty="0"/>
              <a:t>congenital immunodeficiency diseases, </a:t>
            </a:r>
            <a:r>
              <a:rPr lang="en-US" dirty="0" smtClean="0"/>
              <a:t>advanced human </a:t>
            </a:r>
            <a:r>
              <a:rPr lang="en-US" dirty="0"/>
              <a:t>immunodeficiency virus </a:t>
            </a:r>
            <a:r>
              <a:rPr lang="en-US" dirty="0" smtClean="0"/>
              <a:t>(HIV</a:t>
            </a:r>
            <a:r>
              <a:rPr lang="en-US" dirty="0"/>
              <a:t>) infection, </a:t>
            </a:r>
            <a:r>
              <a:rPr lang="en-US" dirty="0" smtClean="0"/>
              <a:t>&amp; high </a:t>
            </a:r>
            <a:r>
              <a:rPr lang="en-US" dirty="0"/>
              <a:t>doses of </a:t>
            </a:r>
            <a:r>
              <a:rPr lang="en-US" dirty="0" smtClean="0"/>
              <a:t>corticosteroids </a:t>
            </a:r>
            <a:r>
              <a:rPr lang="en-US" dirty="0" err="1" smtClean="0"/>
              <a:t>Tx</a:t>
            </a:r>
            <a:r>
              <a:rPr lang="en-US" dirty="0" smtClean="0"/>
              <a:t>.</a:t>
            </a:r>
          </a:p>
          <a:p>
            <a:r>
              <a:rPr lang="en-US" dirty="0" smtClean="0"/>
              <a:t>Certain </a:t>
            </a:r>
            <a:r>
              <a:rPr lang="en-US" dirty="0"/>
              <a:t>acute viral </a:t>
            </a:r>
            <a:r>
              <a:rPr lang="en-US" dirty="0" smtClean="0"/>
              <a:t>infections </a:t>
            </a:r>
            <a:r>
              <a:rPr lang="en-US" dirty="0" smtClean="0">
                <a:sym typeface="Wingdings" pitchFamily="2" charset="2"/>
              </a:rPr>
              <a:t> </a:t>
            </a:r>
            <a:r>
              <a:rPr lang="en-US" dirty="0" smtClean="0"/>
              <a:t>stems </a:t>
            </a:r>
            <a:r>
              <a:rPr lang="en-US" dirty="0"/>
              <a:t>from lymphocyte </a:t>
            </a:r>
            <a:r>
              <a:rPr lang="en-US" u="sng" dirty="0" smtClean="0"/>
              <a:t>redistribution</a:t>
            </a:r>
            <a:r>
              <a:rPr lang="en-US" dirty="0" smtClean="0"/>
              <a:t> (to lymph </a:t>
            </a:r>
            <a:r>
              <a:rPr lang="en-US" dirty="0"/>
              <a:t>nodes </a:t>
            </a:r>
            <a:r>
              <a:rPr lang="en-US" dirty="0" smtClean="0"/>
              <a:t>&amp; increased </a:t>
            </a:r>
            <a:r>
              <a:rPr lang="en-US" dirty="0"/>
              <a:t>adherence to endothelial </a:t>
            </a:r>
            <a:r>
              <a:rPr lang="en-US" dirty="0" smtClean="0"/>
              <a:t>cells)rather than </a:t>
            </a:r>
            <a:r>
              <a:rPr lang="en-US" dirty="0"/>
              <a:t>a decrease in the </a:t>
            </a:r>
            <a:r>
              <a:rPr lang="en-US" dirty="0" smtClean="0"/>
              <a:t>number.</a:t>
            </a:r>
            <a:endParaRPr lang="en-US" dirty="0"/>
          </a:p>
        </p:txBody>
      </p:sp>
      <p:sp>
        <p:nvSpPr>
          <p:cNvPr id="92" name="Google Shape;92;p14"/>
          <p:cNvSpPr txBox="1">
            <a:spLocks noGrp="1"/>
          </p:cNvSpPr>
          <p:nvPr>
            <p:ph type="sldNum" idx="12"/>
          </p:nvPr>
        </p:nvSpPr>
        <p:spPr>
          <a:xfrm>
            <a:off x="-75" y="0"/>
            <a:ext cx="669600" cy="1140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9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239166407"/>
      </p:ext>
    </p:extLst>
  </p:cSld>
  <p:clrMapOvr>
    <a:masterClrMapping/>
  </p:clrMapOvr>
</p:sld>
</file>

<file path=ppt/theme/theme1.xml><?xml version="1.0" encoding="utf-8"?>
<a:theme xmlns:a="http://schemas.openxmlformats.org/drawingml/2006/main" name="Cerimon template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E37AE78F7C16E478AD2C6155D76C10A" ma:contentTypeVersion="2" ma:contentTypeDescription="Create a new document." ma:contentTypeScope="" ma:versionID="2a50bebe698d96012b74a9cd00e649b8">
  <xsd:schema xmlns:xsd="http://www.w3.org/2001/XMLSchema" xmlns:xs="http://www.w3.org/2001/XMLSchema" xmlns:p="http://schemas.microsoft.com/office/2006/metadata/properties" xmlns:ns2="fea59dd6-f072-4555-9d80-4fd2553d3ca9" targetNamespace="http://schemas.microsoft.com/office/2006/metadata/properties" ma:root="true" ma:fieldsID="eef2700527f58fb026f18b957ab35ab9" ns2:_="">
    <xsd:import namespace="fea59dd6-f072-4555-9d80-4fd2553d3ca9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ea59dd6-f072-4555-9d80-4fd2553d3ca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CC1A190D-A63C-4DA6-B276-71E6EB30979F}"/>
</file>

<file path=customXml/itemProps2.xml><?xml version="1.0" encoding="utf-8"?>
<ds:datastoreItem xmlns:ds="http://schemas.openxmlformats.org/officeDocument/2006/customXml" ds:itemID="{BC710C75-9264-4CD2-80F4-ECF409AE5541}"/>
</file>

<file path=customXml/itemProps3.xml><?xml version="1.0" encoding="utf-8"?>
<ds:datastoreItem xmlns:ds="http://schemas.openxmlformats.org/officeDocument/2006/customXml" ds:itemID="{C997C4B8-7381-44BC-8776-32382CF4828B}"/>
</file>

<file path=docProps/app.xml><?xml version="1.0" encoding="utf-8"?>
<Properties xmlns="http://schemas.openxmlformats.org/officeDocument/2006/extended-properties" xmlns:vt="http://schemas.openxmlformats.org/officeDocument/2006/docPropsVTypes">
  <TotalTime>524</TotalTime>
  <Words>856</Words>
  <Application>Microsoft Office PowerPoint</Application>
  <PresentationFormat>On-screen Show (16:9)</PresentationFormat>
  <Paragraphs>150</Paragraphs>
  <Slides>30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5" baseType="lpstr">
      <vt:lpstr>Arial</vt:lpstr>
      <vt:lpstr>Wingdings</vt:lpstr>
      <vt:lpstr>Dosis</vt:lpstr>
      <vt:lpstr>Source Sans Pro</vt:lpstr>
      <vt:lpstr>Cerimon template</vt:lpstr>
      <vt:lpstr>Hematopoietic &amp;  Lymphoid System White Cell disorders</vt:lpstr>
      <vt:lpstr>1. Nonneoplastic disorders of white cells</vt:lpstr>
      <vt:lpstr>PowerPoint Presentation</vt:lpstr>
      <vt:lpstr>PowerPoint Presentation</vt:lpstr>
      <vt:lpstr>Neutropenia/Agranulocytosis</vt:lpstr>
      <vt:lpstr>Neutropenia/Agranulocytosis</vt:lpstr>
      <vt:lpstr>Neutropenia/Agranulocytosis</vt:lpstr>
      <vt:lpstr>Neutropenia/Agranulocytosis</vt:lpstr>
      <vt:lpstr>Lymphopenia</vt:lpstr>
      <vt:lpstr>Leukocytosis</vt:lpstr>
      <vt:lpstr>Leukocytosis - neutrophilia </vt:lpstr>
      <vt:lpstr>PowerPoint Presentation</vt:lpstr>
      <vt:lpstr>Leukocytosis - neutrophilia </vt:lpstr>
      <vt:lpstr>Leukocytosis</vt:lpstr>
      <vt:lpstr>Leukemoid reaction</vt:lpstr>
      <vt:lpstr>Infectious mononucleosis</vt:lpstr>
      <vt:lpstr>Infectious mononucleosis</vt:lpstr>
      <vt:lpstr>Reactive Lymphadenitis</vt:lpstr>
      <vt:lpstr>Reactive Lymphadenitis</vt:lpstr>
      <vt:lpstr>Reactive Lymphadenitis</vt:lpstr>
      <vt:lpstr>Reactive Lymphadenitis</vt:lpstr>
      <vt:lpstr>Reactive Lymphadenitis</vt:lpstr>
      <vt:lpstr>Reactive Lymphadenitis</vt:lpstr>
      <vt:lpstr>Reactive Lymphadenitis</vt:lpstr>
      <vt:lpstr>Reactive Lymphadenitis</vt:lpstr>
      <vt:lpstr>Reactive Lymphadenitis</vt:lpstr>
      <vt:lpstr>Reactive Lymphadenitis</vt:lpstr>
      <vt:lpstr>Reactive Lymphadenitis</vt:lpstr>
      <vt:lpstr>Reactive Lymphadenitis</vt:lpstr>
      <vt:lpstr>THANK YOU!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Hematopoietic and Lymphoid System</dc:title>
  <dc:creator>mohammed hayel</dc:creator>
  <cp:lastModifiedBy>mohammed hayel</cp:lastModifiedBy>
  <cp:revision>45</cp:revision>
  <dcterms:modified xsi:type="dcterms:W3CDTF">2021-03-28T15:37:05Z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0x0101005E37AE78F7C16E478AD2C6155D76C10A</vt:lpwstr>
  </property>
</Properties>
</file>