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1"/>
  </p:notesMasterIdLst>
  <p:sldIdLst>
    <p:sldId id="256" r:id="rId2"/>
    <p:sldId id="257" r:id="rId3"/>
    <p:sldId id="258" r:id="rId4"/>
    <p:sldId id="259" r:id="rId5"/>
    <p:sldId id="284" r:id="rId6"/>
    <p:sldId id="285" r:id="rId7"/>
    <p:sldId id="294" r:id="rId8"/>
    <p:sldId id="291" r:id="rId9"/>
    <p:sldId id="293" r:id="rId10"/>
    <p:sldId id="287" r:id="rId11"/>
    <p:sldId id="288" r:id="rId12"/>
    <p:sldId id="260" r:id="rId13"/>
    <p:sldId id="261" r:id="rId14"/>
    <p:sldId id="269" r:id="rId15"/>
    <p:sldId id="305" r:id="rId16"/>
    <p:sldId id="270" r:id="rId17"/>
    <p:sldId id="262" r:id="rId18"/>
    <p:sldId id="266" r:id="rId19"/>
    <p:sldId id="263" r:id="rId20"/>
    <p:sldId id="264" r:id="rId21"/>
    <p:sldId id="265" r:id="rId22"/>
    <p:sldId id="268" r:id="rId23"/>
    <p:sldId id="289" r:id="rId24"/>
    <p:sldId id="267" r:id="rId25"/>
    <p:sldId id="271" r:id="rId26"/>
    <p:sldId id="272" r:id="rId27"/>
    <p:sldId id="273" r:id="rId28"/>
    <p:sldId id="275" r:id="rId29"/>
    <p:sldId id="295" r:id="rId30"/>
    <p:sldId id="309" r:id="rId31"/>
    <p:sldId id="290" r:id="rId32"/>
    <p:sldId id="296" r:id="rId33"/>
    <p:sldId id="297" r:id="rId34"/>
    <p:sldId id="276" r:id="rId35"/>
    <p:sldId id="277" r:id="rId36"/>
    <p:sldId id="299" r:id="rId37"/>
    <p:sldId id="300" r:id="rId38"/>
    <p:sldId id="308" r:id="rId39"/>
    <p:sldId id="279" r:id="rId40"/>
    <p:sldId id="302" r:id="rId41"/>
    <p:sldId id="280" r:id="rId42"/>
    <p:sldId id="282" r:id="rId43"/>
    <p:sldId id="281" r:id="rId44"/>
    <p:sldId id="283" r:id="rId45"/>
    <p:sldId id="301" r:id="rId46"/>
    <p:sldId id="303" r:id="rId47"/>
    <p:sldId id="304" r:id="rId48"/>
    <p:sldId id="306" r:id="rId49"/>
    <p:sldId id="307" r:id="rId50"/>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8246" autoAdjust="0"/>
  </p:normalViewPr>
  <p:slideViewPr>
    <p:cSldViewPr>
      <p:cViewPr>
        <p:scale>
          <a:sx n="62" d="100"/>
          <a:sy n="62" d="100"/>
        </p:scale>
        <p:origin x="-1596" y="-6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52016" y="0"/>
            <a:ext cx="2945659" cy="496332"/>
          </a:xfrm>
          <a:prstGeom prst="rect">
            <a:avLst/>
          </a:prstGeom>
        </p:spPr>
        <p:txBody>
          <a:bodyPr vert="horz" lIns="91440" tIns="45720" rIns="91440" bIns="45720" rtlCol="1"/>
          <a:lstStyle>
            <a:lvl1pPr algn="r">
              <a:defRPr sz="1200"/>
            </a:lvl1pPr>
          </a:lstStyle>
          <a:p>
            <a:endParaRPr lang="ar-JO"/>
          </a:p>
        </p:txBody>
      </p:sp>
      <p:sp>
        <p:nvSpPr>
          <p:cNvPr id="3" name="Date Placeholder 2"/>
          <p:cNvSpPr>
            <a:spLocks noGrp="1"/>
          </p:cNvSpPr>
          <p:nvPr>
            <p:ph type="dt" idx="1"/>
          </p:nvPr>
        </p:nvSpPr>
        <p:spPr>
          <a:xfrm>
            <a:off x="1574" y="0"/>
            <a:ext cx="2945659" cy="496332"/>
          </a:xfrm>
          <a:prstGeom prst="rect">
            <a:avLst/>
          </a:prstGeom>
        </p:spPr>
        <p:txBody>
          <a:bodyPr vert="horz" lIns="91440" tIns="45720" rIns="91440" bIns="45720" rtlCol="1"/>
          <a:lstStyle>
            <a:lvl1pPr algn="l">
              <a:defRPr sz="1200"/>
            </a:lvl1pPr>
          </a:lstStyle>
          <a:p>
            <a:fld id="{D4A6EED2-90EA-412A-B7C4-36A50516A58F}" type="datetimeFigureOut">
              <a:rPr lang="ar-JO" smtClean="0"/>
              <a:pPr/>
              <a:t>17/03/1444</a:t>
            </a:fld>
            <a:endParaRPr lang="ar-JO"/>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1" anchor="ctr"/>
          <a:lstStyle/>
          <a:p>
            <a:endParaRPr lang="ar-JO"/>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JO"/>
          </a:p>
        </p:txBody>
      </p:sp>
      <p:sp>
        <p:nvSpPr>
          <p:cNvPr id="6" name="Footer Placeholder 5"/>
          <p:cNvSpPr>
            <a:spLocks noGrp="1"/>
          </p:cNvSpPr>
          <p:nvPr>
            <p:ph type="ftr" sz="quarter" idx="4"/>
          </p:nvPr>
        </p:nvSpPr>
        <p:spPr>
          <a:xfrm>
            <a:off x="3852016" y="9428583"/>
            <a:ext cx="2945659" cy="496332"/>
          </a:xfrm>
          <a:prstGeom prst="rect">
            <a:avLst/>
          </a:prstGeom>
        </p:spPr>
        <p:txBody>
          <a:bodyPr vert="horz" lIns="91440" tIns="45720" rIns="91440" bIns="45720" rtlCol="1" anchor="b"/>
          <a:lstStyle>
            <a:lvl1pPr algn="r">
              <a:defRPr sz="1200"/>
            </a:lvl1pPr>
          </a:lstStyle>
          <a:p>
            <a:endParaRPr lang="ar-JO"/>
          </a:p>
        </p:txBody>
      </p:sp>
      <p:sp>
        <p:nvSpPr>
          <p:cNvPr id="7" name="Slide Number Placeholder 6"/>
          <p:cNvSpPr>
            <a:spLocks noGrp="1"/>
          </p:cNvSpPr>
          <p:nvPr>
            <p:ph type="sldNum" sz="quarter" idx="5"/>
          </p:nvPr>
        </p:nvSpPr>
        <p:spPr>
          <a:xfrm>
            <a:off x="1574" y="9428583"/>
            <a:ext cx="2945659" cy="496332"/>
          </a:xfrm>
          <a:prstGeom prst="rect">
            <a:avLst/>
          </a:prstGeom>
        </p:spPr>
        <p:txBody>
          <a:bodyPr vert="horz" lIns="91440" tIns="45720" rIns="91440" bIns="45720" rtlCol="1" anchor="b"/>
          <a:lstStyle>
            <a:lvl1pPr algn="l">
              <a:defRPr sz="1200"/>
            </a:lvl1pPr>
          </a:lstStyle>
          <a:p>
            <a:fld id="{6A937504-E05E-48D4-BD71-291D5042CF0D}" type="slidenum">
              <a:rPr lang="ar-JO" smtClean="0"/>
              <a:pPr/>
              <a:t>‹#›</a:t>
            </a:fld>
            <a:endParaRPr lang="ar-JO"/>
          </a:p>
        </p:txBody>
      </p:sp>
    </p:spTree>
    <p:extLst>
      <p:ext uri="{BB962C8B-B14F-4D97-AF65-F5344CB8AC3E}">
        <p14:creationId xmlns:p14="http://schemas.microsoft.com/office/powerpoint/2010/main" val="792465127"/>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Mortality lower due to ORS, morbidity is the same</a:t>
            </a:r>
            <a:endParaRPr lang="en-US" dirty="0"/>
          </a:p>
        </p:txBody>
      </p:sp>
      <p:sp>
        <p:nvSpPr>
          <p:cNvPr id="4" name="Slide Number Placeholder 3"/>
          <p:cNvSpPr>
            <a:spLocks noGrp="1"/>
          </p:cNvSpPr>
          <p:nvPr>
            <p:ph type="sldNum" sz="quarter" idx="10"/>
          </p:nvPr>
        </p:nvSpPr>
        <p:spPr/>
        <p:txBody>
          <a:bodyPr/>
          <a:lstStyle/>
          <a:p>
            <a:fld id="{6A937504-E05E-48D4-BD71-291D5042CF0D}" type="slidenum">
              <a:rPr lang="ar-JO" smtClean="0"/>
              <a:pPr/>
              <a:t>3</a:t>
            </a:fld>
            <a:endParaRPr lang="ar-JO"/>
          </a:p>
        </p:txBody>
      </p:sp>
    </p:spTree>
    <p:extLst>
      <p:ext uri="{BB962C8B-B14F-4D97-AF65-F5344CB8AC3E}">
        <p14:creationId xmlns:p14="http://schemas.microsoft.com/office/powerpoint/2010/main" val="428803530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Not in USA</a:t>
            </a:r>
            <a:r>
              <a:rPr lang="en-US" baseline="0" dirty="0" smtClean="0"/>
              <a:t> = norovirus is the first order</a:t>
            </a:r>
          </a:p>
          <a:p>
            <a:r>
              <a:rPr lang="en-US" baseline="0" dirty="0" smtClean="0"/>
              <a:t>Secretory and osmotic</a:t>
            </a:r>
          </a:p>
          <a:p>
            <a:r>
              <a:rPr lang="en-US" dirty="0" err="1" smtClean="0"/>
              <a:t>Vill</a:t>
            </a:r>
            <a:r>
              <a:rPr lang="en-US" dirty="0" smtClean="0"/>
              <a:t> infected</a:t>
            </a:r>
          </a:p>
          <a:p>
            <a:endParaRPr lang="en-US" dirty="0" smtClean="0"/>
          </a:p>
          <a:p>
            <a:r>
              <a:rPr lang="en-US" dirty="0" smtClean="0"/>
              <a:t>DOUBLE</a:t>
            </a:r>
            <a:r>
              <a:rPr lang="en-US" baseline="0" dirty="0" smtClean="0"/>
              <a:t> </a:t>
            </a:r>
            <a:r>
              <a:rPr lang="en-US" baseline="0" dirty="0" err="1" smtClean="0"/>
              <a:t>rna</a:t>
            </a:r>
            <a:r>
              <a:rPr lang="en-US" baseline="0" dirty="0" smtClean="0"/>
              <a:t>, REOVIRIDAE, 11 segment</a:t>
            </a:r>
          </a:p>
          <a:p>
            <a:endParaRPr lang="en-US" dirty="0"/>
          </a:p>
        </p:txBody>
      </p:sp>
      <p:sp>
        <p:nvSpPr>
          <p:cNvPr id="4" name="Slide Number Placeholder 3"/>
          <p:cNvSpPr>
            <a:spLocks noGrp="1"/>
          </p:cNvSpPr>
          <p:nvPr>
            <p:ph type="sldNum" sz="quarter" idx="10"/>
          </p:nvPr>
        </p:nvSpPr>
        <p:spPr/>
        <p:txBody>
          <a:bodyPr/>
          <a:lstStyle/>
          <a:p>
            <a:fld id="{6A937504-E05E-48D4-BD71-291D5042CF0D}" type="slidenum">
              <a:rPr lang="ar-JO" smtClean="0"/>
              <a:pPr/>
              <a:t>14</a:t>
            </a:fld>
            <a:endParaRPr lang="ar-JO"/>
          </a:p>
        </p:txBody>
      </p:sp>
    </p:spTree>
    <p:extLst>
      <p:ext uri="{BB962C8B-B14F-4D97-AF65-F5344CB8AC3E}">
        <p14:creationId xmlns:p14="http://schemas.microsoft.com/office/powerpoint/2010/main" val="90174074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a:t>
            </a:r>
            <a:endParaRPr lang="en-US" dirty="0"/>
          </a:p>
        </p:txBody>
      </p:sp>
      <p:sp>
        <p:nvSpPr>
          <p:cNvPr id="4" name="Slide Number Placeholder 3"/>
          <p:cNvSpPr>
            <a:spLocks noGrp="1"/>
          </p:cNvSpPr>
          <p:nvPr>
            <p:ph type="sldNum" sz="quarter" idx="10"/>
          </p:nvPr>
        </p:nvSpPr>
        <p:spPr/>
        <p:txBody>
          <a:bodyPr/>
          <a:lstStyle/>
          <a:p>
            <a:fld id="{6A937504-E05E-48D4-BD71-291D5042CF0D}" type="slidenum">
              <a:rPr lang="ar-JO" smtClean="0"/>
              <a:pPr/>
              <a:t>16</a:t>
            </a:fld>
            <a:endParaRPr lang="ar-JO"/>
          </a:p>
        </p:txBody>
      </p:sp>
    </p:spTree>
    <p:extLst>
      <p:ext uri="{BB962C8B-B14F-4D97-AF65-F5344CB8AC3E}">
        <p14:creationId xmlns:p14="http://schemas.microsoft.com/office/powerpoint/2010/main" val="120049966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High fevers and shaking chills</a:t>
            </a:r>
          </a:p>
          <a:p>
            <a:r>
              <a:rPr lang="en-US" dirty="0" smtClean="0"/>
              <a:t>Bloody diarrhea and mucus in stool, but may be watery</a:t>
            </a:r>
          </a:p>
          <a:p>
            <a:r>
              <a:rPr lang="en-US" dirty="0" smtClean="0"/>
              <a:t>Abdominal cramping</a:t>
            </a:r>
          </a:p>
          <a:p>
            <a:r>
              <a:rPr lang="en-US" dirty="0" smtClean="0"/>
              <a:t>Fecal leukocytes.</a:t>
            </a:r>
          </a:p>
          <a:p>
            <a:endParaRPr lang="en-US" dirty="0"/>
          </a:p>
        </p:txBody>
      </p:sp>
      <p:sp>
        <p:nvSpPr>
          <p:cNvPr id="4" name="Slide Number Placeholder 3"/>
          <p:cNvSpPr>
            <a:spLocks noGrp="1"/>
          </p:cNvSpPr>
          <p:nvPr>
            <p:ph type="sldNum" sz="quarter" idx="10"/>
          </p:nvPr>
        </p:nvSpPr>
        <p:spPr/>
        <p:txBody>
          <a:bodyPr/>
          <a:lstStyle/>
          <a:p>
            <a:fld id="{6A937504-E05E-48D4-BD71-291D5042CF0D}" type="slidenum">
              <a:rPr lang="ar-JO" smtClean="0"/>
              <a:pPr/>
              <a:t>17</a:t>
            </a:fld>
            <a:endParaRPr lang="ar-JO"/>
          </a:p>
        </p:txBody>
      </p:sp>
    </p:spTree>
    <p:extLst>
      <p:ext uri="{BB962C8B-B14F-4D97-AF65-F5344CB8AC3E}">
        <p14:creationId xmlns:p14="http://schemas.microsoft.com/office/powerpoint/2010/main" val="226115538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Sigle</a:t>
            </a:r>
            <a:r>
              <a:rPr lang="en-US" dirty="0" smtClean="0"/>
              <a:t> </a:t>
            </a:r>
            <a:r>
              <a:rPr lang="en-US" dirty="0" err="1" smtClean="0"/>
              <a:t>gllagellum</a:t>
            </a:r>
            <a:endParaRPr lang="en-US" dirty="0" smtClean="0"/>
          </a:p>
          <a:p>
            <a:r>
              <a:rPr lang="en-US" dirty="0" smtClean="0"/>
              <a:t>distal ileum and colon and initially causes a </a:t>
            </a:r>
            <a:r>
              <a:rPr lang="en-US" dirty="0" err="1" smtClean="0"/>
              <a:t>noninflammatory</a:t>
            </a:r>
            <a:r>
              <a:rPr lang="en-US" dirty="0" smtClean="0"/>
              <a:t> diarrhea. This is followed by a locally invasive stage that leads to cell damage and inflammation that can present with dysentery</a:t>
            </a:r>
          </a:p>
          <a:p>
            <a:r>
              <a:rPr lang="en-US" dirty="0" smtClean="0"/>
              <a:t>R </a:t>
            </a:r>
            <a:r>
              <a:rPr lang="en-US" dirty="0" err="1" smtClean="0"/>
              <a:t>arheritis</a:t>
            </a:r>
            <a:r>
              <a:rPr lang="en-US" dirty="0" smtClean="0"/>
              <a:t> 40 days , GBS 2 </a:t>
            </a:r>
            <a:r>
              <a:rPr lang="en-US" dirty="0" err="1" smtClean="0"/>
              <a:t>wks</a:t>
            </a:r>
            <a:endParaRPr lang="en-US" dirty="0" smtClean="0"/>
          </a:p>
          <a:p>
            <a:r>
              <a:rPr lang="en-US" dirty="0" smtClean="0"/>
              <a:t>In patients with uncomplicated infection who merit antibiotic therapy, the recommended treatment is azithromycin 10 mg/kg per day for 3 days or erythromycin 40 mg/kg per day in 4 divided doses for 5 days. Treatment usually eradicates Campylobacter from the stool within 2 to 3 days. (52) A longer course (7–14 days) may be necessary in complicated infections or in patients who are immunocompromised. </a:t>
            </a:r>
            <a:r>
              <a:rPr lang="en-US" dirty="0" err="1" smtClean="0"/>
              <a:t>Carbapenems</a:t>
            </a:r>
            <a:r>
              <a:rPr lang="en-US" dirty="0" smtClean="0"/>
              <a:t> are appropriate empirical treatment in patients who are severely ill and unable to tolerate oral treatment, although it is important to complete susceptibility testing to verify </a:t>
            </a:r>
            <a:r>
              <a:rPr lang="en-US" dirty="0" err="1" smtClean="0"/>
              <a:t>carbapenem</a:t>
            </a:r>
            <a:r>
              <a:rPr lang="en-US" dirty="0" smtClean="0"/>
              <a:t> activity</a:t>
            </a:r>
          </a:p>
          <a:p>
            <a:endParaRPr lang="en-US" dirty="0"/>
          </a:p>
        </p:txBody>
      </p:sp>
      <p:sp>
        <p:nvSpPr>
          <p:cNvPr id="4" name="Slide Number Placeholder 3"/>
          <p:cNvSpPr>
            <a:spLocks noGrp="1"/>
          </p:cNvSpPr>
          <p:nvPr>
            <p:ph type="sldNum" sz="quarter" idx="10"/>
          </p:nvPr>
        </p:nvSpPr>
        <p:spPr/>
        <p:txBody>
          <a:bodyPr/>
          <a:lstStyle/>
          <a:p>
            <a:fld id="{6A937504-E05E-48D4-BD71-291D5042CF0D}" type="slidenum">
              <a:rPr lang="ar-JO" smtClean="0"/>
              <a:pPr/>
              <a:t>18</a:t>
            </a:fld>
            <a:endParaRPr lang="ar-JO"/>
          </a:p>
        </p:txBody>
      </p:sp>
    </p:spTree>
    <p:extLst>
      <p:ext uri="{BB962C8B-B14F-4D97-AF65-F5344CB8AC3E}">
        <p14:creationId xmlns:p14="http://schemas.microsoft.com/office/powerpoint/2010/main" val="248716031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Typhoidal salmonella= Typhi and </a:t>
            </a:r>
            <a:r>
              <a:rPr lang="en-US" dirty="0" err="1" smtClean="0"/>
              <a:t>paratyphi</a:t>
            </a:r>
            <a:r>
              <a:rPr lang="en-US" dirty="0" smtClean="0"/>
              <a:t> = typhoid </a:t>
            </a:r>
            <a:r>
              <a:rPr lang="en-US" dirty="0" smtClean="0"/>
              <a:t>fever</a:t>
            </a:r>
            <a:endParaRPr lang="en-US" dirty="0" smtClean="0"/>
          </a:p>
          <a:p>
            <a:r>
              <a:rPr lang="en-US" dirty="0" smtClean="0"/>
              <a:t>Non </a:t>
            </a:r>
            <a:r>
              <a:rPr lang="en-US" dirty="0" err="1" smtClean="0"/>
              <a:t>Typoidal</a:t>
            </a:r>
            <a:r>
              <a:rPr lang="en-US" dirty="0" smtClean="0"/>
              <a:t> salmonella = salmonella </a:t>
            </a:r>
            <a:r>
              <a:rPr lang="en-US" dirty="0" err="1" smtClean="0"/>
              <a:t>enterica</a:t>
            </a:r>
            <a:endParaRPr lang="en-US" dirty="0" smtClean="0"/>
          </a:p>
          <a:p>
            <a:r>
              <a:rPr lang="en-US" dirty="0" smtClean="0"/>
              <a:t>Toxin + </a:t>
            </a:r>
            <a:r>
              <a:rPr lang="en-US" dirty="0" err="1" smtClean="0"/>
              <a:t>ilial</a:t>
            </a:r>
            <a:r>
              <a:rPr lang="en-US" dirty="0" smtClean="0"/>
              <a:t> </a:t>
            </a:r>
            <a:r>
              <a:rPr lang="en-US" dirty="0" err="1" smtClean="0"/>
              <a:t>iflammation</a:t>
            </a:r>
            <a:endParaRPr lang="en-US" dirty="0" smtClean="0"/>
          </a:p>
          <a:p>
            <a:r>
              <a:rPr lang="en-US" dirty="0" smtClean="0"/>
              <a:t>Immunocompetent individuals typically experience self-limited acute gastroenteritis with nausea, emesis, abdominal pain, fever, and watery, </a:t>
            </a:r>
            <a:r>
              <a:rPr lang="en-US" dirty="0" err="1" smtClean="0"/>
              <a:t>nonbloody</a:t>
            </a:r>
            <a:r>
              <a:rPr lang="en-US" dirty="0" smtClean="0"/>
              <a:t> diarrhea lasting less than 10 days. Some infected individuals can experience bloody diarrhea, whereas some may be asymptomatic. </a:t>
            </a:r>
            <a:r>
              <a:rPr lang="en-US" dirty="0" err="1" smtClean="0"/>
              <a:t>Extraintestinal</a:t>
            </a:r>
            <a:r>
              <a:rPr lang="en-US" dirty="0" smtClean="0"/>
              <a:t> disease, including bacteremia, meningitis, osteomyelitis, septic arthritis, pneumonia, and cholangitis, can occur, especially in high-risk populations and those infected with more virulent NTS serotypes. Individuals at higher risk for </a:t>
            </a:r>
            <a:r>
              <a:rPr lang="en-US" dirty="0" err="1" smtClean="0"/>
              <a:t>extraintestinal</a:t>
            </a:r>
            <a:r>
              <a:rPr lang="en-US" dirty="0" smtClean="0"/>
              <a:t> disease include infants, the elderly, those with compromised immune systems, and those with decreased stomach acidity. Patients with sickle cell disease are at increased risk for Salmonella osteomyelitis due to impaired splenic function and areas of bone infarction.</a:t>
            </a:r>
            <a:endParaRPr lang="en-US" dirty="0"/>
          </a:p>
        </p:txBody>
      </p:sp>
      <p:sp>
        <p:nvSpPr>
          <p:cNvPr id="4" name="Slide Number Placeholder 3"/>
          <p:cNvSpPr>
            <a:spLocks noGrp="1"/>
          </p:cNvSpPr>
          <p:nvPr>
            <p:ph type="sldNum" sz="quarter" idx="10"/>
          </p:nvPr>
        </p:nvSpPr>
        <p:spPr/>
        <p:txBody>
          <a:bodyPr/>
          <a:lstStyle/>
          <a:p>
            <a:fld id="{6A937504-E05E-48D4-BD71-291D5042CF0D}" type="slidenum">
              <a:rPr lang="ar-JO" smtClean="0"/>
              <a:pPr/>
              <a:t>19</a:t>
            </a:fld>
            <a:endParaRPr lang="ar-JO"/>
          </a:p>
        </p:txBody>
      </p:sp>
    </p:spTree>
    <p:extLst>
      <p:ext uri="{BB962C8B-B14F-4D97-AF65-F5344CB8AC3E}">
        <p14:creationId xmlns:p14="http://schemas.microsoft.com/office/powerpoint/2010/main" val="426386926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Shiga toxin = 60s</a:t>
            </a:r>
            <a:r>
              <a:rPr lang="en-US" baseline="0" dirty="0" smtClean="0"/>
              <a:t> ribosomes </a:t>
            </a:r>
            <a:endParaRPr lang="en-US" dirty="0"/>
          </a:p>
        </p:txBody>
      </p:sp>
      <p:sp>
        <p:nvSpPr>
          <p:cNvPr id="4" name="Slide Number Placeholder 3"/>
          <p:cNvSpPr>
            <a:spLocks noGrp="1"/>
          </p:cNvSpPr>
          <p:nvPr>
            <p:ph type="sldNum" sz="quarter" idx="10"/>
          </p:nvPr>
        </p:nvSpPr>
        <p:spPr/>
        <p:txBody>
          <a:bodyPr/>
          <a:lstStyle/>
          <a:p>
            <a:fld id="{6A937504-E05E-48D4-BD71-291D5042CF0D}" type="slidenum">
              <a:rPr lang="ar-JO" smtClean="0"/>
              <a:pPr/>
              <a:t>20</a:t>
            </a:fld>
            <a:endParaRPr lang="ar-JO"/>
          </a:p>
        </p:txBody>
      </p:sp>
    </p:spTree>
    <p:extLst>
      <p:ext uri="{BB962C8B-B14F-4D97-AF65-F5344CB8AC3E}">
        <p14:creationId xmlns:p14="http://schemas.microsoft.com/office/powerpoint/2010/main" val="407536229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Row meat, vegetable</a:t>
            </a:r>
            <a:endParaRPr lang="en-US" dirty="0"/>
          </a:p>
        </p:txBody>
      </p:sp>
      <p:sp>
        <p:nvSpPr>
          <p:cNvPr id="4" name="Slide Number Placeholder 3"/>
          <p:cNvSpPr>
            <a:spLocks noGrp="1"/>
          </p:cNvSpPr>
          <p:nvPr>
            <p:ph type="sldNum" sz="quarter" idx="10"/>
          </p:nvPr>
        </p:nvSpPr>
        <p:spPr/>
        <p:txBody>
          <a:bodyPr/>
          <a:lstStyle/>
          <a:p>
            <a:fld id="{6A937504-E05E-48D4-BD71-291D5042CF0D}" type="slidenum">
              <a:rPr lang="ar-JO" smtClean="0"/>
              <a:pPr/>
              <a:t>21</a:t>
            </a:fld>
            <a:endParaRPr lang="ar-JO"/>
          </a:p>
        </p:txBody>
      </p:sp>
    </p:spTree>
    <p:extLst>
      <p:ext uri="{BB962C8B-B14F-4D97-AF65-F5344CB8AC3E}">
        <p14:creationId xmlns:p14="http://schemas.microsoft.com/office/powerpoint/2010/main" val="309186597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LH,</a:t>
            </a:r>
            <a:r>
              <a:rPr lang="en-US" baseline="0" dirty="0" smtClean="0"/>
              <a:t> ST</a:t>
            </a:r>
            <a:endParaRPr lang="en-US" dirty="0"/>
          </a:p>
        </p:txBody>
      </p:sp>
      <p:sp>
        <p:nvSpPr>
          <p:cNvPr id="4" name="Slide Number Placeholder 3"/>
          <p:cNvSpPr>
            <a:spLocks noGrp="1"/>
          </p:cNvSpPr>
          <p:nvPr>
            <p:ph type="sldNum" sz="quarter" idx="10"/>
          </p:nvPr>
        </p:nvSpPr>
        <p:spPr/>
        <p:txBody>
          <a:bodyPr/>
          <a:lstStyle/>
          <a:p>
            <a:fld id="{6A937504-E05E-48D4-BD71-291D5042CF0D}" type="slidenum">
              <a:rPr lang="ar-JO" smtClean="0"/>
              <a:pPr/>
              <a:t>22</a:t>
            </a:fld>
            <a:endParaRPr lang="ar-JO"/>
          </a:p>
        </p:txBody>
      </p:sp>
    </p:spTree>
    <p:extLst>
      <p:ext uri="{BB962C8B-B14F-4D97-AF65-F5344CB8AC3E}">
        <p14:creationId xmlns:p14="http://schemas.microsoft.com/office/powerpoint/2010/main" val="378303030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Choleragen</a:t>
            </a:r>
            <a:r>
              <a:rPr lang="en-US" dirty="0" smtClean="0"/>
              <a:t> </a:t>
            </a:r>
            <a:r>
              <a:rPr lang="en-US" dirty="0" err="1" smtClean="0"/>
              <a:t>toxoin</a:t>
            </a:r>
            <a:r>
              <a:rPr lang="en-US" dirty="0" smtClean="0"/>
              <a:t> = camp= as </a:t>
            </a:r>
            <a:r>
              <a:rPr lang="en-US" dirty="0" err="1" smtClean="0"/>
              <a:t>lt</a:t>
            </a:r>
            <a:r>
              <a:rPr lang="en-US" dirty="0" smtClean="0"/>
              <a:t> toxin</a:t>
            </a:r>
            <a:r>
              <a:rPr lang="en-US" baseline="0" dirty="0" smtClean="0"/>
              <a:t> of e coli</a:t>
            </a:r>
            <a:endParaRPr lang="en-US" dirty="0"/>
          </a:p>
        </p:txBody>
      </p:sp>
      <p:sp>
        <p:nvSpPr>
          <p:cNvPr id="4" name="Slide Number Placeholder 3"/>
          <p:cNvSpPr>
            <a:spLocks noGrp="1"/>
          </p:cNvSpPr>
          <p:nvPr>
            <p:ph type="sldNum" sz="quarter" idx="10"/>
          </p:nvPr>
        </p:nvSpPr>
        <p:spPr/>
        <p:txBody>
          <a:bodyPr/>
          <a:lstStyle/>
          <a:p>
            <a:fld id="{6A937504-E05E-48D4-BD71-291D5042CF0D}" type="slidenum">
              <a:rPr lang="ar-JO" smtClean="0"/>
              <a:pPr/>
              <a:t>24</a:t>
            </a:fld>
            <a:endParaRPr lang="ar-JO"/>
          </a:p>
        </p:txBody>
      </p:sp>
    </p:spTree>
    <p:extLst>
      <p:ext uri="{BB962C8B-B14F-4D97-AF65-F5344CB8AC3E}">
        <p14:creationId xmlns:p14="http://schemas.microsoft.com/office/powerpoint/2010/main" val="113004201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dirty="0" smtClean="0"/>
              <a:t>Duration if more 14 days parasitic or non infectious</a:t>
            </a:r>
          </a:p>
          <a:p>
            <a:pPr algn="l"/>
            <a:endParaRPr lang="en-US" dirty="0" smtClean="0"/>
          </a:p>
          <a:p>
            <a:pPr algn="l"/>
            <a:r>
              <a:rPr lang="en-US" sz="1200" b="0" i="0" kern="1200" dirty="0" smtClean="0">
                <a:solidFill>
                  <a:schemeClr val="tx1"/>
                </a:solidFill>
                <a:effectLst/>
                <a:latin typeface="+mn-lt"/>
                <a:ea typeface="+mn-ea"/>
                <a:cs typeface="+mn-cs"/>
              </a:rPr>
              <a:t>When symptoms of vomiting predominate, one should consider other diseases such as gastroesophageal reflux disease (GERD), diabetic ketoacidosis, pyloric stenosis, acute abdomen, or urinary tract infection.</a:t>
            </a:r>
          </a:p>
          <a:p>
            <a:pPr algn="l"/>
            <a:endParaRPr lang="en-US" sz="1200" b="0" i="0" kern="1200" dirty="0" smtClean="0">
              <a:solidFill>
                <a:schemeClr val="tx1"/>
              </a:solidFill>
              <a:effectLst/>
              <a:latin typeface="+mn-lt"/>
              <a:ea typeface="+mn-ea"/>
              <a:cs typeface="+mn-cs"/>
            </a:endParaRPr>
          </a:p>
          <a:p>
            <a:pPr algn="l"/>
            <a:r>
              <a:rPr lang="en-US" sz="1200" b="0" i="0" kern="1200" dirty="0" smtClean="0">
                <a:solidFill>
                  <a:schemeClr val="tx1"/>
                </a:solidFill>
                <a:effectLst/>
                <a:latin typeface="+mn-lt"/>
                <a:ea typeface="+mn-ea"/>
                <a:cs typeface="+mn-cs"/>
              </a:rPr>
              <a:t>Abdominal pain before GI or not</a:t>
            </a:r>
          </a:p>
          <a:p>
            <a:pPr algn="l"/>
            <a:endParaRPr lang="en-US" dirty="0" smtClean="0"/>
          </a:p>
          <a:p>
            <a:pPr algn="l"/>
            <a:r>
              <a:rPr lang="en-US" dirty="0" err="1" smtClean="0"/>
              <a:t>Abx</a:t>
            </a:r>
            <a:r>
              <a:rPr lang="en-US" baseline="0" dirty="0" smtClean="0"/>
              <a:t> = </a:t>
            </a:r>
            <a:r>
              <a:rPr lang="en-US" baseline="0" dirty="0" err="1" smtClean="0"/>
              <a:t>C.diff</a:t>
            </a:r>
            <a:endParaRPr lang="en-US" dirty="0"/>
          </a:p>
        </p:txBody>
      </p:sp>
      <p:sp>
        <p:nvSpPr>
          <p:cNvPr id="4" name="Slide Number Placeholder 3"/>
          <p:cNvSpPr>
            <a:spLocks noGrp="1"/>
          </p:cNvSpPr>
          <p:nvPr>
            <p:ph type="sldNum" sz="quarter" idx="10"/>
          </p:nvPr>
        </p:nvSpPr>
        <p:spPr/>
        <p:txBody>
          <a:bodyPr/>
          <a:lstStyle/>
          <a:p>
            <a:fld id="{6A937504-E05E-48D4-BD71-291D5042CF0D}" type="slidenum">
              <a:rPr lang="ar-JO" smtClean="0"/>
              <a:pPr/>
              <a:t>28</a:t>
            </a:fld>
            <a:endParaRPr lang="ar-JO"/>
          </a:p>
        </p:txBody>
      </p:sp>
    </p:spTree>
    <p:extLst>
      <p:ext uri="{BB962C8B-B14F-4D97-AF65-F5344CB8AC3E}">
        <p14:creationId xmlns:p14="http://schemas.microsoft.com/office/powerpoint/2010/main" val="20919277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Image Placeholder 1"/>
          <p:cNvSpPr>
            <a:spLocks noGrp="1" noRot="1" noChangeAspect="1" noTextEdit="1"/>
          </p:cNvSpPr>
          <p:nvPr>
            <p:ph type="sldImg"/>
          </p:nvPr>
        </p:nvSpPr>
        <p:spPr>
          <a:ln/>
        </p:spPr>
      </p:sp>
      <p:sp>
        <p:nvSpPr>
          <p:cNvPr id="89091" name="Notes Placeholder 2"/>
          <p:cNvSpPr>
            <a:spLocks noGrp="1"/>
          </p:cNvSpPr>
          <p:nvPr>
            <p:ph type="body" idx="1"/>
          </p:nvPr>
        </p:nvSpPr>
        <p:spPr>
          <a:noFill/>
          <a:ln/>
        </p:spPr>
        <p:txBody>
          <a:bodyPr/>
          <a:lstStyle/>
          <a:p>
            <a:pPr eaLnBrk="1" hangingPunct="1"/>
            <a:endParaRPr lang="en-CA" smtClean="0">
              <a:latin typeface="Arial" pitchFamily="34" charset="0"/>
              <a:cs typeface="Arial" pitchFamily="34" charset="0"/>
            </a:endParaRPr>
          </a:p>
        </p:txBody>
      </p:sp>
      <p:sp>
        <p:nvSpPr>
          <p:cNvPr id="89092" name="Slide Number Placeholder 3"/>
          <p:cNvSpPr>
            <a:spLocks noGrp="1"/>
          </p:cNvSpPr>
          <p:nvPr>
            <p:ph type="sldNum" sz="quarter" idx="5"/>
          </p:nvPr>
        </p:nvSpPr>
        <p:spPr>
          <a:noFill/>
        </p:spPr>
        <p:txBody>
          <a:bodyPr/>
          <a:lstStyle/>
          <a:p>
            <a:fld id="{AA805BB6-5DB4-47D6-B17B-F8FE72B60EFF}" type="slidenum">
              <a:rPr lang="en-CA" smtClean="0">
                <a:latin typeface="Arial" pitchFamily="34" charset="0"/>
                <a:cs typeface="Arial" pitchFamily="34" charset="0"/>
              </a:rPr>
              <a:pPr/>
              <a:t>5</a:t>
            </a:fld>
            <a:endParaRPr lang="en-CA" smtClean="0">
              <a:latin typeface="Arial" pitchFamily="34" charset="0"/>
              <a:cs typeface="Arial" pitchFamily="34" charset="0"/>
            </a:endParaRPr>
          </a:p>
        </p:txBody>
      </p:sp>
    </p:spTree>
    <p:extLst>
      <p:ext uri="{BB962C8B-B14F-4D97-AF65-F5344CB8AC3E}">
        <p14:creationId xmlns:p14="http://schemas.microsoft.com/office/powerpoint/2010/main" val="147733179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Slide Image Placeholder 1"/>
          <p:cNvSpPr>
            <a:spLocks noGrp="1" noRot="1" noChangeAspect="1" noTextEdit="1"/>
          </p:cNvSpPr>
          <p:nvPr>
            <p:ph type="sldImg"/>
          </p:nvPr>
        </p:nvSpPr>
        <p:spPr>
          <a:ln/>
        </p:spPr>
      </p:sp>
      <p:sp>
        <p:nvSpPr>
          <p:cNvPr id="138243" name="Notes Placeholder 2"/>
          <p:cNvSpPr>
            <a:spLocks noGrp="1"/>
          </p:cNvSpPr>
          <p:nvPr>
            <p:ph type="body" idx="1"/>
          </p:nvPr>
        </p:nvSpPr>
        <p:spPr>
          <a:noFill/>
          <a:ln/>
        </p:spPr>
        <p:txBody>
          <a:bodyPr/>
          <a:lstStyle/>
          <a:p>
            <a:pPr eaLnBrk="1" hangingPunct="1"/>
            <a:endParaRPr lang="en-CA" smtClean="0">
              <a:latin typeface="Arial" pitchFamily="34" charset="0"/>
              <a:cs typeface="Arial" pitchFamily="34" charset="0"/>
            </a:endParaRPr>
          </a:p>
        </p:txBody>
      </p:sp>
      <p:sp>
        <p:nvSpPr>
          <p:cNvPr id="138244" name="Slide Number Placeholder 3"/>
          <p:cNvSpPr>
            <a:spLocks noGrp="1"/>
          </p:cNvSpPr>
          <p:nvPr>
            <p:ph type="sldNum" sz="quarter" idx="5"/>
          </p:nvPr>
        </p:nvSpPr>
        <p:spPr>
          <a:noFill/>
        </p:spPr>
        <p:txBody>
          <a:bodyPr/>
          <a:lstStyle/>
          <a:p>
            <a:fld id="{20D1FEF3-A7C8-4CBF-8EC9-67396B3B9EED}" type="slidenum">
              <a:rPr lang="en-US" smtClean="0">
                <a:latin typeface="Arial" pitchFamily="34" charset="0"/>
                <a:cs typeface="Arial" pitchFamily="34" charset="0"/>
              </a:rPr>
              <a:pPr/>
              <a:t>31</a:t>
            </a:fld>
            <a:endParaRPr lang="en-US" smtClean="0">
              <a:latin typeface="Arial" pitchFamily="34" charset="0"/>
              <a:cs typeface="Arial" pitchFamily="34" charset="0"/>
            </a:endParaRPr>
          </a:p>
        </p:txBody>
      </p:sp>
    </p:spTree>
    <p:extLst>
      <p:ext uri="{BB962C8B-B14F-4D97-AF65-F5344CB8AC3E}">
        <p14:creationId xmlns:p14="http://schemas.microsoft.com/office/powerpoint/2010/main" val="395898963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A937504-E05E-48D4-BD71-291D5042CF0D}" type="slidenum">
              <a:rPr lang="ar-JO" smtClean="0"/>
              <a:pPr/>
              <a:t>32</a:t>
            </a:fld>
            <a:endParaRPr lang="ar-JO"/>
          </a:p>
        </p:txBody>
      </p:sp>
    </p:spTree>
    <p:extLst>
      <p:ext uri="{BB962C8B-B14F-4D97-AF65-F5344CB8AC3E}">
        <p14:creationId xmlns:p14="http://schemas.microsoft.com/office/powerpoint/2010/main" val="137407453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Oinly</a:t>
            </a:r>
            <a:r>
              <a:rPr lang="en-US" dirty="0" smtClean="0"/>
              <a:t> bicarb 17 or</a:t>
            </a:r>
            <a:r>
              <a:rPr lang="en-US" baseline="0" dirty="0" smtClean="0"/>
              <a:t> more not dehydrated (moderate)</a:t>
            </a:r>
            <a:endParaRPr lang="en-US" dirty="0"/>
          </a:p>
        </p:txBody>
      </p:sp>
      <p:sp>
        <p:nvSpPr>
          <p:cNvPr id="4" name="Slide Number Placeholder 3"/>
          <p:cNvSpPr>
            <a:spLocks noGrp="1"/>
          </p:cNvSpPr>
          <p:nvPr>
            <p:ph type="sldNum" sz="quarter" idx="10"/>
          </p:nvPr>
        </p:nvSpPr>
        <p:spPr/>
        <p:txBody>
          <a:bodyPr/>
          <a:lstStyle/>
          <a:p>
            <a:fld id="{6A937504-E05E-48D4-BD71-291D5042CF0D}" type="slidenum">
              <a:rPr lang="ar-JO" smtClean="0"/>
              <a:pPr/>
              <a:t>33</a:t>
            </a:fld>
            <a:endParaRPr lang="ar-JO"/>
          </a:p>
        </p:txBody>
      </p:sp>
    </p:spTree>
    <p:extLst>
      <p:ext uri="{BB962C8B-B14F-4D97-AF65-F5344CB8AC3E}">
        <p14:creationId xmlns:p14="http://schemas.microsoft.com/office/powerpoint/2010/main" val="130590165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Font typeface="Wingdings" panose="05000000000000000000" pitchFamily="2" charset="2"/>
              <a:buChar char="ü"/>
            </a:pPr>
            <a:r>
              <a:rPr lang="en-US" dirty="0" smtClean="0"/>
              <a:t>Stool analysis</a:t>
            </a:r>
          </a:p>
          <a:p>
            <a:pPr>
              <a:buFont typeface="Wingdings" panose="05000000000000000000" pitchFamily="2" charset="2"/>
              <a:buChar char="ü"/>
            </a:pPr>
            <a:r>
              <a:rPr lang="en-US" dirty="0" smtClean="0"/>
              <a:t>Stool immunoassay for Rota and adenovirus</a:t>
            </a:r>
          </a:p>
          <a:p>
            <a:pPr>
              <a:buFont typeface="Wingdings" panose="05000000000000000000" pitchFamily="2" charset="2"/>
              <a:buChar char="ü"/>
            </a:pPr>
            <a:r>
              <a:rPr lang="en-US" dirty="0" smtClean="0"/>
              <a:t>Stool antigen for </a:t>
            </a:r>
            <a:r>
              <a:rPr lang="en-US" dirty="0" err="1" smtClean="0"/>
              <a:t>amebia</a:t>
            </a:r>
            <a:r>
              <a:rPr lang="en-US" dirty="0" smtClean="0"/>
              <a:t> and Giardia if suspected</a:t>
            </a:r>
          </a:p>
          <a:p>
            <a:pPr>
              <a:buFont typeface="Wingdings" panose="05000000000000000000" pitchFamily="2" charset="2"/>
              <a:buChar char="ü"/>
            </a:pPr>
            <a:r>
              <a:rPr lang="en-US" dirty="0" smtClean="0"/>
              <a:t>Stool culture</a:t>
            </a:r>
          </a:p>
          <a:p>
            <a:endParaRPr lang="en-US" dirty="0"/>
          </a:p>
        </p:txBody>
      </p:sp>
      <p:sp>
        <p:nvSpPr>
          <p:cNvPr id="4" name="Slide Number Placeholder 3"/>
          <p:cNvSpPr>
            <a:spLocks noGrp="1"/>
          </p:cNvSpPr>
          <p:nvPr>
            <p:ph type="sldNum" sz="quarter" idx="10"/>
          </p:nvPr>
        </p:nvSpPr>
        <p:spPr/>
        <p:txBody>
          <a:bodyPr/>
          <a:lstStyle/>
          <a:p>
            <a:fld id="{6A937504-E05E-48D4-BD71-291D5042CF0D}" type="slidenum">
              <a:rPr lang="ar-JO" smtClean="0"/>
              <a:pPr/>
              <a:t>34</a:t>
            </a:fld>
            <a:endParaRPr lang="ar-JO"/>
          </a:p>
        </p:txBody>
      </p:sp>
    </p:spTree>
    <p:extLst>
      <p:ext uri="{BB962C8B-B14F-4D97-AF65-F5344CB8AC3E}">
        <p14:creationId xmlns:p14="http://schemas.microsoft.com/office/powerpoint/2010/main" val="100726173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smtClean="0">
                <a:solidFill>
                  <a:schemeClr val="tx1"/>
                </a:solidFill>
                <a:effectLst/>
                <a:latin typeface="+mn-lt"/>
                <a:ea typeface="+mn-ea"/>
                <a:cs typeface="+mn-cs"/>
              </a:rPr>
              <a:t>Since the majority of cases of acute gastroenteritis in developed and developing countries are due to viruses, antibiotics are generally not indicated. Even in cases (</a:t>
            </a:r>
            <a:r>
              <a:rPr lang="en-US" sz="1200" b="0" i="0" kern="1200" dirty="0" err="1" smtClean="0">
                <a:solidFill>
                  <a:schemeClr val="tx1"/>
                </a:solidFill>
                <a:effectLst/>
                <a:latin typeface="+mn-lt"/>
                <a:ea typeface="+mn-ea"/>
                <a:cs typeface="+mn-cs"/>
              </a:rPr>
              <a:t>eg</a:t>
            </a:r>
            <a:r>
              <a:rPr lang="en-US" sz="1200" b="0" i="0" kern="1200" dirty="0" smtClean="0">
                <a:solidFill>
                  <a:schemeClr val="tx1"/>
                </a:solidFill>
                <a:effectLst/>
                <a:latin typeface="+mn-lt"/>
                <a:ea typeface="+mn-ea"/>
                <a:cs typeface="+mn-cs"/>
              </a:rPr>
              <a:t>, dysentery) in which a bacterial pathogen is suspected, antibiotics may prolong the carrier state (</a:t>
            </a:r>
            <a:r>
              <a:rPr lang="en-US" sz="1200" b="0" i="1" kern="1200" dirty="0" smtClean="0">
                <a:solidFill>
                  <a:schemeClr val="tx1"/>
                </a:solidFill>
                <a:effectLst/>
                <a:latin typeface="+mn-lt"/>
                <a:ea typeface="+mn-ea"/>
                <a:cs typeface="+mn-cs"/>
              </a:rPr>
              <a:t>Salmonella</a:t>
            </a:r>
            <a:r>
              <a:rPr lang="en-US" sz="1200" b="0" i="0" kern="1200" dirty="0" smtClean="0">
                <a:solidFill>
                  <a:schemeClr val="tx1"/>
                </a:solidFill>
                <a:effectLst/>
                <a:latin typeface="+mn-lt"/>
                <a:ea typeface="+mn-ea"/>
                <a:cs typeface="+mn-cs"/>
              </a:rPr>
              <a:t> infection) or may increase the risk of developing hemolytic-uremic syndrome (</a:t>
            </a:r>
            <a:r>
              <a:rPr lang="en-US" sz="1200" b="0" i="0" kern="1200" dirty="0" err="1" smtClean="0">
                <a:solidFill>
                  <a:schemeClr val="tx1"/>
                </a:solidFill>
                <a:effectLst/>
                <a:latin typeface="+mn-lt"/>
                <a:ea typeface="+mn-ea"/>
                <a:cs typeface="+mn-cs"/>
              </a:rPr>
              <a:t>enterohemorrhagic</a:t>
            </a:r>
            <a:r>
              <a:rPr lang="en-US" sz="1200" b="0" i="0" kern="1200" dirty="0" smtClean="0">
                <a:solidFill>
                  <a:schemeClr val="tx1"/>
                </a:solidFill>
                <a:effectLst/>
                <a:latin typeface="+mn-lt"/>
                <a:ea typeface="+mn-ea"/>
                <a:cs typeface="+mn-cs"/>
              </a:rPr>
              <a:t> </a:t>
            </a:r>
            <a:r>
              <a:rPr lang="en-US" sz="1200" b="0" i="1" kern="1200" dirty="0" smtClean="0">
                <a:solidFill>
                  <a:schemeClr val="tx1"/>
                </a:solidFill>
                <a:effectLst/>
                <a:latin typeface="+mn-lt"/>
                <a:ea typeface="+mn-ea"/>
                <a:cs typeface="+mn-cs"/>
              </a:rPr>
              <a:t>Escherichia coli</a:t>
            </a:r>
            <a:r>
              <a:rPr lang="en-US" sz="1200" b="0" i="0" kern="1200" dirty="0" smtClean="0">
                <a:solidFill>
                  <a:schemeClr val="tx1"/>
                </a:solidFill>
                <a:effectLst/>
                <a:latin typeface="+mn-lt"/>
                <a:ea typeface="+mn-ea"/>
                <a:cs typeface="+mn-cs"/>
              </a:rPr>
              <a:t> infection)</a:t>
            </a:r>
            <a:endParaRPr lang="en-US" dirty="0"/>
          </a:p>
        </p:txBody>
      </p:sp>
      <p:sp>
        <p:nvSpPr>
          <p:cNvPr id="4" name="Slide Number Placeholder 3"/>
          <p:cNvSpPr>
            <a:spLocks noGrp="1"/>
          </p:cNvSpPr>
          <p:nvPr>
            <p:ph type="sldNum" sz="quarter" idx="10"/>
          </p:nvPr>
        </p:nvSpPr>
        <p:spPr/>
        <p:txBody>
          <a:bodyPr/>
          <a:lstStyle/>
          <a:p>
            <a:fld id="{6A937504-E05E-48D4-BD71-291D5042CF0D}" type="slidenum">
              <a:rPr lang="ar-JO" smtClean="0"/>
              <a:pPr/>
              <a:t>37</a:t>
            </a:fld>
            <a:endParaRPr lang="ar-JO"/>
          </a:p>
        </p:txBody>
      </p:sp>
    </p:spTree>
    <p:extLst>
      <p:ext uri="{BB962C8B-B14F-4D97-AF65-F5344CB8AC3E}">
        <p14:creationId xmlns:p14="http://schemas.microsoft.com/office/powerpoint/2010/main" val="322745040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A937504-E05E-48D4-BD71-291D5042CF0D}" type="slidenum">
              <a:rPr lang="ar-JO" smtClean="0"/>
              <a:pPr/>
              <a:t>38</a:t>
            </a:fld>
            <a:endParaRPr lang="ar-JO"/>
          </a:p>
        </p:txBody>
      </p:sp>
    </p:spTree>
    <p:extLst>
      <p:ext uri="{BB962C8B-B14F-4D97-AF65-F5344CB8AC3E}">
        <p14:creationId xmlns:p14="http://schemas.microsoft.com/office/powerpoint/2010/main" val="218366523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Reduced</a:t>
            </a:r>
            <a:r>
              <a:rPr lang="en-US" baseline="0" dirty="0" smtClean="0"/>
              <a:t> </a:t>
            </a:r>
            <a:r>
              <a:rPr lang="en-US" baseline="0" dirty="0" err="1" smtClean="0"/>
              <a:t>osmolarity</a:t>
            </a:r>
            <a:r>
              <a:rPr lang="en-US" baseline="0" dirty="0" smtClean="0"/>
              <a:t> ORS &lt;250 is the </a:t>
            </a:r>
            <a:r>
              <a:rPr lang="en-US" baseline="0" dirty="0" err="1" smtClean="0"/>
              <a:t>standerd</a:t>
            </a:r>
            <a:r>
              <a:rPr lang="en-US" baseline="0" dirty="0" smtClean="0"/>
              <a:t>, except in cholera (associated with hyponatremia)</a:t>
            </a:r>
          </a:p>
          <a:p>
            <a:r>
              <a:rPr lang="en-US" dirty="0" smtClean="0"/>
              <a:t>Reduced as : </a:t>
            </a:r>
            <a:r>
              <a:rPr lang="en-US" dirty="0" err="1" smtClean="0"/>
              <a:t>pedialyte</a:t>
            </a:r>
            <a:r>
              <a:rPr lang="en-US" dirty="0" smtClean="0"/>
              <a:t> </a:t>
            </a:r>
            <a:r>
              <a:rPr lang="en-US" dirty="0" err="1" smtClean="0"/>
              <a:t>enfalyte</a:t>
            </a:r>
            <a:endParaRPr lang="en-US" dirty="0" smtClean="0"/>
          </a:p>
          <a:p>
            <a:r>
              <a:rPr lang="en-US" dirty="0" smtClean="0"/>
              <a:t>No risk of SZ, or hyponatremia</a:t>
            </a:r>
          </a:p>
          <a:p>
            <a:r>
              <a:rPr lang="en-US" dirty="0" smtClean="0"/>
              <a:t>Less failure,</a:t>
            </a:r>
            <a:r>
              <a:rPr lang="en-US" baseline="0" dirty="0" smtClean="0"/>
              <a:t> less diarrhea, </a:t>
            </a:r>
            <a:endParaRPr lang="en-US" dirty="0"/>
          </a:p>
        </p:txBody>
      </p:sp>
      <p:sp>
        <p:nvSpPr>
          <p:cNvPr id="4" name="Slide Number Placeholder 3"/>
          <p:cNvSpPr>
            <a:spLocks noGrp="1"/>
          </p:cNvSpPr>
          <p:nvPr>
            <p:ph type="sldNum" sz="quarter" idx="10"/>
          </p:nvPr>
        </p:nvSpPr>
        <p:spPr/>
        <p:txBody>
          <a:bodyPr/>
          <a:lstStyle/>
          <a:p>
            <a:fld id="{6A937504-E05E-48D4-BD71-291D5042CF0D}" type="slidenum">
              <a:rPr lang="ar-JO" smtClean="0"/>
              <a:pPr/>
              <a:t>42</a:t>
            </a:fld>
            <a:endParaRPr lang="ar-JO"/>
          </a:p>
        </p:txBody>
      </p:sp>
    </p:spTree>
    <p:extLst>
      <p:ext uri="{BB962C8B-B14F-4D97-AF65-F5344CB8AC3E}">
        <p14:creationId xmlns:p14="http://schemas.microsoft.com/office/powerpoint/2010/main" val="105990735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Probiotics are live microorganisms in fermented foods that potentially benefit the host by promoting a balance in the intestinal flora. Lactobacillus </a:t>
            </a:r>
            <a:r>
              <a:rPr lang="en-US" dirty="0" err="1" smtClean="0"/>
              <a:t>rhamnosus</a:t>
            </a:r>
            <a:r>
              <a:rPr lang="en-US" dirty="0" smtClean="0"/>
              <a:t> GG, </a:t>
            </a:r>
            <a:r>
              <a:rPr lang="en-US" dirty="0" err="1" smtClean="0"/>
              <a:t>Bifidobacterium</a:t>
            </a:r>
            <a:r>
              <a:rPr lang="en-US" dirty="0" smtClean="0"/>
              <a:t> </a:t>
            </a:r>
            <a:r>
              <a:rPr lang="en-US" dirty="0" err="1" smtClean="0"/>
              <a:t>lactis</a:t>
            </a:r>
            <a:r>
              <a:rPr lang="en-US" dirty="0" smtClean="0"/>
              <a:t>, and Streptococcus </a:t>
            </a:r>
            <a:r>
              <a:rPr lang="en-US" dirty="0" err="1" smtClean="0"/>
              <a:t>thermophilus</a:t>
            </a:r>
            <a:r>
              <a:rPr lang="en-US" dirty="0" smtClean="0"/>
              <a:t> are the most common probiotic bacteria studied. Randomized controlled trials have particularly supported the efficacy of L </a:t>
            </a:r>
            <a:r>
              <a:rPr lang="en-US" dirty="0" err="1" smtClean="0"/>
              <a:t>rhamnosus</a:t>
            </a:r>
            <a:r>
              <a:rPr lang="en-US" dirty="0" smtClean="0"/>
              <a:t> GG in the treatment of acute infectious diarrhea, reducing the duration of the diarrhea by 1 day. When analyzing the different causes of diarrhea, Lactobacillus was more effective in treating gastroenteritis caused by rotavirus, with a reduction in duration of diarrhea of 2 days. Probiotics seem to be more helpful when the therapy is started early in the presentation of illness in otherwise healthy patients who have viral gastroenteritis. Prebiotics, on the other hand, are oligosaccharides, rather than microorganisms, that stimulate the growth of intestinal flora. Randomized controlled trials studying prebiotics have failed to demonstrate a reduction in the duration of diarrhea in children; therefore, prebiotics are not recommended routinely</a:t>
            </a:r>
            <a:endParaRPr lang="en-US" dirty="0"/>
          </a:p>
        </p:txBody>
      </p:sp>
      <p:sp>
        <p:nvSpPr>
          <p:cNvPr id="4" name="Slide Number Placeholder 3"/>
          <p:cNvSpPr>
            <a:spLocks noGrp="1"/>
          </p:cNvSpPr>
          <p:nvPr>
            <p:ph type="sldNum" sz="quarter" idx="10"/>
          </p:nvPr>
        </p:nvSpPr>
        <p:spPr/>
        <p:txBody>
          <a:bodyPr/>
          <a:lstStyle/>
          <a:p>
            <a:fld id="{6A937504-E05E-48D4-BD71-291D5042CF0D}" type="slidenum">
              <a:rPr lang="ar-JO" smtClean="0"/>
              <a:pPr/>
              <a:t>46</a:t>
            </a:fld>
            <a:endParaRPr lang="ar-JO"/>
          </a:p>
        </p:txBody>
      </p:sp>
    </p:spTree>
    <p:extLst>
      <p:ext uri="{BB962C8B-B14F-4D97-AF65-F5344CB8AC3E}">
        <p14:creationId xmlns:p14="http://schemas.microsoft.com/office/powerpoint/2010/main" val="275255464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smtClean="0">
                <a:solidFill>
                  <a:schemeClr val="tx1"/>
                </a:solidFill>
                <a:effectLst/>
                <a:latin typeface="+mn-lt"/>
                <a:ea typeface="+mn-ea"/>
                <a:cs typeface="+mn-cs"/>
              </a:rPr>
              <a:t>effective in reducing the duration of diarrhea in children older than 6 months in areas where zinc deficiency and moderate malnutrition is prevalent.</a:t>
            </a:r>
            <a:r>
              <a:rPr lang="en-US" sz="1200" b="0" i="0" kern="1200" baseline="30000" dirty="0" smtClean="0">
                <a:solidFill>
                  <a:schemeClr val="tx1"/>
                </a:solidFill>
                <a:effectLst/>
                <a:latin typeface="+mn-lt"/>
                <a:ea typeface="+mn-ea"/>
                <a:cs typeface="+mn-cs"/>
              </a:rPr>
              <a:t> [</a:t>
            </a:r>
            <a:r>
              <a:rPr lang="en-US" sz="1200" b="0" i="0" u="none" strike="noStrike" kern="1200" baseline="30000" dirty="0" smtClean="0">
                <a:solidFill>
                  <a:schemeClr val="tx1"/>
                </a:solidFill>
                <a:effectLst/>
                <a:latin typeface="+mn-lt"/>
                <a:ea typeface="+mn-ea"/>
                <a:cs typeface="+mn-cs"/>
              </a:rPr>
              <a:t>39</a:t>
            </a:r>
            <a:r>
              <a:rPr lang="en-US" sz="1200" b="0" i="0" kern="1200" baseline="30000" dirty="0" smtClean="0">
                <a:solidFill>
                  <a:schemeClr val="tx1"/>
                </a:solidFill>
                <a:effectLst/>
                <a:latin typeface="+mn-lt"/>
                <a:ea typeface="+mn-ea"/>
                <a:cs typeface="+mn-cs"/>
              </a:rPr>
              <a:t>] </a:t>
            </a:r>
            <a:r>
              <a:rPr lang="en-US" sz="1200" b="0" i="0" kern="1200" dirty="0" smtClean="0">
                <a:solidFill>
                  <a:schemeClr val="tx1"/>
                </a:solidFill>
                <a:effectLst/>
                <a:latin typeface="+mn-lt"/>
                <a:ea typeface="+mn-ea"/>
                <a:cs typeface="+mn-cs"/>
              </a:rPr>
              <a:t>The World Health Organization (WHO) recommends zinc supplementation (10-20 mg/day for 10-14 days) for all children younger than 5 years with acute gastroenteritis, although little data exist to support this recommendation for children in developed countries.</a:t>
            </a:r>
            <a:endParaRPr lang="en-US" dirty="0"/>
          </a:p>
        </p:txBody>
      </p:sp>
      <p:sp>
        <p:nvSpPr>
          <p:cNvPr id="4" name="Slide Number Placeholder 3"/>
          <p:cNvSpPr>
            <a:spLocks noGrp="1"/>
          </p:cNvSpPr>
          <p:nvPr>
            <p:ph type="sldNum" sz="quarter" idx="10"/>
          </p:nvPr>
        </p:nvSpPr>
        <p:spPr/>
        <p:txBody>
          <a:bodyPr/>
          <a:lstStyle/>
          <a:p>
            <a:fld id="{6A937504-E05E-48D4-BD71-291D5042CF0D}" type="slidenum">
              <a:rPr lang="ar-JO" smtClean="0"/>
              <a:pPr/>
              <a:t>47</a:t>
            </a:fld>
            <a:endParaRPr lang="ar-JO"/>
          </a:p>
        </p:txBody>
      </p:sp>
    </p:spTree>
    <p:extLst>
      <p:ext uri="{BB962C8B-B14F-4D97-AF65-F5344CB8AC3E}">
        <p14:creationId xmlns:p14="http://schemas.microsoft.com/office/powerpoint/2010/main" val="123966117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desire to alleviate vomiting arises from the need to prevent further dehydration and to avoid the need for IV therapy and subsequent hospital admission. Ondansetron, a selective serotonergic 5HT3 receptor antagonist, has shown to be an effective antiemetic agent, decreasing the rate of admissions in patients treated with a single dose in the emergency department with few adverse effects reported. (11)(12) Older generation </a:t>
            </a:r>
            <a:r>
              <a:rPr lang="en-US" dirty="0" err="1" smtClean="0"/>
              <a:t>antiemetics</a:t>
            </a:r>
            <a:r>
              <a:rPr lang="en-US" dirty="0" smtClean="0"/>
              <a:t> such as promethazine, a phenothiazine derivate with antihistamine and anticholinergic activity, have been found to be less effective in reducing emesis. Promethazine is approved by the Food and Drug Administration only for children older than age 2 years and is associated commonly with adverse effects such as sedation and extrapyramidal effects, which may interfere with the rehydration process. Metoclopramide, a procainamide derivate that is a dopamine receptor antagonist, has been proven to be more effective than placebo, but the rate of extrapyramidal reactions reported in association with its use is up to 25% in children. The use of these medications is not recommended routinely by the AAP or the CDC. None of these drugs addresses the causes of diarrhea, and the use of pharmacotherapy may distract the general care physician away from the mainstay therapy: appropriate fluid and electrolyte replacement and early nutrition therapy. </a:t>
            </a:r>
            <a:endParaRPr lang="en-US" dirty="0"/>
          </a:p>
        </p:txBody>
      </p:sp>
      <p:sp>
        <p:nvSpPr>
          <p:cNvPr id="4" name="Slide Number Placeholder 3"/>
          <p:cNvSpPr>
            <a:spLocks noGrp="1"/>
          </p:cNvSpPr>
          <p:nvPr>
            <p:ph type="sldNum" sz="quarter" idx="10"/>
          </p:nvPr>
        </p:nvSpPr>
        <p:spPr/>
        <p:txBody>
          <a:bodyPr/>
          <a:lstStyle/>
          <a:p>
            <a:fld id="{6A937504-E05E-48D4-BD71-291D5042CF0D}" type="slidenum">
              <a:rPr lang="ar-JO" smtClean="0"/>
              <a:pPr/>
              <a:t>49</a:t>
            </a:fld>
            <a:endParaRPr lang="ar-JO"/>
          </a:p>
        </p:txBody>
      </p:sp>
    </p:spTree>
    <p:extLst>
      <p:ext uri="{BB962C8B-B14F-4D97-AF65-F5344CB8AC3E}">
        <p14:creationId xmlns:p14="http://schemas.microsoft.com/office/powerpoint/2010/main" val="3352157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lide Image Placeholder 1"/>
          <p:cNvSpPr>
            <a:spLocks noGrp="1" noRot="1" noChangeAspect="1" noTextEdit="1"/>
          </p:cNvSpPr>
          <p:nvPr>
            <p:ph type="sldImg"/>
          </p:nvPr>
        </p:nvSpPr>
        <p:spPr>
          <a:ln/>
        </p:spPr>
      </p:sp>
      <p:sp>
        <p:nvSpPr>
          <p:cNvPr id="90115" name="Notes Placeholder 2"/>
          <p:cNvSpPr>
            <a:spLocks noGrp="1"/>
          </p:cNvSpPr>
          <p:nvPr>
            <p:ph type="body" idx="1"/>
          </p:nvPr>
        </p:nvSpPr>
        <p:spPr>
          <a:noFill/>
          <a:ln/>
        </p:spPr>
        <p:txBody>
          <a:bodyPr/>
          <a:lstStyle/>
          <a:p>
            <a:pPr eaLnBrk="1" hangingPunct="1"/>
            <a:endParaRPr lang="en-CA" smtClean="0">
              <a:latin typeface="Arial" pitchFamily="34" charset="0"/>
              <a:cs typeface="Arial" pitchFamily="34" charset="0"/>
            </a:endParaRPr>
          </a:p>
        </p:txBody>
      </p:sp>
      <p:sp>
        <p:nvSpPr>
          <p:cNvPr id="90116" name="Slide Number Placeholder 3"/>
          <p:cNvSpPr>
            <a:spLocks noGrp="1"/>
          </p:cNvSpPr>
          <p:nvPr>
            <p:ph type="sldNum" sz="quarter" idx="5"/>
          </p:nvPr>
        </p:nvSpPr>
        <p:spPr>
          <a:noFill/>
        </p:spPr>
        <p:txBody>
          <a:bodyPr/>
          <a:lstStyle/>
          <a:p>
            <a:fld id="{75BBA153-9894-4C22-97C4-6CE243E4C26E}" type="slidenum">
              <a:rPr lang="en-CA" smtClean="0">
                <a:latin typeface="Arial" pitchFamily="34" charset="0"/>
                <a:cs typeface="Arial" pitchFamily="34" charset="0"/>
              </a:rPr>
              <a:pPr/>
              <a:t>6</a:t>
            </a:fld>
            <a:endParaRPr lang="en-CA" smtClean="0">
              <a:latin typeface="Arial" pitchFamily="34" charset="0"/>
              <a:cs typeface="Arial" pitchFamily="34" charset="0"/>
            </a:endParaRPr>
          </a:p>
        </p:txBody>
      </p:sp>
    </p:spTree>
    <p:extLst>
      <p:ext uri="{BB962C8B-B14F-4D97-AF65-F5344CB8AC3E}">
        <p14:creationId xmlns:p14="http://schemas.microsoft.com/office/powerpoint/2010/main" val="42531827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l" rtl="0">
              <a:spcBef>
                <a:spcPts val="600"/>
              </a:spcBef>
              <a:buClr>
                <a:srgbClr val="FE8637"/>
              </a:buClr>
              <a:buSzPct val="70000"/>
              <a:buNone/>
            </a:pPr>
            <a:r>
              <a:rPr lang="en-IN" sz="1400" b="1" dirty="0" smtClean="0">
                <a:latin typeface="Century Schoolbook"/>
              </a:rPr>
              <a:t>Activation of cyclic AMP</a:t>
            </a:r>
          </a:p>
          <a:p>
            <a:pPr marL="274320" lvl="0" indent="-274320" algn="l" rtl="0">
              <a:spcBef>
                <a:spcPts val="600"/>
              </a:spcBef>
              <a:buClr>
                <a:srgbClr val="FE8637"/>
              </a:buClr>
              <a:buSzPct val="70000"/>
              <a:buFont typeface="Wingdings"/>
              <a:buChar char=""/>
            </a:pPr>
            <a:r>
              <a:rPr lang="en-IN" sz="1200" dirty="0" smtClean="0">
                <a:solidFill>
                  <a:srgbClr val="FF0000"/>
                </a:solidFill>
                <a:latin typeface="Century Schoolbook"/>
              </a:rPr>
              <a:t>Bacterial toxins</a:t>
            </a:r>
            <a:r>
              <a:rPr lang="en-IN" sz="1200" dirty="0" smtClean="0">
                <a:solidFill>
                  <a:prstClr val="black"/>
                </a:solidFill>
                <a:latin typeface="Century Schoolbook"/>
              </a:rPr>
              <a:t>: enterotoxins of </a:t>
            </a:r>
            <a:r>
              <a:rPr lang="en-IN" sz="1200" b="1" u="sng" dirty="0" smtClean="0">
                <a:solidFill>
                  <a:prstClr val="black"/>
                </a:solidFill>
                <a:latin typeface="Century Schoolbook"/>
              </a:rPr>
              <a:t>cholera</a:t>
            </a:r>
            <a:r>
              <a:rPr lang="en-IN" sz="1200" dirty="0" smtClean="0">
                <a:solidFill>
                  <a:prstClr val="black"/>
                </a:solidFill>
                <a:latin typeface="Century Schoolbook"/>
              </a:rPr>
              <a:t>, </a:t>
            </a:r>
            <a:r>
              <a:rPr lang="en-IN" sz="1200" b="1" i="1" u="sng" dirty="0" smtClean="0">
                <a:solidFill>
                  <a:prstClr val="black"/>
                </a:solidFill>
                <a:latin typeface="Century Schoolbook"/>
              </a:rPr>
              <a:t>Escherichia</a:t>
            </a:r>
            <a:r>
              <a:rPr lang="en-IN" sz="1200" i="1" dirty="0" smtClean="0">
                <a:solidFill>
                  <a:prstClr val="black"/>
                </a:solidFill>
                <a:latin typeface="Century Schoolbook"/>
              </a:rPr>
              <a:t> coli</a:t>
            </a:r>
            <a:r>
              <a:rPr lang="en-IN" sz="1200" dirty="0" smtClean="0">
                <a:solidFill>
                  <a:prstClr val="black"/>
                </a:solidFill>
                <a:latin typeface="Century Schoolbook"/>
              </a:rPr>
              <a:t> (heat-labile), </a:t>
            </a:r>
            <a:r>
              <a:rPr lang="en-IN" sz="1200" i="1" dirty="0" smtClean="0">
                <a:solidFill>
                  <a:prstClr val="black"/>
                </a:solidFill>
                <a:latin typeface="Century Schoolbook"/>
              </a:rPr>
              <a:t>Shigella, Salmonella, Campylobacter </a:t>
            </a:r>
            <a:r>
              <a:rPr lang="en-IN" sz="1200" i="1" dirty="0" err="1" smtClean="0">
                <a:solidFill>
                  <a:prstClr val="black"/>
                </a:solidFill>
                <a:latin typeface="Century Schoolbook"/>
              </a:rPr>
              <a:t>jejuni</a:t>
            </a:r>
            <a:r>
              <a:rPr lang="en-IN" sz="1200" i="1" dirty="0" smtClean="0">
                <a:solidFill>
                  <a:prstClr val="black"/>
                </a:solidFill>
                <a:latin typeface="Century Schoolbook"/>
              </a:rPr>
              <a:t>, Pseudomonas aeruginosa</a:t>
            </a:r>
            <a:r>
              <a:rPr lang="en-IN" sz="1200" dirty="0" smtClean="0">
                <a:solidFill>
                  <a:prstClr val="black"/>
                </a:solidFill>
                <a:latin typeface="Century Schoolbook"/>
              </a:rPr>
              <a:t>    </a:t>
            </a:r>
          </a:p>
          <a:p>
            <a:pPr marL="274320" lvl="0" indent="-274320" algn="l" rtl="0">
              <a:spcBef>
                <a:spcPts val="600"/>
              </a:spcBef>
              <a:buClr>
                <a:srgbClr val="FE8637"/>
              </a:buClr>
              <a:buSzPct val="70000"/>
              <a:buFont typeface="Wingdings"/>
              <a:buChar char=""/>
            </a:pPr>
            <a:r>
              <a:rPr lang="en-IN" sz="1200" dirty="0" smtClean="0">
                <a:solidFill>
                  <a:srgbClr val="FF0000"/>
                </a:solidFill>
                <a:latin typeface="Century Schoolbook"/>
              </a:rPr>
              <a:t>Hormones:  </a:t>
            </a:r>
            <a:r>
              <a:rPr lang="en-IN" sz="1200" dirty="0" smtClean="0">
                <a:solidFill>
                  <a:prstClr val="black"/>
                </a:solidFill>
                <a:latin typeface="Century Schoolbook"/>
              </a:rPr>
              <a:t>vasoactive intestinal peptide, gastrin, secretin   </a:t>
            </a:r>
          </a:p>
          <a:p>
            <a:pPr marL="274320" lvl="0" indent="-274320" algn="l" rtl="0">
              <a:spcBef>
                <a:spcPts val="600"/>
              </a:spcBef>
              <a:buClr>
                <a:srgbClr val="FE8637"/>
              </a:buClr>
              <a:buSzPct val="70000"/>
              <a:buFont typeface="Wingdings"/>
              <a:buChar char=""/>
            </a:pPr>
            <a:r>
              <a:rPr lang="en-IN" sz="1200" dirty="0" smtClean="0">
                <a:solidFill>
                  <a:prstClr val="black"/>
                </a:solidFill>
                <a:latin typeface="Century Schoolbook"/>
              </a:rPr>
              <a:t> </a:t>
            </a:r>
            <a:r>
              <a:rPr lang="en-IN" sz="1200" dirty="0" smtClean="0">
                <a:solidFill>
                  <a:srgbClr val="FF0000"/>
                </a:solidFill>
                <a:latin typeface="Century Schoolbook"/>
              </a:rPr>
              <a:t>Anion surfactants</a:t>
            </a:r>
            <a:r>
              <a:rPr lang="en-IN" sz="1200" dirty="0" smtClean="0">
                <a:solidFill>
                  <a:prstClr val="black"/>
                </a:solidFill>
                <a:latin typeface="Century Schoolbook"/>
              </a:rPr>
              <a:t>:  bile acids, </a:t>
            </a:r>
            <a:r>
              <a:rPr lang="en-IN" sz="1200" dirty="0" err="1" smtClean="0">
                <a:solidFill>
                  <a:prstClr val="black"/>
                </a:solidFill>
                <a:latin typeface="Century Schoolbook"/>
              </a:rPr>
              <a:t>ricinoleic</a:t>
            </a:r>
            <a:r>
              <a:rPr lang="en-IN" sz="1200" dirty="0" smtClean="0">
                <a:solidFill>
                  <a:prstClr val="black"/>
                </a:solidFill>
                <a:latin typeface="Century Schoolbook"/>
              </a:rPr>
              <a:t> acid</a:t>
            </a:r>
          </a:p>
          <a:p>
            <a:pPr marL="0" lvl="0" indent="0" algn="l" rtl="0">
              <a:spcBef>
                <a:spcPts val="600"/>
              </a:spcBef>
              <a:buClr>
                <a:srgbClr val="FE8637"/>
              </a:buClr>
              <a:buSzPct val="70000"/>
              <a:buNone/>
            </a:pPr>
            <a:r>
              <a:rPr lang="en-IN" sz="1200" b="1" dirty="0" smtClean="0">
                <a:solidFill>
                  <a:prstClr val="black"/>
                </a:solidFill>
                <a:latin typeface="Century Schoolbook"/>
              </a:rPr>
              <a:t>2. ACTIVATION OF CYCLIC GMP</a:t>
            </a:r>
          </a:p>
          <a:p>
            <a:pPr marL="274320" lvl="0" indent="-274320" algn="l" rtl="0">
              <a:spcBef>
                <a:spcPts val="600"/>
              </a:spcBef>
              <a:buClr>
                <a:srgbClr val="FE8637"/>
              </a:buClr>
              <a:buSzPct val="70000"/>
              <a:buFont typeface="Wingdings"/>
              <a:buChar char=""/>
            </a:pPr>
            <a:r>
              <a:rPr lang="en-IN" sz="1200" dirty="0" smtClean="0">
                <a:solidFill>
                  <a:srgbClr val="FF0000"/>
                </a:solidFill>
                <a:latin typeface="Century Schoolbook"/>
              </a:rPr>
              <a:t>Bacterial toxins</a:t>
            </a:r>
            <a:r>
              <a:rPr lang="en-IN" sz="1200" dirty="0" smtClean="0">
                <a:solidFill>
                  <a:prstClr val="black"/>
                </a:solidFill>
                <a:latin typeface="Century Schoolbook"/>
              </a:rPr>
              <a:t>:  </a:t>
            </a:r>
            <a:r>
              <a:rPr lang="en-IN" sz="1200" i="1" dirty="0" smtClean="0">
                <a:solidFill>
                  <a:prstClr val="black"/>
                </a:solidFill>
                <a:latin typeface="Century Schoolbook"/>
              </a:rPr>
              <a:t>E. coli</a:t>
            </a:r>
            <a:r>
              <a:rPr lang="en-IN" sz="1200" dirty="0" smtClean="0">
                <a:solidFill>
                  <a:prstClr val="black"/>
                </a:solidFill>
                <a:latin typeface="Century Schoolbook"/>
              </a:rPr>
              <a:t> (heat-stable) enterotoxin, </a:t>
            </a:r>
            <a:r>
              <a:rPr lang="en-IN" sz="1200" i="1" dirty="0" smtClean="0">
                <a:solidFill>
                  <a:prstClr val="black"/>
                </a:solidFill>
                <a:latin typeface="Century Schoolbook"/>
              </a:rPr>
              <a:t>Yersinia </a:t>
            </a:r>
            <a:r>
              <a:rPr lang="en-IN" sz="1200" i="1" dirty="0" err="1" smtClean="0">
                <a:solidFill>
                  <a:prstClr val="black"/>
                </a:solidFill>
                <a:latin typeface="Century Schoolbook"/>
              </a:rPr>
              <a:t>enterocolitica</a:t>
            </a:r>
            <a:r>
              <a:rPr lang="en-IN" sz="1200" dirty="0" smtClean="0">
                <a:solidFill>
                  <a:prstClr val="black"/>
                </a:solidFill>
                <a:latin typeface="Century Schoolbook"/>
              </a:rPr>
              <a:t> toxin</a:t>
            </a:r>
          </a:p>
          <a:p>
            <a:pPr marL="274320" lvl="0" indent="-274320" algn="l" rtl="0">
              <a:spcBef>
                <a:spcPts val="600"/>
              </a:spcBef>
              <a:buClr>
                <a:srgbClr val="FE8637"/>
              </a:buClr>
              <a:buSzPct val="70000"/>
              <a:buNone/>
            </a:pPr>
            <a:r>
              <a:rPr lang="en-IN" sz="1200" b="1" dirty="0" smtClean="0">
                <a:solidFill>
                  <a:prstClr val="black"/>
                </a:solidFill>
                <a:latin typeface="Century Schoolbook"/>
              </a:rPr>
              <a:t>3. CALCIUM-DEPENDENT  </a:t>
            </a:r>
          </a:p>
          <a:p>
            <a:pPr marL="274320" lvl="0" indent="-274320" algn="l" rtl="0">
              <a:spcBef>
                <a:spcPts val="600"/>
              </a:spcBef>
              <a:buClr>
                <a:srgbClr val="FE8637"/>
              </a:buClr>
              <a:buSzPct val="70000"/>
              <a:buFont typeface="Wingdings"/>
              <a:buChar char=""/>
            </a:pPr>
            <a:r>
              <a:rPr lang="en-IN" sz="1200" dirty="0" smtClean="0">
                <a:solidFill>
                  <a:prstClr val="black"/>
                </a:solidFill>
                <a:latin typeface="Century Schoolbook"/>
              </a:rPr>
              <a:t> </a:t>
            </a:r>
            <a:r>
              <a:rPr lang="en-IN" sz="1200" dirty="0" smtClean="0">
                <a:solidFill>
                  <a:srgbClr val="FF0000"/>
                </a:solidFill>
                <a:latin typeface="Century Schoolbook"/>
              </a:rPr>
              <a:t>Bacterial toxins</a:t>
            </a:r>
            <a:r>
              <a:rPr lang="en-IN" sz="1200" dirty="0" smtClean="0">
                <a:solidFill>
                  <a:prstClr val="black"/>
                </a:solidFill>
                <a:latin typeface="Century Schoolbook"/>
              </a:rPr>
              <a:t>: </a:t>
            </a:r>
            <a:r>
              <a:rPr lang="en-IN" sz="1200" i="1" dirty="0" smtClean="0">
                <a:solidFill>
                  <a:prstClr val="black"/>
                </a:solidFill>
                <a:latin typeface="Century Schoolbook"/>
              </a:rPr>
              <a:t>Clostridium difficile </a:t>
            </a:r>
            <a:r>
              <a:rPr lang="en-IN" sz="1200" dirty="0" smtClean="0">
                <a:solidFill>
                  <a:prstClr val="black"/>
                </a:solidFill>
                <a:latin typeface="Century Schoolbook"/>
              </a:rPr>
              <a:t>enterotoxin    </a:t>
            </a:r>
          </a:p>
          <a:p>
            <a:pPr marL="274320" lvl="0" indent="-274320" algn="l" rtl="0">
              <a:spcBef>
                <a:spcPts val="600"/>
              </a:spcBef>
              <a:buClr>
                <a:srgbClr val="FE8637"/>
              </a:buClr>
              <a:buSzPct val="70000"/>
              <a:buFont typeface="Wingdings"/>
              <a:buChar char=""/>
            </a:pPr>
            <a:r>
              <a:rPr lang="en-IN" sz="1200" dirty="0" err="1" smtClean="0">
                <a:solidFill>
                  <a:srgbClr val="FF0000"/>
                </a:solidFill>
                <a:latin typeface="Century Schoolbook"/>
              </a:rPr>
              <a:t>Neurotransmitters</a:t>
            </a:r>
            <a:r>
              <a:rPr lang="en-IN" sz="1200" dirty="0" err="1" smtClean="0">
                <a:solidFill>
                  <a:prstClr val="black"/>
                </a:solidFill>
                <a:latin typeface="Century Schoolbook"/>
              </a:rPr>
              <a:t>:acetylcholine</a:t>
            </a:r>
            <a:r>
              <a:rPr lang="en-IN" sz="1200" dirty="0" smtClean="0">
                <a:solidFill>
                  <a:prstClr val="black"/>
                </a:solidFill>
                <a:latin typeface="Century Schoolbook"/>
              </a:rPr>
              <a:t>, serotonin   </a:t>
            </a:r>
          </a:p>
          <a:p>
            <a:pPr marL="274320" lvl="0" indent="-274320" algn="l" rtl="0">
              <a:spcBef>
                <a:spcPts val="600"/>
              </a:spcBef>
              <a:buClr>
                <a:srgbClr val="FE8637"/>
              </a:buClr>
              <a:buSzPct val="70000"/>
              <a:buFont typeface="Wingdings"/>
              <a:buChar char=""/>
            </a:pPr>
            <a:r>
              <a:rPr lang="en-IN" sz="1200" dirty="0" smtClean="0">
                <a:solidFill>
                  <a:prstClr val="black"/>
                </a:solidFill>
                <a:latin typeface="Century Schoolbook"/>
              </a:rPr>
              <a:t> </a:t>
            </a:r>
            <a:r>
              <a:rPr lang="en-IN" sz="1200" dirty="0" smtClean="0">
                <a:solidFill>
                  <a:srgbClr val="FF0000"/>
                </a:solidFill>
                <a:latin typeface="Century Schoolbook"/>
              </a:rPr>
              <a:t>Paracrine agents</a:t>
            </a:r>
            <a:r>
              <a:rPr lang="en-IN" sz="1200" dirty="0" smtClean="0">
                <a:solidFill>
                  <a:prstClr val="black"/>
                </a:solidFill>
                <a:latin typeface="Century Schoolbook"/>
              </a:rPr>
              <a:t>: bradykinin</a:t>
            </a:r>
          </a:p>
          <a:p>
            <a:endParaRPr lang="en-US" dirty="0"/>
          </a:p>
        </p:txBody>
      </p:sp>
      <p:sp>
        <p:nvSpPr>
          <p:cNvPr id="4" name="Slide Number Placeholder 3"/>
          <p:cNvSpPr>
            <a:spLocks noGrp="1"/>
          </p:cNvSpPr>
          <p:nvPr>
            <p:ph type="sldNum" sz="quarter" idx="10"/>
          </p:nvPr>
        </p:nvSpPr>
        <p:spPr/>
        <p:txBody>
          <a:bodyPr/>
          <a:lstStyle/>
          <a:p>
            <a:fld id="{6A937504-E05E-48D4-BD71-291D5042CF0D}" type="slidenum">
              <a:rPr lang="ar-JO" smtClean="0"/>
              <a:pPr/>
              <a:t>8</a:t>
            </a:fld>
            <a:endParaRPr lang="ar-JO"/>
          </a:p>
        </p:txBody>
      </p:sp>
    </p:spTree>
    <p:extLst>
      <p:ext uri="{BB962C8B-B14F-4D97-AF65-F5344CB8AC3E}">
        <p14:creationId xmlns:p14="http://schemas.microsoft.com/office/powerpoint/2010/main" val="24332927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smtClean="0">
                <a:solidFill>
                  <a:schemeClr val="tx1"/>
                </a:solidFill>
                <a:effectLst/>
                <a:latin typeface="+mn-lt"/>
                <a:ea typeface="+mn-ea"/>
                <a:cs typeface="+mn-cs"/>
              </a:rPr>
              <a:t>290 - [(</a:t>
            </a:r>
            <a:r>
              <a:rPr lang="en-US" sz="1200" b="0" i="0" kern="1200" dirty="0" err="1" smtClean="0">
                <a:solidFill>
                  <a:schemeClr val="tx1"/>
                </a:solidFill>
                <a:effectLst/>
                <a:latin typeface="+mn-lt"/>
                <a:ea typeface="+mn-ea"/>
                <a:cs typeface="+mn-cs"/>
              </a:rPr>
              <a:t>Na+K</a:t>
            </a:r>
            <a:r>
              <a:rPr lang="en-US" sz="1200" b="0" i="0" kern="1200" dirty="0" smtClean="0">
                <a:solidFill>
                  <a:schemeClr val="tx1"/>
                </a:solidFill>
                <a:effectLst/>
                <a:latin typeface="+mn-lt"/>
                <a:ea typeface="+mn-ea"/>
                <a:cs typeface="+mn-cs"/>
              </a:rPr>
              <a:t>) X 2].</a:t>
            </a:r>
            <a:endParaRPr lang="en-US" dirty="0"/>
          </a:p>
        </p:txBody>
      </p:sp>
      <p:sp>
        <p:nvSpPr>
          <p:cNvPr id="4" name="Slide Number Placeholder 3"/>
          <p:cNvSpPr>
            <a:spLocks noGrp="1"/>
          </p:cNvSpPr>
          <p:nvPr>
            <p:ph type="sldNum" sz="quarter" idx="10"/>
          </p:nvPr>
        </p:nvSpPr>
        <p:spPr/>
        <p:txBody>
          <a:bodyPr/>
          <a:lstStyle/>
          <a:p>
            <a:fld id="{6A937504-E05E-48D4-BD71-291D5042CF0D}" type="slidenum">
              <a:rPr lang="ar-JO" smtClean="0"/>
              <a:pPr/>
              <a:t>9</a:t>
            </a:fld>
            <a:endParaRPr lang="ar-JO"/>
          </a:p>
        </p:txBody>
      </p:sp>
    </p:spTree>
    <p:extLst>
      <p:ext uri="{BB962C8B-B14F-4D97-AF65-F5344CB8AC3E}">
        <p14:creationId xmlns:p14="http://schemas.microsoft.com/office/powerpoint/2010/main" val="15506044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Slide Image Placeholder 1"/>
          <p:cNvSpPr>
            <a:spLocks noGrp="1" noRot="1" noChangeAspect="1" noTextEdit="1"/>
          </p:cNvSpPr>
          <p:nvPr>
            <p:ph type="sldImg"/>
          </p:nvPr>
        </p:nvSpPr>
        <p:spPr>
          <a:ln/>
        </p:spPr>
      </p:sp>
      <p:sp>
        <p:nvSpPr>
          <p:cNvPr id="92163" name="Notes Placeholder 2"/>
          <p:cNvSpPr>
            <a:spLocks noGrp="1"/>
          </p:cNvSpPr>
          <p:nvPr>
            <p:ph type="body" idx="1"/>
          </p:nvPr>
        </p:nvSpPr>
        <p:spPr>
          <a:noFill/>
          <a:ln/>
        </p:spPr>
        <p:txBody>
          <a:bodyPr/>
          <a:lstStyle/>
          <a:p>
            <a:pPr eaLnBrk="1" hangingPunct="1"/>
            <a:r>
              <a:rPr lang="en-US" dirty="0" smtClean="0">
                <a:latin typeface="Arial" pitchFamily="34" charset="0"/>
                <a:cs typeface="Arial" pitchFamily="34" charset="0"/>
              </a:rPr>
              <a:t>The immune response to inflammatory conditions in the bowel contributes substantively to development of diarrhea. Activation of white blood cells leads them to secrete inflammatory mediators and cytokines which can stimulate secretion, in effect imposing a secretory component on top of an inflammatory diarrhea. Reactive oxygen species from leukocytes can damage or kill intestinal epithelial cells, which are replaced with immature cells that typically are deficient in the brush border </a:t>
            </a:r>
            <a:r>
              <a:rPr lang="en-US" dirty="0" err="1" smtClean="0">
                <a:latin typeface="Arial" pitchFamily="34" charset="0"/>
                <a:cs typeface="Arial" pitchFamily="34" charset="0"/>
              </a:rPr>
              <a:t>enyzmes</a:t>
            </a:r>
            <a:r>
              <a:rPr lang="en-US" dirty="0" smtClean="0">
                <a:latin typeface="Arial" pitchFamily="34" charset="0"/>
                <a:cs typeface="Arial" pitchFamily="34" charset="0"/>
              </a:rPr>
              <a:t> and transporters necessary for absorption of nutrients and water. In this way, components of an osmotic (malabsorption) diarrhea are added to the problem.</a:t>
            </a:r>
            <a:endParaRPr lang="en-CA" dirty="0" smtClean="0">
              <a:latin typeface="Arial" pitchFamily="34" charset="0"/>
              <a:cs typeface="Arial" pitchFamily="34" charset="0"/>
            </a:endParaRPr>
          </a:p>
        </p:txBody>
      </p:sp>
      <p:sp>
        <p:nvSpPr>
          <p:cNvPr id="92164" name="Slide Number Placeholder 3"/>
          <p:cNvSpPr>
            <a:spLocks noGrp="1"/>
          </p:cNvSpPr>
          <p:nvPr>
            <p:ph type="sldNum" sz="quarter" idx="5"/>
          </p:nvPr>
        </p:nvSpPr>
        <p:spPr>
          <a:noFill/>
        </p:spPr>
        <p:txBody>
          <a:bodyPr/>
          <a:lstStyle/>
          <a:p>
            <a:fld id="{35D93DC7-6055-4D7E-A28B-6E9B84ABC005}" type="slidenum">
              <a:rPr lang="en-CA" smtClean="0">
                <a:latin typeface="Arial" pitchFamily="34" charset="0"/>
                <a:cs typeface="Arial" pitchFamily="34" charset="0"/>
              </a:rPr>
              <a:pPr/>
              <a:t>10</a:t>
            </a:fld>
            <a:endParaRPr lang="en-CA" smtClean="0">
              <a:latin typeface="Arial" pitchFamily="34" charset="0"/>
              <a:cs typeface="Arial" pitchFamily="34" charset="0"/>
            </a:endParaRPr>
          </a:p>
        </p:txBody>
      </p:sp>
    </p:spTree>
    <p:extLst>
      <p:ext uri="{BB962C8B-B14F-4D97-AF65-F5344CB8AC3E}">
        <p14:creationId xmlns:p14="http://schemas.microsoft.com/office/powerpoint/2010/main" val="39357284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Slide Image Placeholder 1"/>
          <p:cNvSpPr>
            <a:spLocks noGrp="1" noRot="1" noChangeAspect="1" noTextEdit="1"/>
          </p:cNvSpPr>
          <p:nvPr>
            <p:ph type="sldImg"/>
          </p:nvPr>
        </p:nvSpPr>
        <p:spPr>
          <a:ln/>
        </p:spPr>
      </p:sp>
      <p:sp>
        <p:nvSpPr>
          <p:cNvPr id="93187" name="Notes Placeholder 2"/>
          <p:cNvSpPr>
            <a:spLocks noGrp="1"/>
          </p:cNvSpPr>
          <p:nvPr>
            <p:ph type="body" idx="1"/>
          </p:nvPr>
        </p:nvSpPr>
        <p:spPr>
          <a:noFill/>
          <a:ln/>
        </p:spPr>
        <p:txBody>
          <a:bodyPr/>
          <a:lstStyle/>
          <a:p>
            <a:pPr eaLnBrk="1" hangingPunct="1"/>
            <a:endParaRPr lang="en-CA" dirty="0" smtClean="0">
              <a:latin typeface="Arial" pitchFamily="34" charset="0"/>
              <a:cs typeface="Arial" pitchFamily="34" charset="0"/>
            </a:endParaRPr>
          </a:p>
        </p:txBody>
      </p:sp>
      <p:sp>
        <p:nvSpPr>
          <p:cNvPr id="93188" name="Slide Number Placeholder 3"/>
          <p:cNvSpPr>
            <a:spLocks noGrp="1"/>
          </p:cNvSpPr>
          <p:nvPr>
            <p:ph type="sldNum" sz="quarter" idx="5"/>
          </p:nvPr>
        </p:nvSpPr>
        <p:spPr>
          <a:noFill/>
        </p:spPr>
        <p:txBody>
          <a:bodyPr/>
          <a:lstStyle/>
          <a:p>
            <a:fld id="{B4C5E53D-F290-402A-A667-26862C3E0107}" type="slidenum">
              <a:rPr lang="en-CA" smtClean="0">
                <a:latin typeface="Arial" pitchFamily="34" charset="0"/>
                <a:cs typeface="Arial" pitchFamily="34" charset="0"/>
              </a:rPr>
              <a:pPr/>
              <a:t>11</a:t>
            </a:fld>
            <a:endParaRPr lang="en-CA" smtClean="0">
              <a:latin typeface="Arial" pitchFamily="34" charset="0"/>
              <a:cs typeface="Arial" pitchFamily="34" charset="0"/>
            </a:endParaRPr>
          </a:p>
        </p:txBody>
      </p:sp>
    </p:spTree>
    <p:extLst>
      <p:ext uri="{BB962C8B-B14F-4D97-AF65-F5344CB8AC3E}">
        <p14:creationId xmlns:p14="http://schemas.microsoft.com/office/powerpoint/2010/main" val="14346316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rotavirus and the </a:t>
            </a:r>
            <a:r>
              <a:rPr lang="en-US" dirty="0" err="1" smtClean="0"/>
              <a:t>noroviruses</a:t>
            </a:r>
            <a:r>
              <a:rPr lang="en-US" dirty="0" smtClean="0"/>
              <a:t> (small round viruses such as Norwalk-like virus and </a:t>
            </a:r>
            <a:r>
              <a:rPr lang="en-US" dirty="0" err="1" smtClean="0"/>
              <a:t>caliciviruses</a:t>
            </a:r>
            <a:r>
              <a:rPr lang="en-US" dirty="0" smtClean="0"/>
              <a:t>) are the most common viral agents, followed by </a:t>
            </a:r>
            <a:r>
              <a:rPr lang="en-US" dirty="0" err="1" smtClean="0"/>
              <a:t>sapovirus</a:t>
            </a:r>
            <a:r>
              <a:rPr lang="en-US" dirty="0" smtClean="0"/>
              <a:t>, enteric adenoviruses, and </a:t>
            </a:r>
            <a:r>
              <a:rPr lang="en-US" dirty="0" err="1" smtClean="0"/>
              <a:t>astroviruses</a:t>
            </a:r>
            <a:endParaRPr lang="ar-JO" dirty="0" smtClean="0"/>
          </a:p>
          <a:p>
            <a:r>
              <a:rPr lang="en-US" dirty="0" err="1" smtClean="0"/>
              <a:t>Shigella</a:t>
            </a:r>
            <a:r>
              <a:rPr lang="en-US" dirty="0" smtClean="0"/>
              <a:t> </a:t>
            </a:r>
            <a:r>
              <a:rPr lang="en-US" dirty="0" err="1" smtClean="0"/>
              <a:t>sallmonella</a:t>
            </a:r>
            <a:r>
              <a:rPr lang="en-US" dirty="0" smtClean="0"/>
              <a:t> </a:t>
            </a:r>
            <a:r>
              <a:rPr lang="en-US" dirty="0" err="1" smtClean="0"/>
              <a:t>e.coli</a:t>
            </a:r>
            <a:endParaRPr lang="ar-JO" dirty="0"/>
          </a:p>
        </p:txBody>
      </p:sp>
      <p:sp>
        <p:nvSpPr>
          <p:cNvPr id="4" name="Slide Number Placeholder 3"/>
          <p:cNvSpPr>
            <a:spLocks noGrp="1"/>
          </p:cNvSpPr>
          <p:nvPr>
            <p:ph type="sldNum" sz="quarter" idx="10"/>
          </p:nvPr>
        </p:nvSpPr>
        <p:spPr/>
        <p:txBody>
          <a:bodyPr/>
          <a:lstStyle/>
          <a:p>
            <a:fld id="{6A937504-E05E-48D4-BD71-291D5042CF0D}" type="slidenum">
              <a:rPr lang="ar-JO" smtClean="0"/>
              <a:pPr/>
              <a:t>12</a:t>
            </a:fld>
            <a:endParaRPr lang="ar-JO"/>
          </a:p>
        </p:txBody>
      </p:sp>
    </p:spTree>
    <p:extLst>
      <p:ext uri="{BB962C8B-B14F-4D97-AF65-F5344CB8AC3E}">
        <p14:creationId xmlns:p14="http://schemas.microsoft.com/office/powerpoint/2010/main" val="19398335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Adeno : DNA, pneumonia,</a:t>
            </a:r>
            <a:r>
              <a:rPr lang="en-US" baseline="0" dirty="0" smtClean="0"/>
              <a:t> bronchiolitis, pharyngitis, conjunctivitis, h. cystitis</a:t>
            </a:r>
          </a:p>
          <a:p>
            <a:endParaRPr lang="en-US" dirty="0"/>
          </a:p>
        </p:txBody>
      </p:sp>
      <p:sp>
        <p:nvSpPr>
          <p:cNvPr id="4" name="Slide Number Placeholder 3"/>
          <p:cNvSpPr>
            <a:spLocks noGrp="1"/>
          </p:cNvSpPr>
          <p:nvPr>
            <p:ph type="sldNum" sz="quarter" idx="10"/>
          </p:nvPr>
        </p:nvSpPr>
        <p:spPr/>
        <p:txBody>
          <a:bodyPr/>
          <a:lstStyle/>
          <a:p>
            <a:fld id="{6A937504-E05E-48D4-BD71-291D5042CF0D}" type="slidenum">
              <a:rPr lang="ar-JO" smtClean="0"/>
              <a:pPr/>
              <a:t>13</a:t>
            </a:fld>
            <a:endParaRPr lang="ar-JO"/>
          </a:p>
        </p:txBody>
      </p:sp>
    </p:spTree>
    <p:extLst>
      <p:ext uri="{BB962C8B-B14F-4D97-AF65-F5344CB8AC3E}">
        <p14:creationId xmlns:p14="http://schemas.microsoft.com/office/powerpoint/2010/main" val="12371190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10/12/2022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10/12/2022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10/12/2022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10/12/2022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10/12/2022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95536" y="535033"/>
            <a:ext cx="7715272" cy="3271519"/>
          </a:xfrm>
        </p:spPr>
        <p:txBody>
          <a:bodyPr>
            <a:noAutofit/>
          </a:bodyPr>
          <a:lstStyle/>
          <a:p>
            <a:pPr algn="l"/>
            <a:r>
              <a:rPr lang="en-US" sz="8800" dirty="0" smtClean="0">
                <a:solidFill>
                  <a:schemeClr val="accent6">
                    <a:lumMod val="60000"/>
                    <a:lumOff val="40000"/>
                  </a:schemeClr>
                </a:solidFill>
                <a:latin typeface="Candara" pitchFamily="34" charset="0"/>
              </a:rPr>
              <a:t>Acute</a:t>
            </a:r>
            <a:r>
              <a:rPr lang="en-US" sz="8800" dirty="0" smtClean="0"/>
              <a:t> </a:t>
            </a:r>
            <a:r>
              <a:rPr lang="en-US" sz="8800" dirty="0" smtClean="0">
                <a:solidFill>
                  <a:schemeClr val="tx1">
                    <a:lumMod val="50000"/>
                    <a:lumOff val="50000"/>
                  </a:schemeClr>
                </a:solidFill>
              </a:rPr>
              <a:t>gastroenteritis</a:t>
            </a:r>
            <a:br>
              <a:rPr lang="en-US" sz="8800" dirty="0" smtClean="0">
                <a:solidFill>
                  <a:schemeClr val="tx1">
                    <a:lumMod val="50000"/>
                    <a:lumOff val="50000"/>
                  </a:schemeClr>
                </a:solidFill>
              </a:rPr>
            </a:br>
            <a:r>
              <a:rPr lang="en-US" sz="8800" dirty="0" smtClean="0">
                <a:solidFill>
                  <a:schemeClr val="tx1">
                    <a:lumMod val="50000"/>
                    <a:lumOff val="50000"/>
                  </a:schemeClr>
                </a:solidFill>
              </a:rPr>
              <a:t>                 </a:t>
            </a:r>
            <a:r>
              <a:rPr lang="en-US" sz="2400" dirty="0" err="1" smtClean="0">
                <a:solidFill>
                  <a:schemeClr val="tx1">
                    <a:lumMod val="50000"/>
                    <a:lumOff val="50000"/>
                  </a:schemeClr>
                </a:solidFill>
              </a:rPr>
              <a:t>Haitham</a:t>
            </a:r>
            <a:r>
              <a:rPr lang="en-US" sz="2400" dirty="0" smtClean="0">
                <a:solidFill>
                  <a:schemeClr val="tx1">
                    <a:lumMod val="50000"/>
                    <a:lumOff val="50000"/>
                  </a:schemeClr>
                </a:solidFill>
              </a:rPr>
              <a:t> Al-</a:t>
            </a:r>
            <a:r>
              <a:rPr lang="en-US" sz="2400" dirty="0" err="1" smtClean="0">
                <a:solidFill>
                  <a:schemeClr val="tx1">
                    <a:lumMod val="50000"/>
                    <a:lumOff val="50000"/>
                  </a:schemeClr>
                </a:solidFill>
              </a:rPr>
              <a:t>Dhmour</a:t>
            </a:r>
            <a:r>
              <a:rPr lang="en-US" sz="2400" dirty="0" smtClean="0">
                <a:solidFill>
                  <a:schemeClr val="tx1">
                    <a:lumMod val="50000"/>
                    <a:lumOff val="50000"/>
                  </a:schemeClr>
                </a:solidFill>
              </a:rPr>
              <a:t>, MD</a:t>
            </a:r>
            <a:endParaRPr lang="ar-JO" sz="2400" dirty="0">
              <a:solidFill>
                <a:schemeClr val="tx1">
                  <a:lumMod val="50000"/>
                  <a:lumOff val="50000"/>
                </a:schemeClr>
              </a:solidFill>
            </a:endParaRPr>
          </a:p>
        </p:txBody>
      </p:sp>
      <p:pic>
        <p:nvPicPr>
          <p:cNvPr id="3" name="Picture 2" descr="13412199_1802209396678398_7266792316639849479_o.png"/>
          <p:cNvPicPr>
            <a:picLocks noChangeAspect="1"/>
          </p:cNvPicPr>
          <p:nvPr/>
        </p:nvPicPr>
        <p:blipFill>
          <a:blip r:embed="rId2"/>
          <a:stretch>
            <a:fillRect/>
          </a:stretch>
        </p:blipFill>
        <p:spPr>
          <a:xfrm>
            <a:off x="-15983" y="3068960"/>
            <a:ext cx="4679190" cy="3789040"/>
          </a:xfrm>
          <a:prstGeom prst="rect">
            <a:avLst/>
          </a:prstGeom>
        </p:spPr>
      </p:pic>
      <p:sp>
        <p:nvSpPr>
          <p:cNvPr id="4" name="Rectangle 3"/>
          <p:cNvSpPr/>
          <p:nvPr/>
        </p:nvSpPr>
        <p:spPr>
          <a:xfrm>
            <a:off x="5148064" y="4130588"/>
            <a:ext cx="2448272" cy="648072"/>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ar-JO" dirty="0" smtClean="0"/>
              <a:t>تبييض الطالبة: لينا محمود</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3954" name="Rectangle 2"/>
          <p:cNvSpPr>
            <a:spLocks noGrp="1" noChangeArrowheads="1"/>
          </p:cNvSpPr>
          <p:nvPr>
            <p:ph type="title"/>
          </p:nvPr>
        </p:nvSpPr>
        <p:spPr>
          <a:xfrm>
            <a:off x="0" y="-381000"/>
            <a:ext cx="9144000" cy="1462088"/>
          </a:xfrm>
        </p:spPr>
        <p:txBody>
          <a:bodyPr/>
          <a:lstStyle/>
          <a:p>
            <a:pPr algn="ctr" eaLnBrk="1" fontAlgn="auto" hangingPunct="1">
              <a:spcAft>
                <a:spcPts val="0"/>
              </a:spcAft>
              <a:defRPr/>
            </a:pPr>
            <a:r>
              <a:rPr lang="en-US" dirty="0">
                <a:latin typeface="Australian Sunrise" pitchFamily="2" charset="0"/>
              </a:rPr>
              <a:t>Mechanisms of Diarrhea</a:t>
            </a:r>
          </a:p>
        </p:txBody>
      </p:sp>
      <p:sp>
        <p:nvSpPr>
          <p:cNvPr id="253955" name="Rectangle 3"/>
          <p:cNvSpPr>
            <a:spLocks noGrp="1" noChangeArrowheads="1"/>
          </p:cNvSpPr>
          <p:nvPr>
            <p:ph idx="1"/>
          </p:nvPr>
        </p:nvSpPr>
        <p:spPr>
          <a:xfrm>
            <a:off x="0" y="1143000"/>
            <a:ext cx="9144000" cy="5715000"/>
          </a:xfrm>
        </p:spPr>
        <p:txBody>
          <a:bodyPr>
            <a:normAutofit/>
          </a:bodyPr>
          <a:lstStyle/>
          <a:p>
            <a:pPr marL="274320" indent="-274320" eaLnBrk="1" fontAlgn="auto" hangingPunct="1">
              <a:lnSpc>
                <a:spcPct val="80000"/>
              </a:lnSpc>
              <a:spcAft>
                <a:spcPts val="0"/>
              </a:spcAft>
              <a:buClr>
                <a:srgbClr val="FF3300"/>
              </a:buClr>
              <a:buFont typeface="Wingdings 2"/>
              <a:buNone/>
              <a:defRPr/>
            </a:pPr>
            <a:r>
              <a:rPr lang="en-US" b="1" dirty="0">
                <a:solidFill>
                  <a:srgbClr val="FF3300"/>
                </a:solidFill>
              </a:rPr>
              <a:t>Exudative Diarrhea:</a:t>
            </a:r>
          </a:p>
          <a:p>
            <a:pPr marL="274320" indent="-274320" eaLnBrk="1" fontAlgn="auto" hangingPunct="1">
              <a:lnSpc>
                <a:spcPct val="80000"/>
              </a:lnSpc>
              <a:spcAft>
                <a:spcPts val="0"/>
              </a:spcAft>
              <a:buClr>
                <a:srgbClr val="FF3300"/>
              </a:buClr>
              <a:buFont typeface="Wingdings" pitchFamily="2" charset="2"/>
              <a:buNone/>
              <a:defRPr/>
            </a:pPr>
            <a:endParaRPr lang="en-US" dirty="0">
              <a:solidFill>
                <a:srgbClr val="FF3300"/>
              </a:solidFill>
              <a:latin typeface="+mj-lt"/>
            </a:endParaRPr>
          </a:p>
          <a:p>
            <a:pPr marL="274320" indent="-274320" eaLnBrk="1" fontAlgn="auto" hangingPunct="1">
              <a:lnSpc>
                <a:spcPct val="80000"/>
              </a:lnSpc>
              <a:spcAft>
                <a:spcPts val="0"/>
              </a:spcAft>
              <a:buFont typeface="Wingdings" pitchFamily="2" charset="2"/>
              <a:buNone/>
              <a:defRPr/>
            </a:pPr>
            <a:r>
              <a:rPr lang="en-US" sz="2000" dirty="0">
                <a:latin typeface="+mj-lt"/>
              </a:rPr>
              <a:t>		</a:t>
            </a:r>
            <a:r>
              <a:rPr lang="en-US" sz="2800" dirty="0" smtClean="0">
                <a:solidFill>
                  <a:schemeClr val="tx2"/>
                </a:solidFill>
                <a:latin typeface="+mj-lt"/>
              </a:rPr>
              <a:t>Pathophysiology:</a:t>
            </a:r>
            <a:endParaRPr lang="en-US" sz="2800" dirty="0">
              <a:solidFill>
                <a:schemeClr val="tx2"/>
              </a:solidFill>
              <a:latin typeface="+mj-lt"/>
            </a:endParaRPr>
          </a:p>
          <a:p>
            <a:pPr marL="274320" indent="-274320" eaLnBrk="1" fontAlgn="auto" hangingPunct="1">
              <a:lnSpc>
                <a:spcPct val="80000"/>
              </a:lnSpc>
              <a:spcAft>
                <a:spcPts val="0"/>
              </a:spcAft>
              <a:buFont typeface="Wingdings" pitchFamily="2" charset="2"/>
              <a:buNone/>
              <a:defRPr/>
            </a:pPr>
            <a:r>
              <a:rPr lang="en-US" sz="2000" dirty="0"/>
              <a:t>			</a:t>
            </a:r>
            <a:r>
              <a:rPr lang="en-US" sz="2400" dirty="0"/>
              <a:t>Inflammation</a:t>
            </a:r>
          </a:p>
          <a:p>
            <a:pPr marL="274320" indent="-274320" eaLnBrk="1" fontAlgn="auto" hangingPunct="1">
              <a:lnSpc>
                <a:spcPct val="80000"/>
              </a:lnSpc>
              <a:spcAft>
                <a:spcPts val="0"/>
              </a:spcAft>
              <a:buFont typeface="Wingdings" pitchFamily="2" charset="2"/>
              <a:buNone/>
              <a:defRPr/>
            </a:pPr>
            <a:r>
              <a:rPr lang="en-US" sz="2400" dirty="0"/>
              <a:t>			Decreased colonic reabsorption</a:t>
            </a:r>
          </a:p>
          <a:p>
            <a:pPr marL="274320" indent="-274320" eaLnBrk="1" fontAlgn="auto" hangingPunct="1">
              <a:lnSpc>
                <a:spcPct val="80000"/>
              </a:lnSpc>
              <a:spcAft>
                <a:spcPts val="0"/>
              </a:spcAft>
              <a:buFont typeface="Wingdings" pitchFamily="2" charset="2"/>
              <a:buNone/>
              <a:defRPr/>
            </a:pPr>
            <a:r>
              <a:rPr lang="en-US" sz="2400" dirty="0"/>
              <a:t>			Increased motility      </a:t>
            </a:r>
          </a:p>
          <a:p>
            <a:pPr marL="274320" indent="-274320" eaLnBrk="1" fontAlgn="auto" hangingPunct="1">
              <a:lnSpc>
                <a:spcPct val="80000"/>
              </a:lnSpc>
              <a:spcAft>
                <a:spcPts val="0"/>
              </a:spcAft>
              <a:buFont typeface="Wingdings" pitchFamily="2" charset="2"/>
              <a:buNone/>
              <a:defRPr/>
            </a:pPr>
            <a:endParaRPr lang="en-US" sz="2400" dirty="0"/>
          </a:p>
          <a:p>
            <a:pPr marL="274320" indent="-274320" eaLnBrk="1" fontAlgn="auto" hangingPunct="1">
              <a:lnSpc>
                <a:spcPct val="80000"/>
              </a:lnSpc>
              <a:spcAft>
                <a:spcPts val="0"/>
              </a:spcAft>
              <a:buFont typeface="Wingdings" pitchFamily="2" charset="2"/>
              <a:buNone/>
              <a:defRPr/>
            </a:pPr>
            <a:r>
              <a:rPr lang="en-US" sz="2800" dirty="0"/>
              <a:t>		</a:t>
            </a:r>
            <a:r>
              <a:rPr lang="en-US" sz="2800" dirty="0" smtClean="0">
                <a:solidFill>
                  <a:schemeClr val="tx2"/>
                </a:solidFill>
              </a:rPr>
              <a:t>Ex.:</a:t>
            </a:r>
            <a:endParaRPr lang="en-US" sz="2800" dirty="0">
              <a:solidFill>
                <a:schemeClr val="tx2"/>
              </a:solidFill>
            </a:endParaRPr>
          </a:p>
          <a:p>
            <a:pPr marL="274320" indent="-274320" eaLnBrk="1" fontAlgn="auto" hangingPunct="1">
              <a:lnSpc>
                <a:spcPct val="80000"/>
              </a:lnSpc>
              <a:spcAft>
                <a:spcPts val="0"/>
              </a:spcAft>
              <a:buFont typeface="Wingdings" pitchFamily="2" charset="2"/>
              <a:buNone/>
              <a:defRPr/>
            </a:pPr>
            <a:r>
              <a:rPr lang="en-US" sz="2000" dirty="0"/>
              <a:t>			</a:t>
            </a:r>
            <a:r>
              <a:rPr lang="en-US" sz="2400" dirty="0"/>
              <a:t>Bacterial </a:t>
            </a:r>
            <a:r>
              <a:rPr lang="en-US" sz="2400" dirty="0" smtClean="0"/>
              <a:t>enteritis  (</a:t>
            </a:r>
            <a:r>
              <a:rPr lang="en-US" sz="2400" dirty="0" err="1" smtClean="0"/>
              <a:t>shigella</a:t>
            </a:r>
            <a:r>
              <a:rPr lang="en-US" sz="2400" dirty="0" smtClean="0"/>
              <a:t>), Parasitic (Amebic)</a:t>
            </a:r>
          </a:p>
          <a:p>
            <a:pPr marL="274320" indent="-274320" eaLnBrk="1" fontAlgn="auto" hangingPunct="1">
              <a:lnSpc>
                <a:spcPct val="80000"/>
              </a:lnSpc>
              <a:spcAft>
                <a:spcPts val="0"/>
              </a:spcAft>
              <a:buFont typeface="Wingdings" pitchFamily="2" charset="2"/>
              <a:buNone/>
              <a:defRPr/>
            </a:pPr>
            <a:endParaRPr lang="en-US" sz="2400" dirty="0"/>
          </a:p>
          <a:p>
            <a:pPr marL="274320" indent="-274320" eaLnBrk="1" fontAlgn="auto" hangingPunct="1">
              <a:lnSpc>
                <a:spcPct val="80000"/>
              </a:lnSpc>
              <a:spcAft>
                <a:spcPts val="0"/>
              </a:spcAft>
              <a:buFont typeface="Wingdings" pitchFamily="2" charset="2"/>
              <a:buNone/>
              <a:defRPr/>
            </a:pPr>
            <a:endParaRPr lang="en-US" sz="2400" dirty="0"/>
          </a:p>
          <a:p>
            <a:pPr marL="274320" indent="-274320" eaLnBrk="1" fontAlgn="auto" hangingPunct="1">
              <a:lnSpc>
                <a:spcPct val="80000"/>
              </a:lnSpc>
              <a:spcAft>
                <a:spcPts val="0"/>
              </a:spcAft>
              <a:buFont typeface="Wingdings" pitchFamily="2" charset="2"/>
              <a:buNone/>
              <a:defRPr/>
            </a:pPr>
            <a:r>
              <a:rPr lang="en-US" sz="2800" dirty="0"/>
              <a:t>		</a:t>
            </a:r>
            <a:r>
              <a:rPr lang="en-US" sz="2800" dirty="0" smtClean="0">
                <a:solidFill>
                  <a:schemeClr val="tx2"/>
                </a:solidFill>
                <a:effectLst>
                  <a:outerShdw blurRad="38100" dist="38100" dir="2700000" algn="tl">
                    <a:srgbClr val="000000">
                      <a:alpha val="43137"/>
                    </a:srgbClr>
                  </a:outerShdw>
                </a:effectLst>
              </a:rPr>
              <a:t>Features: </a:t>
            </a:r>
            <a:endParaRPr lang="en-US" sz="2800" dirty="0">
              <a:solidFill>
                <a:schemeClr val="tx2"/>
              </a:solidFill>
              <a:effectLst>
                <a:outerShdw blurRad="38100" dist="38100" dir="2700000" algn="tl">
                  <a:srgbClr val="000000">
                    <a:alpha val="43137"/>
                  </a:srgbClr>
                </a:outerShdw>
              </a:effectLst>
            </a:endParaRPr>
          </a:p>
          <a:p>
            <a:pPr marL="274320" indent="-274320" eaLnBrk="1" fontAlgn="auto" hangingPunct="1">
              <a:lnSpc>
                <a:spcPct val="80000"/>
              </a:lnSpc>
              <a:spcAft>
                <a:spcPts val="0"/>
              </a:spcAft>
              <a:buFont typeface="Wingdings" pitchFamily="2" charset="2"/>
              <a:buNone/>
              <a:defRPr/>
            </a:pPr>
            <a:r>
              <a:rPr lang="en-US" sz="2000" dirty="0"/>
              <a:t>			</a:t>
            </a:r>
            <a:r>
              <a:rPr lang="en-US" sz="2400" dirty="0"/>
              <a:t>Blood, mucus and WBCs in stool</a:t>
            </a:r>
          </a:p>
          <a:p>
            <a:pPr marL="274320" indent="-274320" eaLnBrk="1" fontAlgn="auto" hangingPunct="1">
              <a:spcAft>
                <a:spcPts val="0"/>
              </a:spcAft>
              <a:buFont typeface="Wingdings 2"/>
              <a:buChar char=""/>
              <a:defRPr/>
            </a:pPr>
            <a:endParaRPr lang="en-US" sz="2400" dirty="0"/>
          </a:p>
        </p:txBody>
      </p:sp>
      <p:sp>
        <p:nvSpPr>
          <p:cNvPr id="2" name="Rounded Rectangle 1"/>
          <p:cNvSpPr/>
          <p:nvPr/>
        </p:nvSpPr>
        <p:spPr>
          <a:xfrm>
            <a:off x="7359704" y="3789040"/>
            <a:ext cx="1584176" cy="576064"/>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dirty="0" smtClean="0"/>
              <a:t>Never viral!</a:t>
            </a:r>
            <a:endParaRPr lang="en-US" dirty="0"/>
          </a:p>
        </p:txBody>
      </p:sp>
      <p:sp>
        <p:nvSpPr>
          <p:cNvPr id="3" name="Rounded Rectangle 2"/>
          <p:cNvSpPr/>
          <p:nvPr/>
        </p:nvSpPr>
        <p:spPr>
          <a:xfrm>
            <a:off x="6588224" y="1700808"/>
            <a:ext cx="2016224" cy="936104"/>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dirty="0" smtClean="0"/>
              <a:t>Large intestine inflammation and perforation</a:t>
            </a:r>
            <a:endParaRPr lang="en-US" dirty="0"/>
          </a:p>
        </p:txBody>
      </p:sp>
      <p:sp>
        <p:nvSpPr>
          <p:cNvPr id="4" name="Rounded Rectangle 3"/>
          <p:cNvSpPr/>
          <p:nvPr/>
        </p:nvSpPr>
        <p:spPr>
          <a:xfrm>
            <a:off x="6012160" y="4985792"/>
            <a:ext cx="3131840" cy="1872208"/>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dirty="0" smtClean="0"/>
              <a:t>VS osmotic : watery </a:t>
            </a:r>
          </a:p>
          <a:p>
            <a:pPr algn="ctr"/>
            <a:r>
              <a:rPr lang="en-US" dirty="0" smtClean="0"/>
              <a:t>If diarrhea w mucus and blood in stool  for  more than 2w think of other inflammatory causes as </a:t>
            </a:r>
            <a:r>
              <a:rPr lang="en-US" dirty="0" err="1" smtClean="0"/>
              <a:t>crohns</a:t>
            </a:r>
            <a:r>
              <a:rPr lang="en-US" dirty="0" smtClean="0"/>
              <a:t> , UC, allergy , cow milk allergy </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4978" name="Rectangle 2"/>
          <p:cNvSpPr>
            <a:spLocks noGrp="1" noChangeArrowheads="1"/>
          </p:cNvSpPr>
          <p:nvPr>
            <p:ph type="title"/>
          </p:nvPr>
        </p:nvSpPr>
        <p:spPr>
          <a:xfrm>
            <a:off x="0" y="0"/>
            <a:ext cx="8943975" cy="1066800"/>
          </a:xfrm>
        </p:spPr>
        <p:txBody>
          <a:bodyPr/>
          <a:lstStyle/>
          <a:p>
            <a:pPr algn="ctr" eaLnBrk="1" fontAlgn="auto" hangingPunct="1">
              <a:spcAft>
                <a:spcPts val="0"/>
              </a:spcAft>
              <a:defRPr/>
            </a:pPr>
            <a:r>
              <a:rPr lang="en-US" dirty="0">
                <a:latin typeface="Australian Sunrise" pitchFamily="2" charset="0"/>
              </a:rPr>
              <a:t>Mechanisms of Diarrhea</a:t>
            </a:r>
          </a:p>
        </p:txBody>
      </p:sp>
      <p:sp>
        <p:nvSpPr>
          <p:cNvPr id="17411" name="Rectangle 3"/>
          <p:cNvSpPr>
            <a:spLocks noGrp="1" noChangeArrowheads="1"/>
          </p:cNvSpPr>
          <p:nvPr>
            <p:ph idx="1"/>
          </p:nvPr>
        </p:nvSpPr>
        <p:spPr>
          <a:xfrm>
            <a:off x="0" y="1423988"/>
            <a:ext cx="9144000" cy="5434012"/>
          </a:xfrm>
        </p:spPr>
        <p:txBody>
          <a:bodyPr/>
          <a:lstStyle/>
          <a:p>
            <a:pPr>
              <a:buClr>
                <a:srgbClr val="FF3300"/>
              </a:buClr>
              <a:buNone/>
            </a:pPr>
            <a:r>
              <a:rPr lang="en-US" b="1" dirty="0" smtClean="0">
                <a:solidFill>
                  <a:srgbClr val="FF0000"/>
                </a:solidFill>
              </a:rPr>
              <a:t>Reduction in anatomic surface area of absorption </a:t>
            </a:r>
          </a:p>
          <a:p>
            <a:pPr>
              <a:buClr>
                <a:srgbClr val="FF3300"/>
              </a:buClr>
              <a:buNone/>
            </a:pPr>
            <a:r>
              <a:rPr lang="en-US" dirty="0" smtClean="0"/>
              <a:t>Short bowel syndrome</a:t>
            </a:r>
          </a:p>
          <a:p>
            <a:pPr>
              <a:buClr>
                <a:srgbClr val="FF3300"/>
              </a:buClr>
              <a:buNone/>
            </a:pPr>
            <a:r>
              <a:rPr lang="en-US" dirty="0" smtClean="0"/>
              <a:t>celiac disease</a:t>
            </a:r>
          </a:p>
          <a:p>
            <a:pPr>
              <a:buClr>
                <a:srgbClr val="FF3300"/>
              </a:buClr>
              <a:buNone/>
            </a:pPr>
            <a:r>
              <a:rPr lang="en-US" dirty="0" smtClean="0"/>
              <a:t>partial villous atrophy secondary to </a:t>
            </a:r>
            <a:r>
              <a:rPr lang="en-US" dirty="0" err="1" smtClean="0"/>
              <a:t>postgastroenteritis</a:t>
            </a:r>
            <a:r>
              <a:rPr lang="en-US" dirty="0" smtClean="0"/>
              <a:t> </a:t>
            </a:r>
            <a:r>
              <a:rPr lang="en-US" dirty="0" err="1" smtClean="0"/>
              <a:t>malabsorption</a:t>
            </a:r>
            <a:r>
              <a:rPr lang="en-US" dirty="0" smtClean="0"/>
              <a:t> syndrome, tropical </a:t>
            </a:r>
            <a:r>
              <a:rPr lang="en-US" dirty="0" err="1" smtClean="0"/>
              <a:t>sprue</a:t>
            </a:r>
            <a:r>
              <a:rPr lang="en-US" dirty="0" smtClean="0"/>
              <a:t>, </a:t>
            </a:r>
            <a:r>
              <a:rPr lang="en-US" dirty="0" err="1" smtClean="0"/>
              <a:t>microvillous</a:t>
            </a:r>
            <a:r>
              <a:rPr lang="en-US" dirty="0" smtClean="0"/>
              <a:t> inclusion disease</a:t>
            </a:r>
          </a:p>
        </p:txBody>
      </p:sp>
      <p:sp>
        <p:nvSpPr>
          <p:cNvPr id="2" name="Rounded Rectangle 1"/>
          <p:cNvSpPr/>
          <p:nvPr/>
        </p:nvSpPr>
        <p:spPr>
          <a:xfrm>
            <a:off x="323528" y="4797152"/>
            <a:ext cx="1440160" cy="540060"/>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dirty="0" smtClean="0"/>
              <a:t>Also surgery </a:t>
            </a:r>
            <a:endParaRPr lang="en-US" dirty="0"/>
          </a:p>
        </p:txBody>
      </p:sp>
      <p:sp>
        <p:nvSpPr>
          <p:cNvPr id="3" name="Rounded Rectangle 2"/>
          <p:cNvSpPr/>
          <p:nvPr/>
        </p:nvSpPr>
        <p:spPr>
          <a:xfrm>
            <a:off x="6372200" y="2060848"/>
            <a:ext cx="2376264" cy="792088"/>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dirty="0" smtClean="0"/>
              <a:t>Less H2O absorption </a:t>
            </a:r>
            <a:r>
              <a:rPr lang="en-US" dirty="0" smtClean="0">
                <a:sym typeface="Wingdings" pitchFamily="2" charset="2"/>
              </a:rPr>
              <a:t> watery diarrhea</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Causes </a:t>
            </a:r>
            <a:endParaRPr lang="ar-JO" dirty="0"/>
          </a:p>
        </p:txBody>
      </p:sp>
      <p:sp>
        <p:nvSpPr>
          <p:cNvPr id="3" name="Content Placeholder 2"/>
          <p:cNvSpPr>
            <a:spLocks noGrp="1"/>
          </p:cNvSpPr>
          <p:nvPr>
            <p:ph idx="1"/>
          </p:nvPr>
        </p:nvSpPr>
        <p:spPr/>
        <p:txBody>
          <a:bodyPr/>
          <a:lstStyle/>
          <a:p>
            <a:r>
              <a:rPr lang="en-US" dirty="0" smtClean="0"/>
              <a:t>Viral</a:t>
            </a:r>
          </a:p>
          <a:p>
            <a:r>
              <a:rPr lang="en-US" dirty="0" smtClean="0"/>
              <a:t>Bacterial </a:t>
            </a:r>
          </a:p>
          <a:p>
            <a:r>
              <a:rPr lang="en-US" dirty="0" smtClean="0"/>
              <a:t>Parasitic</a:t>
            </a:r>
          </a:p>
          <a:p>
            <a:endParaRPr lang="ar-JO" dirty="0"/>
          </a:p>
        </p:txBody>
      </p:sp>
      <p:graphicFrame>
        <p:nvGraphicFramePr>
          <p:cNvPr id="4" name="Table 3"/>
          <p:cNvGraphicFramePr>
            <a:graphicFrameLocks noGrp="1"/>
          </p:cNvGraphicFramePr>
          <p:nvPr>
            <p:extLst>
              <p:ext uri="{D42A27DB-BD31-4B8C-83A1-F6EECF244321}">
                <p14:modId xmlns:p14="http://schemas.microsoft.com/office/powerpoint/2010/main" val="2226273111"/>
              </p:ext>
            </p:extLst>
          </p:nvPr>
        </p:nvGraphicFramePr>
        <p:xfrm>
          <a:off x="2698737" y="1340768"/>
          <a:ext cx="6445263" cy="5237480"/>
        </p:xfrm>
        <a:graphic>
          <a:graphicData uri="http://schemas.openxmlformats.org/drawingml/2006/table">
            <a:tbl>
              <a:tblPr firstRow="1" bandRow="1">
                <a:tableStyleId>{5C22544A-7EE6-4342-B048-85BDC9FD1C3A}</a:tableStyleId>
              </a:tblPr>
              <a:tblGrid>
                <a:gridCol w="2148421"/>
                <a:gridCol w="2148421"/>
                <a:gridCol w="2148421"/>
              </a:tblGrid>
              <a:tr h="370840">
                <a:tc>
                  <a:txBody>
                    <a:bodyPr/>
                    <a:lstStyle/>
                    <a:p>
                      <a:pPr algn="ctr"/>
                      <a:r>
                        <a:rPr lang="en-US" dirty="0" smtClean="0"/>
                        <a:t>Bacterial</a:t>
                      </a:r>
                      <a:endParaRPr lang="en-US" dirty="0"/>
                    </a:p>
                  </a:txBody>
                  <a:tcPr/>
                </a:tc>
                <a:tc>
                  <a:txBody>
                    <a:bodyPr/>
                    <a:lstStyle/>
                    <a:p>
                      <a:pPr algn="ctr"/>
                      <a:r>
                        <a:rPr lang="en-US" dirty="0" smtClean="0"/>
                        <a:t>parasitic</a:t>
                      </a:r>
                      <a:endParaRPr lang="en-US" dirty="0"/>
                    </a:p>
                  </a:txBody>
                  <a:tcPr/>
                </a:tc>
                <a:tc>
                  <a:txBody>
                    <a:bodyPr/>
                    <a:lstStyle/>
                    <a:p>
                      <a:pPr algn="ctr"/>
                      <a:r>
                        <a:rPr lang="en-US" dirty="0" smtClean="0"/>
                        <a:t>viral</a:t>
                      </a:r>
                      <a:endParaRPr lang="en-US" dirty="0"/>
                    </a:p>
                  </a:txBody>
                  <a:tcPr/>
                </a:tc>
              </a:tr>
              <a:tr h="370840">
                <a:tc gridSpan="2">
                  <a:txBody>
                    <a:bodyPr/>
                    <a:lstStyle/>
                    <a:p>
                      <a:pPr algn="ctr"/>
                      <a:r>
                        <a:rPr lang="en-US" dirty="0" smtClean="0"/>
                        <a:t>Bloody mucus </a:t>
                      </a:r>
                      <a:r>
                        <a:rPr lang="en-US" dirty="0" err="1" smtClean="0"/>
                        <a:t>diarrhea,WBC</a:t>
                      </a:r>
                      <a:r>
                        <a:rPr lang="en-US" dirty="0" smtClean="0"/>
                        <a:t> in stool</a:t>
                      </a:r>
                      <a:endParaRPr lang="en-US" dirty="0"/>
                    </a:p>
                  </a:txBody>
                  <a:tcPr/>
                </a:tc>
                <a:tc hMerge="1">
                  <a:txBody>
                    <a:bodyPr/>
                    <a:lstStyle/>
                    <a:p>
                      <a:pPr algn="ctr"/>
                      <a:endParaRPr lang="en-US" dirty="0"/>
                    </a:p>
                  </a:txBody>
                  <a:tcPr/>
                </a:tc>
                <a:tc>
                  <a:txBody>
                    <a:bodyPr/>
                    <a:lstStyle/>
                    <a:p>
                      <a:pPr algn="ctr"/>
                      <a:r>
                        <a:rPr lang="en-US" dirty="0" smtClean="0"/>
                        <a:t>watery</a:t>
                      </a:r>
                      <a:endParaRPr lang="en-US" dirty="0"/>
                    </a:p>
                  </a:txBody>
                  <a:tcPr/>
                </a:tc>
              </a:tr>
              <a:tr h="370840">
                <a:tc>
                  <a:txBody>
                    <a:bodyPr/>
                    <a:lstStyle/>
                    <a:p>
                      <a:pPr algn="ctr"/>
                      <a:r>
                        <a:rPr lang="en-US" dirty="0" smtClean="0"/>
                        <a:t>High fever</a:t>
                      </a:r>
                      <a:endParaRPr lang="en-US" dirty="0"/>
                    </a:p>
                  </a:txBody>
                  <a:tcPr/>
                </a:tc>
                <a:tc>
                  <a:txBody>
                    <a:bodyPr/>
                    <a:lstStyle/>
                    <a:p>
                      <a:pPr algn="ctr"/>
                      <a:endParaRPr lang="en-US" dirty="0"/>
                    </a:p>
                  </a:txBody>
                  <a:tcPr/>
                </a:tc>
                <a:tc>
                  <a:txBody>
                    <a:bodyPr/>
                    <a:lstStyle/>
                    <a:p>
                      <a:pPr algn="ctr"/>
                      <a:r>
                        <a:rPr lang="en-US" dirty="0" smtClean="0"/>
                        <a:t>Low fever</a:t>
                      </a:r>
                      <a:endParaRPr lang="en-US" dirty="0"/>
                    </a:p>
                  </a:txBody>
                  <a:tcPr/>
                </a:tc>
              </a:tr>
              <a:tr h="370840">
                <a:tc>
                  <a:txBody>
                    <a:bodyPr/>
                    <a:lstStyle/>
                    <a:p>
                      <a:pPr algn="ctr"/>
                      <a:endParaRPr lang="en-US" dirty="0"/>
                    </a:p>
                  </a:txBody>
                  <a:tcPr/>
                </a:tc>
                <a:tc>
                  <a:txBody>
                    <a:bodyPr/>
                    <a:lstStyle/>
                    <a:p>
                      <a:pPr algn="ctr"/>
                      <a:endParaRPr lang="en-US"/>
                    </a:p>
                  </a:txBody>
                  <a:tcPr/>
                </a:tc>
                <a:tc>
                  <a:txBody>
                    <a:bodyPr/>
                    <a:lstStyle/>
                    <a:p>
                      <a:pPr algn="ctr"/>
                      <a:r>
                        <a:rPr lang="en-US" dirty="0" smtClean="0"/>
                        <a:t>More risk of</a:t>
                      </a:r>
                      <a:r>
                        <a:rPr lang="en-US" baseline="0" dirty="0" smtClean="0"/>
                        <a:t> dehydration</a:t>
                      </a:r>
                      <a:endParaRPr lang="en-US" dirty="0"/>
                    </a:p>
                  </a:txBody>
                  <a:tcPr/>
                </a:tc>
              </a:tr>
              <a:tr h="370840">
                <a:tc gridSpan="2">
                  <a:txBody>
                    <a:bodyPr/>
                    <a:lstStyle/>
                    <a:p>
                      <a:pPr algn="ctr"/>
                      <a:r>
                        <a:rPr lang="en-US" dirty="0" smtClean="0"/>
                        <a:t>More localized</a:t>
                      </a:r>
                      <a:r>
                        <a:rPr lang="en-US" baseline="0" dirty="0" smtClean="0"/>
                        <a:t> (GI) as abdominal cramps</a:t>
                      </a:r>
                      <a:endParaRPr lang="en-US" dirty="0"/>
                    </a:p>
                  </a:txBody>
                  <a:tcPr/>
                </a:tc>
                <a:tc hMerge="1">
                  <a:txBody>
                    <a:bodyPr/>
                    <a:lstStyle/>
                    <a:p>
                      <a:pPr algn="ctr"/>
                      <a:endParaRPr lang="en-US" dirty="0"/>
                    </a:p>
                  </a:txBody>
                  <a:tcPr/>
                </a:tc>
                <a:tc>
                  <a:txBody>
                    <a:bodyPr/>
                    <a:lstStyle/>
                    <a:p>
                      <a:pPr algn="ctr"/>
                      <a:r>
                        <a:rPr lang="en-US" dirty="0" smtClean="0"/>
                        <a:t>Can affect many systems(</a:t>
                      </a:r>
                      <a:r>
                        <a:rPr lang="en-US" dirty="0" err="1" smtClean="0"/>
                        <a:t>conjuctuvitis</a:t>
                      </a:r>
                      <a:r>
                        <a:rPr lang="en-US" dirty="0" smtClean="0"/>
                        <a:t>, skin rash , rhinorrhea </a:t>
                      </a:r>
                      <a:r>
                        <a:rPr lang="en-US" dirty="0" err="1" smtClean="0"/>
                        <a:t>esp</a:t>
                      </a:r>
                      <a:r>
                        <a:rPr lang="en-US" dirty="0" smtClean="0"/>
                        <a:t> Adenovirus</a:t>
                      </a:r>
                      <a:endParaRPr lang="en-US" dirty="0"/>
                    </a:p>
                  </a:txBody>
                  <a:tcPr/>
                </a:tc>
              </a:tr>
              <a:tr h="370840">
                <a:tc>
                  <a:txBody>
                    <a:bodyPr/>
                    <a:lstStyle/>
                    <a:p>
                      <a:pPr algn="ctr"/>
                      <a:r>
                        <a:rPr lang="en-US" dirty="0" err="1" smtClean="0"/>
                        <a:t>Inflam</a:t>
                      </a:r>
                      <a:r>
                        <a:rPr lang="en-US" dirty="0" smtClean="0"/>
                        <a:t> markers as CRP, ESR higher</a:t>
                      </a:r>
                      <a:endParaRPr lang="en-US" dirty="0"/>
                    </a:p>
                  </a:txBody>
                  <a:tcPr/>
                </a:tc>
                <a:tc>
                  <a:txBody>
                    <a:bodyPr/>
                    <a:lstStyle/>
                    <a:p>
                      <a:pPr algn="ctr"/>
                      <a:endParaRPr lang="en-US"/>
                    </a:p>
                  </a:txBody>
                  <a:tcPr/>
                </a:tc>
                <a:tc>
                  <a:txBody>
                    <a:bodyPr/>
                    <a:lstStyle/>
                    <a:p>
                      <a:pPr algn="ctr"/>
                      <a:endParaRPr lang="en-US" dirty="0"/>
                    </a:p>
                  </a:txBody>
                  <a:tcPr/>
                </a:tc>
              </a:tr>
              <a:tr h="370840">
                <a:tc>
                  <a:txBody>
                    <a:bodyPr/>
                    <a:lstStyle/>
                    <a:p>
                      <a:pPr algn="ctr"/>
                      <a:endParaRPr lang="en-US" dirty="0"/>
                    </a:p>
                  </a:txBody>
                  <a:tcPr/>
                </a:tc>
                <a:tc>
                  <a:txBody>
                    <a:bodyPr/>
                    <a:lstStyle/>
                    <a:p>
                      <a:pPr algn="ctr"/>
                      <a:r>
                        <a:rPr lang="en-US" dirty="0" smtClean="0"/>
                        <a:t>Diarrhea</a:t>
                      </a:r>
                      <a:r>
                        <a:rPr lang="en-US" baseline="0" dirty="0" smtClean="0"/>
                        <a:t> can last &gt;2w</a:t>
                      </a:r>
                      <a:endParaRPr lang="en-US" dirty="0"/>
                    </a:p>
                  </a:txBody>
                  <a:tcPr/>
                </a:tc>
                <a:tc>
                  <a:txBody>
                    <a:bodyPr/>
                    <a:lstStyle/>
                    <a:p>
                      <a:pPr algn="ctr"/>
                      <a:endParaRPr lang="en-US" dirty="0"/>
                    </a:p>
                  </a:txBody>
                  <a:tcPr/>
                </a:tc>
              </a:tr>
              <a:tr h="370840">
                <a:tc>
                  <a:txBody>
                    <a:bodyPr/>
                    <a:lstStyle/>
                    <a:p>
                      <a:pPr algn="ctr"/>
                      <a:r>
                        <a:rPr lang="en-US" dirty="0" err="1" smtClean="0"/>
                        <a:t>neutrophilia</a:t>
                      </a:r>
                      <a:endParaRPr lang="en-US" dirty="0"/>
                    </a:p>
                  </a:txBody>
                  <a:tcPr/>
                </a:tc>
                <a:tc>
                  <a:txBody>
                    <a:bodyPr/>
                    <a:lstStyle/>
                    <a:p>
                      <a:pPr algn="ctr"/>
                      <a:endParaRPr lang="en-US" dirty="0"/>
                    </a:p>
                  </a:txBody>
                  <a:tcPr/>
                </a:tc>
                <a:tc>
                  <a:txBody>
                    <a:bodyPr/>
                    <a:lstStyle/>
                    <a:p>
                      <a:pPr algn="ctr"/>
                      <a:r>
                        <a:rPr lang="en-US" dirty="0" smtClean="0"/>
                        <a:t>lymphocytosis</a:t>
                      </a:r>
                      <a:endParaRPr lang="en-US" dirty="0"/>
                    </a:p>
                  </a:txBody>
                  <a:tcPr/>
                </a:tc>
              </a:tr>
              <a:tr h="370840">
                <a:tc gridSpan="2">
                  <a:txBody>
                    <a:bodyPr/>
                    <a:lstStyle/>
                    <a:p>
                      <a:pPr algn="ctr"/>
                      <a:r>
                        <a:rPr lang="en-US" dirty="0" smtClean="0"/>
                        <a:t>Look more ill</a:t>
                      </a:r>
                      <a:endParaRPr lang="en-US" dirty="0"/>
                    </a:p>
                  </a:txBody>
                  <a:tcPr/>
                </a:tc>
                <a:tc hMerge="1">
                  <a:txBody>
                    <a:bodyPr/>
                    <a:lstStyle/>
                    <a:p>
                      <a:pPr algn="ctr"/>
                      <a:endParaRPr lang="en-US" dirty="0"/>
                    </a:p>
                  </a:txBody>
                  <a:tcPr/>
                </a:tc>
                <a:tc>
                  <a:txBody>
                    <a:bodyPr/>
                    <a:lstStyle/>
                    <a:p>
                      <a:pPr algn="ctr"/>
                      <a:r>
                        <a:rPr lang="en-US" dirty="0" smtClean="0"/>
                        <a:t>Look less ill</a:t>
                      </a:r>
                      <a:endParaRPr lang="en-US" dirty="0"/>
                    </a:p>
                  </a:txBody>
                  <a:tcPr/>
                </a:tc>
              </a:tr>
            </a:tbl>
          </a:graphicData>
        </a:graphic>
      </p:graphicFrame>
      <p:sp>
        <p:nvSpPr>
          <p:cNvPr id="5" name="Rounded Rectangle 4"/>
          <p:cNvSpPr/>
          <p:nvPr/>
        </p:nvSpPr>
        <p:spPr>
          <a:xfrm>
            <a:off x="323528" y="3717032"/>
            <a:ext cx="1728192" cy="1800200"/>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dirty="0" smtClean="0"/>
              <a:t>No need for investigations since proper history taking is enough for diagnosis</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Viral</a:t>
            </a:r>
            <a:endParaRPr lang="ar-JO" dirty="0"/>
          </a:p>
        </p:txBody>
      </p:sp>
      <p:sp>
        <p:nvSpPr>
          <p:cNvPr id="3" name="Content Placeholder 2"/>
          <p:cNvSpPr>
            <a:spLocks noGrp="1"/>
          </p:cNvSpPr>
          <p:nvPr>
            <p:ph idx="1"/>
          </p:nvPr>
        </p:nvSpPr>
        <p:spPr/>
        <p:txBody>
          <a:bodyPr/>
          <a:lstStyle/>
          <a:p>
            <a:pPr marL="0" indent="0">
              <a:buNone/>
            </a:pPr>
            <a:r>
              <a:rPr lang="en-US" dirty="0" smtClean="0"/>
              <a:t>Accounts for 70 – 80% of cases of GE</a:t>
            </a:r>
          </a:p>
          <a:p>
            <a:r>
              <a:rPr lang="en-US" dirty="0" smtClean="0"/>
              <a:t>Rota</a:t>
            </a:r>
          </a:p>
          <a:p>
            <a:r>
              <a:rPr lang="en-US" dirty="0" err="1" smtClean="0"/>
              <a:t>Norovirus</a:t>
            </a:r>
            <a:endParaRPr lang="en-US" dirty="0" smtClean="0"/>
          </a:p>
          <a:p>
            <a:r>
              <a:rPr lang="en-US" dirty="0" smtClean="0"/>
              <a:t>Other viral agents (</a:t>
            </a:r>
            <a:r>
              <a:rPr lang="en-US" dirty="0" err="1" smtClean="0"/>
              <a:t>astroviruses</a:t>
            </a:r>
            <a:r>
              <a:rPr lang="en-US" dirty="0" smtClean="0"/>
              <a:t>, adenoviruses, </a:t>
            </a:r>
            <a:r>
              <a:rPr lang="en-US" dirty="0" err="1" smtClean="0"/>
              <a:t>parvoviruses</a:t>
            </a:r>
            <a:r>
              <a:rPr lang="en-US" dirty="0" smtClean="0"/>
              <a:t>)</a:t>
            </a:r>
          </a:p>
          <a:p>
            <a:endParaRPr lang="en-US" dirty="0" smtClean="0"/>
          </a:p>
          <a:p>
            <a:endParaRPr lang="en-US" dirty="0" smtClean="0"/>
          </a:p>
          <a:p>
            <a:endParaRPr lang="ar-JO"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0528" y="206896"/>
            <a:ext cx="8229600" cy="1143000"/>
          </a:xfrm>
        </p:spPr>
        <p:txBody>
          <a:bodyPr/>
          <a:lstStyle/>
          <a:p>
            <a:r>
              <a:rPr lang="en-US" dirty="0" smtClean="0"/>
              <a:t>Rota</a:t>
            </a:r>
            <a:endParaRPr lang="ar-JO" dirty="0"/>
          </a:p>
        </p:txBody>
      </p:sp>
      <p:sp>
        <p:nvSpPr>
          <p:cNvPr id="3" name="Content Placeholder 2"/>
          <p:cNvSpPr>
            <a:spLocks noGrp="1"/>
          </p:cNvSpPr>
          <p:nvPr>
            <p:ph idx="1"/>
          </p:nvPr>
        </p:nvSpPr>
        <p:spPr/>
        <p:txBody>
          <a:bodyPr>
            <a:normAutofit/>
          </a:bodyPr>
          <a:lstStyle/>
          <a:p>
            <a:r>
              <a:rPr lang="en-US" sz="2000" dirty="0" smtClean="0"/>
              <a:t>Double stranded RNA virus, 11 </a:t>
            </a:r>
            <a:r>
              <a:rPr lang="en-US" sz="2000" dirty="0" smtClean="0"/>
              <a:t>segments, </a:t>
            </a:r>
            <a:r>
              <a:rPr lang="en-US" sz="2000" dirty="0" err="1" smtClean="0"/>
              <a:t>Reoviridae</a:t>
            </a:r>
            <a:r>
              <a:rPr lang="en-US" sz="2000" dirty="0" smtClean="0"/>
              <a:t> </a:t>
            </a:r>
            <a:r>
              <a:rPr lang="en-US" sz="2000" dirty="0" smtClean="0"/>
              <a:t>family</a:t>
            </a:r>
            <a:endParaRPr lang="en-US" sz="2000" dirty="0" smtClean="0"/>
          </a:p>
          <a:p>
            <a:r>
              <a:rPr lang="en-US" sz="2000" dirty="0" smtClean="0"/>
              <a:t>Most common cause worldwide, </a:t>
            </a:r>
            <a:r>
              <a:rPr lang="en-US" sz="2000" dirty="0"/>
              <a:t>responsible for 37% of diarrhea-related deaths in children younger than 5 years</a:t>
            </a:r>
            <a:r>
              <a:rPr lang="en-US" sz="2000" dirty="0" smtClean="0"/>
              <a:t>.</a:t>
            </a:r>
          </a:p>
          <a:p>
            <a:r>
              <a:rPr lang="en-US" sz="2000" dirty="0"/>
              <a:t>G1, G2, G3, G4 s are responsible for </a:t>
            </a:r>
            <a:r>
              <a:rPr lang="en-US" sz="2000" dirty="0" smtClean="0"/>
              <a:t>90</a:t>
            </a:r>
            <a:r>
              <a:rPr lang="en-US" sz="2000" dirty="0"/>
              <a:t>% of isolates</a:t>
            </a:r>
            <a:r>
              <a:rPr lang="en-US" sz="2000" dirty="0" smtClean="0"/>
              <a:t>.</a:t>
            </a:r>
          </a:p>
          <a:p>
            <a:endParaRPr lang="en-US" sz="2000" dirty="0" smtClean="0"/>
          </a:p>
          <a:p>
            <a:r>
              <a:rPr lang="en-US" sz="2000" dirty="0" smtClean="0"/>
              <a:t>IP: 1-3 d, duration: 4-8 days</a:t>
            </a:r>
          </a:p>
          <a:p>
            <a:r>
              <a:rPr lang="en-US" sz="2000" dirty="0" smtClean="0"/>
              <a:t>Watery diarrhea, </a:t>
            </a:r>
            <a:r>
              <a:rPr lang="en-US" sz="2000" dirty="0" err="1" smtClean="0"/>
              <a:t>vomitting</a:t>
            </a:r>
            <a:r>
              <a:rPr lang="en-US" sz="2000" dirty="0" smtClean="0"/>
              <a:t>, fever</a:t>
            </a:r>
          </a:p>
          <a:p>
            <a:r>
              <a:rPr lang="en-US" sz="2000" dirty="0" err="1" smtClean="0"/>
              <a:t>Dx</a:t>
            </a:r>
            <a:r>
              <a:rPr lang="en-US" sz="2000" dirty="0" smtClean="0"/>
              <a:t>: Stool immunoassay</a:t>
            </a:r>
          </a:p>
          <a:p>
            <a:r>
              <a:rPr lang="en-US" sz="2000" dirty="0" err="1" smtClean="0"/>
              <a:t>Tx</a:t>
            </a:r>
            <a:r>
              <a:rPr lang="en-US" sz="2000" dirty="0" smtClean="0"/>
              <a:t>: supportive </a:t>
            </a:r>
          </a:p>
          <a:p>
            <a:r>
              <a:rPr lang="en-US" sz="2000" dirty="0" smtClean="0"/>
              <a:t>Prevention: Rota vaccine</a:t>
            </a:r>
            <a:endParaRPr lang="ar-JO" sz="2000" dirty="0"/>
          </a:p>
        </p:txBody>
      </p:sp>
      <p:sp>
        <p:nvSpPr>
          <p:cNvPr id="4" name="Rounded Rectangle 3"/>
          <p:cNvSpPr/>
          <p:nvPr/>
        </p:nvSpPr>
        <p:spPr>
          <a:xfrm>
            <a:off x="17512" y="5229200"/>
            <a:ext cx="9144000" cy="1556792"/>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dirty="0" smtClean="0"/>
              <a:t>Segmented </a:t>
            </a:r>
            <a:r>
              <a:rPr lang="en-US" dirty="0" smtClean="0">
                <a:sym typeface="Wingdings" pitchFamily="2" charset="2"/>
              </a:rPr>
              <a:t>segment exchange w other viruses pandemic(antigenic shift)</a:t>
            </a:r>
          </a:p>
          <a:p>
            <a:pPr algn="ctr"/>
            <a:r>
              <a:rPr lang="en-US" dirty="0" smtClean="0">
                <a:sym typeface="Wingdings" pitchFamily="2" charset="2"/>
              </a:rPr>
              <a:t>Antigenic drift :minor antigen mutations  pandemic</a:t>
            </a:r>
          </a:p>
          <a:p>
            <a:pPr algn="ctr"/>
            <a:r>
              <a:rPr lang="en-US" dirty="0" smtClean="0">
                <a:sym typeface="Wingdings" pitchFamily="2" charset="2"/>
              </a:rPr>
              <a:t>So we need a new vaccine every year to cover new viruses as influenza and the vaccine cant provide 100% prevention but decreases admissions , severity and risk of infections</a:t>
            </a:r>
          </a:p>
          <a:p>
            <a:pPr algn="ctr"/>
            <a:r>
              <a:rPr lang="en-US" dirty="0" smtClean="0"/>
              <a:t>given orally </a:t>
            </a:r>
            <a:r>
              <a:rPr lang="en-US" dirty="0"/>
              <a:t>at 2,3,4 months </a:t>
            </a:r>
            <a:r>
              <a:rPr lang="en-US" dirty="0" smtClean="0"/>
              <a:t>age</a:t>
            </a:r>
            <a:endParaRPr lang="en-US" dirty="0"/>
          </a:p>
        </p:txBody>
      </p:sp>
      <p:sp>
        <p:nvSpPr>
          <p:cNvPr id="5" name="Rounded Rectangle 4"/>
          <p:cNvSpPr/>
          <p:nvPr/>
        </p:nvSpPr>
        <p:spPr>
          <a:xfrm>
            <a:off x="971600" y="778396"/>
            <a:ext cx="1944216" cy="778396"/>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dirty="0" smtClean="0"/>
              <a:t>All RNA viruses are single stranded except :</a:t>
            </a:r>
            <a:endParaRPr lang="en-US" dirty="0"/>
          </a:p>
        </p:txBody>
      </p:sp>
      <p:sp>
        <p:nvSpPr>
          <p:cNvPr id="6" name="Rounded Rectangle 5"/>
          <p:cNvSpPr/>
          <p:nvPr/>
        </p:nvSpPr>
        <p:spPr>
          <a:xfrm>
            <a:off x="3481576" y="4139440"/>
            <a:ext cx="3384376" cy="360040"/>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dirty="0" smtClean="0"/>
              <a:t>Elisa (to detect antigen , specific)</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Prevention: </a:t>
            </a:r>
            <a:r>
              <a:rPr lang="en-US" dirty="0"/>
              <a:t>Rota </a:t>
            </a:r>
            <a:r>
              <a:rPr lang="en-US" dirty="0" smtClean="0"/>
              <a:t>vaccine</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solidFill>
                  <a:srgbClr val="FF0000"/>
                </a:solidFill>
              </a:rPr>
              <a:t>Oral</a:t>
            </a:r>
            <a:r>
              <a:rPr lang="en-US" dirty="0" smtClean="0"/>
              <a:t> live attenuated vaccine</a:t>
            </a:r>
          </a:p>
          <a:p>
            <a:r>
              <a:rPr lang="en-US" dirty="0" err="1">
                <a:solidFill>
                  <a:srgbClr val="FF0000"/>
                </a:solidFill>
              </a:rPr>
              <a:t>Rotarix</a:t>
            </a:r>
            <a:r>
              <a:rPr lang="en-US" dirty="0"/>
              <a:t> </a:t>
            </a:r>
            <a:r>
              <a:rPr lang="en-US" dirty="0" smtClean="0"/>
              <a:t>( 2 doses), </a:t>
            </a:r>
            <a:r>
              <a:rPr lang="en-US" dirty="0" err="1" smtClean="0">
                <a:solidFill>
                  <a:srgbClr val="FF0000"/>
                </a:solidFill>
              </a:rPr>
              <a:t>RotaTeq</a:t>
            </a:r>
            <a:r>
              <a:rPr lang="en-US" dirty="0" smtClean="0"/>
              <a:t> (3 doses)</a:t>
            </a:r>
          </a:p>
          <a:p>
            <a:r>
              <a:rPr lang="en-US" dirty="0" smtClean="0"/>
              <a:t>Both active in </a:t>
            </a:r>
            <a:r>
              <a:rPr lang="en-US" dirty="0"/>
              <a:t>preventing severe gastroenteritis, and both have demonstrated reductions in diarrhea-related hospitalizations. </a:t>
            </a:r>
            <a:endParaRPr lang="en-US" dirty="0" smtClean="0"/>
          </a:p>
          <a:p>
            <a:endParaRPr lang="en-US" dirty="0" smtClean="0"/>
          </a:p>
          <a:p>
            <a:r>
              <a:rPr lang="en-US" dirty="0" smtClean="0">
                <a:solidFill>
                  <a:srgbClr val="FF0000"/>
                </a:solidFill>
              </a:rPr>
              <a:t>Contraindications</a:t>
            </a:r>
            <a:r>
              <a:rPr lang="en-US" dirty="0" smtClean="0"/>
              <a:t>: </a:t>
            </a:r>
          </a:p>
          <a:p>
            <a:pPr marL="514350" indent="-514350">
              <a:buFont typeface="+mj-lt"/>
              <a:buAutoNum type="arabicPeriod"/>
            </a:pPr>
            <a:r>
              <a:rPr lang="en-US" dirty="0" smtClean="0"/>
              <a:t>Hypersensitivity</a:t>
            </a:r>
            <a:endParaRPr lang="en-US" dirty="0"/>
          </a:p>
          <a:p>
            <a:pPr marL="514350" indent="-514350">
              <a:buFont typeface="+mj-lt"/>
              <a:buAutoNum type="arabicPeriod"/>
            </a:pPr>
            <a:r>
              <a:rPr lang="en-US" dirty="0"/>
              <a:t>Infants with severe combined immunodeficiency disease (SCID</a:t>
            </a:r>
            <a:r>
              <a:rPr lang="en-US" dirty="0" smtClean="0"/>
              <a:t>) or immunosuppression</a:t>
            </a:r>
            <a:endParaRPr lang="en-US" dirty="0"/>
          </a:p>
          <a:p>
            <a:pPr marL="514350" indent="-514350">
              <a:buFont typeface="+mj-lt"/>
              <a:buAutoNum type="arabicPeriod"/>
            </a:pPr>
            <a:r>
              <a:rPr lang="en-US" dirty="0"/>
              <a:t>Infants aged &lt;6 weeks and &gt;32 weeks</a:t>
            </a:r>
          </a:p>
          <a:p>
            <a:pPr marL="514350" indent="-514350">
              <a:buFont typeface="+mj-lt"/>
              <a:buAutoNum type="arabicPeriod"/>
            </a:pPr>
            <a:r>
              <a:rPr lang="en-US" dirty="0"/>
              <a:t>History of uncorrected congenital malformation of the GI tract that would predispose infant to intussusception</a:t>
            </a:r>
          </a:p>
          <a:p>
            <a:pPr marL="514350" indent="-514350">
              <a:buFont typeface="+mj-lt"/>
              <a:buAutoNum type="arabicPeriod"/>
            </a:pPr>
            <a:r>
              <a:rPr lang="en-US" dirty="0"/>
              <a:t>Infants with a history of intussusception</a:t>
            </a:r>
          </a:p>
          <a:p>
            <a:endParaRPr lang="en-US" dirty="0" smtClean="0"/>
          </a:p>
          <a:p>
            <a:endParaRPr lang="en-US" dirty="0"/>
          </a:p>
        </p:txBody>
      </p:sp>
      <p:sp>
        <p:nvSpPr>
          <p:cNvPr id="4" name="Rounded Rectangle 3"/>
          <p:cNvSpPr/>
          <p:nvPr/>
        </p:nvSpPr>
        <p:spPr>
          <a:xfrm>
            <a:off x="5436096" y="1592796"/>
            <a:ext cx="1296144" cy="504056"/>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dirty="0" smtClean="0"/>
              <a:t>In </a:t>
            </a:r>
            <a:r>
              <a:rPr lang="en-US" dirty="0" err="1" smtClean="0"/>
              <a:t>jordan</a:t>
            </a:r>
            <a:endParaRPr lang="en-US" dirty="0"/>
          </a:p>
        </p:txBody>
      </p:sp>
      <p:cxnSp>
        <p:nvCxnSpPr>
          <p:cNvPr id="6" name="Straight Arrow Connector 5"/>
          <p:cNvCxnSpPr/>
          <p:nvPr/>
        </p:nvCxnSpPr>
        <p:spPr>
          <a:xfrm flipV="1">
            <a:off x="4283968" y="1844824"/>
            <a:ext cx="1008112" cy="10801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814016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Calicivirus</a:t>
            </a:r>
            <a:endParaRPr lang="ar-JO" dirty="0"/>
          </a:p>
        </p:txBody>
      </p:sp>
      <p:sp>
        <p:nvSpPr>
          <p:cNvPr id="3" name="Content Placeholder 2"/>
          <p:cNvSpPr>
            <a:spLocks noGrp="1"/>
          </p:cNvSpPr>
          <p:nvPr>
            <p:ph idx="1"/>
          </p:nvPr>
        </p:nvSpPr>
        <p:spPr/>
        <p:txBody>
          <a:bodyPr>
            <a:normAutofit fontScale="92500" lnSpcReduction="20000"/>
          </a:bodyPr>
          <a:lstStyle/>
          <a:p>
            <a:r>
              <a:rPr lang="en-US" dirty="0" smtClean="0"/>
              <a:t>RNA virus</a:t>
            </a:r>
          </a:p>
          <a:p>
            <a:r>
              <a:rPr lang="en-US" dirty="0"/>
              <a:t>I</a:t>
            </a:r>
            <a:r>
              <a:rPr lang="en-US" dirty="0" smtClean="0"/>
              <a:t>ncluding </a:t>
            </a:r>
            <a:r>
              <a:rPr lang="en-US" dirty="0" err="1" smtClean="0"/>
              <a:t>norovirses</a:t>
            </a:r>
            <a:r>
              <a:rPr lang="en-US" dirty="0" smtClean="0"/>
              <a:t> and </a:t>
            </a:r>
            <a:r>
              <a:rPr lang="en-US" dirty="0" err="1" smtClean="0"/>
              <a:t>sapoviruses</a:t>
            </a:r>
            <a:endParaRPr lang="en-US" dirty="0" smtClean="0"/>
          </a:p>
          <a:p>
            <a:r>
              <a:rPr lang="en-US" dirty="0" smtClean="0"/>
              <a:t>The leading cause of gastroenteritis in USA</a:t>
            </a:r>
          </a:p>
          <a:p>
            <a:r>
              <a:rPr lang="en-US" dirty="0" smtClean="0"/>
              <a:t>Vomiting is more prominent in children, diarrhea in adult</a:t>
            </a:r>
          </a:p>
          <a:p>
            <a:r>
              <a:rPr lang="en-US" dirty="0" smtClean="0"/>
              <a:t>Routine RT-PCR and EM on fresh unpreserved stool samples</a:t>
            </a:r>
          </a:p>
          <a:p>
            <a:r>
              <a:rPr lang="en-US" dirty="0" err="1" smtClean="0"/>
              <a:t>Dx</a:t>
            </a:r>
            <a:r>
              <a:rPr lang="en-US" dirty="0" smtClean="0"/>
              <a:t>: Routine RT-PCR and EM on fresh unpreserved stool samples</a:t>
            </a:r>
          </a:p>
          <a:p>
            <a:r>
              <a:rPr lang="en-US" dirty="0" err="1" smtClean="0"/>
              <a:t>Tx</a:t>
            </a:r>
            <a:r>
              <a:rPr lang="en-US" dirty="0" smtClean="0"/>
              <a:t>: supportive</a:t>
            </a:r>
            <a:endParaRPr lang="ar-JO"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Bacterial</a:t>
            </a:r>
            <a:endParaRPr lang="ar-JO" dirty="0"/>
          </a:p>
        </p:txBody>
      </p:sp>
      <p:sp>
        <p:nvSpPr>
          <p:cNvPr id="3" name="Content Placeholder 2"/>
          <p:cNvSpPr>
            <a:spLocks noGrp="1"/>
          </p:cNvSpPr>
          <p:nvPr>
            <p:ph idx="1"/>
          </p:nvPr>
        </p:nvSpPr>
        <p:spPr/>
        <p:txBody>
          <a:bodyPr/>
          <a:lstStyle/>
          <a:p>
            <a:pPr marL="0" indent="0">
              <a:buNone/>
            </a:pPr>
            <a:r>
              <a:rPr lang="en-US" dirty="0" smtClean="0"/>
              <a:t>Accounts for 10-20% of cases of GE</a:t>
            </a:r>
          </a:p>
          <a:p>
            <a:r>
              <a:rPr lang="en-US" dirty="0" smtClean="0"/>
              <a:t>Campylobacter </a:t>
            </a:r>
            <a:r>
              <a:rPr lang="en-US" dirty="0" err="1" smtClean="0"/>
              <a:t>jejuni</a:t>
            </a:r>
            <a:endParaRPr lang="en-US" dirty="0" smtClean="0"/>
          </a:p>
          <a:p>
            <a:r>
              <a:rPr lang="en-US" dirty="0" smtClean="0"/>
              <a:t>Salmonella</a:t>
            </a:r>
          </a:p>
          <a:p>
            <a:r>
              <a:rPr lang="en-US" dirty="0" err="1" smtClean="0"/>
              <a:t>Shigella</a:t>
            </a:r>
            <a:endParaRPr lang="en-US" dirty="0" smtClean="0"/>
          </a:p>
          <a:p>
            <a:r>
              <a:rPr lang="en-US" dirty="0" err="1" smtClean="0"/>
              <a:t>E.coli</a:t>
            </a:r>
            <a:endParaRPr lang="en-US" dirty="0" smtClean="0"/>
          </a:p>
          <a:p>
            <a:r>
              <a:rPr lang="en-US" dirty="0" smtClean="0"/>
              <a:t>Others: Bacillus </a:t>
            </a:r>
            <a:r>
              <a:rPr lang="en-US" dirty="0" err="1" smtClean="0"/>
              <a:t>cerus,staph</a:t>
            </a:r>
            <a:r>
              <a:rPr lang="en-US" dirty="0" smtClean="0"/>
              <a:t> aureus, clostridium </a:t>
            </a:r>
            <a:r>
              <a:rPr lang="en-US" dirty="0" err="1" smtClean="0"/>
              <a:t>perferngis</a:t>
            </a:r>
            <a:r>
              <a:rPr lang="en-US" dirty="0" smtClean="0"/>
              <a:t>, Listeria, cholera, </a:t>
            </a:r>
            <a:r>
              <a:rPr lang="en-US" dirty="0" err="1" smtClean="0"/>
              <a:t>yersenia</a:t>
            </a:r>
            <a:endParaRPr lang="en-US" dirty="0" smtClean="0"/>
          </a:p>
          <a:p>
            <a:endParaRPr lang="ar-JO" dirty="0"/>
          </a:p>
        </p:txBody>
      </p:sp>
      <p:sp>
        <p:nvSpPr>
          <p:cNvPr id="4" name="Rounded Rectangle 3"/>
          <p:cNvSpPr/>
          <p:nvPr/>
        </p:nvSpPr>
        <p:spPr>
          <a:xfrm>
            <a:off x="6400056" y="5688632"/>
            <a:ext cx="2736304" cy="1052736"/>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r>
              <a:rPr lang="en-US" dirty="0"/>
              <a:t>Early neonatal </a:t>
            </a:r>
            <a:r>
              <a:rPr lang="en-US" dirty="0" smtClean="0"/>
              <a:t>sepsis, gastroenteritis from contaminated diary product</a:t>
            </a:r>
            <a:endParaRPr lang="ar-JO" dirty="0"/>
          </a:p>
        </p:txBody>
      </p:sp>
      <p:cxnSp>
        <p:nvCxnSpPr>
          <p:cNvPr id="6" name="Straight Arrow Connector 5"/>
          <p:cNvCxnSpPr/>
          <p:nvPr/>
        </p:nvCxnSpPr>
        <p:spPr>
          <a:xfrm>
            <a:off x="6060192" y="5543792"/>
            <a:ext cx="288032" cy="21602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8" name="Rounded Rectangle 7"/>
          <p:cNvSpPr/>
          <p:nvPr/>
        </p:nvSpPr>
        <p:spPr>
          <a:xfrm>
            <a:off x="2634444" y="3574152"/>
            <a:ext cx="5400600" cy="720080"/>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dirty="0" smtClean="0"/>
              <a:t>Food poisoning within few </a:t>
            </a:r>
            <a:r>
              <a:rPr lang="en-US" dirty="0" err="1" smtClean="0"/>
              <a:t>hrs</a:t>
            </a:r>
            <a:r>
              <a:rPr lang="en-US" dirty="0" smtClean="0"/>
              <a:t> ,preformed toxins  early gastroenteritis , self limited within few </a:t>
            </a:r>
            <a:r>
              <a:rPr lang="en-US" dirty="0" err="1" smtClean="0"/>
              <a:t>hrs</a:t>
            </a:r>
            <a:endParaRPr lang="en-US" dirty="0"/>
          </a:p>
        </p:txBody>
      </p:sp>
      <p:sp>
        <p:nvSpPr>
          <p:cNvPr id="9" name="Rounded Rectangle 8"/>
          <p:cNvSpPr/>
          <p:nvPr/>
        </p:nvSpPr>
        <p:spPr>
          <a:xfrm>
            <a:off x="2555776" y="5524440"/>
            <a:ext cx="2490936" cy="1333560"/>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dirty="0" err="1" smtClean="0"/>
              <a:t>Gangrene,wound</a:t>
            </a:r>
            <a:r>
              <a:rPr lang="en-US" dirty="0" smtClean="0"/>
              <a:t> </a:t>
            </a:r>
            <a:r>
              <a:rPr lang="en-US" dirty="0" err="1" smtClean="0"/>
              <a:t>inf</a:t>
            </a:r>
            <a:r>
              <a:rPr lang="en-US" dirty="0" smtClean="0"/>
              <a:t> </a:t>
            </a:r>
          </a:p>
          <a:p>
            <a:pPr algn="ctr"/>
            <a:r>
              <a:rPr lang="en-US" dirty="0" smtClean="0"/>
              <a:t> toxin produced in SI(not preformed) so need 24-48h for symptoms to occur</a:t>
            </a:r>
            <a:endParaRPr lang="en-US" dirty="0"/>
          </a:p>
        </p:txBody>
      </p:sp>
      <p:cxnSp>
        <p:nvCxnSpPr>
          <p:cNvPr id="11" name="Straight Arrow Connector 10"/>
          <p:cNvCxnSpPr/>
          <p:nvPr/>
        </p:nvCxnSpPr>
        <p:spPr>
          <a:xfrm flipH="1">
            <a:off x="3635896" y="4294232"/>
            <a:ext cx="216024" cy="28689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a:off x="4788024" y="4294232"/>
            <a:ext cx="258688" cy="28689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4" name="Rounded Rectangle 13"/>
          <p:cNvSpPr/>
          <p:nvPr/>
        </p:nvSpPr>
        <p:spPr>
          <a:xfrm>
            <a:off x="107504" y="6132904"/>
            <a:ext cx="1944216" cy="725096"/>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dirty="0" smtClean="0"/>
              <a:t>Misdiagnosed as appendicitis as </a:t>
            </a:r>
            <a:r>
              <a:rPr lang="en-US" dirty="0" err="1" smtClean="0"/>
              <a:t>camplybacter</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Campylobacter </a:t>
            </a:r>
            <a:r>
              <a:rPr lang="en-US" dirty="0" err="1" smtClean="0"/>
              <a:t>jejuni</a:t>
            </a:r>
            <a:r>
              <a:rPr lang="en-US" dirty="0" smtClean="0"/>
              <a:t/>
            </a:r>
            <a:br>
              <a:rPr lang="en-US" dirty="0" smtClean="0"/>
            </a:br>
            <a:endParaRPr lang="ar-JO" dirty="0"/>
          </a:p>
        </p:txBody>
      </p:sp>
      <p:sp>
        <p:nvSpPr>
          <p:cNvPr id="3" name="Content Placeholder 2"/>
          <p:cNvSpPr>
            <a:spLocks noGrp="1"/>
          </p:cNvSpPr>
          <p:nvPr>
            <p:ph idx="1"/>
          </p:nvPr>
        </p:nvSpPr>
        <p:spPr/>
        <p:txBody>
          <a:bodyPr>
            <a:normAutofit fontScale="70000" lnSpcReduction="20000"/>
          </a:bodyPr>
          <a:lstStyle/>
          <a:p>
            <a:r>
              <a:rPr lang="en-US" dirty="0" smtClean="0"/>
              <a:t>IP 2-6 days</a:t>
            </a:r>
          </a:p>
          <a:p>
            <a:endParaRPr lang="en-US" dirty="0" smtClean="0"/>
          </a:p>
          <a:p>
            <a:r>
              <a:rPr lang="en-US" dirty="0" smtClean="0"/>
              <a:t>Reservoir:  Domestic animals and poultry</a:t>
            </a:r>
          </a:p>
          <a:p>
            <a:r>
              <a:rPr lang="en-US" dirty="0" smtClean="0"/>
              <a:t>Transmission: </a:t>
            </a:r>
            <a:r>
              <a:rPr lang="en-US" dirty="0" err="1" smtClean="0"/>
              <a:t>feco</a:t>
            </a:r>
            <a:r>
              <a:rPr lang="en-US" dirty="0" smtClean="0"/>
              <a:t>-oral od direct contact with infected animal or their products</a:t>
            </a:r>
          </a:p>
          <a:p>
            <a:r>
              <a:rPr lang="en-US" dirty="0" smtClean="0"/>
              <a:t>From mild watery diarrhea to bloody diarrhea, abdominal cramps, fever, </a:t>
            </a:r>
          </a:p>
          <a:p>
            <a:r>
              <a:rPr lang="en-US" dirty="0" smtClean="0"/>
              <a:t>May mimic appendicitis</a:t>
            </a:r>
          </a:p>
          <a:p>
            <a:r>
              <a:rPr lang="en-US" dirty="0" smtClean="0"/>
              <a:t>Duration: 2-10 days</a:t>
            </a:r>
          </a:p>
          <a:p>
            <a:r>
              <a:rPr lang="en-US" dirty="0" err="1" smtClean="0"/>
              <a:t>Dx</a:t>
            </a:r>
            <a:r>
              <a:rPr lang="en-US" dirty="0" smtClean="0"/>
              <a:t>: routine stool  culture</a:t>
            </a:r>
          </a:p>
          <a:p>
            <a:r>
              <a:rPr lang="en-US" dirty="0" err="1" smtClean="0"/>
              <a:t>Tx</a:t>
            </a:r>
            <a:r>
              <a:rPr lang="en-US" dirty="0" smtClean="0"/>
              <a:t>: supportive, in severe cases </a:t>
            </a:r>
            <a:r>
              <a:rPr lang="en-US" b="1" dirty="0" smtClean="0"/>
              <a:t>erythromycin </a:t>
            </a:r>
            <a:r>
              <a:rPr lang="en-US" dirty="0" smtClean="0"/>
              <a:t>or azithromycin</a:t>
            </a:r>
            <a:endParaRPr lang="en-US" b="1" dirty="0" smtClean="0"/>
          </a:p>
          <a:p>
            <a:r>
              <a:rPr lang="en-US" dirty="0" smtClean="0"/>
              <a:t>Complications: </a:t>
            </a:r>
            <a:r>
              <a:rPr lang="en-US" b="1" dirty="0" smtClean="0"/>
              <a:t>GBS, </a:t>
            </a:r>
            <a:r>
              <a:rPr lang="en-US" dirty="0" smtClean="0"/>
              <a:t>Reactive </a:t>
            </a:r>
            <a:r>
              <a:rPr lang="en-US" dirty="0" smtClean="0"/>
              <a:t>arthritis</a:t>
            </a:r>
            <a:endParaRPr lang="en-US" b="1" dirty="0" smtClean="0"/>
          </a:p>
          <a:p>
            <a:endParaRPr lang="ar-JO" dirty="0"/>
          </a:p>
        </p:txBody>
      </p:sp>
      <p:pic>
        <p:nvPicPr>
          <p:cNvPr id="2050" name="Picture 2" descr="Campylobacter jejuni / coli 2019: symptoms, transferability, prevention -  hygiene in practic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940152" y="1016470"/>
            <a:ext cx="2976384" cy="1167459"/>
          </a:xfrm>
          <a:prstGeom prst="rect">
            <a:avLst/>
          </a:prstGeom>
          <a:noFill/>
          <a:extLst>
            <a:ext uri="{909E8E84-426E-40DD-AFC4-6F175D3DCCD1}">
              <a14:hiddenFill xmlns:a14="http://schemas.microsoft.com/office/drawing/2010/main">
                <a:solidFill>
                  <a:srgbClr val="FFFFFF"/>
                </a:solidFill>
              </a14:hiddenFill>
            </a:ext>
          </a:extLst>
        </p:spPr>
      </p:pic>
      <p:sp>
        <p:nvSpPr>
          <p:cNvPr id="4" name="Rounded Rectangle 3"/>
          <p:cNvSpPr/>
          <p:nvPr/>
        </p:nvSpPr>
        <p:spPr>
          <a:xfrm>
            <a:off x="5593040" y="2315776"/>
            <a:ext cx="2088232" cy="288032"/>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dirty="0" smtClean="0"/>
              <a:t>Food poisoning</a:t>
            </a:r>
            <a:endParaRPr lang="en-US" dirty="0"/>
          </a:p>
        </p:txBody>
      </p:sp>
      <p:sp>
        <p:nvSpPr>
          <p:cNvPr id="5" name="Rounded Rectangle 4"/>
          <p:cNvSpPr/>
          <p:nvPr/>
        </p:nvSpPr>
        <p:spPr>
          <a:xfrm>
            <a:off x="611560" y="5589240"/>
            <a:ext cx="4464496" cy="1152128"/>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dirty="0" smtClean="0"/>
              <a:t>Demyelinating peripheral  neurological D, ascending symmetrical paralysis </a:t>
            </a:r>
          </a:p>
          <a:p>
            <a:pPr algn="ctr"/>
            <a:r>
              <a:rPr lang="en-US" dirty="0" smtClean="0"/>
              <a:t>After 2 w of diarrhea </a:t>
            </a:r>
            <a:r>
              <a:rPr lang="en-US" dirty="0" smtClean="0">
                <a:sym typeface="Wingdings" pitchFamily="2" charset="2"/>
              </a:rPr>
              <a:t></a:t>
            </a:r>
            <a:r>
              <a:rPr lang="en-US" dirty="0" err="1" smtClean="0"/>
              <a:t>hyporeflexia</a:t>
            </a:r>
            <a:r>
              <a:rPr lang="en-US" dirty="0" smtClean="0"/>
              <a:t>, difficulty walking </a:t>
            </a:r>
            <a:endParaRPr lang="en-US" dirty="0"/>
          </a:p>
        </p:txBody>
      </p:sp>
      <p:sp>
        <p:nvSpPr>
          <p:cNvPr id="6" name="Rounded Rectangle 5"/>
          <p:cNvSpPr/>
          <p:nvPr/>
        </p:nvSpPr>
        <p:spPr>
          <a:xfrm>
            <a:off x="179512" y="260648"/>
            <a:ext cx="1872208" cy="864096"/>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dirty="0" smtClean="0"/>
              <a:t>Gram- curved bacilli</a:t>
            </a:r>
            <a:endParaRPr lang="en-US" dirty="0"/>
          </a:p>
        </p:txBody>
      </p:sp>
      <p:sp>
        <p:nvSpPr>
          <p:cNvPr id="7" name="Rounded Rectangle 6"/>
          <p:cNvSpPr/>
          <p:nvPr/>
        </p:nvSpPr>
        <p:spPr>
          <a:xfrm>
            <a:off x="3635896" y="3897052"/>
            <a:ext cx="4392488" cy="216024"/>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dirty="0" smtClean="0"/>
              <a:t>Begin in jejunum , might extend to ilium</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0648" y="188640"/>
            <a:ext cx="8229600" cy="1143000"/>
          </a:xfrm>
        </p:spPr>
        <p:txBody>
          <a:bodyPr/>
          <a:lstStyle/>
          <a:p>
            <a:r>
              <a:rPr lang="en-US" dirty="0" smtClean="0"/>
              <a:t>Salmonella </a:t>
            </a:r>
            <a:r>
              <a:rPr lang="en-US" dirty="0" err="1" smtClean="0"/>
              <a:t>enterica</a:t>
            </a:r>
            <a:endParaRPr lang="ar-JO" dirty="0"/>
          </a:p>
        </p:txBody>
      </p:sp>
      <p:sp>
        <p:nvSpPr>
          <p:cNvPr id="3" name="Content Placeholder 2"/>
          <p:cNvSpPr>
            <a:spLocks noGrp="1"/>
          </p:cNvSpPr>
          <p:nvPr>
            <p:ph idx="1"/>
          </p:nvPr>
        </p:nvSpPr>
        <p:spPr>
          <a:xfrm>
            <a:off x="487726" y="1700808"/>
            <a:ext cx="7396641" cy="4525963"/>
          </a:xfrm>
        </p:spPr>
        <p:txBody>
          <a:bodyPr>
            <a:normAutofit fontScale="85000" lnSpcReduction="20000"/>
          </a:bodyPr>
          <a:lstStyle/>
          <a:p>
            <a:r>
              <a:rPr lang="en-US" dirty="0" smtClean="0"/>
              <a:t>Transmission </a:t>
            </a:r>
            <a:r>
              <a:rPr lang="en-US" dirty="0"/>
              <a:t>is by ingestion of contaminated animal food </a:t>
            </a:r>
            <a:r>
              <a:rPr lang="en-US" dirty="0" smtClean="0"/>
              <a:t>products (eggs, chicken)</a:t>
            </a:r>
          </a:p>
          <a:p>
            <a:r>
              <a:rPr lang="en-US" dirty="0" smtClean="0"/>
              <a:t>IP 1-3 days, Duration: 4-7 days</a:t>
            </a:r>
          </a:p>
          <a:p>
            <a:r>
              <a:rPr lang="en-US" dirty="0" smtClean="0"/>
              <a:t>Symptoms </a:t>
            </a:r>
            <a:r>
              <a:rPr lang="en-US" dirty="0" smtClean="0"/>
              <a:t>range from self-limited </a:t>
            </a:r>
            <a:r>
              <a:rPr lang="en-US" dirty="0" smtClean="0"/>
              <a:t>watery </a:t>
            </a:r>
            <a:r>
              <a:rPr lang="en-US" dirty="0" smtClean="0"/>
              <a:t>diarrhea to less commonly bloody diarrhea </a:t>
            </a:r>
          </a:p>
          <a:p>
            <a:r>
              <a:rPr lang="en-US" dirty="0" smtClean="0"/>
              <a:t>Antibiotic is not indicated </a:t>
            </a:r>
          </a:p>
          <a:p>
            <a:r>
              <a:rPr lang="en-US" dirty="0" smtClean="0"/>
              <a:t>Antibiotic used if: Age&lt;3 months, immune deficiency, ill looking, sickle cell anemia </a:t>
            </a:r>
          </a:p>
          <a:p>
            <a:endParaRPr lang="en-US" dirty="0" smtClean="0"/>
          </a:p>
          <a:p>
            <a:endParaRPr lang="en-US" dirty="0" smtClean="0"/>
          </a:p>
          <a:p>
            <a:r>
              <a:rPr lang="en-US" b="1" dirty="0" smtClean="0"/>
              <a:t>Ceftriaxone, </a:t>
            </a:r>
            <a:r>
              <a:rPr lang="en-US" dirty="0" smtClean="0"/>
              <a:t>Ampicillin, gentamycin, TMP-SMS, </a:t>
            </a:r>
            <a:endParaRPr lang="ar-JO" b="1" dirty="0"/>
          </a:p>
        </p:txBody>
      </p:sp>
      <p:sp>
        <p:nvSpPr>
          <p:cNvPr id="4" name="Rounded Rectangle 3"/>
          <p:cNvSpPr/>
          <p:nvPr/>
        </p:nvSpPr>
        <p:spPr>
          <a:xfrm>
            <a:off x="6383640" y="0"/>
            <a:ext cx="2736304" cy="1628800"/>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r>
              <a:rPr lang="en-US" dirty="0" err="1"/>
              <a:t>Typhoidal</a:t>
            </a:r>
            <a:r>
              <a:rPr lang="en-US" dirty="0"/>
              <a:t> salmonella= </a:t>
            </a:r>
            <a:r>
              <a:rPr lang="en-US" dirty="0" err="1"/>
              <a:t>Typhi</a:t>
            </a:r>
            <a:r>
              <a:rPr lang="en-US" dirty="0"/>
              <a:t> and </a:t>
            </a:r>
            <a:r>
              <a:rPr lang="en-US" dirty="0" err="1"/>
              <a:t>paratyphi</a:t>
            </a:r>
            <a:r>
              <a:rPr lang="en-US" dirty="0"/>
              <a:t> = typhoid fever</a:t>
            </a:r>
          </a:p>
          <a:p>
            <a:r>
              <a:rPr lang="en-US" dirty="0"/>
              <a:t>Non </a:t>
            </a:r>
            <a:r>
              <a:rPr lang="en-US" dirty="0" err="1"/>
              <a:t>Typoidal</a:t>
            </a:r>
            <a:r>
              <a:rPr lang="en-US" dirty="0"/>
              <a:t> salmonella = salmonella </a:t>
            </a:r>
            <a:r>
              <a:rPr lang="en-US" dirty="0" err="1" smtClean="0"/>
              <a:t>enterica</a:t>
            </a:r>
            <a:r>
              <a:rPr lang="en-US" dirty="0" smtClean="0"/>
              <a:t>(gastroenteritis)</a:t>
            </a:r>
            <a:endParaRPr lang="en-US" dirty="0"/>
          </a:p>
        </p:txBody>
      </p:sp>
      <p:sp>
        <p:nvSpPr>
          <p:cNvPr id="5" name="Rounded Rectangle 4"/>
          <p:cNvSpPr/>
          <p:nvPr/>
        </p:nvSpPr>
        <p:spPr>
          <a:xfrm>
            <a:off x="7020272" y="3037344"/>
            <a:ext cx="2099672" cy="792088"/>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dirty="0" smtClean="0"/>
              <a:t>Affect ilium any may extend to large </a:t>
            </a:r>
            <a:r>
              <a:rPr lang="en-US" dirty="0"/>
              <a:t>i</a:t>
            </a:r>
            <a:r>
              <a:rPr lang="en-US" dirty="0" smtClean="0"/>
              <a:t>ntestine </a:t>
            </a:r>
            <a:endParaRPr lang="en-US" dirty="0"/>
          </a:p>
        </p:txBody>
      </p:sp>
      <p:sp>
        <p:nvSpPr>
          <p:cNvPr id="6" name="Rounded Rectangle 5"/>
          <p:cNvSpPr/>
          <p:nvPr/>
        </p:nvSpPr>
        <p:spPr>
          <a:xfrm>
            <a:off x="3563888" y="4725144"/>
            <a:ext cx="5388064" cy="792088"/>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dirty="0" smtClean="0"/>
              <a:t>Salmonella osteomyelitis is a risk </a:t>
            </a:r>
            <a:r>
              <a:rPr lang="en-US" dirty="0"/>
              <a:t>due to impaired </a:t>
            </a:r>
            <a:r>
              <a:rPr lang="en-US" dirty="0" smtClean="0"/>
              <a:t>splenic  </a:t>
            </a:r>
            <a:r>
              <a:rPr lang="en-US" dirty="0"/>
              <a:t>function and areas of bone infarction</a:t>
            </a:r>
            <a:r>
              <a:rPr lang="en-US" dirty="0" smtClean="0"/>
              <a:t> so we have to prevent it !</a:t>
            </a:r>
            <a:endParaRPr lang="en-US" dirty="0"/>
          </a:p>
        </p:txBody>
      </p:sp>
      <p:sp>
        <p:nvSpPr>
          <p:cNvPr id="7" name="Rounded Rectangle 6"/>
          <p:cNvSpPr/>
          <p:nvPr/>
        </p:nvSpPr>
        <p:spPr>
          <a:xfrm>
            <a:off x="1763688" y="1052736"/>
            <a:ext cx="1800200" cy="576064"/>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dirty="0" smtClean="0"/>
              <a:t>Gram – </a:t>
            </a:r>
            <a:r>
              <a:rPr lang="en-US" dirty="0" err="1" smtClean="0"/>
              <a:t>bacilii</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Acute gastroenteritis</a:t>
            </a:r>
            <a:endParaRPr lang="ar-JO" dirty="0"/>
          </a:p>
        </p:txBody>
      </p:sp>
      <p:sp>
        <p:nvSpPr>
          <p:cNvPr id="3" name="Content Placeholder 2"/>
          <p:cNvSpPr>
            <a:spLocks noGrp="1"/>
          </p:cNvSpPr>
          <p:nvPr>
            <p:ph idx="1"/>
          </p:nvPr>
        </p:nvSpPr>
        <p:spPr/>
        <p:txBody>
          <a:bodyPr/>
          <a:lstStyle/>
          <a:p>
            <a:pPr marL="0" indent="0">
              <a:buNone/>
            </a:pPr>
            <a:r>
              <a:rPr lang="en-US" b="1" dirty="0" smtClean="0"/>
              <a:t>Diarrhea:</a:t>
            </a:r>
            <a:r>
              <a:rPr lang="en-US" dirty="0" smtClean="0"/>
              <a:t> </a:t>
            </a:r>
            <a:r>
              <a:rPr lang="en-US" dirty="0" smtClean="0">
                <a:latin typeface="Times-Roman"/>
              </a:rPr>
              <a:t>Increase in stool </a:t>
            </a:r>
            <a:r>
              <a:rPr lang="en-US" dirty="0" smtClean="0">
                <a:solidFill>
                  <a:srgbClr val="FF0000"/>
                </a:solidFill>
                <a:latin typeface="Times-Roman"/>
              </a:rPr>
              <a:t>frequency</a:t>
            </a:r>
            <a:r>
              <a:rPr lang="en-US" dirty="0" smtClean="0">
                <a:latin typeface="Times-Roman"/>
              </a:rPr>
              <a:t>, </a:t>
            </a:r>
            <a:r>
              <a:rPr lang="en-US" dirty="0" smtClean="0">
                <a:solidFill>
                  <a:srgbClr val="FF0000"/>
                </a:solidFill>
                <a:latin typeface="Times-Roman"/>
              </a:rPr>
              <a:t>fluidity</a:t>
            </a:r>
            <a:r>
              <a:rPr lang="en-US" dirty="0" smtClean="0">
                <a:latin typeface="Times-Roman"/>
              </a:rPr>
              <a:t> (water content), or </a:t>
            </a:r>
            <a:r>
              <a:rPr lang="en-US" dirty="0" smtClean="0">
                <a:solidFill>
                  <a:srgbClr val="FF0000"/>
                </a:solidFill>
                <a:latin typeface="Times-Roman"/>
              </a:rPr>
              <a:t>volume</a:t>
            </a:r>
            <a:r>
              <a:rPr lang="en-US" dirty="0" smtClean="0">
                <a:latin typeface="Times-Roman"/>
              </a:rPr>
              <a:t>, in comparison with the previously established “normal” pattern</a:t>
            </a:r>
            <a:endParaRPr lang="en-US" dirty="0" smtClean="0"/>
          </a:p>
          <a:p>
            <a:endParaRPr lang="en-US" dirty="0" smtClean="0"/>
          </a:p>
          <a:p>
            <a:r>
              <a:rPr lang="en-US" dirty="0" smtClean="0"/>
              <a:t>Acute diarrhea Less than 2 weeks</a:t>
            </a:r>
          </a:p>
          <a:p>
            <a:r>
              <a:rPr lang="en-US" dirty="0" smtClean="0"/>
              <a:t>With or without vomiting, fever or abdominal pain </a:t>
            </a:r>
            <a:endParaRPr lang="ar-JO" dirty="0"/>
          </a:p>
        </p:txBody>
      </p:sp>
      <p:sp>
        <p:nvSpPr>
          <p:cNvPr id="4" name="Rounded Rectangle 3"/>
          <p:cNvSpPr/>
          <p:nvPr/>
        </p:nvSpPr>
        <p:spPr>
          <a:xfrm>
            <a:off x="6516216" y="4293096"/>
            <a:ext cx="1656184" cy="504056"/>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b="1" dirty="0" smtClean="0">
                <a:solidFill>
                  <a:schemeClr val="tx1"/>
                </a:solidFill>
              </a:rPr>
              <a:t>Main cardinal symptom </a:t>
            </a:r>
            <a:endParaRPr lang="en-US" dirty="0">
              <a:solidFill>
                <a:schemeClr val="tx1"/>
              </a:solidFill>
            </a:endParaRPr>
          </a:p>
        </p:txBody>
      </p:sp>
      <p:sp>
        <p:nvSpPr>
          <p:cNvPr id="5" name="Rounded Rectangle 4"/>
          <p:cNvSpPr/>
          <p:nvPr/>
        </p:nvSpPr>
        <p:spPr>
          <a:xfrm>
            <a:off x="2411760" y="3212976"/>
            <a:ext cx="5616624" cy="936104"/>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dirty="0" smtClean="0"/>
              <a:t>Normal pattern of defecation differs w age and milk ingestion: breast fed infants have more frequent and loose stools than formula fed infants</a:t>
            </a:r>
            <a:endParaRPr lang="en-US" dirty="0"/>
          </a:p>
        </p:txBody>
      </p:sp>
      <p:sp>
        <p:nvSpPr>
          <p:cNvPr id="6" name="Rounded Rectangle 5"/>
          <p:cNvSpPr/>
          <p:nvPr/>
        </p:nvSpPr>
        <p:spPr>
          <a:xfrm>
            <a:off x="5362716" y="5733256"/>
            <a:ext cx="3096344" cy="858974"/>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r>
              <a:rPr lang="en-US" dirty="0"/>
              <a:t>Duration if more 14 days parasitic or non </a:t>
            </a:r>
            <a:r>
              <a:rPr lang="en-US" dirty="0" smtClean="0"/>
              <a:t>infectious</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Shigella</a:t>
            </a:r>
            <a:endParaRPr lang="ar-JO" dirty="0"/>
          </a:p>
        </p:txBody>
      </p:sp>
      <p:sp>
        <p:nvSpPr>
          <p:cNvPr id="3" name="Content Placeholder 2"/>
          <p:cNvSpPr>
            <a:spLocks noGrp="1"/>
          </p:cNvSpPr>
          <p:nvPr>
            <p:ph idx="1"/>
          </p:nvPr>
        </p:nvSpPr>
        <p:spPr/>
        <p:txBody>
          <a:bodyPr>
            <a:normAutofit fontScale="92500" lnSpcReduction="20000"/>
          </a:bodyPr>
          <a:lstStyle/>
          <a:p>
            <a:r>
              <a:rPr lang="en-US" dirty="0" smtClean="0"/>
              <a:t>IP 1-2 days, duration 4-7 days</a:t>
            </a:r>
          </a:p>
          <a:p>
            <a:r>
              <a:rPr lang="en-US" dirty="0" smtClean="0"/>
              <a:t>Invades colon, causing inflammatory response</a:t>
            </a:r>
          </a:p>
          <a:p>
            <a:r>
              <a:rPr lang="en-US" dirty="0" smtClean="0"/>
              <a:t>Shiga toxin responsible for extra intestinal  manifestation</a:t>
            </a:r>
          </a:p>
          <a:p>
            <a:r>
              <a:rPr lang="en-US" dirty="0" smtClean="0"/>
              <a:t>Bloody diarrhea (initially watery), fever, abdominal cramps</a:t>
            </a:r>
          </a:p>
          <a:p>
            <a:r>
              <a:rPr lang="en-US" dirty="0" err="1" smtClean="0"/>
              <a:t>Dx</a:t>
            </a:r>
            <a:r>
              <a:rPr lang="en-US" dirty="0" smtClean="0"/>
              <a:t>: Stool culture</a:t>
            </a:r>
          </a:p>
          <a:p>
            <a:r>
              <a:rPr lang="en-US" dirty="0" smtClean="0"/>
              <a:t>Antibiotics: </a:t>
            </a:r>
            <a:r>
              <a:rPr lang="en-US" b="1" dirty="0" smtClean="0"/>
              <a:t>ceftriaxone, </a:t>
            </a:r>
            <a:r>
              <a:rPr lang="en-US" dirty="0" smtClean="0"/>
              <a:t>Ampicillin, TMP-SMZ.</a:t>
            </a:r>
          </a:p>
          <a:p>
            <a:r>
              <a:rPr lang="en-US" dirty="0" smtClean="0"/>
              <a:t>Complications: seizures and  neurological, HUS, Rectal prolapse, sepsis</a:t>
            </a:r>
            <a:endParaRPr lang="ar-JO" dirty="0"/>
          </a:p>
        </p:txBody>
      </p:sp>
      <p:sp>
        <p:nvSpPr>
          <p:cNvPr id="4" name="Rounded Rectangle 3"/>
          <p:cNvSpPr/>
          <p:nvPr/>
        </p:nvSpPr>
        <p:spPr>
          <a:xfrm>
            <a:off x="6948264" y="5517232"/>
            <a:ext cx="2195736" cy="1152128"/>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r>
              <a:rPr lang="en-US" dirty="0" smtClean="0"/>
              <a:t>Hemolysis , uremia, low platelets (rule it out by CBC)</a:t>
            </a:r>
            <a:endParaRPr lang="ar-JO" dirty="0"/>
          </a:p>
        </p:txBody>
      </p:sp>
      <p:sp>
        <p:nvSpPr>
          <p:cNvPr id="5" name="Rounded Rectangle 4"/>
          <p:cNvSpPr/>
          <p:nvPr/>
        </p:nvSpPr>
        <p:spPr>
          <a:xfrm>
            <a:off x="5580112" y="620688"/>
            <a:ext cx="1800200" cy="576064"/>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dirty="0" smtClean="0"/>
              <a:t>Gram – </a:t>
            </a:r>
            <a:r>
              <a:rPr lang="en-US" dirty="0" err="1" smtClean="0"/>
              <a:t>bacilii</a:t>
            </a:r>
            <a:endParaRPr lang="en-US" dirty="0"/>
          </a:p>
        </p:txBody>
      </p:sp>
      <p:sp>
        <p:nvSpPr>
          <p:cNvPr id="7" name="Rounded Rectangle 6"/>
          <p:cNvSpPr/>
          <p:nvPr/>
        </p:nvSpPr>
        <p:spPr>
          <a:xfrm>
            <a:off x="899592" y="5805264"/>
            <a:ext cx="2376264" cy="1052736"/>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r>
              <a:rPr lang="en-US" dirty="0"/>
              <a:t>Rectal prolapse </a:t>
            </a:r>
            <a:r>
              <a:rPr lang="en-US" dirty="0" err="1" smtClean="0"/>
              <a:t>DDx</a:t>
            </a:r>
            <a:r>
              <a:rPr lang="en-US" dirty="0" smtClean="0"/>
              <a:t>: </a:t>
            </a:r>
            <a:r>
              <a:rPr lang="en-US" dirty="0"/>
              <a:t>cystic fibrosis , chronic diarrhea or chronic </a:t>
            </a:r>
            <a:r>
              <a:rPr lang="en-US" dirty="0" smtClean="0"/>
              <a:t>constipation. </a:t>
            </a:r>
            <a:endParaRPr lang="ar-JO"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E.Coli</a:t>
            </a:r>
            <a:endParaRPr lang="ar-JO" dirty="0"/>
          </a:p>
        </p:txBody>
      </p:sp>
      <p:sp>
        <p:nvSpPr>
          <p:cNvPr id="3" name="Content Placeholder 2"/>
          <p:cNvSpPr>
            <a:spLocks noGrp="1"/>
          </p:cNvSpPr>
          <p:nvPr>
            <p:ph idx="1"/>
          </p:nvPr>
        </p:nvSpPr>
        <p:spPr/>
        <p:txBody>
          <a:bodyPr/>
          <a:lstStyle/>
          <a:p>
            <a:r>
              <a:rPr lang="en-US" dirty="0" smtClean="0"/>
              <a:t>EHEC</a:t>
            </a:r>
          </a:p>
          <a:p>
            <a:pPr>
              <a:buFont typeface="Wingdings" pitchFamily="2" charset="2"/>
              <a:buChar char="ü"/>
            </a:pPr>
            <a:r>
              <a:rPr lang="en-US" dirty="0" smtClean="0"/>
              <a:t>Including O157H7, (STEC)</a:t>
            </a:r>
          </a:p>
          <a:p>
            <a:pPr algn="l">
              <a:buFont typeface="Wingdings" pitchFamily="2" charset="2"/>
              <a:buChar char="ü"/>
            </a:pPr>
            <a:r>
              <a:rPr lang="en-US" dirty="0" smtClean="0"/>
              <a:t>IP 1-8 days, Duration 5-10 days</a:t>
            </a:r>
          </a:p>
          <a:p>
            <a:pPr algn="l">
              <a:buFont typeface="Wingdings" pitchFamily="2" charset="2"/>
              <a:buChar char="ü"/>
            </a:pPr>
            <a:r>
              <a:rPr lang="en-US" dirty="0" smtClean="0"/>
              <a:t>Bloody diarrhea</a:t>
            </a:r>
          </a:p>
          <a:p>
            <a:pPr algn="l">
              <a:buFont typeface="Wingdings" pitchFamily="2" charset="2"/>
              <a:buChar char="ü"/>
            </a:pPr>
            <a:r>
              <a:rPr lang="en-US" dirty="0" err="1" smtClean="0"/>
              <a:t>Dx</a:t>
            </a:r>
            <a:r>
              <a:rPr lang="en-US" dirty="0" smtClean="0"/>
              <a:t>: stool culture</a:t>
            </a:r>
          </a:p>
          <a:p>
            <a:pPr algn="l">
              <a:buFont typeface="Wingdings" pitchFamily="2" charset="2"/>
              <a:buChar char="ü"/>
            </a:pPr>
            <a:r>
              <a:rPr lang="en-US" dirty="0" err="1" smtClean="0"/>
              <a:t>Tx</a:t>
            </a:r>
            <a:r>
              <a:rPr lang="en-US" dirty="0" smtClean="0"/>
              <a:t>: supportive</a:t>
            </a:r>
          </a:p>
          <a:p>
            <a:pPr algn="l">
              <a:buFont typeface="Wingdings" pitchFamily="2" charset="2"/>
              <a:buChar char="ü"/>
            </a:pPr>
            <a:r>
              <a:rPr lang="en-US" dirty="0" smtClean="0"/>
              <a:t>Complications: HUS</a:t>
            </a:r>
            <a:endParaRPr lang="ar-JO" dirty="0"/>
          </a:p>
        </p:txBody>
      </p:sp>
      <p:sp>
        <p:nvSpPr>
          <p:cNvPr id="4" name="Rounded Rectangle 3"/>
          <p:cNvSpPr/>
          <p:nvPr/>
        </p:nvSpPr>
        <p:spPr>
          <a:xfrm>
            <a:off x="1547664" y="5661248"/>
            <a:ext cx="3312368" cy="1080120"/>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r>
              <a:rPr lang="en-US" dirty="0">
                <a:solidFill>
                  <a:schemeClr val="tx1"/>
                </a:solidFill>
              </a:rPr>
              <a:t>Diarrhea ass. With HUS = </a:t>
            </a:r>
          </a:p>
          <a:p>
            <a:r>
              <a:rPr lang="en-US" dirty="0">
                <a:solidFill>
                  <a:schemeClr val="tx1"/>
                </a:solidFill>
              </a:rPr>
              <a:t>1- </a:t>
            </a:r>
            <a:r>
              <a:rPr lang="en-US" dirty="0" err="1">
                <a:solidFill>
                  <a:schemeClr val="tx1"/>
                </a:solidFill>
              </a:rPr>
              <a:t>shigella</a:t>
            </a:r>
            <a:r>
              <a:rPr lang="en-US" dirty="0">
                <a:solidFill>
                  <a:schemeClr val="tx1"/>
                </a:solidFill>
              </a:rPr>
              <a:t> </a:t>
            </a:r>
          </a:p>
          <a:p>
            <a:r>
              <a:rPr lang="en-US" dirty="0">
                <a:solidFill>
                  <a:schemeClr val="tx1"/>
                </a:solidFill>
              </a:rPr>
              <a:t>2- EHEC </a:t>
            </a:r>
          </a:p>
        </p:txBody>
      </p:sp>
      <p:sp>
        <p:nvSpPr>
          <p:cNvPr id="5" name="Rounded Rectangle 4"/>
          <p:cNvSpPr/>
          <p:nvPr/>
        </p:nvSpPr>
        <p:spPr>
          <a:xfrm>
            <a:off x="3328784" y="4581128"/>
            <a:ext cx="5059640" cy="648072"/>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r>
              <a:rPr lang="en-US" dirty="0"/>
              <a:t>no antibiotics </a:t>
            </a:r>
            <a:r>
              <a:rPr lang="en-US" dirty="0" smtClean="0"/>
              <a:t> VS </a:t>
            </a:r>
            <a:r>
              <a:rPr lang="en-US" dirty="0" err="1" smtClean="0"/>
              <a:t>shigella</a:t>
            </a:r>
            <a:r>
              <a:rPr lang="en-US" dirty="0" smtClean="0"/>
              <a:t>  </a:t>
            </a:r>
            <a:r>
              <a:rPr lang="en-US" dirty="0" err="1" smtClean="0"/>
              <a:t>cuz</a:t>
            </a:r>
            <a:r>
              <a:rPr lang="en-US" dirty="0" smtClean="0"/>
              <a:t> when </a:t>
            </a:r>
            <a:r>
              <a:rPr lang="en-US" dirty="0"/>
              <a:t>e coli </a:t>
            </a:r>
            <a:r>
              <a:rPr lang="en-US" dirty="0" smtClean="0"/>
              <a:t>dies increase released toxin worsens HUS </a:t>
            </a:r>
            <a:endParaRPr lang="en-US" dirty="0">
              <a:solidFill>
                <a:schemeClr val="tx1"/>
              </a:solidFill>
            </a:endParaRPr>
          </a:p>
        </p:txBody>
      </p:sp>
      <p:sp>
        <p:nvSpPr>
          <p:cNvPr id="6" name="Rounded Rectangle 5"/>
          <p:cNvSpPr/>
          <p:nvPr/>
        </p:nvSpPr>
        <p:spPr>
          <a:xfrm>
            <a:off x="5652120" y="404664"/>
            <a:ext cx="3024336" cy="864096"/>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r>
              <a:rPr lang="en-US" dirty="0" smtClean="0">
                <a:solidFill>
                  <a:schemeClr val="tx1"/>
                </a:solidFill>
              </a:rPr>
              <a:t>Has many complications as sepsis , meningitis , UTI</a:t>
            </a:r>
            <a:endParaRPr lang="en-US" dirty="0">
              <a:solidFill>
                <a:schemeClr val="tx1"/>
              </a:solidFill>
            </a:endParaRPr>
          </a:p>
        </p:txBody>
      </p:sp>
      <p:sp>
        <p:nvSpPr>
          <p:cNvPr id="7" name="Rounded Rectangle 6"/>
          <p:cNvSpPr/>
          <p:nvPr/>
        </p:nvSpPr>
        <p:spPr>
          <a:xfrm>
            <a:off x="5879916" y="1279848"/>
            <a:ext cx="1800200" cy="576064"/>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dirty="0" smtClean="0"/>
              <a:t>Gram – </a:t>
            </a:r>
            <a:r>
              <a:rPr lang="en-US" dirty="0" err="1" smtClean="0"/>
              <a:t>bacilii</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E.Coli</a:t>
            </a:r>
            <a:endParaRPr lang="ar-JO" dirty="0"/>
          </a:p>
        </p:txBody>
      </p:sp>
      <p:sp>
        <p:nvSpPr>
          <p:cNvPr id="3" name="Content Placeholder 2"/>
          <p:cNvSpPr>
            <a:spLocks noGrp="1"/>
          </p:cNvSpPr>
          <p:nvPr>
            <p:ph idx="1"/>
          </p:nvPr>
        </p:nvSpPr>
        <p:spPr/>
        <p:txBody>
          <a:bodyPr/>
          <a:lstStyle/>
          <a:p>
            <a:r>
              <a:rPr lang="en-US" dirty="0" smtClean="0"/>
              <a:t>ETEC (Traveler diarrhea)</a:t>
            </a:r>
          </a:p>
          <a:p>
            <a:pPr>
              <a:buFont typeface="Wingdings" pitchFamily="2" charset="2"/>
              <a:buChar char="ü"/>
            </a:pPr>
            <a:r>
              <a:rPr lang="en-US" dirty="0" smtClean="0"/>
              <a:t>IP 1-3 days, Duration 3-7 days</a:t>
            </a:r>
          </a:p>
          <a:p>
            <a:pPr>
              <a:buFont typeface="Wingdings" pitchFamily="2" charset="2"/>
              <a:buChar char="ü"/>
            </a:pPr>
            <a:r>
              <a:rPr lang="en-US" dirty="0" smtClean="0"/>
              <a:t>Watery diarrhea</a:t>
            </a:r>
          </a:p>
          <a:p>
            <a:pPr>
              <a:buFont typeface="Wingdings" pitchFamily="2" charset="2"/>
              <a:buChar char="ü"/>
            </a:pPr>
            <a:r>
              <a:rPr lang="en-US" dirty="0" err="1" smtClean="0"/>
              <a:t>Dx</a:t>
            </a:r>
            <a:r>
              <a:rPr lang="en-US" dirty="0" smtClean="0"/>
              <a:t>: stool culture</a:t>
            </a:r>
          </a:p>
          <a:p>
            <a:pPr>
              <a:buFont typeface="Wingdings" pitchFamily="2" charset="2"/>
              <a:buChar char="ü"/>
            </a:pPr>
            <a:r>
              <a:rPr lang="en-US" dirty="0" err="1" smtClean="0"/>
              <a:t>Tx</a:t>
            </a:r>
            <a:r>
              <a:rPr lang="en-US" dirty="0" smtClean="0"/>
              <a:t>: supportive, if needed TMP-SMX</a:t>
            </a:r>
          </a:p>
          <a:p>
            <a:endParaRPr lang="ar-JO" dirty="0"/>
          </a:p>
        </p:txBody>
      </p:sp>
      <p:sp>
        <p:nvSpPr>
          <p:cNvPr id="4" name="Rounded Rectangle 3"/>
          <p:cNvSpPr/>
          <p:nvPr/>
        </p:nvSpPr>
        <p:spPr>
          <a:xfrm>
            <a:off x="3779912" y="2852936"/>
            <a:ext cx="2664296" cy="576064"/>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dirty="0" smtClean="0"/>
              <a:t>Toxin</a:t>
            </a:r>
            <a:r>
              <a:rPr lang="en-US" dirty="0" smtClean="0">
                <a:sym typeface="Wingdings" pitchFamily="2" charset="2"/>
              </a:rPr>
              <a:t> sec diarrhea</a:t>
            </a:r>
            <a:endParaRPr lang="en-US" dirty="0"/>
          </a:p>
        </p:txBody>
      </p:sp>
      <p:sp>
        <p:nvSpPr>
          <p:cNvPr id="5" name="Rounded Rectangle 4"/>
          <p:cNvSpPr/>
          <p:nvPr/>
        </p:nvSpPr>
        <p:spPr>
          <a:xfrm>
            <a:off x="5004048" y="1758360"/>
            <a:ext cx="2232248" cy="432048"/>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dirty="0" smtClean="0"/>
              <a:t>Trophic areas</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JO"/>
          </a:p>
        </p:txBody>
      </p:sp>
      <p:sp>
        <p:nvSpPr>
          <p:cNvPr id="3" name="Content Placeholder 2"/>
          <p:cNvSpPr>
            <a:spLocks noGrp="1"/>
          </p:cNvSpPr>
          <p:nvPr>
            <p:ph idx="1"/>
          </p:nvPr>
        </p:nvSpPr>
        <p:spPr/>
        <p:txBody>
          <a:bodyPr/>
          <a:lstStyle/>
          <a:p>
            <a:endParaRPr lang="ar-JO"/>
          </a:p>
        </p:txBody>
      </p:sp>
      <p:pic>
        <p:nvPicPr>
          <p:cNvPr id="4" name="Picture 5"/>
          <p:cNvPicPr>
            <a:picLocks noChangeAspect="1" noChangeArrowheads="1"/>
          </p:cNvPicPr>
          <p:nvPr/>
        </p:nvPicPr>
        <p:blipFill>
          <a:blip r:embed="rId2"/>
          <a:srcRect/>
          <a:stretch>
            <a:fillRect/>
          </a:stretch>
        </p:blipFill>
        <p:spPr>
          <a:xfrm>
            <a:off x="0" y="116632"/>
            <a:ext cx="9144000" cy="6741368"/>
          </a:xfrm>
          <a:prstGeom prst="rect">
            <a:avLst/>
          </a:prstGeom>
          <a:noFill/>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Vibrio</a:t>
            </a:r>
            <a:r>
              <a:rPr lang="en-US" dirty="0" smtClean="0"/>
              <a:t> Cholera</a:t>
            </a:r>
            <a:endParaRPr lang="ar-JO" dirty="0"/>
          </a:p>
        </p:txBody>
      </p:sp>
      <p:sp>
        <p:nvSpPr>
          <p:cNvPr id="3" name="Content Placeholder 2"/>
          <p:cNvSpPr>
            <a:spLocks noGrp="1"/>
          </p:cNvSpPr>
          <p:nvPr>
            <p:ph idx="1"/>
          </p:nvPr>
        </p:nvSpPr>
        <p:spPr/>
        <p:txBody>
          <a:bodyPr/>
          <a:lstStyle/>
          <a:p>
            <a:r>
              <a:rPr lang="en-US" dirty="0" smtClean="0"/>
              <a:t>IP 1-3 days</a:t>
            </a:r>
          </a:p>
          <a:p>
            <a:r>
              <a:rPr lang="en-US" dirty="0" smtClean="0"/>
              <a:t>Watery diarrhea, abdominal cramps, fever</a:t>
            </a:r>
          </a:p>
          <a:p>
            <a:r>
              <a:rPr lang="en-US" dirty="0" smtClean="0"/>
              <a:t>Duration: 3-7 days</a:t>
            </a:r>
          </a:p>
          <a:p>
            <a:r>
              <a:rPr lang="en-US" dirty="0" err="1" smtClean="0"/>
              <a:t>Dx</a:t>
            </a:r>
            <a:r>
              <a:rPr lang="en-US" dirty="0" smtClean="0"/>
              <a:t>: stool  culture</a:t>
            </a:r>
          </a:p>
          <a:p>
            <a:r>
              <a:rPr lang="en-US" dirty="0" err="1" smtClean="0"/>
              <a:t>Tx</a:t>
            </a:r>
            <a:r>
              <a:rPr lang="en-US" dirty="0" smtClean="0"/>
              <a:t>: oral and IVF, </a:t>
            </a:r>
            <a:r>
              <a:rPr lang="en-US" dirty="0" err="1" smtClean="0"/>
              <a:t>Doxacycline</a:t>
            </a:r>
            <a:r>
              <a:rPr lang="en-US" dirty="0" smtClean="0"/>
              <a:t>, tetracycline and TMP-SMZ</a:t>
            </a:r>
          </a:p>
          <a:p>
            <a:r>
              <a:rPr lang="en-US" dirty="0" smtClean="0"/>
              <a:t>Complications: Severe life threatening dehydration</a:t>
            </a:r>
            <a:endParaRPr lang="ar-JO" dirty="0"/>
          </a:p>
        </p:txBody>
      </p:sp>
      <p:pic>
        <p:nvPicPr>
          <p:cNvPr id="4098" name="Picture 2" descr="What Are the Symptoms of Cholera? Causes, Vaccine, Treatment &amp;amp; Preventio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64088" y="5517232"/>
            <a:ext cx="3779912" cy="1340768"/>
          </a:xfrm>
          <a:prstGeom prst="rect">
            <a:avLst/>
          </a:prstGeom>
          <a:noFill/>
          <a:extLst>
            <a:ext uri="{909E8E84-426E-40DD-AFC4-6F175D3DCCD1}">
              <a14:hiddenFill xmlns:a14="http://schemas.microsoft.com/office/drawing/2010/main">
                <a:solidFill>
                  <a:srgbClr val="FFFFFF"/>
                </a:solidFill>
              </a14:hiddenFill>
            </a:ext>
          </a:extLst>
        </p:spPr>
      </p:pic>
      <p:sp>
        <p:nvSpPr>
          <p:cNvPr id="5" name="Rounded Rectangle 4"/>
          <p:cNvSpPr/>
          <p:nvPr/>
        </p:nvSpPr>
        <p:spPr>
          <a:xfrm>
            <a:off x="6353944" y="623472"/>
            <a:ext cx="1800200" cy="576064"/>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dirty="0" smtClean="0"/>
              <a:t>Gram – </a:t>
            </a:r>
            <a:r>
              <a:rPr lang="en-US" dirty="0" err="1" smtClean="0"/>
              <a:t>bacilii</a:t>
            </a:r>
            <a:endParaRPr lang="en-US" dirty="0"/>
          </a:p>
        </p:txBody>
      </p:sp>
      <p:sp>
        <p:nvSpPr>
          <p:cNvPr id="6" name="Rounded Rectangle 5"/>
          <p:cNvSpPr/>
          <p:nvPr/>
        </p:nvSpPr>
        <p:spPr>
          <a:xfrm>
            <a:off x="107504" y="6187616"/>
            <a:ext cx="4824536" cy="576064"/>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dirty="0" err="1"/>
              <a:t>Choleragen</a:t>
            </a:r>
            <a:r>
              <a:rPr lang="en-US" dirty="0"/>
              <a:t> </a:t>
            </a:r>
            <a:r>
              <a:rPr lang="en-US" dirty="0" smtClean="0"/>
              <a:t>Toxin</a:t>
            </a:r>
            <a:r>
              <a:rPr lang="en-US" dirty="0" smtClean="0">
                <a:sym typeface="Wingdings" pitchFamily="2" charset="2"/>
              </a:rPr>
              <a:t> increased </a:t>
            </a:r>
            <a:r>
              <a:rPr lang="en-US" dirty="0" err="1" smtClean="0">
                <a:sym typeface="Wingdings" pitchFamily="2" charset="2"/>
              </a:rPr>
              <a:t>Cl</a:t>
            </a:r>
            <a:r>
              <a:rPr lang="en-US" dirty="0" smtClean="0">
                <a:sym typeface="Wingdings" pitchFamily="2" charset="2"/>
              </a:rPr>
              <a:t> sec  sec diarrhea</a:t>
            </a: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Parasitic</a:t>
            </a:r>
            <a:endParaRPr lang="ar-JO" dirty="0"/>
          </a:p>
        </p:txBody>
      </p:sp>
      <p:sp>
        <p:nvSpPr>
          <p:cNvPr id="3" name="Content Placeholder 2"/>
          <p:cNvSpPr>
            <a:spLocks noGrp="1"/>
          </p:cNvSpPr>
          <p:nvPr>
            <p:ph idx="1"/>
          </p:nvPr>
        </p:nvSpPr>
        <p:spPr/>
        <p:txBody>
          <a:bodyPr/>
          <a:lstStyle/>
          <a:p>
            <a:r>
              <a:rPr lang="en-US" dirty="0" err="1" smtClean="0"/>
              <a:t>Entamoeba</a:t>
            </a:r>
            <a:r>
              <a:rPr lang="en-US" dirty="0" smtClean="0"/>
              <a:t> </a:t>
            </a:r>
            <a:r>
              <a:rPr lang="en-US" dirty="0" err="1" smtClean="0"/>
              <a:t>histolytica</a:t>
            </a:r>
            <a:endParaRPr lang="en-US" dirty="0" smtClean="0"/>
          </a:p>
          <a:p>
            <a:r>
              <a:rPr lang="en-US" dirty="0" smtClean="0"/>
              <a:t>Cryptosporidium</a:t>
            </a:r>
          </a:p>
          <a:p>
            <a:r>
              <a:rPr lang="en-US" dirty="0" err="1" smtClean="0"/>
              <a:t>Giardia</a:t>
            </a:r>
            <a:r>
              <a:rPr lang="en-US" dirty="0" smtClean="0"/>
              <a:t> </a:t>
            </a:r>
            <a:r>
              <a:rPr lang="en-US" dirty="0" err="1" smtClean="0"/>
              <a:t>lamblia</a:t>
            </a:r>
            <a:endParaRPr lang="en-US" dirty="0" smtClean="0"/>
          </a:p>
          <a:p>
            <a:endParaRPr lang="ar-JO"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04664" y="-200025"/>
            <a:ext cx="8229600" cy="1143000"/>
          </a:xfrm>
        </p:spPr>
        <p:txBody>
          <a:bodyPr/>
          <a:lstStyle/>
          <a:p>
            <a:r>
              <a:rPr lang="en-US" dirty="0" err="1" smtClean="0"/>
              <a:t>Entamoeba</a:t>
            </a:r>
            <a:r>
              <a:rPr lang="en-US" dirty="0" smtClean="0"/>
              <a:t> </a:t>
            </a:r>
            <a:r>
              <a:rPr lang="en-US" dirty="0" err="1" smtClean="0"/>
              <a:t>histolytica</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IP: 2-3 days to 1-4 wk</a:t>
            </a:r>
          </a:p>
          <a:p>
            <a:r>
              <a:rPr lang="en-US" dirty="0" smtClean="0"/>
              <a:t>Diarrhea (often bloody and mucus), lower abdominal pain</a:t>
            </a:r>
          </a:p>
          <a:p>
            <a:r>
              <a:rPr lang="en-US" dirty="0" smtClean="0"/>
              <a:t>Examination of stool for cysts and </a:t>
            </a:r>
            <a:r>
              <a:rPr lang="en-US" dirty="0" err="1" smtClean="0"/>
              <a:t>trophozoite</a:t>
            </a:r>
            <a:r>
              <a:rPr lang="en-US" dirty="0" smtClean="0"/>
              <a:t>; may need at least 3 samples + fecal leukocytes</a:t>
            </a:r>
          </a:p>
          <a:p>
            <a:r>
              <a:rPr lang="en-US" dirty="0" err="1" smtClean="0"/>
              <a:t>E.histolytica</a:t>
            </a:r>
            <a:r>
              <a:rPr lang="en-US" dirty="0" smtClean="0"/>
              <a:t> stool antigen </a:t>
            </a:r>
          </a:p>
          <a:p>
            <a:r>
              <a:rPr lang="en-US" dirty="0" smtClean="0"/>
              <a:t>Complication: </a:t>
            </a:r>
            <a:r>
              <a:rPr lang="en-US" dirty="0"/>
              <a:t>Liver and Lung </a:t>
            </a:r>
            <a:r>
              <a:rPr lang="en-US" dirty="0" smtClean="0"/>
              <a:t>abscesses</a:t>
            </a:r>
          </a:p>
          <a:p>
            <a:r>
              <a:rPr lang="en-US" dirty="0" err="1" smtClean="0"/>
              <a:t>Tx</a:t>
            </a:r>
            <a:r>
              <a:rPr lang="en-US" dirty="0" smtClean="0"/>
              <a:t>: Metronidazole and a luminal agent (</a:t>
            </a:r>
            <a:r>
              <a:rPr lang="en-US" dirty="0" err="1" smtClean="0"/>
              <a:t>iodoquinol</a:t>
            </a:r>
            <a:r>
              <a:rPr lang="en-US" dirty="0" smtClean="0"/>
              <a:t> or </a:t>
            </a:r>
            <a:r>
              <a:rPr lang="en-US" dirty="0" err="1" smtClean="0"/>
              <a:t>diloxanide</a:t>
            </a:r>
            <a:r>
              <a:rPr lang="en-US" b="1" dirty="0" smtClean="0"/>
              <a:t> </a:t>
            </a:r>
            <a:r>
              <a:rPr lang="en-US" dirty="0" smtClean="0"/>
              <a:t>)</a:t>
            </a:r>
          </a:p>
          <a:p>
            <a:endParaRPr lang="ar-JO" dirty="0"/>
          </a:p>
        </p:txBody>
      </p:sp>
      <p:pic>
        <p:nvPicPr>
          <p:cNvPr id="5124" name="Picture 4" descr="Entamoeba histolytica | Global Water Pathogen Project"/>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056897" y="5445224"/>
            <a:ext cx="2119164" cy="1412776"/>
          </a:xfrm>
          <a:prstGeom prst="rect">
            <a:avLst/>
          </a:prstGeom>
          <a:noFill/>
          <a:extLst>
            <a:ext uri="{909E8E84-426E-40DD-AFC4-6F175D3DCCD1}">
              <a14:hiddenFill xmlns:a14="http://schemas.microsoft.com/office/drawing/2010/main">
                <a:solidFill>
                  <a:srgbClr val="FFFFFF"/>
                </a:solidFill>
              </a14:hiddenFill>
            </a:ext>
          </a:extLst>
        </p:spPr>
      </p:pic>
      <p:pic>
        <p:nvPicPr>
          <p:cNvPr id="5126" name="Picture 6" descr="https://upload.wikimedia.org/wikipedia/commons/c/cf/Trophozoites_of_Entamoeba_histolytica_with_ingested_erythrocytes.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36296" y="0"/>
            <a:ext cx="1963914" cy="1885950"/>
          </a:xfrm>
          <a:prstGeom prst="rect">
            <a:avLst/>
          </a:prstGeom>
          <a:noFill/>
          <a:extLst>
            <a:ext uri="{909E8E84-426E-40DD-AFC4-6F175D3DCCD1}">
              <a14:hiddenFill xmlns:a14="http://schemas.microsoft.com/office/drawing/2010/main">
                <a:solidFill>
                  <a:srgbClr val="FFFFFF"/>
                </a:solidFill>
              </a14:hiddenFill>
            </a:ext>
          </a:extLst>
        </p:spPr>
      </p:pic>
      <p:sp>
        <p:nvSpPr>
          <p:cNvPr id="4" name="Rounded Rectangle 3"/>
          <p:cNvSpPr/>
          <p:nvPr/>
        </p:nvSpPr>
        <p:spPr>
          <a:xfrm>
            <a:off x="-12184" y="5805264"/>
            <a:ext cx="4896544" cy="1052736"/>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dirty="0" smtClean="0"/>
              <a:t>Metronidazole for </a:t>
            </a:r>
            <a:r>
              <a:rPr lang="en-US" dirty="0" err="1" smtClean="0"/>
              <a:t>trophozoite</a:t>
            </a:r>
            <a:r>
              <a:rPr lang="en-US" dirty="0" smtClean="0"/>
              <a:t> stage only so if we forget to give a luminal agent ( gets rid of cysts) recurrent ameba occurs !</a:t>
            </a:r>
            <a:endParaRPr lang="en-US" dirty="0"/>
          </a:p>
        </p:txBody>
      </p:sp>
      <p:sp>
        <p:nvSpPr>
          <p:cNvPr id="5" name="Rounded Rectangle 4"/>
          <p:cNvSpPr/>
          <p:nvPr/>
        </p:nvSpPr>
        <p:spPr>
          <a:xfrm>
            <a:off x="7452320" y="1885950"/>
            <a:ext cx="1691680" cy="1183010"/>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dirty="0" err="1" smtClean="0"/>
              <a:t>Trophozoite</a:t>
            </a:r>
            <a:r>
              <a:rPr lang="en-US" dirty="0" smtClean="0"/>
              <a:t>: active stage ,consumes RBC</a:t>
            </a:r>
            <a:endParaRPr lang="en-US" dirty="0"/>
          </a:p>
        </p:txBody>
      </p:sp>
      <p:sp>
        <p:nvSpPr>
          <p:cNvPr id="6" name="Rounded Rectangle 5"/>
          <p:cNvSpPr/>
          <p:nvPr/>
        </p:nvSpPr>
        <p:spPr>
          <a:xfrm>
            <a:off x="7452320" y="4077072"/>
            <a:ext cx="1691680" cy="1368152"/>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dirty="0" smtClean="0"/>
              <a:t>Cyst: infective stage ( we get infected by contact w cysts)</a:t>
            </a:r>
            <a:endParaRPr lang="en-US" dirty="0"/>
          </a:p>
        </p:txBody>
      </p:sp>
      <p:sp>
        <p:nvSpPr>
          <p:cNvPr id="7" name="Rounded Rectangle 6"/>
          <p:cNvSpPr/>
          <p:nvPr/>
        </p:nvSpPr>
        <p:spPr>
          <a:xfrm>
            <a:off x="107504" y="692696"/>
            <a:ext cx="7128792" cy="916295"/>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sz="1600" dirty="0" smtClean="0"/>
              <a:t>If asymptomatic carrier(cysts alone in stool culture) no need for management!</a:t>
            </a:r>
          </a:p>
          <a:p>
            <a:pPr algn="ctr"/>
            <a:r>
              <a:rPr lang="en-US" sz="1600" dirty="0" smtClean="0"/>
              <a:t>Stool analysis not specific so we need 3 samples , use stool antigen instead (specific)</a:t>
            </a:r>
            <a:endParaRPr lang="en-US" sz="16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Cryptosporidium</a:t>
            </a:r>
            <a:endParaRPr lang="ar-JO" dirty="0"/>
          </a:p>
        </p:txBody>
      </p:sp>
      <p:sp>
        <p:nvSpPr>
          <p:cNvPr id="3" name="Content Placeholder 2"/>
          <p:cNvSpPr>
            <a:spLocks noGrp="1"/>
          </p:cNvSpPr>
          <p:nvPr>
            <p:ph idx="1"/>
          </p:nvPr>
        </p:nvSpPr>
        <p:spPr/>
        <p:txBody>
          <a:bodyPr/>
          <a:lstStyle/>
          <a:p>
            <a:r>
              <a:rPr lang="en-US" dirty="0" smtClean="0"/>
              <a:t>IP: 2-10 days</a:t>
            </a:r>
          </a:p>
          <a:p>
            <a:r>
              <a:rPr lang="en-US" dirty="0" smtClean="0"/>
              <a:t>Watery diarrhea</a:t>
            </a:r>
          </a:p>
          <a:p>
            <a:r>
              <a:rPr lang="en-US" dirty="0" smtClean="0"/>
              <a:t>Severe in immunodeficiency</a:t>
            </a:r>
          </a:p>
          <a:p>
            <a:r>
              <a:rPr lang="en-US" dirty="0" smtClean="0"/>
              <a:t>Supportive care, If severe consider </a:t>
            </a:r>
            <a:r>
              <a:rPr lang="en-US" dirty="0" err="1" smtClean="0"/>
              <a:t>paromomycin</a:t>
            </a:r>
            <a:r>
              <a:rPr lang="en-US" dirty="0" smtClean="0"/>
              <a:t> for 7 days For children aged 1-11 yr, consider </a:t>
            </a:r>
            <a:r>
              <a:rPr lang="en-US" dirty="0" err="1" smtClean="0"/>
              <a:t>nitazoxanide</a:t>
            </a:r>
            <a:r>
              <a:rPr lang="en-US" dirty="0" smtClean="0"/>
              <a:t> for 3 days</a:t>
            </a:r>
          </a:p>
          <a:p>
            <a:endParaRPr lang="ar-JO" dirty="0"/>
          </a:p>
        </p:txBody>
      </p:sp>
      <p:sp>
        <p:nvSpPr>
          <p:cNvPr id="4" name="Rounded Rectangle 3"/>
          <p:cNvSpPr/>
          <p:nvPr/>
        </p:nvSpPr>
        <p:spPr>
          <a:xfrm>
            <a:off x="6588224" y="404664"/>
            <a:ext cx="2232248" cy="936104"/>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dirty="0" smtClean="0"/>
              <a:t>Not imp in </a:t>
            </a:r>
            <a:r>
              <a:rPr lang="en-US" dirty="0" err="1" smtClean="0"/>
              <a:t>immunocompetent</a:t>
            </a:r>
            <a:r>
              <a:rPr lang="en-US" dirty="0" smtClean="0"/>
              <a:t> ( self </a:t>
            </a:r>
            <a:r>
              <a:rPr lang="en-US" dirty="0" err="1" smtClean="0"/>
              <a:t>limited,mild</a:t>
            </a:r>
            <a:r>
              <a:rPr lang="en-US" dirty="0" smtClean="0"/>
              <a:t>)</a:t>
            </a:r>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History</a:t>
            </a:r>
            <a:endParaRPr lang="ar-JO" dirty="0"/>
          </a:p>
        </p:txBody>
      </p:sp>
      <p:sp>
        <p:nvSpPr>
          <p:cNvPr id="3" name="Content Placeholder 2"/>
          <p:cNvSpPr>
            <a:spLocks noGrp="1"/>
          </p:cNvSpPr>
          <p:nvPr>
            <p:ph idx="1"/>
          </p:nvPr>
        </p:nvSpPr>
        <p:spPr/>
        <p:txBody>
          <a:bodyPr>
            <a:normAutofit fontScale="70000" lnSpcReduction="20000"/>
          </a:bodyPr>
          <a:lstStyle/>
          <a:p>
            <a:r>
              <a:rPr lang="en-US" dirty="0" smtClean="0">
                <a:solidFill>
                  <a:srgbClr val="FF0000"/>
                </a:solidFill>
              </a:rPr>
              <a:t>Diarrhea</a:t>
            </a:r>
            <a:r>
              <a:rPr lang="en-US" dirty="0" smtClean="0"/>
              <a:t>: Duration, frequency, volume, blood, mucus, </a:t>
            </a:r>
          </a:p>
          <a:p>
            <a:r>
              <a:rPr lang="en-US" dirty="0" smtClean="0">
                <a:solidFill>
                  <a:srgbClr val="FF0000"/>
                </a:solidFill>
              </a:rPr>
              <a:t>Vomiting</a:t>
            </a:r>
            <a:r>
              <a:rPr lang="en-US" dirty="0" smtClean="0"/>
              <a:t>: Duration, content, presence of blood, bile stained, projectile, </a:t>
            </a:r>
            <a:endParaRPr lang="en-US" dirty="0" smtClean="0">
              <a:solidFill>
                <a:srgbClr val="FF0000"/>
              </a:solidFill>
            </a:endParaRPr>
          </a:p>
          <a:p>
            <a:r>
              <a:rPr lang="en-US" dirty="0" smtClean="0">
                <a:solidFill>
                  <a:srgbClr val="FF0000"/>
                </a:solidFill>
              </a:rPr>
              <a:t>Abdominal pain</a:t>
            </a:r>
          </a:p>
          <a:p>
            <a:r>
              <a:rPr lang="en-US" dirty="0" smtClean="0">
                <a:solidFill>
                  <a:srgbClr val="FF0000"/>
                </a:solidFill>
              </a:rPr>
              <a:t>Urination</a:t>
            </a:r>
            <a:r>
              <a:rPr lang="en-US" dirty="0" smtClean="0"/>
              <a:t>: either increased or decreased (wet diaper), concentrated, color, dysuria</a:t>
            </a:r>
          </a:p>
          <a:p>
            <a:r>
              <a:rPr lang="en-US" dirty="0" smtClean="0">
                <a:solidFill>
                  <a:srgbClr val="FF0000"/>
                </a:solidFill>
              </a:rPr>
              <a:t>Fever</a:t>
            </a:r>
          </a:p>
          <a:p>
            <a:r>
              <a:rPr lang="en-US" dirty="0">
                <a:solidFill>
                  <a:srgbClr val="FF0000"/>
                </a:solidFill>
              </a:rPr>
              <a:t>R</a:t>
            </a:r>
            <a:r>
              <a:rPr lang="en-US" dirty="0" smtClean="0">
                <a:solidFill>
                  <a:srgbClr val="FF0000"/>
                </a:solidFill>
              </a:rPr>
              <a:t>ash</a:t>
            </a:r>
            <a:r>
              <a:rPr lang="en-US" dirty="0" smtClean="0"/>
              <a:t>, rhinorrhea, cough, conjunctivitis, sore throat</a:t>
            </a:r>
          </a:p>
          <a:p>
            <a:r>
              <a:rPr lang="en-US" dirty="0" smtClean="0">
                <a:solidFill>
                  <a:srgbClr val="FF0000"/>
                </a:solidFill>
              </a:rPr>
              <a:t>Activity</a:t>
            </a:r>
            <a:r>
              <a:rPr lang="en-US" dirty="0" smtClean="0"/>
              <a:t>, feeding</a:t>
            </a:r>
          </a:p>
          <a:p>
            <a:r>
              <a:rPr lang="en-US" dirty="0">
                <a:solidFill>
                  <a:srgbClr val="FF0000"/>
                </a:solidFill>
              </a:rPr>
              <a:t>Antibiotic </a:t>
            </a:r>
            <a:r>
              <a:rPr lang="en-US" dirty="0" smtClean="0">
                <a:solidFill>
                  <a:srgbClr val="FF0000"/>
                </a:solidFill>
              </a:rPr>
              <a:t>use</a:t>
            </a:r>
          </a:p>
          <a:p>
            <a:r>
              <a:rPr lang="en-US" dirty="0" smtClean="0">
                <a:solidFill>
                  <a:srgbClr val="FF0000"/>
                </a:solidFill>
              </a:rPr>
              <a:t>Contact</a:t>
            </a:r>
            <a:r>
              <a:rPr lang="en-US" dirty="0" smtClean="0"/>
              <a:t>, travel history</a:t>
            </a:r>
          </a:p>
          <a:p>
            <a:r>
              <a:rPr lang="en-US" dirty="0"/>
              <a:t>S</a:t>
            </a:r>
            <a:r>
              <a:rPr lang="en-US" dirty="0" smtClean="0"/>
              <a:t>eizure</a:t>
            </a:r>
          </a:p>
          <a:p>
            <a:r>
              <a:rPr lang="en-US" dirty="0" smtClean="0">
                <a:solidFill>
                  <a:srgbClr val="FF0000"/>
                </a:solidFill>
              </a:rPr>
              <a:t>Degree of dehydration</a:t>
            </a:r>
          </a:p>
          <a:p>
            <a:endParaRPr lang="en-US" dirty="0" smtClean="0">
              <a:solidFill>
                <a:srgbClr val="FF0000"/>
              </a:solidFill>
            </a:endParaRPr>
          </a:p>
          <a:p>
            <a:endParaRPr lang="en-US" dirty="0" smtClean="0"/>
          </a:p>
          <a:p>
            <a:endParaRPr lang="en-US" dirty="0" smtClean="0"/>
          </a:p>
          <a:p>
            <a:endParaRPr lang="ar-JO" dirty="0"/>
          </a:p>
        </p:txBody>
      </p:sp>
      <p:sp>
        <p:nvSpPr>
          <p:cNvPr id="4" name="Rounded Rectangle 3"/>
          <p:cNvSpPr/>
          <p:nvPr/>
        </p:nvSpPr>
        <p:spPr>
          <a:xfrm>
            <a:off x="4615016" y="2422808"/>
            <a:ext cx="3312368" cy="432048"/>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dirty="0" smtClean="0">
                <a:solidFill>
                  <a:srgbClr val="FF0000"/>
                </a:solidFill>
              </a:rPr>
              <a:t>Dehydration</a:t>
            </a:r>
            <a:r>
              <a:rPr lang="en-US" dirty="0" smtClean="0"/>
              <a:t> !or UTI (cystitis )</a:t>
            </a:r>
            <a:endParaRPr lang="en-US" dirty="0"/>
          </a:p>
        </p:txBody>
      </p:sp>
      <p:cxnSp>
        <p:nvCxnSpPr>
          <p:cNvPr id="6" name="Straight Arrow Connector 5"/>
          <p:cNvCxnSpPr/>
          <p:nvPr/>
        </p:nvCxnSpPr>
        <p:spPr>
          <a:xfrm flipV="1">
            <a:off x="4788024" y="2780928"/>
            <a:ext cx="72008" cy="14401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7" name="Rounded Rectangle 6"/>
          <p:cNvSpPr/>
          <p:nvPr/>
        </p:nvSpPr>
        <p:spPr>
          <a:xfrm>
            <a:off x="1691680" y="3519010"/>
            <a:ext cx="5472608" cy="180020"/>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dirty="0" smtClean="0"/>
              <a:t>How was it measured, relived by antipyretics or not</a:t>
            </a:r>
            <a:endParaRPr lang="en-US" dirty="0"/>
          </a:p>
        </p:txBody>
      </p:sp>
      <p:sp>
        <p:nvSpPr>
          <p:cNvPr id="8" name="Rounded Rectangle 7"/>
          <p:cNvSpPr/>
          <p:nvPr/>
        </p:nvSpPr>
        <p:spPr>
          <a:xfrm>
            <a:off x="2814816" y="4249746"/>
            <a:ext cx="5501600" cy="180020"/>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dirty="0" smtClean="0"/>
              <a:t>Very imp, don’t forget to ask </a:t>
            </a:r>
            <a:r>
              <a:rPr lang="en-US" dirty="0" err="1" smtClean="0"/>
              <a:t>pt</a:t>
            </a:r>
            <a:r>
              <a:rPr lang="en-US" dirty="0" smtClean="0"/>
              <a:t>, indication for admission</a:t>
            </a:r>
            <a:endParaRPr lang="en-US" dirty="0"/>
          </a:p>
        </p:txBody>
      </p:sp>
      <p:sp>
        <p:nvSpPr>
          <p:cNvPr id="9" name="Rounded Rectangle 8"/>
          <p:cNvSpPr/>
          <p:nvPr/>
        </p:nvSpPr>
        <p:spPr>
          <a:xfrm>
            <a:off x="2555776" y="4519776"/>
            <a:ext cx="6588224" cy="277376"/>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sz="1400" dirty="0" smtClean="0"/>
              <a:t>Kills  normal flora which prevents diarrhea </a:t>
            </a:r>
            <a:r>
              <a:rPr lang="en-US" sz="1400" dirty="0" err="1" smtClean="0"/>
              <a:t>esp</a:t>
            </a:r>
            <a:r>
              <a:rPr lang="en-US" sz="1400" dirty="0" smtClean="0"/>
              <a:t> clindamycin(</a:t>
            </a:r>
            <a:r>
              <a:rPr lang="en-US" sz="1400" dirty="0" err="1" smtClean="0"/>
              <a:t>pseudmembranous</a:t>
            </a:r>
            <a:r>
              <a:rPr lang="en-US" sz="1400" dirty="0" smtClean="0"/>
              <a:t> colitis)</a:t>
            </a:r>
            <a:endParaRPr lang="en-US" sz="1400" dirty="0"/>
          </a:p>
        </p:txBody>
      </p:sp>
      <p:sp>
        <p:nvSpPr>
          <p:cNvPr id="10" name="Rounded Rectangle 9"/>
          <p:cNvSpPr/>
          <p:nvPr/>
        </p:nvSpPr>
        <p:spPr>
          <a:xfrm>
            <a:off x="3563888" y="5517232"/>
            <a:ext cx="1411168" cy="360040"/>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b="1" dirty="0" smtClean="0"/>
              <a:t>Most imp!!</a:t>
            </a:r>
            <a:endParaRPr lang="en-US" b="1" dirty="0"/>
          </a:p>
        </p:txBody>
      </p:sp>
      <p:sp>
        <p:nvSpPr>
          <p:cNvPr id="11" name="Rounded Rectangle 10"/>
          <p:cNvSpPr/>
          <p:nvPr/>
        </p:nvSpPr>
        <p:spPr>
          <a:xfrm>
            <a:off x="5364088" y="5049180"/>
            <a:ext cx="3672408" cy="1656184"/>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r>
              <a:rPr lang="en-US" dirty="0"/>
              <a:t>Gastroenteritis with </a:t>
            </a:r>
            <a:r>
              <a:rPr lang="en-US" dirty="0" smtClean="0"/>
              <a:t>seizures </a:t>
            </a:r>
            <a:r>
              <a:rPr lang="en-US" dirty="0"/>
              <a:t>causes: hypo- or hypernatremia , hypoglycemia , fever </a:t>
            </a:r>
            <a:r>
              <a:rPr lang="en-US" dirty="0" smtClean="0"/>
              <a:t>,severe dehydration (venous thrombosis in brain)</a:t>
            </a:r>
            <a:endParaRPr lang="ar-JO" dirty="0"/>
          </a:p>
        </p:txBody>
      </p:sp>
      <p:sp>
        <p:nvSpPr>
          <p:cNvPr id="12" name="Rounded Rectangle 11"/>
          <p:cNvSpPr/>
          <p:nvPr/>
        </p:nvSpPr>
        <p:spPr>
          <a:xfrm>
            <a:off x="1878360" y="5166193"/>
            <a:ext cx="1469504" cy="234026"/>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dirty="0" smtClean="0"/>
              <a:t>As in </a:t>
            </a:r>
            <a:r>
              <a:rPr lang="en-US" dirty="0" err="1" smtClean="0"/>
              <a:t>shigella</a:t>
            </a:r>
            <a:endParaRPr lang="en-US" dirty="0"/>
          </a:p>
        </p:txBody>
      </p:sp>
      <p:cxnSp>
        <p:nvCxnSpPr>
          <p:cNvPr id="14" name="Elbow Connector 13"/>
          <p:cNvCxnSpPr/>
          <p:nvPr/>
        </p:nvCxnSpPr>
        <p:spPr>
          <a:xfrm rot="5400000">
            <a:off x="-267874" y="5112187"/>
            <a:ext cx="1218808" cy="108012"/>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sp>
        <p:nvSpPr>
          <p:cNvPr id="15" name="Rounded Rectangle 14"/>
          <p:cNvSpPr/>
          <p:nvPr/>
        </p:nvSpPr>
        <p:spPr>
          <a:xfrm>
            <a:off x="0" y="5877272"/>
            <a:ext cx="2411760" cy="980728"/>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dirty="0" smtClean="0"/>
              <a:t>if AB used and </a:t>
            </a:r>
            <a:r>
              <a:rPr lang="en-US" dirty="0"/>
              <a:t>no cure you may suspect viral infection </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Physical exam</a:t>
            </a:r>
            <a:endParaRPr lang="en-US" b="1" dirty="0"/>
          </a:p>
        </p:txBody>
      </p:sp>
      <p:sp>
        <p:nvSpPr>
          <p:cNvPr id="3" name="Content Placeholder 2"/>
          <p:cNvSpPr>
            <a:spLocks noGrp="1"/>
          </p:cNvSpPr>
          <p:nvPr>
            <p:ph idx="1"/>
          </p:nvPr>
        </p:nvSpPr>
        <p:spPr/>
        <p:txBody>
          <a:bodyPr>
            <a:normAutofit fontScale="92500" lnSpcReduction="20000"/>
          </a:bodyPr>
          <a:lstStyle/>
          <a:p>
            <a:r>
              <a:rPr lang="en-US" dirty="0" smtClean="0">
                <a:solidFill>
                  <a:srgbClr val="FF0000"/>
                </a:solidFill>
              </a:rPr>
              <a:t>General</a:t>
            </a:r>
            <a:r>
              <a:rPr lang="en-US" dirty="0" smtClean="0"/>
              <a:t>: ill </a:t>
            </a:r>
            <a:r>
              <a:rPr lang="en-US" dirty="0"/>
              <a:t>appearance, level of alertness, lethargy, </a:t>
            </a:r>
            <a:r>
              <a:rPr lang="en-US" dirty="0" smtClean="0"/>
              <a:t>irritability.</a:t>
            </a:r>
          </a:p>
          <a:p>
            <a:r>
              <a:rPr lang="en-US" dirty="0" smtClean="0">
                <a:solidFill>
                  <a:srgbClr val="FF0000"/>
                </a:solidFill>
              </a:rPr>
              <a:t>Growth parameters</a:t>
            </a:r>
          </a:p>
          <a:p>
            <a:r>
              <a:rPr lang="en-US" dirty="0" smtClean="0">
                <a:solidFill>
                  <a:srgbClr val="FF0000"/>
                </a:solidFill>
              </a:rPr>
              <a:t>HEENT</a:t>
            </a:r>
          </a:p>
          <a:p>
            <a:r>
              <a:rPr lang="en-US" dirty="0" smtClean="0">
                <a:solidFill>
                  <a:srgbClr val="FF0000"/>
                </a:solidFill>
              </a:rPr>
              <a:t>Chest exam</a:t>
            </a:r>
          </a:p>
          <a:p>
            <a:r>
              <a:rPr lang="en-US" dirty="0" smtClean="0">
                <a:solidFill>
                  <a:srgbClr val="FF0000"/>
                </a:solidFill>
              </a:rPr>
              <a:t>Abdominal exam</a:t>
            </a:r>
            <a:r>
              <a:rPr lang="en-US" dirty="0" smtClean="0"/>
              <a:t>: tenderness, guarding, </a:t>
            </a:r>
            <a:r>
              <a:rPr lang="en-US" dirty="0" err="1" smtClean="0"/>
              <a:t>organomegaly</a:t>
            </a:r>
            <a:endParaRPr lang="en-US" dirty="0" smtClean="0"/>
          </a:p>
          <a:p>
            <a:r>
              <a:rPr lang="en-US" dirty="0" smtClean="0">
                <a:solidFill>
                  <a:srgbClr val="FF0000"/>
                </a:solidFill>
              </a:rPr>
              <a:t>Back</a:t>
            </a:r>
            <a:r>
              <a:rPr lang="en-US" dirty="0" smtClean="0"/>
              <a:t>: </a:t>
            </a:r>
            <a:r>
              <a:rPr lang="en-US" dirty="0" err="1" smtClean="0"/>
              <a:t>costophrenic</a:t>
            </a:r>
            <a:r>
              <a:rPr lang="en-US" dirty="0" smtClean="0"/>
              <a:t> angle tenderness</a:t>
            </a:r>
          </a:p>
          <a:p>
            <a:r>
              <a:rPr lang="en-US" dirty="0" smtClean="0">
                <a:solidFill>
                  <a:srgbClr val="FF0000"/>
                </a:solidFill>
              </a:rPr>
              <a:t>Skin</a:t>
            </a:r>
            <a:r>
              <a:rPr lang="en-US" dirty="0" smtClean="0"/>
              <a:t>: rash, jaundice, </a:t>
            </a:r>
            <a:r>
              <a:rPr lang="en-US" dirty="0"/>
              <a:t>a doughy feel to the skin may indicate hypernatremia</a:t>
            </a:r>
          </a:p>
        </p:txBody>
      </p:sp>
      <p:sp>
        <p:nvSpPr>
          <p:cNvPr id="4" name="Rounded Rectangle 3"/>
          <p:cNvSpPr/>
          <p:nvPr/>
        </p:nvSpPr>
        <p:spPr>
          <a:xfrm>
            <a:off x="4860032" y="5733256"/>
            <a:ext cx="2304256" cy="864096"/>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dirty="0" smtClean="0"/>
              <a:t>Hepatitis may be ass w diarrhea</a:t>
            </a:r>
            <a:endParaRPr lang="en-US" dirty="0"/>
          </a:p>
        </p:txBody>
      </p:sp>
      <p:cxnSp>
        <p:nvCxnSpPr>
          <p:cNvPr id="6" name="Straight Arrow Connector 5"/>
          <p:cNvCxnSpPr/>
          <p:nvPr/>
        </p:nvCxnSpPr>
        <p:spPr>
          <a:xfrm>
            <a:off x="4052704" y="5445576"/>
            <a:ext cx="792088" cy="21602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7" name="Rounded Rectangle 6"/>
          <p:cNvSpPr/>
          <p:nvPr/>
        </p:nvSpPr>
        <p:spPr>
          <a:xfrm>
            <a:off x="6732240" y="4509120"/>
            <a:ext cx="1368152" cy="504056"/>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dirty="0" smtClean="0"/>
              <a:t>To look for UTI</a:t>
            </a:r>
            <a:endParaRPr lang="en-US" dirty="0"/>
          </a:p>
        </p:txBody>
      </p:sp>
    </p:spTree>
    <p:extLst>
      <p:ext uri="{BB962C8B-B14F-4D97-AF65-F5344CB8AC3E}">
        <p14:creationId xmlns:p14="http://schemas.microsoft.com/office/powerpoint/2010/main" val="30372244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Epidemiology</a:t>
            </a:r>
            <a:endParaRPr lang="ar-JO" dirty="0"/>
          </a:p>
        </p:txBody>
      </p:sp>
      <p:sp>
        <p:nvSpPr>
          <p:cNvPr id="3" name="Content Placeholder 2"/>
          <p:cNvSpPr>
            <a:spLocks noGrp="1"/>
          </p:cNvSpPr>
          <p:nvPr>
            <p:ph idx="1"/>
          </p:nvPr>
        </p:nvSpPr>
        <p:spPr/>
        <p:txBody>
          <a:bodyPr>
            <a:normAutofit fontScale="85000" lnSpcReduction="20000"/>
          </a:bodyPr>
          <a:lstStyle/>
          <a:p>
            <a:r>
              <a:rPr lang="en-US" dirty="0" smtClean="0"/>
              <a:t>Second most common cause of death in pediatric</a:t>
            </a:r>
          </a:p>
          <a:p>
            <a:r>
              <a:rPr lang="en-US" dirty="0" smtClean="0">
                <a:solidFill>
                  <a:srgbClr val="FF0000"/>
                </a:solidFill>
              </a:rPr>
              <a:t>1.34 million deaths </a:t>
            </a:r>
            <a:r>
              <a:rPr lang="en-US" dirty="0" smtClean="0"/>
              <a:t>annually, </a:t>
            </a:r>
            <a:r>
              <a:rPr lang="en-US" dirty="0"/>
              <a:t>or roughly 15% of all child </a:t>
            </a:r>
            <a:r>
              <a:rPr lang="en-US" dirty="0" smtClean="0"/>
              <a:t>deaths, </a:t>
            </a:r>
            <a:r>
              <a:rPr lang="en-US" dirty="0"/>
              <a:t>with more than 98% of these deaths occurring in the developing world.</a:t>
            </a:r>
          </a:p>
          <a:p>
            <a:pPr marL="0" indent="0">
              <a:buNone/>
            </a:pPr>
            <a:endParaRPr lang="en-US" dirty="0" smtClean="0"/>
          </a:p>
          <a:p>
            <a:r>
              <a:rPr lang="en-US" dirty="0" smtClean="0"/>
              <a:t>1.7 billion case annually in &lt;5 years</a:t>
            </a:r>
          </a:p>
          <a:p>
            <a:r>
              <a:rPr lang="en-US" dirty="0" smtClean="0"/>
              <a:t>Leading </a:t>
            </a:r>
            <a:r>
              <a:rPr lang="en-US" dirty="0"/>
              <a:t>to 124 million clinic visits, 9 million </a:t>
            </a:r>
            <a:r>
              <a:rPr lang="en-US" dirty="0" smtClean="0"/>
              <a:t>hospitalizations (10% of admissions)</a:t>
            </a:r>
          </a:p>
          <a:p>
            <a:r>
              <a:rPr lang="en-US" dirty="0" smtClean="0">
                <a:solidFill>
                  <a:srgbClr val="FF0000"/>
                </a:solidFill>
              </a:rPr>
              <a:t>4 episode/child – year</a:t>
            </a:r>
          </a:p>
          <a:p>
            <a:endParaRPr lang="en-US" dirty="0" smtClean="0"/>
          </a:p>
          <a:p>
            <a:r>
              <a:rPr lang="en-US" dirty="0" smtClean="0"/>
              <a:t>Rota virus is the most common cause worldwide</a:t>
            </a:r>
          </a:p>
          <a:p>
            <a:endParaRPr lang="ar-JO" dirty="0"/>
          </a:p>
        </p:txBody>
      </p:sp>
      <p:sp>
        <p:nvSpPr>
          <p:cNvPr id="4" name="Rounded Rectangle 3"/>
          <p:cNvSpPr/>
          <p:nvPr/>
        </p:nvSpPr>
        <p:spPr>
          <a:xfrm>
            <a:off x="6372200" y="116632"/>
            <a:ext cx="2592288" cy="1368152"/>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r>
              <a:rPr lang="en-US" dirty="0"/>
              <a:t>Mortality lower due to </a:t>
            </a:r>
            <a:r>
              <a:rPr lang="en-US" dirty="0" smtClean="0"/>
              <a:t>ORS, hospital care, vaccination</a:t>
            </a:r>
            <a:r>
              <a:rPr lang="en-US" dirty="0"/>
              <a:t> </a:t>
            </a:r>
            <a:r>
              <a:rPr lang="en-US" dirty="0" smtClean="0"/>
              <a:t>and AB but </a:t>
            </a:r>
            <a:r>
              <a:rPr lang="en-US" dirty="0"/>
              <a:t>morbidity is the same</a:t>
            </a:r>
            <a:endParaRPr lang="en-US" dirty="0"/>
          </a:p>
        </p:txBody>
      </p:sp>
      <p:sp>
        <p:nvSpPr>
          <p:cNvPr id="5" name="Rounded Rectangle 4"/>
          <p:cNvSpPr/>
          <p:nvPr/>
        </p:nvSpPr>
        <p:spPr>
          <a:xfrm>
            <a:off x="971600" y="5877272"/>
            <a:ext cx="7344816" cy="864096"/>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dirty="0" smtClean="0"/>
              <a:t>In America </a:t>
            </a:r>
            <a:r>
              <a:rPr lang="en-US" dirty="0" err="1" smtClean="0"/>
              <a:t>rota</a:t>
            </a:r>
            <a:r>
              <a:rPr lang="en-US" dirty="0" smtClean="0"/>
              <a:t> virus is not the MCC anymore (</a:t>
            </a:r>
            <a:r>
              <a:rPr lang="en-US" dirty="0" err="1" smtClean="0"/>
              <a:t>Norovirus</a:t>
            </a:r>
            <a:r>
              <a:rPr lang="en-US" dirty="0" smtClean="0"/>
              <a:t> is ! ) </a:t>
            </a:r>
            <a:r>
              <a:rPr lang="en-US" dirty="0" err="1" smtClean="0"/>
              <a:t>cuz</a:t>
            </a:r>
            <a:r>
              <a:rPr lang="en-US" dirty="0" smtClean="0"/>
              <a:t> of vaccination , here in Jordan , we have the vaccine but from 4-5y only and no studies have been conducted to know if this virus isn't the MCC anymore</a:t>
            </a:r>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251520" y="1124744"/>
            <a:ext cx="8712968" cy="4752528"/>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endParaRPr lang="en-US" dirty="0"/>
          </a:p>
          <a:p>
            <a:endParaRPr lang="en-US" dirty="0" smtClean="0"/>
          </a:p>
          <a:p>
            <a:endParaRPr lang="en-US" dirty="0"/>
          </a:p>
          <a:p>
            <a:endParaRPr lang="en-US" dirty="0" smtClean="0"/>
          </a:p>
          <a:p>
            <a:endParaRPr lang="en-US" dirty="0"/>
          </a:p>
          <a:p>
            <a:r>
              <a:rPr lang="en-US" dirty="0" smtClean="0"/>
              <a:t>ideal way to assess for degree of dehydration :  weight loss !!</a:t>
            </a:r>
          </a:p>
          <a:p>
            <a:r>
              <a:rPr lang="en-US" dirty="0" smtClean="0"/>
              <a:t>10% loss of weight = degree of dehydration 10%</a:t>
            </a:r>
          </a:p>
          <a:p>
            <a:r>
              <a:rPr lang="en-US" dirty="0" smtClean="0"/>
              <a:t>Not applicable  </a:t>
            </a:r>
            <a:r>
              <a:rPr lang="en-US" dirty="0" err="1" smtClean="0"/>
              <a:t>cuz</a:t>
            </a:r>
            <a:r>
              <a:rPr lang="en-US" dirty="0" smtClean="0"/>
              <a:t> usually </a:t>
            </a:r>
            <a:r>
              <a:rPr lang="en-US" dirty="0" err="1" smtClean="0"/>
              <a:t>pt</a:t>
            </a:r>
            <a:r>
              <a:rPr lang="en-US" dirty="0" smtClean="0"/>
              <a:t> doesn’t  know the exact weight before !</a:t>
            </a:r>
          </a:p>
          <a:p>
            <a:endParaRPr lang="en-US" dirty="0" smtClean="0"/>
          </a:p>
          <a:p>
            <a:r>
              <a:rPr lang="en-US" dirty="0" smtClean="0">
                <a:sym typeface="Wingdings" pitchFamily="2" charset="2"/>
              </a:rPr>
              <a:t> </a:t>
            </a:r>
            <a:r>
              <a:rPr lang="en-US" dirty="0" smtClean="0"/>
              <a:t>we do clinical assessment of dehydration  :</a:t>
            </a:r>
          </a:p>
          <a:p>
            <a:r>
              <a:rPr lang="en-US" dirty="0" smtClean="0"/>
              <a:t>Mild </a:t>
            </a:r>
            <a:r>
              <a:rPr lang="en-US" dirty="0"/>
              <a:t>= </a:t>
            </a:r>
            <a:r>
              <a:rPr lang="en-US" dirty="0" smtClean="0"/>
              <a:t>symptoms only but have losses  (</a:t>
            </a:r>
            <a:r>
              <a:rPr lang="en-US" dirty="0" err="1" smtClean="0"/>
              <a:t>diarrhea,bleeding,vomitting</a:t>
            </a:r>
            <a:r>
              <a:rPr lang="en-US" dirty="0" smtClean="0"/>
              <a:t>)</a:t>
            </a:r>
            <a:endParaRPr lang="en-US" dirty="0"/>
          </a:p>
          <a:p>
            <a:r>
              <a:rPr lang="en-US" dirty="0"/>
              <a:t>Moderate = symptoms and </a:t>
            </a:r>
            <a:r>
              <a:rPr lang="en-US" b="1" dirty="0"/>
              <a:t>signs</a:t>
            </a:r>
            <a:r>
              <a:rPr lang="en-US" dirty="0"/>
              <a:t> </a:t>
            </a:r>
            <a:r>
              <a:rPr lang="en-US" dirty="0" smtClean="0"/>
              <a:t>.</a:t>
            </a:r>
            <a:endParaRPr lang="en-US" dirty="0"/>
          </a:p>
          <a:p>
            <a:r>
              <a:rPr lang="en-US" dirty="0"/>
              <a:t>Sever = symptoms and signs and </a:t>
            </a:r>
            <a:r>
              <a:rPr lang="en-US" b="1" dirty="0"/>
              <a:t>vital signs indicate </a:t>
            </a:r>
            <a:r>
              <a:rPr lang="en-US" b="1" dirty="0" smtClean="0"/>
              <a:t>shock, </a:t>
            </a:r>
            <a:r>
              <a:rPr lang="en-US" b="1" dirty="0" err="1" smtClean="0"/>
              <a:t>unconsious</a:t>
            </a:r>
            <a:r>
              <a:rPr lang="en-US" b="1" dirty="0" smtClean="0"/>
              <a:t>.</a:t>
            </a:r>
            <a:endParaRPr lang="en-US" b="1" dirty="0"/>
          </a:p>
          <a:p>
            <a:endParaRPr lang="en-US" dirty="0"/>
          </a:p>
          <a:p>
            <a:r>
              <a:rPr lang="en-US" dirty="0" smtClean="0"/>
              <a:t>In </a:t>
            </a:r>
            <a:r>
              <a:rPr lang="en-US" dirty="0"/>
              <a:t>infancy </a:t>
            </a:r>
            <a:r>
              <a:rPr lang="en-US" dirty="0" smtClean="0"/>
              <a:t>&lt;1y </a:t>
            </a:r>
            <a:r>
              <a:rPr lang="en-US" dirty="0"/>
              <a:t>:</a:t>
            </a:r>
          </a:p>
          <a:p>
            <a:r>
              <a:rPr lang="en-US" b="1" dirty="0"/>
              <a:t>Mild  5% </a:t>
            </a:r>
            <a:r>
              <a:rPr lang="en-US" dirty="0"/>
              <a:t>loss of body weight </a:t>
            </a:r>
          </a:p>
          <a:p>
            <a:r>
              <a:rPr lang="en-US" b="1" dirty="0"/>
              <a:t>Moderate 10% </a:t>
            </a:r>
            <a:r>
              <a:rPr lang="en-US" dirty="0"/>
              <a:t>loss of body weight </a:t>
            </a:r>
          </a:p>
          <a:p>
            <a:r>
              <a:rPr lang="en-US" b="1" dirty="0"/>
              <a:t>Sever 15% </a:t>
            </a:r>
            <a:r>
              <a:rPr lang="en-US" dirty="0"/>
              <a:t>loss of body weight </a:t>
            </a:r>
          </a:p>
          <a:p>
            <a:endParaRPr lang="en-US" dirty="0"/>
          </a:p>
          <a:p>
            <a:endParaRPr lang="en-US" dirty="0"/>
          </a:p>
          <a:p>
            <a:endParaRPr lang="en-US" dirty="0"/>
          </a:p>
        </p:txBody>
      </p:sp>
      <p:sp>
        <p:nvSpPr>
          <p:cNvPr id="4" name="TextBox 3"/>
          <p:cNvSpPr txBox="1"/>
          <p:nvPr/>
        </p:nvSpPr>
        <p:spPr>
          <a:xfrm>
            <a:off x="4248904" y="4466233"/>
            <a:ext cx="3672408" cy="1200329"/>
          </a:xfrm>
          <a:prstGeom prst="rect">
            <a:avLst/>
          </a:prstGeom>
          <a:noFill/>
        </p:spPr>
        <p:txBody>
          <a:bodyPr wrap="square" rtlCol="0">
            <a:spAutoFit/>
          </a:bodyPr>
          <a:lstStyle/>
          <a:p>
            <a:r>
              <a:rPr lang="en-US" dirty="0"/>
              <a:t>In older &gt;1 y :</a:t>
            </a:r>
          </a:p>
          <a:p>
            <a:r>
              <a:rPr lang="en-US" b="1" dirty="0"/>
              <a:t>Mild 3% </a:t>
            </a:r>
            <a:r>
              <a:rPr lang="en-US" dirty="0"/>
              <a:t>loss of body weight </a:t>
            </a:r>
          </a:p>
          <a:p>
            <a:r>
              <a:rPr lang="en-US" b="1" dirty="0"/>
              <a:t>Moderate 6% </a:t>
            </a:r>
            <a:r>
              <a:rPr lang="en-US" dirty="0"/>
              <a:t>loss of body weight </a:t>
            </a:r>
          </a:p>
          <a:p>
            <a:r>
              <a:rPr lang="en-US" b="1" dirty="0"/>
              <a:t>Sever 9% </a:t>
            </a:r>
            <a:r>
              <a:rPr lang="en-US" dirty="0"/>
              <a:t>loss of body weight </a:t>
            </a:r>
            <a:endParaRPr lang="en-US" dirty="0"/>
          </a:p>
        </p:txBody>
      </p:sp>
    </p:spTree>
    <p:extLst>
      <p:ext uri="{BB962C8B-B14F-4D97-AF65-F5344CB8AC3E}">
        <p14:creationId xmlns:p14="http://schemas.microsoft.com/office/powerpoint/2010/main" val="427641594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 6"/>
          <p:cNvGraphicFramePr>
            <a:graphicFrameLocks noGrp="1"/>
          </p:cNvGraphicFramePr>
          <p:nvPr>
            <p:extLst>
              <p:ext uri="{D42A27DB-BD31-4B8C-83A1-F6EECF244321}">
                <p14:modId xmlns:p14="http://schemas.microsoft.com/office/powerpoint/2010/main" val="2891325384"/>
              </p:ext>
            </p:extLst>
          </p:nvPr>
        </p:nvGraphicFramePr>
        <p:xfrm>
          <a:off x="251520" y="21000"/>
          <a:ext cx="8501092" cy="6332224"/>
        </p:xfrm>
        <a:graphic>
          <a:graphicData uri="http://schemas.openxmlformats.org/drawingml/2006/table">
            <a:tbl>
              <a:tblPr firstRow="1" bandRow="1">
                <a:tableStyleId>{5C22544A-7EE6-4342-B048-85BDC9FD1C3A}</a:tableStyleId>
              </a:tblPr>
              <a:tblGrid>
                <a:gridCol w="2125273">
                  <a:extLst>
                    <a:ext uri="{9D8B030D-6E8A-4147-A177-3AD203B41FA5}">
                      <a16:colId xmlns:a16="http://schemas.microsoft.com/office/drawing/2014/main" xmlns="" val="20000"/>
                    </a:ext>
                  </a:extLst>
                </a:gridCol>
                <a:gridCol w="2125273">
                  <a:extLst>
                    <a:ext uri="{9D8B030D-6E8A-4147-A177-3AD203B41FA5}">
                      <a16:colId xmlns:a16="http://schemas.microsoft.com/office/drawing/2014/main" xmlns="" val="20001"/>
                    </a:ext>
                  </a:extLst>
                </a:gridCol>
                <a:gridCol w="2125273">
                  <a:extLst>
                    <a:ext uri="{9D8B030D-6E8A-4147-A177-3AD203B41FA5}">
                      <a16:colId xmlns:a16="http://schemas.microsoft.com/office/drawing/2014/main" xmlns="" val="20002"/>
                    </a:ext>
                  </a:extLst>
                </a:gridCol>
                <a:gridCol w="2125273">
                  <a:extLst>
                    <a:ext uri="{9D8B030D-6E8A-4147-A177-3AD203B41FA5}">
                      <a16:colId xmlns:a16="http://schemas.microsoft.com/office/drawing/2014/main" xmlns="" val="20003"/>
                    </a:ext>
                  </a:extLst>
                </a:gridCol>
              </a:tblGrid>
              <a:tr h="571504">
                <a:tc>
                  <a:txBody>
                    <a:bodyPr/>
                    <a:lstStyle/>
                    <a:p>
                      <a:pPr algn="ctr"/>
                      <a:r>
                        <a:rPr lang="en-CA" b="1" dirty="0"/>
                        <a:t>Symptom or Sign</a:t>
                      </a:r>
                      <a:endParaRPr lang="en-CA" dirty="0"/>
                    </a:p>
                  </a:txBody>
                  <a:tcPr/>
                </a:tc>
                <a:tc>
                  <a:txBody>
                    <a:bodyPr/>
                    <a:lstStyle/>
                    <a:p>
                      <a:pPr algn="ctr"/>
                      <a:r>
                        <a:rPr lang="en-CA" b="1" dirty="0" smtClean="0"/>
                        <a:t>Mild </a:t>
                      </a:r>
                      <a:r>
                        <a:rPr lang="en-CA" b="1" dirty="0"/>
                        <a:t>Dehydration</a:t>
                      </a:r>
                      <a:endParaRPr lang="en-CA" dirty="0"/>
                    </a:p>
                  </a:txBody>
                  <a:tcPr/>
                </a:tc>
                <a:tc>
                  <a:txBody>
                    <a:bodyPr/>
                    <a:lstStyle/>
                    <a:p>
                      <a:pPr algn="ctr"/>
                      <a:r>
                        <a:rPr lang="en-CA" b="1" dirty="0" smtClean="0"/>
                        <a:t>Moderate </a:t>
                      </a:r>
                      <a:r>
                        <a:rPr lang="en-CA" b="1" dirty="0"/>
                        <a:t>Dehydration</a:t>
                      </a:r>
                      <a:endParaRPr lang="en-CA" dirty="0"/>
                    </a:p>
                  </a:txBody>
                  <a:tcPr/>
                </a:tc>
                <a:tc>
                  <a:txBody>
                    <a:bodyPr/>
                    <a:lstStyle/>
                    <a:p>
                      <a:pPr algn="ctr"/>
                      <a:r>
                        <a:rPr lang="en-CA" b="1"/>
                        <a:t>Severe Dehydration</a:t>
                      </a:r>
                      <a:endParaRPr lang="en-CA"/>
                    </a:p>
                  </a:txBody>
                  <a:tcPr/>
                </a:tc>
                <a:extLst>
                  <a:ext uri="{0D108BD9-81ED-4DB2-BD59-A6C34878D82A}">
                    <a16:rowId xmlns:a16="http://schemas.microsoft.com/office/drawing/2014/main" xmlns="" val="10000"/>
                  </a:ext>
                </a:extLst>
              </a:tr>
              <a:tr h="571504">
                <a:tc>
                  <a:txBody>
                    <a:bodyPr/>
                    <a:lstStyle/>
                    <a:p>
                      <a:r>
                        <a:rPr lang="en-CA"/>
                        <a:t>Mental status</a:t>
                      </a:r>
                    </a:p>
                  </a:txBody>
                  <a:tcPr/>
                </a:tc>
                <a:tc>
                  <a:txBody>
                    <a:bodyPr/>
                    <a:lstStyle/>
                    <a:p>
                      <a:r>
                        <a:rPr lang="en-CA"/>
                        <a:t>Alert</a:t>
                      </a:r>
                    </a:p>
                  </a:txBody>
                  <a:tcPr/>
                </a:tc>
                <a:tc>
                  <a:txBody>
                    <a:bodyPr/>
                    <a:lstStyle/>
                    <a:p>
                      <a:r>
                        <a:rPr lang="en-CA"/>
                        <a:t>Restless, irritable</a:t>
                      </a:r>
                    </a:p>
                  </a:txBody>
                  <a:tcPr/>
                </a:tc>
                <a:tc>
                  <a:txBody>
                    <a:bodyPr/>
                    <a:lstStyle/>
                    <a:p>
                      <a:r>
                        <a:rPr lang="en-CA"/>
                        <a:t>Lethargic, unconscious</a:t>
                      </a:r>
                    </a:p>
                  </a:txBody>
                  <a:tcPr/>
                </a:tc>
                <a:extLst>
                  <a:ext uri="{0D108BD9-81ED-4DB2-BD59-A6C34878D82A}">
                    <a16:rowId xmlns:a16="http://schemas.microsoft.com/office/drawing/2014/main" xmlns="" val="10001"/>
                  </a:ext>
                </a:extLst>
              </a:tr>
              <a:tr h="326574">
                <a:tc>
                  <a:txBody>
                    <a:bodyPr/>
                    <a:lstStyle/>
                    <a:p>
                      <a:r>
                        <a:rPr lang="en-CA"/>
                        <a:t>Thirst</a:t>
                      </a:r>
                    </a:p>
                  </a:txBody>
                  <a:tcPr/>
                </a:tc>
                <a:tc>
                  <a:txBody>
                    <a:bodyPr/>
                    <a:lstStyle/>
                    <a:p>
                      <a:r>
                        <a:rPr lang="en-CA"/>
                        <a:t>Drinks normally</a:t>
                      </a:r>
                    </a:p>
                  </a:txBody>
                  <a:tcPr/>
                </a:tc>
                <a:tc>
                  <a:txBody>
                    <a:bodyPr/>
                    <a:lstStyle/>
                    <a:p>
                      <a:r>
                        <a:rPr lang="en-CA"/>
                        <a:t>Drinks eagerly</a:t>
                      </a:r>
                    </a:p>
                  </a:txBody>
                  <a:tcPr/>
                </a:tc>
                <a:tc>
                  <a:txBody>
                    <a:bodyPr/>
                    <a:lstStyle/>
                    <a:p>
                      <a:r>
                        <a:rPr lang="en-CA"/>
                        <a:t>Drinks poorly</a:t>
                      </a:r>
                    </a:p>
                  </a:txBody>
                  <a:tcPr/>
                </a:tc>
                <a:extLst>
                  <a:ext uri="{0D108BD9-81ED-4DB2-BD59-A6C34878D82A}">
                    <a16:rowId xmlns:a16="http://schemas.microsoft.com/office/drawing/2014/main" xmlns="" val="10002"/>
                  </a:ext>
                </a:extLst>
              </a:tr>
              <a:tr h="571504">
                <a:tc>
                  <a:txBody>
                    <a:bodyPr/>
                    <a:lstStyle/>
                    <a:p>
                      <a:r>
                        <a:rPr lang="en-CA"/>
                        <a:t>Heart rate</a:t>
                      </a:r>
                    </a:p>
                  </a:txBody>
                  <a:tcPr/>
                </a:tc>
                <a:tc>
                  <a:txBody>
                    <a:bodyPr/>
                    <a:lstStyle/>
                    <a:p>
                      <a:r>
                        <a:rPr lang="en-CA" dirty="0"/>
                        <a:t>Normal</a:t>
                      </a:r>
                    </a:p>
                  </a:txBody>
                  <a:tcPr/>
                </a:tc>
                <a:tc>
                  <a:txBody>
                    <a:bodyPr/>
                    <a:lstStyle/>
                    <a:p>
                      <a:r>
                        <a:rPr lang="en-CA"/>
                        <a:t>Normal to increased</a:t>
                      </a:r>
                    </a:p>
                  </a:txBody>
                  <a:tcPr/>
                </a:tc>
                <a:tc>
                  <a:txBody>
                    <a:bodyPr/>
                    <a:lstStyle/>
                    <a:p>
                      <a:r>
                        <a:rPr lang="en-CA"/>
                        <a:t>Tachycardia</a:t>
                      </a:r>
                    </a:p>
                  </a:txBody>
                  <a:tcPr/>
                </a:tc>
                <a:extLst>
                  <a:ext uri="{0D108BD9-81ED-4DB2-BD59-A6C34878D82A}">
                    <a16:rowId xmlns:a16="http://schemas.microsoft.com/office/drawing/2014/main" xmlns="" val="10003"/>
                  </a:ext>
                </a:extLst>
              </a:tr>
              <a:tr h="571504">
                <a:tc>
                  <a:txBody>
                    <a:bodyPr/>
                    <a:lstStyle/>
                    <a:p>
                      <a:r>
                        <a:rPr lang="en-CA"/>
                        <a:t>Quality of pulses</a:t>
                      </a:r>
                    </a:p>
                  </a:txBody>
                  <a:tcPr/>
                </a:tc>
                <a:tc>
                  <a:txBody>
                    <a:bodyPr/>
                    <a:lstStyle/>
                    <a:p>
                      <a:r>
                        <a:rPr lang="en-CA"/>
                        <a:t>Normal</a:t>
                      </a:r>
                    </a:p>
                  </a:txBody>
                  <a:tcPr/>
                </a:tc>
                <a:tc>
                  <a:txBody>
                    <a:bodyPr/>
                    <a:lstStyle/>
                    <a:p>
                      <a:r>
                        <a:rPr lang="en-CA" dirty="0"/>
                        <a:t>Normal to decreased</a:t>
                      </a:r>
                    </a:p>
                  </a:txBody>
                  <a:tcPr/>
                </a:tc>
                <a:tc>
                  <a:txBody>
                    <a:bodyPr/>
                    <a:lstStyle/>
                    <a:p>
                      <a:r>
                        <a:rPr lang="en-CA"/>
                        <a:t>Weak or unpalpable</a:t>
                      </a:r>
                    </a:p>
                  </a:txBody>
                  <a:tcPr/>
                </a:tc>
                <a:extLst>
                  <a:ext uri="{0D108BD9-81ED-4DB2-BD59-A6C34878D82A}">
                    <a16:rowId xmlns:a16="http://schemas.microsoft.com/office/drawing/2014/main" xmlns="" val="10004"/>
                  </a:ext>
                </a:extLst>
              </a:tr>
              <a:tr h="326574">
                <a:tc>
                  <a:txBody>
                    <a:bodyPr/>
                    <a:lstStyle/>
                    <a:p>
                      <a:r>
                        <a:rPr lang="en-CA"/>
                        <a:t>Breathing</a:t>
                      </a:r>
                    </a:p>
                  </a:txBody>
                  <a:tcPr/>
                </a:tc>
                <a:tc>
                  <a:txBody>
                    <a:bodyPr/>
                    <a:lstStyle/>
                    <a:p>
                      <a:r>
                        <a:rPr lang="en-CA"/>
                        <a:t>Normal</a:t>
                      </a:r>
                    </a:p>
                  </a:txBody>
                  <a:tcPr/>
                </a:tc>
                <a:tc>
                  <a:txBody>
                    <a:bodyPr/>
                    <a:lstStyle/>
                    <a:p>
                      <a:r>
                        <a:rPr lang="en-CA"/>
                        <a:t>Normal or fast</a:t>
                      </a:r>
                    </a:p>
                  </a:txBody>
                  <a:tcPr/>
                </a:tc>
                <a:tc>
                  <a:txBody>
                    <a:bodyPr/>
                    <a:lstStyle/>
                    <a:p>
                      <a:r>
                        <a:rPr lang="en-CA"/>
                        <a:t>Deep</a:t>
                      </a:r>
                    </a:p>
                  </a:txBody>
                  <a:tcPr/>
                </a:tc>
                <a:extLst>
                  <a:ext uri="{0D108BD9-81ED-4DB2-BD59-A6C34878D82A}">
                    <a16:rowId xmlns:a16="http://schemas.microsoft.com/office/drawing/2014/main" xmlns="" val="10005"/>
                  </a:ext>
                </a:extLst>
              </a:tr>
              <a:tr h="326574">
                <a:tc>
                  <a:txBody>
                    <a:bodyPr/>
                    <a:lstStyle/>
                    <a:p>
                      <a:r>
                        <a:rPr lang="en-CA" dirty="0"/>
                        <a:t>Eyes</a:t>
                      </a:r>
                    </a:p>
                  </a:txBody>
                  <a:tcPr/>
                </a:tc>
                <a:tc>
                  <a:txBody>
                    <a:bodyPr/>
                    <a:lstStyle/>
                    <a:p>
                      <a:r>
                        <a:rPr lang="en-CA"/>
                        <a:t>Normal</a:t>
                      </a:r>
                    </a:p>
                  </a:txBody>
                  <a:tcPr/>
                </a:tc>
                <a:tc>
                  <a:txBody>
                    <a:bodyPr/>
                    <a:lstStyle/>
                    <a:p>
                      <a:r>
                        <a:rPr lang="en-CA"/>
                        <a:t>Slightly sunken</a:t>
                      </a:r>
                    </a:p>
                  </a:txBody>
                  <a:tcPr/>
                </a:tc>
                <a:tc>
                  <a:txBody>
                    <a:bodyPr/>
                    <a:lstStyle/>
                    <a:p>
                      <a:r>
                        <a:rPr lang="en-CA"/>
                        <a:t>Deeply sunken</a:t>
                      </a:r>
                    </a:p>
                  </a:txBody>
                  <a:tcPr/>
                </a:tc>
                <a:extLst>
                  <a:ext uri="{0D108BD9-81ED-4DB2-BD59-A6C34878D82A}">
                    <a16:rowId xmlns:a16="http://schemas.microsoft.com/office/drawing/2014/main" xmlns="" val="10006"/>
                  </a:ext>
                </a:extLst>
              </a:tr>
              <a:tr h="326574">
                <a:tc>
                  <a:txBody>
                    <a:bodyPr/>
                    <a:lstStyle/>
                    <a:p>
                      <a:r>
                        <a:rPr lang="en-CA"/>
                        <a:t>Tears</a:t>
                      </a:r>
                    </a:p>
                  </a:txBody>
                  <a:tcPr/>
                </a:tc>
                <a:tc>
                  <a:txBody>
                    <a:bodyPr/>
                    <a:lstStyle/>
                    <a:p>
                      <a:r>
                        <a:rPr lang="en-CA"/>
                        <a:t>Present</a:t>
                      </a:r>
                    </a:p>
                  </a:txBody>
                  <a:tcPr/>
                </a:tc>
                <a:tc>
                  <a:txBody>
                    <a:bodyPr/>
                    <a:lstStyle/>
                    <a:p>
                      <a:r>
                        <a:rPr lang="en-CA"/>
                        <a:t>Decreased</a:t>
                      </a:r>
                    </a:p>
                  </a:txBody>
                  <a:tcPr/>
                </a:tc>
                <a:tc>
                  <a:txBody>
                    <a:bodyPr/>
                    <a:lstStyle/>
                    <a:p>
                      <a:r>
                        <a:rPr lang="en-CA"/>
                        <a:t>Absent</a:t>
                      </a:r>
                    </a:p>
                  </a:txBody>
                  <a:tcPr/>
                </a:tc>
                <a:extLst>
                  <a:ext uri="{0D108BD9-81ED-4DB2-BD59-A6C34878D82A}">
                    <a16:rowId xmlns:a16="http://schemas.microsoft.com/office/drawing/2014/main" xmlns="" val="10007"/>
                  </a:ext>
                </a:extLst>
              </a:tr>
              <a:tr h="326574">
                <a:tc>
                  <a:txBody>
                    <a:bodyPr/>
                    <a:lstStyle/>
                    <a:p>
                      <a:r>
                        <a:rPr lang="en-CA"/>
                        <a:t>Mouth and tongue</a:t>
                      </a:r>
                    </a:p>
                  </a:txBody>
                  <a:tcPr/>
                </a:tc>
                <a:tc>
                  <a:txBody>
                    <a:bodyPr/>
                    <a:lstStyle/>
                    <a:p>
                      <a:r>
                        <a:rPr lang="en-CA"/>
                        <a:t>Moist</a:t>
                      </a:r>
                    </a:p>
                  </a:txBody>
                  <a:tcPr/>
                </a:tc>
                <a:tc>
                  <a:txBody>
                    <a:bodyPr/>
                    <a:lstStyle/>
                    <a:p>
                      <a:r>
                        <a:rPr lang="en-CA"/>
                        <a:t>Dry</a:t>
                      </a:r>
                    </a:p>
                  </a:txBody>
                  <a:tcPr/>
                </a:tc>
                <a:tc>
                  <a:txBody>
                    <a:bodyPr/>
                    <a:lstStyle/>
                    <a:p>
                      <a:r>
                        <a:rPr lang="en-CA"/>
                        <a:t>Parched</a:t>
                      </a:r>
                    </a:p>
                  </a:txBody>
                  <a:tcPr/>
                </a:tc>
                <a:extLst>
                  <a:ext uri="{0D108BD9-81ED-4DB2-BD59-A6C34878D82A}">
                    <a16:rowId xmlns:a16="http://schemas.microsoft.com/office/drawing/2014/main" xmlns="" val="10008"/>
                  </a:ext>
                </a:extLst>
              </a:tr>
              <a:tr h="326574">
                <a:tc>
                  <a:txBody>
                    <a:bodyPr/>
                    <a:lstStyle/>
                    <a:p>
                      <a:r>
                        <a:rPr lang="en-CA"/>
                        <a:t>Skin fold</a:t>
                      </a:r>
                    </a:p>
                  </a:txBody>
                  <a:tcPr/>
                </a:tc>
                <a:tc>
                  <a:txBody>
                    <a:bodyPr/>
                    <a:lstStyle/>
                    <a:p>
                      <a:r>
                        <a:rPr lang="en-CA"/>
                        <a:t>Instant recoil</a:t>
                      </a:r>
                    </a:p>
                  </a:txBody>
                  <a:tcPr/>
                </a:tc>
                <a:tc>
                  <a:txBody>
                    <a:bodyPr/>
                    <a:lstStyle/>
                    <a:p>
                      <a:r>
                        <a:rPr lang="en-CA"/>
                        <a:t>Recoil &lt;2 seconds</a:t>
                      </a:r>
                    </a:p>
                  </a:txBody>
                  <a:tcPr/>
                </a:tc>
                <a:tc>
                  <a:txBody>
                    <a:bodyPr/>
                    <a:lstStyle/>
                    <a:p>
                      <a:r>
                        <a:rPr lang="en-CA"/>
                        <a:t>Recoil &gt;2 seconds</a:t>
                      </a:r>
                    </a:p>
                  </a:txBody>
                  <a:tcPr/>
                </a:tc>
                <a:extLst>
                  <a:ext uri="{0D108BD9-81ED-4DB2-BD59-A6C34878D82A}">
                    <a16:rowId xmlns:a16="http://schemas.microsoft.com/office/drawing/2014/main" xmlns="" val="10009"/>
                  </a:ext>
                </a:extLst>
              </a:tr>
              <a:tr h="571504">
                <a:tc>
                  <a:txBody>
                    <a:bodyPr/>
                    <a:lstStyle/>
                    <a:p>
                      <a:r>
                        <a:rPr lang="en-CA"/>
                        <a:t>Capillary refill</a:t>
                      </a:r>
                    </a:p>
                  </a:txBody>
                  <a:tcPr/>
                </a:tc>
                <a:tc>
                  <a:txBody>
                    <a:bodyPr/>
                    <a:lstStyle/>
                    <a:p>
                      <a:r>
                        <a:rPr lang="en-CA"/>
                        <a:t>Normal</a:t>
                      </a:r>
                    </a:p>
                  </a:txBody>
                  <a:tcPr/>
                </a:tc>
                <a:tc>
                  <a:txBody>
                    <a:bodyPr/>
                    <a:lstStyle/>
                    <a:p>
                      <a:r>
                        <a:rPr lang="en-CA"/>
                        <a:t>Prolonged</a:t>
                      </a:r>
                    </a:p>
                  </a:txBody>
                  <a:tcPr/>
                </a:tc>
                <a:tc>
                  <a:txBody>
                    <a:bodyPr/>
                    <a:lstStyle/>
                    <a:p>
                      <a:r>
                        <a:rPr lang="en-CA"/>
                        <a:t>Prolonged or minimal</a:t>
                      </a:r>
                    </a:p>
                  </a:txBody>
                  <a:tcPr/>
                </a:tc>
                <a:extLst>
                  <a:ext uri="{0D108BD9-81ED-4DB2-BD59-A6C34878D82A}">
                    <a16:rowId xmlns:a16="http://schemas.microsoft.com/office/drawing/2014/main" xmlns="" val="10010"/>
                  </a:ext>
                </a:extLst>
              </a:tr>
              <a:tr h="571504">
                <a:tc>
                  <a:txBody>
                    <a:bodyPr/>
                    <a:lstStyle/>
                    <a:p>
                      <a:r>
                        <a:rPr lang="en-CA"/>
                        <a:t>Extremities</a:t>
                      </a:r>
                    </a:p>
                  </a:txBody>
                  <a:tcPr/>
                </a:tc>
                <a:tc>
                  <a:txBody>
                    <a:bodyPr/>
                    <a:lstStyle/>
                    <a:p>
                      <a:r>
                        <a:rPr lang="en-CA"/>
                        <a:t>Warm</a:t>
                      </a:r>
                    </a:p>
                  </a:txBody>
                  <a:tcPr/>
                </a:tc>
                <a:tc>
                  <a:txBody>
                    <a:bodyPr/>
                    <a:lstStyle/>
                    <a:p>
                      <a:r>
                        <a:rPr lang="en-CA"/>
                        <a:t>Cool</a:t>
                      </a:r>
                    </a:p>
                  </a:txBody>
                  <a:tcPr/>
                </a:tc>
                <a:tc>
                  <a:txBody>
                    <a:bodyPr/>
                    <a:lstStyle/>
                    <a:p>
                      <a:r>
                        <a:rPr lang="en-CA"/>
                        <a:t>Cold, mottled, cyanotic</a:t>
                      </a:r>
                    </a:p>
                  </a:txBody>
                  <a:tcPr/>
                </a:tc>
                <a:extLst>
                  <a:ext uri="{0D108BD9-81ED-4DB2-BD59-A6C34878D82A}">
                    <a16:rowId xmlns:a16="http://schemas.microsoft.com/office/drawing/2014/main" xmlns="" val="10011"/>
                  </a:ext>
                </a:extLst>
              </a:tr>
              <a:tr h="326574">
                <a:tc>
                  <a:txBody>
                    <a:bodyPr/>
                    <a:lstStyle/>
                    <a:p>
                      <a:r>
                        <a:rPr lang="en-CA"/>
                        <a:t>Urine output</a:t>
                      </a:r>
                    </a:p>
                  </a:txBody>
                  <a:tcPr/>
                </a:tc>
                <a:tc>
                  <a:txBody>
                    <a:bodyPr/>
                    <a:lstStyle/>
                    <a:p>
                      <a:r>
                        <a:rPr lang="en-CA"/>
                        <a:t>Normal</a:t>
                      </a:r>
                    </a:p>
                  </a:txBody>
                  <a:tcPr/>
                </a:tc>
                <a:tc>
                  <a:txBody>
                    <a:bodyPr/>
                    <a:lstStyle/>
                    <a:p>
                      <a:r>
                        <a:rPr lang="en-CA"/>
                        <a:t>Decreased</a:t>
                      </a:r>
                    </a:p>
                  </a:txBody>
                  <a:tcPr/>
                </a:tc>
                <a:tc>
                  <a:txBody>
                    <a:bodyPr/>
                    <a:lstStyle/>
                    <a:p>
                      <a:r>
                        <a:rPr lang="en-CA" dirty="0"/>
                        <a:t>Minimal</a:t>
                      </a:r>
                    </a:p>
                  </a:txBody>
                  <a:tcPr/>
                </a:tc>
                <a:extLst>
                  <a:ext uri="{0D108BD9-81ED-4DB2-BD59-A6C34878D82A}">
                    <a16:rowId xmlns:a16="http://schemas.microsoft.com/office/drawing/2014/main" xmlns="" val="10012"/>
                  </a:ext>
                </a:extLst>
              </a:tr>
            </a:tbl>
          </a:graphicData>
        </a:graphic>
      </p:graphicFrame>
      <p:sp>
        <p:nvSpPr>
          <p:cNvPr id="2" name="Rounded Rectangle 1"/>
          <p:cNvSpPr/>
          <p:nvPr/>
        </p:nvSpPr>
        <p:spPr>
          <a:xfrm>
            <a:off x="107504" y="6453336"/>
            <a:ext cx="2016224" cy="404664"/>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dirty="0" smtClean="0"/>
              <a:t>BP</a:t>
            </a:r>
            <a:endParaRPr lang="en-US" dirty="0"/>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Lab testing</a:t>
            </a:r>
            <a:endParaRPr lang="en-US" b="1" dirty="0"/>
          </a:p>
        </p:txBody>
      </p:sp>
      <p:sp>
        <p:nvSpPr>
          <p:cNvPr id="3" name="Content Placeholder 2"/>
          <p:cNvSpPr>
            <a:spLocks noGrp="1"/>
          </p:cNvSpPr>
          <p:nvPr>
            <p:ph idx="1"/>
          </p:nvPr>
        </p:nvSpPr>
        <p:spPr/>
        <p:txBody>
          <a:bodyPr>
            <a:normAutofit/>
          </a:bodyPr>
          <a:lstStyle/>
          <a:p>
            <a:r>
              <a:rPr lang="en-US" dirty="0" smtClean="0"/>
              <a:t>Indicated for children with </a:t>
            </a:r>
            <a:r>
              <a:rPr lang="en-US" b="1" dirty="0" smtClean="0"/>
              <a:t>moderate/ severe dehydration</a:t>
            </a:r>
            <a:r>
              <a:rPr lang="en-US" dirty="0" smtClean="0"/>
              <a:t>, patients treated </a:t>
            </a:r>
            <a:r>
              <a:rPr lang="en-US" dirty="0" smtClean="0"/>
              <a:t>with </a:t>
            </a:r>
            <a:r>
              <a:rPr lang="en-US" dirty="0" smtClean="0"/>
              <a:t>IVF, or patients with history and physical exam are inconsistent with GE</a:t>
            </a:r>
          </a:p>
          <a:p>
            <a:endParaRPr lang="en-US" dirty="0" smtClean="0"/>
          </a:p>
        </p:txBody>
      </p:sp>
      <p:sp>
        <p:nvSpPr>
          <p:cNvPr id="5" name="Rounded Rectangle 4"/>
          <p:cNvSpPr/>
          <p:nvPr/>
        </p:nvSpPr>
        <p:spPr>
          <a:xfrm>
            <a:off x="4427984" y="3179440"/>
            <a:ext cx="2232248" cy="393576"/>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dirty="0" err="1" smtClean="0"/>
              <a:t>Appendicitis,UTI</a:t>
            </a:r>
            <a:endParaRPr lang="en-US" dirty="0"/>
          </a:p>
        </p:txBody>
      </p:sp>
    </p:spTree>
    <p:extLst>
      <p:ext uri="{BB962C8B-B14F-4D97-AF65-F5344CB8AC3E}">
        <p14:creationId xmlns:p14="http://schemas.microsoft.com/office/powerpoint/2010/main" val="307288069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Lab testing</a:t>
            </a:r>
            <a:endParaRPr lang="en-US" dirty="0"/>
          </a:p>
        </p:txBody>
      </p:sp>
      <p:sp>
        <p:nvSpPr>
          <p:cNvPr id="3" name="Content Placeholder 2"/>
          <p:cNvSpPr>
            <a:spLocks noGrp="1"/>
          </p:cNvSpPr>
          <p:nvPr>
            <p:ph idx="1"/>
          </p:nvPr>
        </p:nvSpPr>
        <p:spPr/>
        <p:txBody>
          <a:bodyPr>
            <a:normAutofit/>
          </a:bodyPr>
          <a:lstStyle/>
          <a:p>
            <a:pPr>
              <a:buFont typeface="Wingdings" panose="05000000000000000000" pitchFamily="2" charset="2"/>
              <a:buChar char="ü"/>
            </a:pPr>
            <a:r>
              <a:rPr lang="en-US" dirty="0" smtClean="0"/>
              <a:t>Basic </a:t>
            </a:r>
            <a:r>
              <a:rPr lang="en-US" dirty="0"/>
              <a:t>electrolytes, glucose</a:t>
            </a:r>
          </a:p>
          <a:p>
            <a:pPr>
              <a:buFont typeface="Wingdings" panose="05000000000000000000" pitchFamily="2" charset="2"/>
              <a:buChar char="ü"/>
            </a:pPr>
            <a:r>
              <a:rPr lang="en-US" dirty="0" smtClean="0"/>
              <a:t>KFT</a:t>
            </a:r>
          </a:p>
          <a:p>
            <a:pPr>
              <a:buFont typeface="Wingdings" panose="05000000000000000000" pitchFamily="2" charset="2"/>
              <a:buChar char="ü"/>
            </a:pPr>
            <a:r>
              <a:rPr lang="en-US" dirty="0" smtClean="0"/>
              <a:t>ABG</a:t>
            </a:r>
          </a:p>
          <a:p>
            <a:pPr>
              <a:buFont typeface="Wingdings" panose="05000000000000000000" pitchFamily="2" charset="2"/>
              <a:buChar char="ü"/>
            </a:pPr>
            <a:r>
              <a:rPr lang="en-US" dirty="0"/>
              <a:t>CBC, Blood culture</a:t>
            </a:r>
          </a:p>
          <a:p>
            <a:pPr>
              <a:buFont typeface="Wingdings" panose="05000000000000000000" pitchFamily="2" charset="2"/>
              <a:buChar char="ü"/>
            </a:pPr>
            <a:r>
              <a:rPr lang="en-US" dirty="0" smtClean="0"/>
              <a:t>Urine analysis and culture</a:t>
            </a:r>
          </a:p>
          <a:p>
            <a:pPr>
              <a:buFont typeface="Wingdings" panose="05000000000000000000" pitchFamily="2" charset="2"/>
              <a:buChar char="ü"/>
            </a:pPr>
            <a:endParaRPr lang="en-US" dirty="0"/>
          </a:p>
          <a:p>
            <a:pPr>
              <a:buFont typeface="Wingdings" panose="05000000000000000000" pitchFamily="2" charset="2"/>
              <a:buChar char="ü"/>
            </a:pPr>
            <a:endParaRPr lang="en-US" dirty="0" smtClean="0"/>
          </a:p>
          <a:p>
            <a:endParaRPr lang="en-US" dirty="0"/>
          </a:p>
        </p:txBody>
      </p:sp>
      <p:sp>
        <p:nvSpPr>
          <p:cNvPr id="5" name="Rounded Rectangle 4"/>
          <p:cNvSpPr/>
          <p:nvPr/>
        </p:nvSpPr>
        <p:spPr>
          <a:xfrm>
            <a:off x="6012160" y="260648"/>
            <a:ext cx="2664296" cy="6336704"/>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r>
              <a:rPr lang="en-US" dirty="0"/>
              <a:t>Na(hypo or hyper)  </a:t>
            </a:r>
            <a:endParaRPr lang="en-US" dirty="0" smtClean="0"/>
          </a:p>
          <a:p>
            <a:r>
              <a:rPr lang="en-US" dirty="0" smtClean="0"/>
              <a:t>K </a:t>
            </a:r>
            <a:r>
              <a:rPr lang="en-US" dirty="0"/>
              <a:t>(hypokalemia </a:t>
            </a:r>
            <a:r>
              <a:rPr lang="en-US" dirty="0" smtClean="0"/>
              <a:t>) loss </a:t>
            </a:r>
            <a:r>
              <a:rPr lang="en-US" dirty="0"/>
              <a:t>in stool w bicarbonate unless RF hyperkalemia</a:t>
            </a:r>
          </a:p>
          <a:p>
            <a:endParaRPr lang="en-US" dirty="0" smtClean="0"/>
          </a:p>
          <a:p>
            <a:r>
              <a:rPr lang="en-US" dirty="0" smtClean="0"/>
              <a:t>may  </a:t>
            </a:r>
            <a:r>
              <a:rPr lang="en-US" dirty="0"/>
              <a:t>come with </a:t>
            </a:r>
          </a:p>
          <a:p>
            <a:r>
              <a:rPr lang="en-US" dirty="0"/>
              <a:t>Lower limit of normal </a:t>
            </a:r>
            <a:r>
              <a:rPr lang="en-US" dirty="0" err="1"/>
              <a:t>glu</a:t>
            </a:r>
            <a:r>
              <a:rPr lang="en-US" dirty="0"/>
              <a:t> </a:t>
            </a:r>
            <a:r>
              <a:rPr lang="en-US" dirty="0" err="1"/>
              <a:t>cuz</a:t>
            </a:r>
            <a:r>
              <a:rPr lang="en-US" dirty="0"/>
              <a:t> we have compensatory mechanisms </a:t>
            </a:r>
          </a:p>
          <a:p>
            <a:r>
              <a:rPr lang="en-US" dirty="0"/>
              <a:t>Normal anion gap metabolic acidosis  if severe case wide anion gap </a:t>
            </a:r>
            <a:r>
              <a:rPr lang="en-US" dirty="0" err="1"/>
              <a:t>cuz</a:t>
            </a:r>
            <a:r>
              <a:rPr lang="en-US" dirty="0"/>
              <a:t> of lactic acidosis </a:t>
            </a:r>
          </a:p>
          <a:p>
            <a:r>
              <a:rPr lang="en-US" dirty="0" smtClean="0"/>
              <a:t>Pre </a:t>
            </a:r>
            <a:r>
              <a:rPr lang="en-US" dirty="0"/>
              <a:t>renal azotemia (urea </a:t>
            </a:r>
            <a:r>
              <a:rPr lang="en-US" dirty="0" err="1"/>
              <a:t>creatinine</a:t>
            </a:r>
            <a:r>
              <a:rPr lang="en-US" dirty="0"/>
              <a:t>)</a:t>
            </a:r>
          </a:p>
          <a:p>
            <a:r>
              <a:rPr lang="en-US" dirty="0" smtClean="0"/>
              <a:t>Culture if suspected </a:t>
            </a:r>
            <a:r>
              <a:rPr lang="en-US" dirty="0"/>
              <a:t>bacterial </a:t>
            </a:r>
            <a:endParaRPr lang="en-US" dirty="0" smtClean="0"/>
          </a:p>
          <a:p>
            <a:r>
              <a:rPr lang="en-US" dirty="0" smtClean="0"/>
              <a:t>Urine analysis since it may be ass w GE</a:t>
            </a:r>
            <a:endParaRPr lang="ar-JO" dirty="0"/>
          </a:p>
        </p:txBody>
      </p:sp>
    </p:spTree>
    <p:extLst>
      <p:ext uri="{BB962C8B-B14F-4D97-AF65-F5344CB8AC3E}">
        <p14:creationId xmlns:p14="http://schemas.microsoft.com/office/powerpoint/2010/main" val="263258980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Routine stool exam</a:t>
            </a:r>
            <a:endParaRPr lang="ar-JO" dirty="0"/>
          </a:p>
        </p:txBody>
      </p:sp>
      <p:sp>
        <p:nvSpPr>
          <p:cNvPr id="3" name="Content Placeholder 2"/>
          <p:cNvSpPr>
            <a:spLocks noGrp="1"/>
          </p:cNvSpPr>
          <p:nvPr>
            <p:ph idx="1"/>
          </p:nvPr>
        </p:nvSpPr>
        <p:spPr/>
        <p:txBody>
          <a:bodyPr/>
          <a:lstStyle/>
          <a:p>
            <a:r>
              <a:rPr lang="en-US" dirty="0" smtClean="0"/>
              <a:t>Look for blood, mucus</a:t>
            </a:r>
          </a:p>
          <a:p>
            <a:pPr marL="0" indent="0">
              <a:buNone/>
            </a:pPr>
            <a:endParaRPr lang="en-US" dirty="0" smtClean="0"/>
          </a:p>
          <a:p>
            <a:r>
              <a:rPr lang="en-US" dirty="0" smtClean="0"/>
              <a:t>Fecal leukocytes: bacterial invasion of colonic mucosa</a:t>
            </a:r>
          </a:p>
          <a:p>
            <a:pPr marL="0" indent="0">
              <a:buNone/>
            </a:pPr>
            <a:endParaRPr lang="en-US" dirty="0" smtClean="0"/>
          </a:p>
          <a:p>
            <a:r>
              <a:rPr lang="en-US" dirty="0" smtClean="0"/>
              <a:t>Cyst and </a:t>
            </a:r>
            <a:r>
              <a:rPr lang="en-US" dirty="0" err="1" smtClean="0"/>
              <a:t>trophozoites</a:t>
            </a:r>
            <a:r>
              <a:rPr lang="en-US" dirty="0" smtClean="0"/>
              <a:t>: G. </a:t>
            </a:r>
            <a:r>
              <a:rPr lang="en-US" dirty="0" err="1" smtClean="0"/>
              <a:t>lamblia</a:t>
            </a:r>
            <a:r>
              <a:rPr lang="en-US" dirty="0" smtClean="0"/>
              <a:t> and E. </a:t>
            </a:r>
            <a:r>
              <a:rPr lang="en-US" dirty="0" err="1" smtClean="0"/>
              <a:t>histolytica</a:t>
            </a:r>
            <a:endParaRPr lang="en-US" dirty="0" smtClean="0"/>
          </a:p>
          <a:p>
            <a:pPr marL="0" indent="0">
              <a:buNone/>
            </a:pPr>
            <a:endParaRPr lang="ar-JO"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Stool culture</a:t>
            </a:r>
            <a:endParaRPr lang="ar-JO" dirty="0"/>
          </a:p>
        </p:txBody>
      </p:sp>
      <p:sp>
        <p:nvSpPr>
          <p:cNvPr id="3" name="Content Placeholder 2"/>
          <p:cNvSpPr>
            <a:spLocks noGrp="1"/>
          </p:cNvSpPr>
          <p:nvPr>
            <p:ph idx="1"/>
          </p:nvPr>
        </p:nvSpPr>
        <p:spPr/>
        <p:txBody>
          <a:bodyPr>
            <a:normAutofit/>
          </a:bodyPr>
          <a:lstStyle/>
          <a:p>
            <a:r>
              <a:rPr lang="en-US" dirty="0" smtClean="0"/>
              <a:t>Bloody diarrhea (dysentery)</a:t>
            </a:r>
          </a:p>
          <a:p>
            <a:r>
              <a:rPr lang="en-US" dirty="0" smtClean="0"/>
              <a:t>Stool microscopy indicates fecal leukocytes</a:t>
            </a:r>
          </a:p>
          <a:p>
            <a:r>
              <a:rPr lang="en-US" dirty="0" smtClean="0"/>
              <a:t>Immunocompromised</a:t>
            </a:r>
          </a:p>
          <a:p>
            <a:endParaRPr lang="ar-JO"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stool testing</a:t>
            </a:r>
            <a:endParaRPr lang="en-US" dirty="0"/>
          </a:p>
        </p:txBody>
      </p:sp>
      <p:sp>
        <p:nvSpPr>
          <p:cNvPr id="3" name="Content Placeholder 2"/>
          <p:cNvSpPr>
            <a:spLocks noGrp="1"/>
          </p:cNvSpPr>
          <p:nvPr>
            <p:ph idx="1"/>
          </p:nvPr>
        </p:nvSpPr>
        <p:spPr/>
        <p:txBody>
          <a:bodyPr/>
          <a:lstStyle/>
          <a:p>
            <a:pPr>
              <a:buFont typeface="Wingdings" panose="05000000000000000000" pitchFamily="2" charset="2"/>
              <a:buChar char="ü"/>
            </a:pPr>
            <a:r>
              <a:rPr lang="en-US" dirty="0"/>
              <a:t>Stool immunoassay for Rota and </a:t>
            </a:r>
            <a:r>
              <a:rPr lang="en-US" dirty="0" smtClean="0"/>
              <a:t>Adenovirus</a:t>
            </a:r>
          </a:p>
          <a:p>
            <a:pPr>
              <a:buFont typeface="Wingdings" panose="05000000000000000000" pitchFamily="2" charset="2"/>
              <a:buChar char="ü"/>
            </a:pPr>
            <a:endParaRPr lang="en-US" dirty="0"/>
          </a:p>
          <a:p>
            <a:pPr>
              <a:buFont typeface="Wingdings" panose="05000000000000000000" pitchFamily="2" charset="2"/>
              <a:buChar char="ü"/>
            </a:pPr>
            <a:r>
              <a:rPr lang="en-US" dirty="0"/>
              <a:t>Stool antigen for </a:t>
            </a:r>
            <a:r>
              <a:rPr lang="en-US" dirty="0" err="1" smtClean="0"/>
              <a:t>Amebiasis</a:t>
            </a:r>
            <a:r>
              <a:rPr lang="en-US" dirty="0" smtClean="0"/>
              <a:t> </a:t>
            </a:r>
            <a:r>
              <a:rPr lang="en-US" dirty="0"/>
              <a:t>and Giardia if </a:t>
            </a:r>
            <a:r>
              <a:rPr lang="en-US" dirty="0" smtClean="0"/>
              <a:t>suspected</a:t>
            </a:r>
          </a:p>
          <a:p>
            <a:pPr>
              <a:buFont typeface="Wingdings" panose="05000000000000000000" pitchFamily="2" charset="2"/>
              <a:buChar char="ü"/>
            </a:pPr>
            <a:endParaRPr lang="en-US" dirty="0" smtClean="0"/>
          </a:p>
          <a:p>
            <a:pPr>
              <a:buFont typeface="Wingdings" panose="05000000000000000000" pitchFamily="2" charset="2"/>
              <a:buChar char="ü"/>
            </a:pPr>
            <a:r>
              <a:rPr lang="en-US" i="1" dirty="0"/>
              <a:t>C difficile</a:t>
            </a:r>
            <a:r>
              <a:rPr lang="en-US" dirty="0"/>
              <a:t> </a:t>
            </a:r>
            <a:r>
              <a:rPr lang="en-US" dirty="0" smtClean="0"/>
              <a:t>toxins: if child </a:t>
            </a:r>
            <a:r>
              <a:rPr lang="en-US" dirty="0"/>
              <a:t>older than 12 months with a recent history of </a:t>
            </a:r>
            <a:r>
              <a:rPr lang="en-US" dirty="0" smtClean="0"/>
              <a:t>antibiotic</a:t>
            </a:r>
            <a:endParaRPr lang="en-US" dirty="0"/>
          </a:p>
        </p:txBody>
      </p:sp>
      <p:sp>
        <p:nvSpPr>
          <p:cNvPr id="4" name="Rounded Rectangle 3"/>
          <p:cNvSpPr/>
          <p:nvPr/>
        </p:nvSpPr>
        <p:spPr>
          <a:xfrm>
            <a:off x="1979712" y="5531336"/>
            <a:ext cx="5760640" cy="1296144"/>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dirty="0" smtClean="0"/>
              <a:t>Not before since child has Antibodies from mother </a:t>
            </a:r>
          </a:p>
          <a:p>
            <a:pPr algn="ctr"/>
            <a:r>
              <a:rPr lang="en-US" dirty="0" smtClean="0"/>
              <a:t>Toxins </a:t>
            </a:r>
            <a:r>
              <a:rPr lang="en-US" b="1" dirty="0" smtClean="0"/>
              <a:t>Not</a:t>
            </a:r>
            <a:r>
              <a:rPr lang="en-US" dirty="0" smtClean="0"/>
              <a:t> culture since its part of normal flora but normally not pathological(doesn’t produce toxins) !</a:t>
            </a:r>
            <a:endParaRPr lang="en-US" dirty="0"/>
          </a:p>
        </p:txBody>
      </p:sp>
    </p:spTree>
    <p:extLst>
      <p:ext uri="{BB962C8B-B14F-4D97-AF65-F5344CB8AC3E}">
        <p14:creationId xmlns:p14="http://schemas.microsoft.com/office/powerpoint/2010/main" val="151773185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Management </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solidFill>
                  <a:srgbClr val="FF0000"/>
                </a:solidFill>
              </a:rPr>
              <a:t>ORS is </a:t>
            </a:r>
            <a:r>
              <a:rPr lang="en-US" dirty="0">
                <a:solidFill>
                  <a:srgbClr val="FF0000"/>
                </a:solidFill>
              </a:rPr>
              <a:t>recommend </a:t>
            </a:r>
            <a:r>
              <a:rPr lang="en-US" dirty="0" smtClean="0">
                <a:solidFill>
                  <a:srgbClr val="FF0000"/>
                </a:solidFill>
              </a:rPr>
              <a:t>as </a:t>
            </a:r>
            <a:r>
              <a:rPr lang="en-US" dirty="0">
                <a:solidFill>
                  <a:srgbClr val="FF0000"/>
                </a:solidFill>
              </a:rPr>
              <a:t>the treatment of choice for children with mild-to-moderate </a:t>
            </a:r>
            <a:r>
              <a:rPr lang="en-US" dirty="0" smtClean="0">
                <a:solidFill>
                  <a:srgbClr val="FF0000"/>
                </a:solidFill>
              </a:rPr>
              <a:t>GE.</a:t>
            </a:r>
          </a:p>
          <a:p>
            <a:endParaRPr lang="en-US" dirty="0" smtClean="0"/>
          </a:p>
          <a:p>
            <a:r>
              <a:rPr lang="en-US" dirty="0" smtClean="0"/>
              <a:t>In </a:t>
            </a:r>
            <a:r>
              <a:rPr lang="en-US" dirty="0"/>
              <a:t>those presenting with </a:t>
            </a:r>
            <a:r>
              <a:rPr lang="en-US" dirty="0" smtClean="0"/>
              <a:t>severe dehydration, </a:t>
            </a:r>
            <a:r>
              <a:rPr lang="en-US" dirty="0"/>
              <a:t>IV access should be obtained and followed by an immediate </a:t>
            </a:r>
            <a:r>
              <a:rPr lang="en-US" dirty="0">
                <a:solidFill>
                  <a:srgbClr val="FF0000"/>
                </a:solidFill>
              </a:rPr>
              <a:t>20-mL/kg bolus of normal saline</a:t>
            </a:r>
            <a:r>
              <a:rPr lang="en-US" dirty="0" smtClean="0">
                <a:solidFill>
                  <a:srgbClr val="FF0000"/>
                </a:solidFill>
              </a:rPr>
              <a:t>.</a:t>
            </a:r>
          </a:p>
          <a:p>
            <a:endParaRPr lang="en-US" dirty="0">
              <a:solidFill>
                <a:srgbClr val="FF0000"/>
              </a:solidFill>
            </a:endParaRPr>
          </a:p>
          <a:p>
            <a:r>
              <a:rPr lang="en-US" dirty="0" smtClean="0"/>
              <a:t>Antibiotics are generally </a:t>
            </a:r>
            <a:r>
              <a:rPr lang="en-US" dirty="0" smtClean="0">
                <a:solidFill>
                  <a:srgbClr val="FF0000"/>
                </a:solidFill>
              </a:rPr>
              <a:t>not indicated</a:t>
            </a:r>
            <a:r>
              <a:rPr lang="en-US" dirty="0" smtClean="0"/>
              <a:t>, because most cases of GE are viral </a:t>
            </a:r>
            <a:endParaRPr lang="en-US" dirty="0"/>
          </a:p>
        </p:txBody>
      </p:sp>
    </p:spTree>
    <p:extLst>
      <p:ext uri="{BB962C8B-B14F-4D97-AF65-F5344CB8AC3E}">
        <p14:creationId xmlns:p14="http://schemas.microsoft.com/office/powerpoint/2010/main" val="118227579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Indications of admission</a:t>
            </a:r>
            <a:endParaRPr lang="en-US" dirty="0"/>
          </a:p>
        </p:txBody>
      </p:sp>
      <p:sp>
        <p:nvSpPr>
          <p:cNvPr id="3" name="Content Placeholder 2"/>
          <p:cNvSpPr>
            <a:spLocks noGrp="1"/>
          </p:cNvSpPr>
          <p:nvPr>
            <p:ph idx="1"/>
          </p:nvPr>
        </p:nvSpPr>
        <p:spPr/>
        <p:txBody>
          <a:bodyPr>
            <a:normAutofit lnSpcReduction="10000"/>
          </a:bodyPr>
          <a:lstStyle/>
          <a:p>
            <a:r>
              <a:rPr lang="en-US" dirty="0" smtClean="0"/>
              <a:t>Severe dehydration</a:t>
            </a:r>
          </a:p>
          <a:p>
            <a:r>
              <a:rPr lang="en-US" dirty="0" smtClean="0"/>
              <a:t>Intractable vomiting or diarrhea </a:t>
            </a:r>
          </a:p>
          <a:p>
            <a:r>
              <a:rPr lang="en-US" dirty="0" smtClean="0"/>
              <a:t>Decreased oral intake or </a:t>
            </a:r>
            <a:r>
              <a:rPr lang="en-US" dirty="0" err="1" smtClean="0"/>
              <a:t>hypoactivity</a:t>
            </a:r>
            <a:endParaRPr lang="en-US" dirty="0" smtClean="0"/>
          </a:p>
          <a:p>
            <a:r>
              <a:rPr lang="en-US" dirty="0" smtClean="0"/>
              <a:t>Uncertain diagnosis or if sepsis is suspected</a:t>
            </a:r>
          </a:p>
          <a:p>
            <a:r>
              <a:rPr lang="en-US" dirty="0" smtClean="0"/>
              <a:t>Younger age </a:t>
            </a:r>
          </a:p>
          <a:p>
            <a:r>
              <a:rPr lang="en-US" dirty="0" smtClean="0"/>
              <a:t>Electrolyte disturbances, or any other complications</a:t>
            </a:r>
          </a:p>
          <a:p>
            <a:r>
              <a:rPr lang="en-US" dirty="0" smtClean="0"/>
              <a:t>Failure of ORS treatment </a:t>
            </a:r>
          </a:p>
          <a:p>
            <a:endParaRPr lang="en-US" dirty="0"/>
          </a:p>
        </p:txBody>
      </p:sp>
      <p:sp>
        <p:nvSpPr>
          <p:cNvPr id="4" name="Rounded Rectangle 3"/>
          <p:cNvSpPr/>
          <p:nvPr/>
        </p:nvSpPr>
        <p:spPr>
          <a:xfrm>
            <a:off x="6372200" y="2208116"/>
            <a:ext cx="2592288" cy="360040"/>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dirty="0" smtClean="0"/>
              <a:t>Even if mild dehydration </a:t>
            </a:r>
            <a:endParaRPr lang="en-US" dirty="0"/>
          </a:p>
        </p:txBody>
      </p:sp>
      <p:sp>
        <p:nvSpPr>
          <p:cNvPr id="5" name="Rectangle 4"/>
          <p:cNvSpPr/>
          <p:nvPr/>
        </p:nvSpPr>
        <p:spPr>
          <a:xfrm>
            <a:off x="3059832" y="3789040"/>
            <a:ext cx="1368152" cy="432048"/>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dirty="0" smtClean="0"/>
              <a:t>4-5 m</a:t>
            </a:r>
            <a:endParaRPr lang="en-US" dirty="0"/>
          </a:p>
        </p:txBody>
      </p:sp>
    </p:spTree>
    <p:extLst>
      <p:ext uri="{BB962C8B-B14F-4D97-AF65-F5344CB8AC3E}">
        <p14:creationId xmlns:p14="http://schemas.microsoft.com/office/powerpoint/2010/main" val="318490927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ORS</a:t>
            </a:r>
            <a:endParaRPr lang="ar-JO" b="1" dirty="0"/>
          </a:p>
        </p:txBody>
      </p:sp>
      <p:sp>
        <p:nvSpPr>
          <p:cNvPr id="3" name="Content Placeholder 2"/>
          <p:cNvSpPr>
            <a:spLocks noGrp="1"/>
          </p:cNvSpPr>
          <p:nvPr>
            <p:ph idx="1"/>
          </p:nvPr>
        </p:nvSpPr>
        <p:spPr/>
        <p:txBody>
          <a:bodyPr>
            <a:normAutofit lnSpcReduction="10000"/>
          </a:bodyPr>
          <a:lstStyle/>
          <a:p>
            <a:r>
              <a:rPr lang="en-US" dirty="0" smtClean="0"/>
              <a:t>Concept: Na-glucose cotransporter</a:t>
            </a:r>
          </a:p>
          <a:p>
            <a:pPr>
              <a:buNone/>
            </a:pPr>
            <a:endParaRPr lang="en-US" dirty="0" smtClean="0"/>
          </a:p>
          <a:p>
            <a:pPr>
              <a:buNone/>
            </a:pPr>
            <a:r>
              <a:rPr lang="en-US" dirty="0" smtClean="0"/>
              <a:t>CI: </a:t>
            </a:r>
          </a:p>
          <a:p>
            <a:r>
              <a:rPr lang="en-US" dirty="0" smtClean="0"/>
              <a:t>Shock</a:t>
            </a:r>
          </a:p>
          <a:p>
            <a:r>
              <a:rPr lang="en-US" dirty="0" smtClean="0"/>
              <a:t>Ileus, intussusception</a:t>
            </a:r>
          </a:p>
          <a:p>
            <a:r>
              <a:rPr lang="en-US" dirty="0" smtClean="0"/>
              <a:t>Carbohydrate intolerance (rare)</a:t>
            </a:r>
          </a:p>
          <a:p>
            <a:r>
              <a:rPr lang="en-US" dirty="0" smtClean="0"/>
              <a:t>Severe emesis</a:t>
            </a:r>
          </a:p>
          <a:p>
            <a:r>
              <a:rPr lang="en-US" dirty="0" smtClean="0"/>
              <a:t>High stool output (&gt;10 mL/kg/hr)</a:t>
            </a:r>
            <a:endParaRPr lang="ar-JO"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Risk factors</a:t>
            </a:r>
            <a:endParaRPr lang="ar-JO" dirty="0"/>
          </a:p>
        </p:txBody>
      </p:sp>
      <p:sp>
        <p:nvSpPr>
          <p:cNvPr id="3" name="Content Placeholder 2"/>
          <p:cNvSpPr>
            <a:spLocks noGrp="1"/>
          </p:cNvSpPr>
          <p:nvPr>
            <p:ph idx="1"/>
          </p:nvPr>
        </p:nvSpPr>
        <p:spPr/>
        <p:txBody>
          <a:bodyPr>
            <a:normAutofit fontScale="92500"/>
          </a:bodyPr>
          <a:lstStyle/>
          <a:p>
            <a:r>
              <a:rPr lang="en-US" dirty="0" smtClean="0"/>
              <a:t>AGE is associated with poverty and poor hygiene</a:t>
            </a:r>
          </a:p>
          <a:p>
            <a:r>
              <a:rPr lang="en-US" dirty="0" smtClean="0"/>
              <a:t>Contamination of water and food supply (cholera)</a:t>
            </a:r>
          </a:p>
          <a:p>
            <a:r>
              <a:rPr lang="en-US" dirty="0" smtClean="0"/>
              <a:t>Young age</a:t>
            </a:r>
          </a:p>
          <a:p>
            <a:r>
              <a:rPr lang="en-US" dirty="0" smtClean="0"/>
              <a:t>Malnutrition: Zinc and Vitamin A  deficiency</a:t>
            </a:r>
          </a:p>
          <a:p>
            <a:r>
              <a:rPr lang="en-US" dirty="0" smtClean="0"/>
              <a:t>Immunodeficiency</a:t>
            </a:r>
          </a:p>
          <a:p>
            <a:endParaRPr lang="en-US" dirty="0" smtClean="0"/>
          </a:p>
          <a:p>
            <a:pPr>
              <a:buNone/>
            </a:pPr>
            <a:r>
              <a:rPr lang="en-US" dirty="0" smtClean="0"/>
              <a:t>Transmission: fecal-oral or direct contact</a:t>
            </a:r>
            <a:endParaRPr lang="ar-JO" dirty="0"/>
          </a:p>
        </p:txBody>
      </p:sp>
      <p:sp>
        <p:nvSpPr>
          <p:cNvPr id="4" name="Rounded Rectangle 3"/>
          <p:cNvSpPr/>
          <p:nvPr/>
        </p:nvSpPr>
        <p:spPr>
          <a:xfrm>
            <a:off x="5327576" y="3789040"/>
            <a:ext cx="3816424" cy="1152128"/>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dirty="0" smtClean="0"/>
              <a:t>They have a role in squamous cell growth and development ,so affect the mucosal cells of GI and RS and have recurrent infections</a:t>
            </a:r>
            <a:endParaRPr lang="en-US" dirty="0"/>
          </a:p>
        </p:txBody>
      </p:sp>
      <p:sp>
        <p:nvSpPr>
          <p:cNvPr id="5" name="Rounded Rectangle 4"/>
          <p:cNvSpPr/>
          <p:nvPr/>
        </p:nvSpPr>
        <p:spPr>
          <a:xfrm>
            <a:off x="2699792" y="2636912"/>
            <a:ext cx="3456384" cy="648072"/>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dirty="0" smtClean="0"/>
              <a:t>Increase risk of dehydration and complications</a:t>
            </a:r>
            <a:endParaRPr lang="en-US" dirty="0"/>
          </a:p>
        </p:txBody>
      </p:sp>
      <p:sp>
        <p:nvSpPr>
          <p:cNvPr id="6" name="Rounded Rectangle 5"/>
          <p:cNvSpPr/>
          <p:nvPr/>
        </p:nvSpPr>
        <p:spPr>
          <a:xfrm>
            <a:off x="179512" y="4221088"/>
            <a:ext cx="4536504" cy="720080"/>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dirty="0" smtClean="0"/>
              <a:t>Opportunistic infections we don’t see usually, more severe, more risk for dehydration</a:t>
            </a:r>
            <a:endParaRPr lang="en-US"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ORS</a:t>
            </a:r>
            <a:endParaRPr lang="en-US" b="1" dirty="0"/>
          </a:p>
        </p:txBody>
      </p:sp>
      <p:sp>
        <p:nvSpPr>
          <p:cNvPr id="3" name="Content Placeholder 2"/>
          <p:cNvSpPr>
            <a:spLocks noGrp="1"/>
          </p:cNvSpPr>
          <p:nvPr>
            <p:ph idx="1"/>
          </p:nvPr>
        </p:nvSpPr>
        <p:spPr/>
        <p:txBody>
          <a:bodyPr/>
          <a:lstStyle/>
          <a:p>
            <a:endParaRPr lang="en-US"/>
          </a:p>
        </p:txBody>
      </p:sp>
      <p:pic>
        <p:nvPicPr>
          <p:cNvPr id="4" name="Picture 3"/>
          <p:cNvPicPr>
            <a:picLocks noChangeAspect="1"/>
          </p:cNvPicPr>
          <p:nvPr/>
        </p:nvPicPr>
        <p:blipFill>
          <a:blip r:embed="rId2"/>
          <a:stretch>
            <a:fillRect/>
          </a:stretch>
        </p:blipFill>
        <p:spPr>
          <a:xfrm>
            <a:off x="0" y="0"/>
            <a:ext cx="6385560" cy="6858000"/>
          </a:xfrm>
          <a:prstGeom prst="rect">
            <a:avLst/>
          </a:prstGeom>
        </p:spPr>
      </p:pic>
      <p:sp>
        <p:nvSpPr>
          <p:cNvPr id="5" name="Rounded Rectangle 4"/>
          <p:cNvSpPr/>
          <p:nvPr/>
        </p:nvSpPr>
        <p:spPr>
          <a:xfrm>
            <a:off x="6688440" y="260648"/>
            <a:ext cx="2448272" cy="6192688"/>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dirty="0" smtClean="0"/>
              <a:t>Secondary active transport of </a:t>
            </a:r>
            <a:r>
              <a:rPr lang="en-US" dirty="0" err="1" smtClean="0"/>
              <a:t>Glu</a:t>
            </a:r>
            <a:r>
              <a:rPr lang="en-US" dirty="0" smtClean="0"/>
              <a:t> and Na inside cells to absorb </a:t>
            </a:r>
            <a:r>
              <a:rPr lang="en-US" dirty="0" err="1" smtClean="0"/>
              <a:t>Glu</a:t>
            </a:r>
            <a:r>
              <a:rPr lang="en-US" dirty="0"/>
              <a:t>.</a:t>
            </a:r>
            <a:endParaRPr lang="en-US" dirty="0" smtClean="0"/>
          </a:p>
          <a:p>
            <a:pPr algn="ctr"/>
            <a:r>
              <a:rPr lang="en-US" dirty="0" smtClean="0"/>
              <a:t>Na-K pump needs ATP , takes Na into blood </a:t>
            </a:r>
            <a:r>
              <a:rPr lang="en-US" dirty="0" smtClean="0">
                <a:sym typeface="Wingdings" pitchFamily="2" charset="2"/>
              </a:rPr>
              <a:t> decreased intracellular Na  gradient influx of Na and </a:t>
            </a:r>
            <a:r>
              <a:rPr lang="en-US" dirty="0" err="1" smtClean="0">
                <a:sym typeface="Wingdings" pitchFamily="2" charset="2"/>
              </a:rPr>
              <a:t>glu</a:t>
            </a:r>
            <a:r>
              <a:rPr lang="en-US" dirty="0" smtClean="0">
                <a:sym typeface="Wingdings" pitchFamily="2" charset="2"/>
              </a:rPr>
              <a:t> into cell </a:t>
            </a:r>
          </a:p>
          <a:p>
            <a:pPr algn="ctr"/>
            <a:endParaRPr lang="en-US" dirty="0">
              <a:sym typeface="Wingdings" pitchFamily="2" charset="2"/>
            </a:endParaRPr>
          </a:p>
          <a:p>
            <a:pPr algn="ctr"/>
            <a:r>
              <a:rPr lang="en-US" dirty="0" smtClean="0"/>
              <a:t>in GE this receptor wont be affected </a:t>
            </a:r>
            <a:r>
              <a:rPr lang="en-US" dirty="0" smtClean="0">
                <a:sym typeface="Wingdings" pitchFamily="2" charset="2"/>
              </a:rPr>
              <a:t></a:t>
            </a:r>
            <a:r>
              <a:rPr lang="en-US" dirty="0" smtClean="0"/>
              <a:t>we give ORS , Na and </a:t>
            </a:r>
            <a:r>
              <a:rPr lang="en-US" dirty="0" err="1" smtClean="0"/>
              <a:t>Glu</a:t>
            </a:r>
            <a:r>
              <a:rPr lang="en-US" dirty="0" smtClean="0"/>
              <a:t> absorb water w them so decrease diarrhea . </a:t>
            </a:r>
          </a:p>
          <a:p>
            <a:pPr algn="ctr"/>
            <a:r>
              <a:rPr lang="en-US" dirty="0" smtClean="0"/>
              <a:t>Also bicarbonate and K in ORS to compensate for losses</a:t>
            </a:r>
          </a:p>
        </p:txBody>
      </p:sp>
    </p:spTree>
    <p:extLst>
      <p:ext uri="{BB962C8B-B14F-4D97-AF65-F5344CB8AC3E}">
        <p14:creationId xmlns:p14="http://schemas.microsoft.com/office/powerpoint/2010/main" val="367639524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ORS</a:t>
            </a:r>
            <a:endParaRPr lang="ar-JO" dirty="0"/>
          </a:p>
        </p:txBody>
      </p:sp>
      <p:sp>
        <p:nvSpPr>
          <p:cNvPr id="3" name="Content Placeholder 2"/>
          <p:cNvSpPr>
            <a:spLocks noGrp="1"/>
          </p:cNvSpPr>
          <p:nvPr>
            <p:ph idx="1"/>
          </p:nvPr>
        </p:nvSpPr>
        <p:spPr/>
        <p:txBody>
          <a:bodyPr/>
          <a:lstStyle/>
          <a:p>
            <a:r>
              <a:rPr lang="en-US" dirty="0" smtClean="0">
                <a:solidFill>
                  <a:srgbClr val="FF0000"/>
                </a:solidFill>
              </a:rPr>
              <a:t>Minimal</a:t>
            </a:r>
            <a:r>
              <a:rPr lang="en-US" dirty="0" smtClean="0"/>
              <a:t> </a:t>
            </a:r>
            <a:r>
              <a:rPr lang="en-US" dirty="0" smtClean="0">
                <a:solidFill>
                  <a:srgbClr val="FF0000"/>
                </a:solidFill>
              </a:rPr>
              <a:t>dehydration</a:t>
            </a:r>
            <a:r>
              <a:rPr lang="en-US" dirty="0" smtClean="0"/>
              <a:t>: 2-10 ml/kg ORS for each diarrhea and vomiting</a:t>
            </a:r>
          </a:p>
          <a:p>
            <a:endParaRPr lang="en-US" dirty="0" smtClean="0"/>
          </a:p>
          <a:p>
            <a:r>
              <a:rPr lang="en-US" dirty="0" smtClean="0">
                <a:solidFill>
                  <a:srgbClr val="FF0000"/>
                </a:solidFill>
              </a:rPr>
              <a:t>Moderate dehydration</a:t>
            </a:r>
            <a:r>
              <a:rPr lang="en-US" dirty="0" smtClean="0"/>
              <a:t>: 50-100 ml/kg over 2-4 hours  then continue as above</a:t>
            </a:r>
          </a:p>
          <a:p>
            <a:endParaRPr lang="en-US" dirty="0" smtClean="0"/>
          </a:p>
          <a:p>
            <a:r>
              <a:rPr lang="en-US" dirty="0" smtClean="0">
                <a:solidFill>
                  <a:srgbClr val="FF0000"/>
                </a:solidFill>
              </a:rPr>
              <a:t>Severe dehydration</a:t>
            </a:r>
            <a:r>
              <a:rPr lang="en-US" dirty="0" smtClean="0"/>
              <a:t>: IVF</a:t>
            </a:r>
          </a:p>
          <a:p>
            <a:endParaRPr lang="en-US" dirty="0" smtClean="0"/>
          </a:p>
          <a:p>
            <a:endParaRPr lang="ar-JO"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96752" y="0"/>
            <a:ext cx="8229600" cy="1143000"/>
          </a:xfrm>
        </p:spPr>
        <p:txBody>
          <a:bodyPr/>
          <a:lstStyle/>
          <a:p>
            <a:r>
              <a:rPr lang="en-US" dirty="0" smtClean="0"/>
              <a:t>Types of ORS</a:t>
            </a:r>
            <a:endParaRPr lang="ar-JO" dirty="0"/>
          </a:p>
        </p:txBody>
      </p:sp>
      <p:sp>
        <p:nvSpPr>
          <p:cNvPr id="3" name="Content Placeholder 2"/>
          <p:cNvSpPr>
            <a:spLocks noGrp="1"/>
          </p:cNvSpPr>
          <p:nvPr>
            <p:ph idx="1"/>
          </p:nvPr>
        </p:nvSpPr>
        <p:spPr/>
        <p:txBody>
          <a:bodyPr/>
          <a:lstStyle/>
          <a:p>
            <a:endParaRPr lang="ar-JO"/>
          </a:p>
        </p:txBody>
      </p:sp>
      <p:pic>
        <p:nvPicPr>
          <p:cNvPr id="4" name="Picture 3"/>
          <p:cNvPicPr>
            <a:picLocks noChangeAspect="1"/>
          </p:cNvPicPr>
          <p:nvPr/>
        </p:nvPicPr>
        <p:blipFill>
          <a:blip r:embed="rId3"/>
          <a:stretch>
            <a:fillRect/>
          </a:stretch>
        </p:blipFill>
        <p:spPr>
          <a:xfrm>
            <a:off x="251520" y="1196752"/>
            <a:ext cx="8892480" cy="5111973"/>
          </a:xfrm>
          <a:prstGeom prst="rect">
            <a:avLst/>
          </a:prstGeom>
        </p:spPr>
      </p:pic>
      <p:sp>
        <p:nvSpPr>
          <p:cNvPr id="5" name="Rectangle 4"/>
          <p:cNvSpPr/>
          <p:nvPr/>
        </p:nvSpPr>
        <p:spPr>
          <a:xfrm>
            <a:off x="5220072" y="15984"/>
            <a:ext cx="3716560" cy="1296144"/>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dirty="0" smtClean="0"/>
              <a:t>Just see the content of ORS solution</a:t>
            </a:r>
          </a:p>
          <a:p>
            <a:pPr algn="ctr"/>
            <a:r>
              <a:rPr lang="en-US" dirty="0" smtClean="0"/>
              <a:t>Osmolality decreased </a:t>
            </a:r>
            <a:r>
              <a:rPr lang="en-US" dirty="0" err="1" smtClean="0"/>
              <a:t>cuz</a:t>
            </a:r>
            <a:r>
              <a:rPr lang="en-US" dirty="0" smtClean="0"/>
              <a:t> not all will be absorbed </a:t>
            </a:r>
            <a:r>
              <a:rPr lang="en-US" dirty="0" smtClean="0">
                <a:sym typeface="Wingdings" pitchFamily="2" charset="2"/>
              </a:rPr>
              <a:t> diarrhea </a:t>
            </a:r>
            <a:r>
              <a:rPr lang="en-US" dirty="0" smtClean="0"/>
              <a:t>except </a:t>
            </a:r>
            <a:r>
              <a:rPr lang="en-US" dirty="0"/>
              <a:t>in cholera (associated with </a:t>
            </a:r>
            <a:r>
              <a:rPr lang="en-US" dirty="0" err="1"/>
              <a:t>hyponatremia</a:t>
            </a:r>
            <a:r>
              <a:rPr lang="en-US" dirty="0" smtClean="0">
                <a:sym typeface="Wingdings" pitchFamily="2" charset="2"/>
              </a:rPr>
              <a:t> </a:t>
            </a:r>
            <a:endParaRPr lang="en-US"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Don’t </a:t>
            </a:r>
            <a:endParaRPr lang="ar-JO" dirty="0"/>
          </a:p>
        </p:txBody>
      </p:sp>
      <p:sp>
        <p:nvSpPr>
          <p:cNvPr id="3" name="Content Placeholder 2"/>
          <p:cNvSpPr>
            <a:spLocks noGrp="1"/>
          </p:cNvSpPr>
          <p:nvPr>
            <p:ph idx="1"/>
          </p:nvPr>
        </p:nvSpPr>
        <p:spPr/>
        <p:txBody>
          <a:bodyPr/>
          <a:lstStyle/>
          <a:p>
            <a:r>
              <a:rPr lang="en-US" dirty="0" smtClean="0"/>
              <a:t>Home remedies including soda, fruit juices, and tea are not suitable for rehydration or maintenance therapy because they have inappropriately high </a:t>
            </a:r>
            <a:r>
              <a:rPr lang="en-US" dirty="0" err="1" smtClean="0"/>
              <a:t>osmolalities</a:t>
            </a:r>
            <a:r>
              <a:rPr lang="en-US" dirty="0" smtClean="0"/>
              <a:t> and low sodium concentrations.</a:t>
            </a:r>
          </a:p>
          <a:p>
            <a:pPr marL="0" indent="0">
              <a:buNone/>
            </a:pPr>
            <a:endParaRPr lang="en-US" dirty="0" smtClean="0"/>
          </a:p>
          <a:p>
            <a:r>
              <a:rPr lang="en-US" dirty="0" smtClean="0"/>
              <a:t>Don’t use antidiarrheal medication</a:t>
            </a:r>
            <a:endParaRPr lang="ar-JO" dirty="0"/>
          </a:p>
        </p:txBody>
      </p:sp>
      <p:sp>
        <p:nvSpPr>
          <p:cNvPr id="4" name="Rounded Rectangle 3"/>
          <p:cNvSpPr/>
          <p:nvPr/>
        </p:nvSpPr>
        <p:spPr>
          <a:xfrm>
            <a:off x="1475656" y="5373216"/>
            <a:ext cx="3672408" cy="648072"/>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dirty="0" smtClean="0"/>
              <a:t>The only way to wash out bacteria ! U prolong the disease</a:t>
            </a:r>
            <a:endParaRPr lang="en-US"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Others</a:t>
            </a:r>
            <a:endParaRPr lang="ar-JO" dirty="0"/>
          </a:p>
        </p:txBody>
      </p:sp>
      <p:sp>
        <p:nvSpPr>
          <p:cNvPr id="3" name="Content Placeholder 2"/>
          <p:cNvSpPr>
            <a:spLocks noGrp="1"/>
          </p:cNvSpPr>
          <p:nvPr>
            <p:ph idx="1"/>
          </p:nvPr>
        </p:nvSpPr>
        <p:spPr/>
        <p:txBody>
          <a:bodyPr>
            <a:normAutofit/>
          </a:bodyPr>
          <a:lstStyle/>
          <a:p>
            <a:r>
              <a:rPr lang="en-US" dirty="0"/>
              <a:t>Continue feeding: age-appropriate </a:t>
            </a:r>
            <a:r>
              <a:rPr lang="en-US" dirty="0" smtClean="0"/>
              <a:t>diet</a:t>
            </a:r>
          </a:p>
          <a:p>
            <a:r>
              <a:rPr lang="en-US" dirty="0"/>
              <a:t>Probiotic</a:t>
            </a:r>
          </a:p>
          <a:p>
            <a:r>
              <a:rPr lang="en-US" dirty="0" smtClean="0"/>
              <a:t>Zinc supplements</a:t>
            </a:r>
          </a:p>
          <a:p>
            <a:r>
              <a:rPr lang="en-US" dirty="0" err="1" smtClean="0"/>
              <a:t>Antiemetics</a:t>
            </a:r>
            <a:endParaRPr lang="en-US" dirty="0" smtClean="0"/>
          </a:p>
          <a:p>
            <a:r>
              <a:rPr lang="en-US" dirty="0" smtClean="0"/>
              <a:t>Antibiotics</a:t>
            </a:r>
            <a:endParaRPr lang="ar-JO"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Continue feeding: age-appropriate diet</a:t>
            </a:r>
          </a:p>
        </p:txBody>
      </p:sp>
      <p:sp>
        <p:nvSpPr>
          <p:cNvPr id="3" name="Content Placeholder 2"/>
          <p:cNvSpPr>
            <a:spLocks noGrp="1"/>
          </p:cNvSpPr>
          <p:nvPr>
            <p:ph idx="1"/>
          </p:nvPr>
        </p:nvSpPr>
        <p:spPr/>
        <p:txBody>
          <a:bodyPr>
            <a:normAutofit/>
          </a:bodyPr>
          <a:lstStyle/>
          <a:p>
            <a:r>
              <a:rPr lang="en-US" dirty="0" smtClean="0"/>
              <a:t>The </a:t>
            </a:r>
            <a:r>
              <a:rPr lang="en-US" dirty="0"/>
              <a:t>mother should be encouraged to breastfeed more frequently than usual and for longer at each feed. </a:t>
            </a:r>
            <a:endParaRPr lang="en-US" dirty="0" smtClean="0"/>
          </a:p>
          <a:p>
            <a:endParaRPr lang="en-US" dirty="0" smtClean="0"/>
          </a:p>
          <a:p>
            <a:r>
              <a:rPr lang="en-US" dirty="0" smtClean="0"/>
              <a:t>If </a:t>
            </a:r>
            <a:r>
              <a:rPr lang="en-US" dirty="0"/>
              <a:t>the child is not exclusively breastfed, then oral </a:t>
            </a:r>
            <a:r>
              <a:rPr lang="en-US" dirty="0" smtClean="0"/>
              <a:t>intake </a:t>
            </a:r>
            <a:r>
              <a:rPr lang="en-US" dirty="0"/>
              <a:t>(including clean water, soup, rice water, </a:t>
            </a:r>
            <a:r>
              <a:rPr lang="en-US" dirty="0" smtClean="0"/>
              <a:t>or yogurt drink) should be </a:t>
            </a:r>
            <a:r>
              <a:rPr lang="en-US" dirty="0" smtClean="0"/>
              <a:t>encouraged</a:t>
            </a:r>
            <a:endParaRPr lang="en-US" dirty="0"/>
          </a:p>
        </p:txBody>
      </p:sp>
      <p:sp>
        <p:nvSpPr>
          <p:cNvPr id="4" name="Rounded Rectangle 3"/>
          <p:cNvSpPr/>
          <p:nvPr/>
        </p:nvSpPr>
        <p:spPr>
          <a:xfrm>
            <a:off x="1547664" y="5517232"/>
            <a:ext cx="5688632" cy="864096"/>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dirty="0" smtClean="0"/>
              <a:t>If No calories , no regeneration of epithelium or mucosa </a:t>
            </a:r>
            <a:r>
              <a:rPr lang="en-US" dirty="0" smtClean="0">
                <a:sym typeface="Wingdings" pitchFamily="2" charset="2"/>
              </a:rPr>
              <a:t></a:t>
            </a:r>
            <a:r>
              <a:rPr lang="en-US" dirty="0" smtClean="0"/>
              <a:t> decreased ability to fight infection </a:t>
            </a:r>
            <a:endParaRPr lang="en-US" dirty="0"/>
          </a:p>
        </p:txBody>
      </p:sp>
    </p:spTree>
    <p:extLst>
      <p:ext uri="{BB962C8B-B14F-4D97-AF65-F5344CB8AC3E}">
        <p14:creationId xmlns:p14="http://schemas.microsoft.com/office/powerpoint/2010/main" val="193341696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Probiotics</a:t>
            </a:r>
          </a:p>
        </p:txBody>
      </p:sp>
      <p:sp>
        <p:nvSpPr>
          <p:cNvPr id="3" name="Content Placeholder 2"/>
          <p:cNvSpPr>
            <a:spLocks noGrp="1"/>
          </p:cNvSpPr>
          <p:nvPr>
            <p:ph idx="1"/>
          </p:nvPr>
        </p:nvSpPr>
        <p:spPr/>
        <p:txBody>
          <a:bodyPr>
            <a:normAutofit fontScale="77500" lnSpcReduction="20000"/>
          </a:bodyPr>
          <a:lstStyle/>
          <a:p>
            <a:r>
              <a:rPr lang="en-US" dirty="0" smtClean="0"/>
              <a:t>They are </a:t>
            </a:r>
            <a:r>
              <a:rPr lang="en-US" dirty="0"/>
              <a:t>live microorganisms in fermented foods that potentially benefit the host by promoting a balance in the intestinal flora. </a:t>
            </a:r>
            <a:endParaRPr lang="en-US" dirty="0" smtClean="0"/>
          </a:p>
          <a:p>
            <a:endParaRPr lang="en-US" dirty="0"/>
          </a:p>
          <a:p>
            <a:r>
              <a:rPr lang="en-US" dirty="0" smtClean="0"/>
              <a:t>Possible </a:t>
            </a:r>
            <a:r>
              <a:rPr lang="en-US" dirty="0"/>
              <a:t>mechanisms of action include synthesis of antimicrobial substances, competition with pathogens for nutrients, modification of </a:t>
            </a:r>
            <a:r>
              <a:rPr lang="en-US" dirty="0" smtClean="0"/>
              <a:t>toxins.</a:t>
            </a:r>
          </a:p>
          <a:p>
            <a:endParaRPr lang="en-US" dirty="0"/>
          </a:p>
          <a:p>
            <a:r>
              <a:rPr lang="en-US" dirty="0"/>
              <a:t>Lactobacillus </a:t>
            </a:r>
            <a:r>
              <a:rPr lang="en-US" dirty="0" err="1"/>
              <a:t>rhamnosus</a:t>
            </a:r>
            <a:r>
              <a:rPr lang="en-US" dirty="0"/>
              <a:t> GG, Saccharomyces </a:t>
            </a:r>
            <a:r>
              <a:rPr lang="en-US" dirty="0" err="1"/>
              <a:t>boulardii</a:t>
            </a:r>
            <a:r>
              <a:rPr lang="en-US" dirty="0"/>
              <a:t> </a:t>
            </a:r>
            <a:endParaRPr lang="en-US" dirty="0" smtClean="0"/>
          </a:p>
          <a:p>
            <a:endParaRPr lang="en-US" dirty="0"/>
          </a:p>
          <a:p>
            <a:r>
              <a:rPr lang="en-US" dirty="0"/>
              <a:t>probiotics decreased the duration of diarrhea when compared with ORS therapy alone.</a:t>
            </a:r>
          </a:p>
        </p:txBody>
      </p:sp>
      <p:sp>
        <p:nvSpPr>
          <p:cNvPr id="4" name="Rounded Rectangle 3"/>
          <p:cNvSpPr/>
          <p:nvPr/>
        </p:nvSpPr>
        <p:spPr>
          <a:xfrm>
            <a:off x="6156176" y="620688"/>
            <a:ext cx="1728192" cy="576064"/>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dirty="0" smtClean="0"/>
              <a:t>Normal flora</a:t>
            </a:r>
            <a:endParaRPr lang="en-US" dirty="0"/>
          </a:p>
        </p:txBody>
      </p:sp>
    </p:spTree>
    <p:extLst>
      <p:ext uri="{BB962C8B-B14F-4D97-AF65-F5344CB8AC3E}">
        <p14:creationId xmlns:p14="http://schemas.microsoft.com/office/powerpoint/2010/main" val="13162219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Zinc supplements</a:t>
            </a:r>
            <a:br>
              <a:rPr lang="en-US" dirty="0"/>
            </a:br>
            <a:endParaRPr lang="en-US" dirty="0"/>
          </a:p>
        </p:txBody>
      </p:sp>
      <p:sp>
        <p:nvSpPr>
          <p:cNvPr id="3" name="Content Placeholder 2"/>
          <p:cNvSpPr>
            <a:spLocks noGrp="1"/>
          </p:cNvSpPr>
          <p:nvPr>
            <p:ph idx="1"/>
          </p:nvPr>
        </p:nvSpPr>
        <p:spPr/>
        <p:txBody>
          <a:bodyPr/>
          <a:lstStyle/>
          <a:p>
            <a:r>
              <a:rPr lang="en-US" dirty="0" smtClean="0"/>
              <a:t>Recommended in patients known to have zinc deficiency or in areas </a:t>
            </a:r>
            <a:r>
              <a:rPr lang="en-US" dirty="0"/>
              <a:t>where zinc deficiency and moderate malnutrition is prevalent.</a:t>
            </a:r>
            <a:r>
              <a:rPr lang="en-US" dirty="0" smtClean="0"/>
              <a:t> </a:t>
            </a:r>
          </a:p>
          <a:p>
            <a:endParaRPr lang="en-US" dirty="0" smtClean="0"/>
          </a:p>
          <a:p>
            <a:r>
              <a:rPr lang="en-US" dirty="0" smtClean="0"/>
              <a:t>A little </a:t>
            </a:r>
            <a:r>
              <a:rPr lang="en-US" dirty="0"/>
              <a:t>data exist to support this recommendation for children in developed countries</a:t>
            </a:r>
          </a:p>
        </p:txBody>
      </p:sp>
    </p:spTree>
    <p:extLst>
      <p:ext uri="{BB962C8B-B14F-4D97-AF65-F5344CB8AC3E}">
        <p14:creationId xmlns:p14="http://schemas.microsoft.com/office/powerpoint/2010/main" val="157924135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Antibiotic indication</a:t>
            </a:r>
            <a:endParaRPr lang="en-US" dirty="0"/>
          </a:p>
        </p:txBody>
      </p:sp>
      <p:sp>
        <p:nvSpPr>
          <p:cNvPr id="3" name="Content Placeholder 2"/>
          <p:cNvSpPr>
            <a:spLocks noGrp="1"/>
          </p:cNvSpPr>
          <p:nvPr>
            <p:ph idx="1"/>
          </p:nvPr>
        </p:nvSpPr>
        <p:spPr/>
        <p:txBody>
          <a:bodyPr/>
          <a:lstStyle/>
          <a:p>
            <a:r>
              <a:rPr lang="en-US" dirty="0" smtClean="0"/>
              <a:t>In cases of GE caused by Shigella, </a:t>
            </a:r>
            <a:r>
              <a:rPr lang="en-US" dirty="0" err="1" smtClean="0"/>
              <a:t>E.histolytica</a:t>
            </a:r>
            <a:r>
              <a:rPr lang="en-US" dirty="0" smtClean="0"/>
              <a:t>, Giardia, Cholera</a:t>
            </a:r>
          </a:p>
          <a:p>
            <a:r>
              <a:rPr lang="en-US" dirty="0"/>
              <a:t>Antibiotic used </a:t>
            </a:r>
            <a:r>
              <a:rPr lang="en-US" dirty="0" smtClean="0"/>
              <a:t>in salmonella if</a:t>
            </a:r>
            <a:r>
              <a:rPr lang="en-US" dirty="0"/>
              <a:t>: Age&lt;3 months, immune deficiency, ill looking, sickle cell anemia </a:t>
            </a:r>
            <a:endParaRPr lang="en-US" dirty="0" smtClean="0"/>
          </a:p>
          <a:p>
            <a:endParaRPr lang="en-US" dirty="0"/>
          </a:p>
          <a:p>
            <a:r>
              <a:rPr lang="en-US" dirty="0"/>
              <a:t>Oral metronidazole for C. </a:t>
            </a:r>
            <a:r>
              <a:rPr lang="en-US" dirty="0" smtClean="0"/>
              <a:t>difficile, </a:t>
            </a:r>
            <a:r>
              <a:rPr lang="en-US" dirty="0"/>
              <a:t>oral vancomycin </a:t>
            </a:r>
            <a:r>
              <a:rPr lang="en-US" dirty="0" smtClean="0"/>
              <a:t>for resistant cases</a:t>
            </a:r>
            <a:endParaRPr lang="en-US" dirty="0"/>
          </a:p>
          <a:p>
            <a:endParaRPr lang="en-US" dirty="0"/>
          </a:p>
          <a:p>
            <a:endParaRPr lang="en-US" dirty="0" smtClean="0"/>
          </a:p>
          <a:p>
            <a:endParaRPr lang="en-US" dirty="0"/>
          </a:p>
        </p:txBody>
      </p:sp>
    </p:spTree>
    <p:extLst>
      <p:ext uri="{BB962C8B-B14F-4D97-AF65-F5344CB8AC3E}">
        <p14:creationId xmlns:p14="http://schemas.microsoft.com/office/powerpoint/2010/main" val="227530554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Antiemetics</a:t>
            </a:r>
            <a:endParaRPr lang="en-US" dirty="0"/>
          </a:p>
        </p:txBody>
      </p:sp>
      <p:sp>
        <p:nvSpPr>
          <p:cNvPr id="3" name="Content Placeholder 2"/>
          <p:cNvSpPr>
            <a:spLocks noGrp="1"/>
          </p:cNvSpPr>
          <p:nvPr>
            <p:ph idx="1"/>
          </p:nvPr>
        </p:nvSpPr>
        <p:spPr/>
        <p:txBody>
          <a:bodyPr/>
          <a:lstStyle/>
          <a:p>
            <a:r>
              <a:rPr lang="en-US" dirty="0" smtClean="0"/>
              <a:t>Ondansetron </a:t>
            </a:r>
            <a:r>
              <a:rPr lang="en-US" dirty="0"/>
              <a:t>reduced vomiting and the need for intravenous (IV) rehydration and hospital </a:t>
            </a:r>
            <a:r>
              <a:rPr lang="en-US" dirty="0" smtClean="0"/>
              <a:t>admission</a:t>
            </a:r>
          </a:p>
          <a:p>
            <a:endParaRPr lang="en-US" dirty="0"/>
          </a:p>
          <a:p>
            <a:r>
              <a:rPr lang="en-US" dirty="0" smtClean="0"/>
              <a:t>Other medications as metoclopramide is not </a:t>
            </a:r>
            <a:r>
              <a:rPr lang="en-US" dirty="0"/>
              <a:t>recommended </a:t>
            </a:r>
            <a:r>
              <a:rPr lang="en-US" dirty="0" smtClean="0"/>
              <a:t>routinely, due to their possible side effects</a:t>
            </a:r>
          </a:p>
          <a:p>
            <a:endParaRPr lang="en-US" dirty="0"/>
          </a:p>
          <a:p>
            <a:endParaRPr lang="en-US" dirty="0"/>
          </a:p>
          <a:p>
            <a:endParaRPr lang="en-US" dirty="0"/>
          </a:p>
        </p:txBody>
      </p:sp>
      <p:sp>
        <p:nvSpPr>
          <p:cNvPr id="4" name="Rounded Rectangle 3"/>
          <p:cNvSpPr/>
          <p:nvPr/>
        </p:nvSpPr>
        <p:spPr>
          <a:xfrm>
            <a:off x="755576" y="980728"/>
            <a:ext cx="2232248" cy="720080"/>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dirty="0" smtClean="0"/>
              <a:t>Serotonin (5-HT3) antagonist</a:t>
            </a:r>
            <a:endParaRPr lang="en-US" dirty="0"/>
          </a:p>
        </p:txBody>
      </p:sp>
      <p:sp>
        <p:nvSpPr>
          <p:cNvPr id="5" name="Rounded Rectangle 4"/>
          <p:cNvSpPr/>
          <p:nvPr/>
        </p:nvSpPr>
        <p:spPr>
          <a:xfrm>
            <a:off x="2987824" y="4869160"/>
            <a:ext cx="2808312" cy="1080120"/>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dirty="0"/>
              <a:t>e</a:t>
            </a:r>
            <a:r>
              <a:rPr lang="en-US" dirty="0" smtClean="0"/>
              <a:t>xtra pyramidal manifestations more in children than adults!</a:t>
            </a:r>
            <a:endParaRPr lang="en-US" dirty="0"/>
          </a:p>
        </p:txBody>
      </p:sp>
    </p:spTree>
    <p:extLst>
      <p:ext uri="{BB962C8B-B14F-4D97-AF65-F5344CB8AC3E}">
        <p14:creationId xmlns:p14="http://schemas.microsoft.com/office/powerpoint/2010/main" val="31863582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0882" name="Rectangle 2"/>
          <p:cNvSpPr>
            <a:spLocks noGrp="1" noChangeArrowheads="1"/>
          </p:cNvSpPr>
          <p:nvPr>
            <p:ph type="title"/>
          </p:nvPr>
        </p:nvSpPr>
        <p:spPr>
          <a:xfrm>
            <a:off x="1219200" y="-395288"/>
            <a:ext cx="7793038" cy="1462088"/>
          </a:xfrm>
        </p:spPr>
        <p:txBody>
          <a:bodyPr/>
          <a:lstStyle/>
          <a:p>
            <a:pPr eaLnBrk="1" fontAlgn="auto" hangingPunct="1">
              <a:spcAft>
                <a:spcPts val="0"/>
              </a:spcAft>
              <a:defRPr/>
            </a:pPr>
            <a:r>
              <a:rPr lang="en-US" dirty="0">
                <a:latin typeface="Australian Sunrise" pitchFamily="2" charset="0"/>
              </a:rPr>
              <a:t>Mechanisms of Diarrhea</a:t>
            </a:r>
          </a:p>
        </p:txBody>
      </p:sp>
      <p:sp>
        <p:nvSpPr>
          <p:cNvPr id="13315" name="Rectangle 3"/>
          <p:cNvSpPr>
            <a:spLocks noGrp="1" noChangeArrowheads="1"/>
          </p:cNvSpPr>
          <p:nvPr>
            <p:ph idx="1"/>
          </p:nvPr>
        </p:nvSpPr>
        <p:spPr>
          <a:xfrm>
            <a:off x="838200" y="1524000"/>
            <a:ext cx="5948363" cy="4114800"/>
          </a:xfrm>
        </p:spPr>
        <p:txBody>
          <a:bodyPr/>
          <a:lstStyle/>
          <a:p>
            <a:pPr eaLnBrk="1" hangingPunct="1">
              <a:buFont typeface="Wingdings" pitchFamily="2" charset="2"/>
              <a:buChar char="Ø"/>
            </a:pPr>
            <a:r>
              <a:rPr lang="en-US" smtClean="0"/>
              <a:t>Osmotic</a:t>
            </a:r>
          </a:p>
          <a:p>
            <a:pPr eaLnBrk="1" hangingPunct="1">
              <a:buFont typeface="Wingdings 2" pitchFamily="18" charset="2"/>
              <a:buNone/>
            </a:pPr>
            <a:endParaRPr lang="en-US" smtClean="0"/>
          </a:p>
          <a:p>
            <a:pPr eaLnBrk="1" hangingPunct="1">
              <a:buFont typeface="Wingdings" pitchFamily="2" charset="2"/>
              <a:buChar char="Ø"/>
            </a:pPr>
            <a:r>
              <a:rPr lang="en-US" smtClean="0"/>
              <a:t>Secretory</a:t>
            </a:r>
          </a:p>
          <a:p>
            <a:pPr eaLnBrk="1" hangingPunct="1">
              <a:buFont typeface="Wingdings" pitchFamily="2" charset="2"/>
              <a:buChar char="Ø"/>
            </a:pPr>
            <a:endParaRPr lang="en-US" smtClean="0"/>
          </a:p>
          <a:p>
            <a:pPr eaLnBrk="1" hangingPunct="1">
              <a:buFont typeface="Wingdings" pitchFamily="2" charset="2"/>
              <a:buChar char="Ø"/>
            </a:pPr>
            <a:r>
              <a:rPr lang="en-US" smtClean="0"/>
              <a:t>Exudative</a:t>
            </a:r>
          </a:p>
          <a:p>
            <a:pPr eaLnBrk="1" hangingPunct="1">
              <a:buFont typeface="Wingdings 2" pitchFamily="18" charset="2"/>
              <a:buNone/>
            </a:pPr>
            <a:r>
              <a:rPr lang="en-US" smtClean="0"/>
              <a:t> </a:t>
            </a:r>
          </a:p>
          <a:p>
            <a:pPr eaLnBrk="1" hangingPunct="1">
              <a:buFont typeface="Wingdings" pitchFamily="2" charset="2"/>
              <a:buChar char="Ø"/>
            </a:pPr>
            <a:r>
              <a:rPr lang="en-US" smtClean="0"/>
              <a:t>Motility disorders</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1906" name="Rectangle 2"/>
          <p:cNvSpPr>
            <a:spLocks noGrp="1" noChangeArrowheads="1"/>
          </p:cNvSpPr>
          <p:nvPr>
            <p:ph type="title"/>
          </p:nvPr>
        </p:nvSpPr>
        <p:spPr>
          <a:xfrm>
            <a:off x="0" y="0"/>
            <a:ext cx="9144000" cy="1066800"/>
          </a:xfrm>
        </p:spPr>
        <p:txBody>
          <a:bodyPr/>
          <a:lstStyle/>
          <a:p>
            <a:pPr eaLnBrk="1" fontAlgn="auto" hangingPunct="1">
              <a:spcAft>
                <a:spcPts val="0"/>
              </a:spcAft>
              <a:defRPr/>
            </a:pPr>
            <a:r>
              <a:rPr lang="en-US" dirty="0" smtClean="0">
                <a:latin typeface="Australian Sunrise" pitchFamily="2" charset="0"/>
              </a:rPr>
              <a:t>      Mechanisms </a:t>
            </a:r>
            <a:r>
              <a:rPr lang="en-US" dirty="0">
                <a:latin typeface="Australian Sunrise" pitchFamily="2" charset="0"/>
              </a:rPr>
              <a:t>of Diarrhea</a:t>
            </a:r>
          </a:p>
        </p:txBody>
      </p:sp>
      <p:sp>
        <p:nvSpPr>
          <p:cNvPr id="251907" name="Rectangle 3"/>
          <p:cNvSpPr>
            <a:spLocks noGrp="1" noChangeArrowheads="1"/>
          </p:cNvSpPr>
          <p:nvPr>
            <p:ph idx="1"/>
          </p:nvPr>
        </p:nvSpPr>
        <p:spPr>
          <a:xfrm>
            <a:off x="0" y="1143000"/>
            <a:ext cx="9144000" cy="5238328"/>
          </a:xfrm>
        </p:spPr>
        <p:txBody>
          <a:bodyPr>
            <a:normAutofit lnSpcReduction="10000"/>
          </a:bodyPr>
          <a:lstStyle/>
          <a:p>
            <a:pPr marL="274320" indent="-274320" eaLnBrk="1" fontAlgn="auto" hangingPunct="1">
              <a:lnSpc>
                <a:spcPct val="90000"/>
              </a:lnSpc>
              <a:spcAft>
                <a:spcPts val="0"/>
              </a:spcAft>
              <a:buClr>
                <a:srgbClr val="FF3300"/>
              </a:buClr>
              <a:buFont typeface="Wingdings 2"/>
              <a:buNone/>
              <a:defRPr/>
            </a:pPr>
            <a:r>
              <a:rPr lang="en-US" b="1" dirty="0">
                <a:solidFill>
                  <a:srgbClr val="FF3300"/>
                </a:solidFill>
              </a:rPr>
              <a:t>Osmotic</a:t>
            </a:r>
          </a:p>
          <a:p>
            <a:pPr marL="274320" indent="-274320" eaLnBrk="1" fontAlgn="auto" hangingPunct="1">
              <a:lnSpc>
                <a:spcPct val="90000"/>
              </a:lnSpc>
              <a:spcAft>
                <a:spcPts val="0"/>
              </a:spcAft>
              <a:buFont typeface="Wingdings" pitchFamily="2" charset="2"/>
              <a:buNone/>
              <a:defRPr/>
            </a:pPr>
            <a:r>
              <a:rPr lang="en-US" sz="2800" b="1" dirty="0"/>
              <a:t>		</a:t>
            </a:r>
            <a:r>
              <a:rPr lang="en-US" dirty="0" smtClean="0">
                <a:solidFill>
                  <a:schemeClr val="tx2"/>
                </a:solidFill>
              </a:rPr>
              <a:t>Pathophysiology:</a:t>
            </a:r>
            <a:endParaRPr lang="en-US" dirty="0">
              <a:solidFill>
                <a:schemeClr val="tx2"/>
              </a:solidFill>
            </a:endParaRPr>
          </a:p>
          <a:p>
            <a:pPr marL="274320" indent="-274320" eaLnBrk="1" fontAlgn="auto" hangingPunct="1">
              <a:lnSpc>
                <a:spcPct val="90000"/>
              </a:lnSpc>
              <a:spcAft>
                <a:spcPts val="0"/>
              </a:spcAft>
              <a:buFont typeface="Wingdings" pitchFamily="2" charset="2"/>
              <a:buNone/>
              <a:defRPr/>
            </a:pPr>
            <a:r>
              <a:rPr lang="en-US" sz="2800" dirty="0"/>
              <a:t>			</a:t>
            </a:r>
            <a:r>
              <a:rPr lang="en-US" sz="2400" dirty="0"/>
              <a:t>Digestive </a:t>
            </a:r>
            <a:r>
              <a:rPr lang="en-US" sz="2400" b="1" i="1" dirty="0">
                <a:solidFill>
                  <a:srgbClr val="FF0000"/>
                </a:solidFill>
              </a:rPr>
              <a:t>enzyme</a:t>
            </a:r>
            <a:r>
              <a:rPr lang="en-US" sz="2400" dirty="0"/>
              <a:t> deficiencies</a:t>
            </a:r>
          </a:p>
          <a:p>
            <a:pPr marL="274320" indent="-274320" eaLnBrk="1" fontAlgn="auto" hangingPunct="1">
              <a:lnSpc>
                <a:spcPct val="90000"/>
              </a:lnSpc>
              <a:spcAft>
                <a:spcPts val="0"/>
              </a:spcAft>
              <a:buFont typeface="Wingdings" pitchFamily="2" charset="2"/>
              <a:buNone/>
              <a:defRPr/>
            </a:pPr>
            <a:r>
              <a:rPr lang="en-US" sz="2400" dirty="0"/>
              <a:t>			Ingestion of </a:t>
            </a:r>
            <a:r>
              <a:rPr lang="en-US" sz="2400" b="1" i="1" dirty="0">
                <a:solidFill>
                  <a:srgbClr val="FF0000"/>
                </a:solidFill>
              </a:rPr>
              <a:t>unabsorbable</a:t>
            </a:r>
            <a:r>
              <a:rPr lang="en-US" sz="2400" dirty="0"/>
              <a:t> solute</a:t>
            </a:r>
          </a:p>
          <a:p>
            <a:pPr marL="274320" indent="-274320" eaLnBrk="1" fontAlgn="auto" hangingPunct="1">
              <a:lnSpc>
                <a:spcPct val="90000"/>
              </a:lnSpc>
              <a:spcAft>
                <a:spcPts val="0"/>
              </a:spcAft>
              <a:buFont typeface="Wingdings" pitchFamily="2" charset="2"/>
              <a:buNone/>
              <a:defRPr/>
            </a:pPr>
            <a:r>
              <a:rPr lang="en-US" sz="2800" b="1" dirty="0"/>
              <a:t>		</a:t>
            </a:r>
            <a:r>
              <a:rPr lang="en-US" dirty="0" smtClean="0">
                <a:solidFill>
                  <a:schemeClr val="tx2"/>
                </a:solidFill>
              </a:rPr>
              <a:t>Ex.:</a:t>
            </a:r>
            <a:endParaRPr lang="en-US" dirty="0">
              <a:solidFill>
                <a:schemeClr val="tx2"/>
              </a:solidFill>
            </a:endParaRPr>
          </a:p>
          <a:p>
            <a:pPr marL="274320" indent="-274320" eaLnBrk="1" fontAlgn="auto" hangingPunct="1">
              <a:lnSpc>
                <a:spcPct val="90000"/>
              </a:lnSpc>
              <a:spcAft>
                <a:spcPts val="0"/>
              </a:spcAft>
              <a:buFont typeface="Wingdings" pitchFamily="2" charset="2"/>
              <a:buNone/>
              <a:defRPr/>
            </a:pPr>
            <a:r>
              <a:rPr lang="en-US" sz="2400" dirty="0">
                <a:solidFill>
                  <a:schemeClr val="tx2"/>
                </a:solidFill>
              </a:rPr>
              <a:t>			</a:t>
            </a:r>
            <a:r>
              <a:rPr lang="en-US" sz="2400" b="1" dirty="0"/>
              <a:t>Viral infection</a:t>
            </a:r>
            <a:endParaRPr lang="en-US" sz="2400" b="1" dirty="0">
              <a:solidFill>
                <a:schemeClr val="tx2"/>
              </a:solidFill>
            </a:endParaRPr>
          </a:p>
          <a:p>
            <a:pPr marL="274320" indent="-274320" eaLnBrk="1" fontAlgn="auto" hangingPunct="1">
              <a:lnSpc>
                <a:spcPct val="90000"/>
              </a:lnSpc>
              <a:spcAft>
                <a:spcPts val="0"/>
              </a:spcAft>
              <a:buFont typeface="Wingdings" pitchFamily="2" charset="2"/>
              <a:buNone/>
              <a:defRPr/>
            </a:pPr>
            <a:r>
              <a:rPr lang="en-US" sz="2800" dirty="0"/>
              <a:t>			</a:t>
            </a:r>
            <a:r>
              <a:rPr lang="en-US" sz="2400" dirty="0"/>
              <a:t>Lactase deficiency</a:t>
            </a:r>
          </a:p>
          <a:p>
            <a:pPr marL="274320" indent="-274320" eaLnBrk="1" fontAlgn="auto" hangingPunct="1">
              <a:lnSpc>
                <a:spcPct val="90000"/>
              </a:lnSpc>
              <a:spcAft>
                <a:spcPts val="0"/>
              </a:spcAft>
              <a:buFont typeface="Wingdings" pitchFamily="2" charset="2"/>
              <a:buNone/>
              <a:defRPr/>
            </a:pPr>
            <a:r>
              <a:rPr lang="en-US" sz="2400" dirty="0"/>
              <a:t>			</a:t>
            </a:r>
            <a:r>
              <a:rPr lang="en-US" sz="2400" dirty="0" smtClean="0"/>
              <a:t>Sorbitol /MgSO</a:t>
            </a:r>
            <a:r>
              <a:rPr lang="en-US" sz="1200" dirty="0" smtClean="0"/>
              <a:t>4</a:t>
            </a:r>
            <a:endParaRPr lang="en-US" sz="2400" dirty="0"/>
          </a:p>
          <a:p>
            <a:pPr marL="274320" indent="-274320" eaLnBrk="1" fontAlgn="auto" hangingPunct="1">
              <a:lnSpc>
                <a:spcPct val="90000"/>
              </a:lnSpc>
              <a:spcAft>
                <a:spcPts val="0"/>
              </a:spcAft>
              <a:buFont typeface="Wingdings" pitchFamily="2" charset="2"/>
              <a:buNone/>
              <a:defRPr/>
            </a:pPr>
            <a:r>
              <a:rPr lang="en-US" sz="2800" b="1" dirty="0"/>
              <a:t>		</a:t>
            </a:r>
            <a:r>
              <a:rPr lang="en-US" sz="2800" dirty="0" smtClean="0">
                <a:solidFill>
                  <a:schemeClr val="tx2"/>
                </a:solidFill>
                <a:effectLst>
                  <a:outerShdw blurRad="38100" dist="38100" dir="2700000" algn="tl">
                    <a:srgbClr val="000000">
                      <a:alpha val="43137"/>
                    </a:srgbClr>
                  </a:outerShdw>
                </a:effectLst>
              </a:rPr>
              <a:t>Features</a:t>
            </a:r>
            <a:r>
              <a:rPr lang="en-US" dirty="0" smtClean="0">
                <a:solidFill>
                  <a:schemeClr val="tx2"/>
                </a:solidFill>
                <a:effectLst>
                  <a:outerShdw blurRad="38100" dist="38100" dir="2700000" algn="tl">
                    <a:srgbClr val="000000">
                      <a:alpha val="43137"/>
                    </a:srgbClr>
                  </a:outerShdw>
                </a:effectLst>
              </a:rPr>
              <a:t>:</a:t>
            </a:r>
            <a:endParaRPr lang="en-US" dirty="0">
              <a:solidFill>
                <a:schemeClr val="tx2"/>
              </a:solidFill>
              <a:effectLst>
                <a:outerShdw blurRad="38100" dist="38100" dir="2700000" algn="tl">
                  <a:srgbClr val="000000">
                    <a:alpha val="43137"/>
                  </a:srgbClr>
                </a:outerShdw>
              </a:effectLst>
            </a:endParaRPr>
          </a:p>
          <a:p>
            <a:pPr marL="274320" indent="-274320" eaLnBrk="1" fontAlgn="auto" hangingPunct="1">
              <a:lnSpc>
                <a:spcPct val="90000"/>
              </a:lnSpc>
              <a:spcAft>
                <a:spcPts val="0"/>
              </a:spcAft>
              <a:buFont typeface="Wingdings" pitchFamily="2" charset="2"/>
              <a:buNone/>
              <a:defRPr/>
            </a:pPr>
            <a:r>
              <a:rPr lang="en-US" sz="2800" dirty="0"/>
              <a:t>		</a:t>
            </a:r>
            <a:r>
              <a:rPr lang="en-US" sz="2400" dirty="0" smtClean="0">
                <a:solidFill>
                  <a:srgbClr val="FF0000"/>
                </a:solidFill>
              </a:rPr>
              <a:t>Stop </a:t>
            </a:r>
            <a:r>
              <a:rPr lang="en-US" sz="2400" dirty="0">
                <a:solidFill>
                  <a:srgbClr val="FF0000"/>
                </a:solidFill>
              </a:rPr>
              <a:t>with fasting</a:t>
            </a:r>
          </a:p>
          <a:p>
            <a:pPr marL="274320" indent="-274320" eaLnBrk="1" fontAlgn="auto" hangingPunct="1">
              <a:lnSpc>
                <a:spcPct val="90000"/>
              </a:lnSpc>
              <a:spcAft>
                <a:spcPts val="0"/>
              </a:spcAft>
              <a:buFont typeface="Wingdings" pitchFamily="2" charset="2"/>
              <a:buNone/>
              <a:defRPr/>
            </a:pPr>
            <a:r>
              <a:rPr lang="en-US" sz="2400" dirty="0">
                <a:solidFill>
                  <a:srgbClr val="FF0000"/>
                </a:solidFill>
              </a:rPr>
              <a:t>		</a:t>
            </a:r>
            <a:r>
              <a:rPr lang="en-US" sz="2400" dirty="0" smtClean="0">
                <a:solidFill>
                  <a:srgbClr val="FF0000"/>
                </a:solidFill>
              </a:rPr>
              <a:t>No </a:t>
            </a:r>
            <a:r>
              <a:rPr lang="en-US" sz="2400" dirty="0">
                <a:solidFill>
                  <a:srgbClr val="FF0000"/>
                </a:solidFill>
              </a:rPr>
              <a:t>stool </a:t>
            </a:r>
            <a:r>
              <a:rPr lang="en-US" sz="2400" dirty="0" smtClean="0">
                <a:solidFill>
                  <a:srgbClr val="FF0000"/>
                </a:solidFill>
              </a:rPr>
              <a:t>WBCs</a:t>
            </a:r>
          </a:p>
          <a:p>
            <a:pPr marL="274320" indent="-274320">
              <a:lnSpc>
                <a:spcPct val="90000"/>
              </a:lnSpc>
              <a:buNone/>
              <a:defRPr/>
            </a:pPr>
            <a:r>
              <a:rPr lang="en-US" sz="2400" dirty="0" smtClean="0">
                <a:solidFill>
                  <a:srgbClr val="FF0000"/>
                </a:solidFill>
              </a:rPr>
              <a:t>              Stool PH low, </a:t>
            </a:r>
            <a:r>
              <a:rPr lang="en-IN" sz="2400" dirty="0" smtClean="0">
                <a:solidFill>
                  <a:srgbClr val="FF0000"/>
                </a:solidFill>
                <a:latin typeface="Century Schoolbook"/>
              </a:rPr>
              <a:t>positive for reducing substances</a:t>
            </a:r>
            <a:r>
              <a:rPr lang="en-US" sz="2400" dirty="0" smtClean="0">
                <a:solidFill>
                  <a:srgbClr val="FF0000"/>
                </a:solidFill>
              </a:rPr>
              <a:t>           </a:t>
            </a:r>
            <a:endParaRPr lang="en-US" sz="2400" dirty="0">
              <a:solidFill>
                <a:srgbClr val="FF0000"/>
              </a:solidFill>
            </a:endParaRPr>
          </a:p>
        </p:txBody>
      </p:sp>
      <p:sp>
        <p:nvSpPr>
          <p:cNvPr id="2" name="Rounded Rectangle 1"/>
          <p:cNvSpPr/>
          <p:nvPr/>
        </p:nvSpPr>
        <p:spPr>
          <a:xfrm>
            <a:off x="6120172" y="2463552"/>
            <a:ext cx="3023828" cy="1440160"/>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dirty="0" smtClean="0"/>
              <a:t>Synthetic sugars have no receptors for absorption so adsorbs water into the lumen </a:t>
            </a:r>
            <a:r>
              <a:rPr lang="en-US" dirty="0" smtClean="0">
                <a:sym typeface="Wingdings" pitchFamily="2" charset="2"/>
              </a:rPr>
              <a:t> watery diarrhea</a:t>
            </a:r>
            <a:endParaRPr lang="en-US" dirty="0"/>
          </a:p>
        </p:txBody>
      </p:sp>
      <p:sp>
        <p:nvSpPr>
          <p:cNvPr id="3" name="Rounded Rectangle 2"/>
          <p:cNvSpPr/>
          <p:nvPr/>
        </p:nvSpPr>
        <p:spPr>
          <a:xfrm>
            <a:off x="3995936" y="4165064"/>
            <a:ext cx="2304256" cy="576064"/>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b="1" i="1" dirty="0" err="1">
                <a:solidFill>
                  <a:srgbClr val="FF0000"/>
                </a:solidFill>
              </a:rPr>
              <a:t>unabsorbable</a:t>
            </a:r>
            <a:r>
              <a:rPr lang="en-US" dirty="0"/>
              <a:t> </a:t>
            </a:r>
            <a:r>
              <a:rPr lang="en-US" dirty="0" smtClean="0"/>
              <a:t>, used for constipation</a:t>
            </a:r>
            <a:endParaRPr lang="en-US" dirty="0"/>
          </a:p>
        </p:txBody>
      </p:sp>
      <p:sp>
        <p:nvSpPr>
          <p:cNvPr id="4" name="Rounded Rectangle 3"/>
          <p:cNvSpPr/>
          <p:nvPr/>
        </p:nvSpPr>
        <p:spPr>
          <a:xfrm>
            <a:off x="3275856" y="4869160"/>
            <a:ext cx="5688632" cy="504056"/>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dirty="0" smtClean="0"/>
              <a:t>since the substance is the cause so stopping it will stop the diarrhea (Imp to differentiate from sec diarrhea)</a:t>
            </a:r>
            <a:endParaRPr lang="en-US" dirty="0"/>
          </a:p>
        </p:txBody>
      </p:sp>
      <p:sp>
        <p:nvSpPr>
          <p:cNvPr id="5" name="Rounded Rectangle 4"/>
          <p:cNvSpPr/>
          <p:nvPr/>
        </p:nvSpPr>
        <p:spPr>
          <a:xfrm>
            <a:off x="3059832" y="5481228"/>
            <a:ext cx="1872208" cy="216024"/>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dirty="0" smtClean="0"/>
              <a:t>No inflammation</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4" name="Picture 4" descr="Diarrhea | Concise Medical Knowledg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59832" y="0"/>
            <a:ext cx="6084168" cy="6858000"/>
          </a:xfrm>
          <a:prstGeom prst="rect">
            <a:avLst/>
          </a:prstGeom>
          <a:noFill/>
          <a:extLst>
            <a:ext uri="{909E8E84-426E-40DD-AFC4-6F175D3DCCD1}">
              <a14:hiddenFill xmlns:a14="http://schemas.microsoft.com/office/drawing/2010/main">
                <a:solidFill>
                  <a:srgbClr val="FFFFFF"/>
                </a:solidFill>
              </a14:hiddenFill>
            </a:ext>
          </a:extLst>
        </p:spPr>
      </p:pic>
      <p:sp>
        <p:nvSpPr>
          <p:cNvPr id="5" name="Rounded Rectangle 4"/>
          <p:cNvSpPr/>
          <p:nvPr/>
        </p:nvSpPr>
        <p:spPr>
          <a:xfrm>
            <a:off x="-9872" y="0"/>
            <a:ext cx="3059832" cy="6741368"/>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dirty="0"/>
              <a:t>Villi </a:t>
            </a:r>
            <a:r>
              <a:rPr lang="en-US" dirty="0" smtClean="0"/>
              <a:t>destruction(</a:t>
            </a:r>
            <a:r>
              <a:rPr lang="en-US" dirty="0" err="1" smtClean="0"/>
              <a:t>ex:Rota</a:t>
            </a:r>
            <a:r>
              <a:rPr lang="en-US" dirty="0" smtClean="0"/>
              <a:t> virus) </a:t>
            </a:r>
            <a:r>
              <a:rPr lang="en-US" dirty="0" smtClean="0">
                <a:sym typeface="Wingdings" panose="05000000000000000000" pitchFamily="2" charset="2"/>
              </a:rPr>
              <a:t> lactase enzyme damage (on usually on tips of villi , usually converts lactose to glucose and </a:t>
            </a:r>
            <a:r>
              <a:rPr lang="en-US" dirty="0" err="1" smtClean="0">
                <a:sym typeface="Wingdings" panose="05000000000000000000" pitchFamily="2" charset="2"/>
              </a:rPr>
              <a:t>galactose</a:t>
            </a:r>
            <a:r>
              <a:rPr lang="en-US" dirty="0" smtClean="0">
                <a:sym typeface="Wingdings" panose="05000000000000000000" pitchFamily="2" charset="2"/>
              </a:rPr>
              <a:t> ) </a:t>
            </a:r>
            <a:r>
              <a:rPr lang="en-US" dirty="0">
                <a:sym typeface="Wingdings" panose="05000000000000000000" pitchFamily="2" charset="2"/>
              </a:rPr>
              <a:t> </a:t>
            </a:r>
            <a:r>
              <a:rPr lang="en-US" dirty="0" err="1" smtClean="0"/>
              <a:t>malabsorption</a:t>
            </a:r>
            <a:r>
              <a:rPr lang="en-US" dirty="0" smtClean="0">
                <a:sym typeface="Wingdings" panose="05000000000000000000" pitchFamily="2" charset="2"/>
              </a:rPr>
              <a:t> </a:t>
            </a:r>
            <a:r>
              <a:rPr lang="en-US" dirty="0">
                <a:sym typeface="Wingdings" panose="05000000000000000000" pitchFamily="2" charset="2"/>
              </a:rPr>
              <a:t>of </a:t>
            </a:r>
            <a:r>
              <a:rPr lang="en-US" dirty="0" smtClean="0">
                <a:sym typeface="Wingdings" panose="05000000000000000000" pitchFamily="2" charset="2"/>
              </a:rPr>
              <a:t>lactose (</a:t>
            </a:r>
            <a:r>
              <a:rPr lang="en-US" dirty="0">
                <a:sym typeface="Wingdings" panose="05000000000000000000" pitchFamily="2" charset="2"/>
              </a:rPr>
              <a:t>milk)osmotic </a:t>
            </a:r>
            <a:r>
              <a:rPr lang="en-US" dirty="0" smtClean="0">
                <a:sym typeface="Wingdings" panose="05000000000000000000" pitchFamily="2" charset="2"/>
              </a:rPr>
              <a:t>effect </a:t>
            </a:r>
            <a:r>
              <a:rPr lang="en-US" dirty="0">
                <a:sym typeface="Wingdings" panose="05000000000000000000" pitchFamily="2" charset="2"/>
              </a:rPr>
              <a:t>watery </a:t>
            </a:r>
            <a:r>
              <a:rPr lang="en-US" dirty="0" smtClean="0">
                <a:sym typeface="Wingdings" panose="05000000000000000000" pitchFamily="2" charset="2"/>
              </a:rPr>
              <a:t>diarrhea </a:t>
            </a:r>
            <a:r>
              <a:rPr lang="en-US" dirty="0">
                <a:sym typeface="Wingdings" panose="05000000000000000000" pitchFamily="2" charset="2"/>
              </a:rPr>
              <a:t>in large intestine bacteria ferments </a:t>
            </a:r>
            <a:r>
              <a:rPr lang="en-US" dirty="0" smtClean="0">
                <a:sym typeface="Wingdings" panose="05000000000000000000" pitchFamily="2" charset="2"/>
              </a:rPr>
              <a:t>lactose </a:t>
            </a:r>
            <a:r>
              <a:rPr lang="en-US" dirty="0">
                <a:sym typeface="Wingdings" panose="05000000000000000000" pitchFamily="2" charset="2"/>
              </a:rPr>
              <a:t>acidic </a:t>
            </a:r>
            <a:r>
              <a:rPr lang="en-US" dirty="0" smtClean="0">
                <a:sym typeface="Wingdings" panose="05000000000000000000" pitchFamily="2" charset="2"/>
              </a:rPr>
              <a:t>stool (low PH)</a:t>
            </a:r>
            <a:endParaRPr lang="en-US" dirty="0"/>
          </a:p>
          <a:p>
            <a:pPr algn="ctr"/>
            <a:r>
              <a:rPr lang="en-US" dirty="0" smtClean="0"/>
              <a:t>Secondary lactase deficiency </a:t>
            </a:r>
            <a:r>
              <a:rPr lang="en-US" dirty="0"/>
              <a:t>results from  small intestinal mucosal injury when lactase enzyme is lost from the tips of the villi. Causes include </a:t>
            </a:r>
            <a:r>
              <a:rPr lang="en-US" dirty="0" err="1"/>
              <a:t>rotaviral</a:t>
            </a:r>
            <a:r>
              <a:rPr lang="en-US" dirty="0"/>
              <a:t> infection, parasitic infection, celiac disease, </a:t>
            </a:r>
            <a:r>
              <a:rPr lang="en-US" dirty="0" err="1"/>
              <a:t>Crohn</a:t>
            </a:r>
            <a:r>
              <a:rPr lang="en-US" dirty="0"/>
              <a:t> disease, and other </a:t>
            </a:r>
            <a:r>
              <a:rPr lang="en-US" dirty="0" err="1"/>
              <a:t>enteropathies</a:t>
            </a:r>
            <a:endParaRPr lang="en-US" dirty="0"/>
          </a:p>
        </p:txBody>
      </p:sp>
    </p:spTree>
    <p:extLst>
      <p:ext uri="{BB962C8B-B14F-4D97-AF65-F5344CB8AC3E}">
        <p14:creationId xmlns:p14="http://schemas.microsoft.com/office/powerpoint/2010/main" val="4021688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457200" indent="-457200"/>
            <a:r>
              <a:rPr lang="en-US" dirty="0" smtClean="0"/>
              <a:t>Stimulation of active </a:t>
            </a:r>
            <a:r>
              <a:rPr lang="en-US" i="1" dirty="0" smtClean="0">
                <a:solidFill>
                  <a:srgbClr val="FF0000"/>
                </a:solidFill>
              </a:rPr>
              <a:t>chloride </a:t>
            </a:r>
            <a:r>
              <a:rPr lang="en-US" dirty="0" smtClean="0"/>
              <a:t> secretion from the crypt cells into the lumen</a:t>
            </a:r>
          </a:p>
          <a:p>
            <a:pPr marL="0" indent="0">
              <a:buNone/>
            </a:pPr>
            <a:endParaRPr lang="en-US" dirty="0" smtClean="0"/>
          </a:p>
          <a:p>
            <a:pPr marL="457200" indent="-457200"/>
            <a:r>
              <a:rPr lang="en-US" dirty="0" smtClean="0"/>
              <a:t>Mediated by </a:t>
            </a:r>
            <a:r>
              <a:rPr lang="en-US" dirty="0" smtClean="0">
                <a:solidFill>
                  <a:srgbClr val="FF0000"/>
                </a:solidFill>
              </a:rPr>
              <a:t>preformed bacterial </a:t>
            </a:r>
            <a:r>
              <a:rPr lang="en-US" dirty="0" smtClean="0"/>
              <a:t>toxins, as cholera toxin, E.coli, </a:t>
            </a:r>
            <a:r>
              <a:rPr lang="en-IN" dirty="0"/>
              <a:t>Shigella, Salmonella, </a:t>
            </a:r>
            <a:r>
              <a:rPr lang="en-IN" dirty="0" smtClean="0"/>
              <a:t>and Campylobacter </a:t>
            </a:r>
            <a:r>
              <a:rPr lang="en-IN" dirty="0" err="1"/>
              <a:t>jejuni</a:t>
            </a:r>
            <a:endParaRPr lang="en-US" dirty="0"/>
          </a:p>
        </p:txBody>
      </p:sp>
      <p:sp>
        <p:nvSpPr>
          <p:cNvPr id="2" name="Title 1"/>
          <p:cNvSpPr>
            <a:spLocks noGrp="1"/>
          </p:cNvSpPr>
          <p:nvPr>
            <p:ph type="title"/>
          </p:nvPr>
        </p:nvSpPr>
        <p:spPr/>
        <p:txBody>
          <a:bodyPr/>
          <a:lstStyle/>
          <a:p>
            <a:pPr algn="l"/>
            <a:r>
              <a:rPr lang="en-US" dirty="0" smtClean="0">
                <a:solidFill>
                  <a:srgbClr val="FF0000"/>
                </a:solidFill>
              </a:rPr>
              <a:t>Secretory diarrhea</a:t>
            </a:r>
            <a:endParaRPr lang="ar-EG" dirty="0">
              <a:solidFill>
                <a:srgbClr val="FF0000"/>
              </a:solidFill>
            </a:endParaRPr>
          </a:p>
        </p:txBody>
      </p:sp>
      <p:sp>
        <p:nvSpPr>
          <p:cNvPr id="4" name="Rounded Rectangle 3"/>
          <p:cNvSpPr/>
          <p:nvPr/>
        </p:nvSpPr>
        <p:spPr>
          <a:xfrm>
            <a:off x="4644008" y="4365104"/>
            <a:ext cx="3744416" cy="521216"/>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dirty="0" smtClean="0"/>
              <a:t>Food poisoning ,  may have a history of eating fast food </a:t>
            </a:r>
            <a:endParaRPr lang="en-US" dirty="0"/>
          </a:p>
        </p:txBody>
      </p:sp>
      <p:sp>
        <p:nvSpPr>
          <p:cNvPr id="5" name="Rounded Rectangle 4"/>
          <p:cNvSpPr/>
          <p:nvPr/>
        </p:nvSpPr>
        <p:spPr>
          <a:xfrm>
            <a:off x="5076056" y="116632"/>
            <a:ext cx="3923928" cy="1440160"/>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dirty="0" smtClean="0"/>
              <a:t>Toxin stimulates mucosal cells to secrete </a:t>
            </a:r>
            <a:r>
              <a:rPr lang="en-US" dirty="0" err="1" smtClean="0"/>
              <a:t>Cl</a:t>
            </a:r>
            <a:r>
              <a:rPr lang="en-US" dirty="0" smtClean="0"/>
              <a:t> ,Na secreted w </a:t>
            </a:r>
            <a:r>
              <a:rPr lang="en-US" dirty="0" err="1" smtClean="0"/>
              <a:t>Cl</a:t>
            </a:r>
            <a:r>
              <a:rPr lang="en-US" dirty="0" smtClean="0"/>
              <a:t> to maintain lumens charge (Na + and </a:t>
            </a:r>
            <a:r>
              <a:rPr lang="en-US" dirty="0" err="1" smtClean="0"/>
              <a:t>Cl</a:t>
            </a:r>
            <a:r>
              <a:rPr lang="en-US" dirty="0" smtClean="0"/>
              <a:t>-) , </a:t>
            </a:r>
            <a:r>
              <a:rPr lang="en-US" dirty="0" err="1" smtClean="0"/>
              <a:t>NaCl</a:t>
            </a:r>
            <a:r>
              <a:rPr lang="en-US" dirty="0" smtClean="0"/>
              <a:t> have large osmotic effect</a:t>
            </a:r>
            <a:endParaRPr lang="en-US" dirty="0"/>
          </a:p>
        </p:txBody>
      </p:sp>
      <p:sp>
        <p:nvSpPr>
          <p:cNvPr id="6" name="Rounded Rectangle 5"/>
          <p:cNvSpPr/>
          <p:nvPr/>
        </p:nvSpPr>
        <p:spPr>
          <a:xfrm>
            <a:off x="755576" y="5445224"/>
            <a:ext cx="3168352" cy="1008112"/>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dirty="0" smtClean="0"/>
              <a:t>Is the diarrhea wakes him up while sleeping </a:t>
            </a:r>
            <a:r>
              <a:rPr lang="en-US" dirty="0" smtClean="0">
                <a:sym typeface="Wingdings" pitchFamily="2" charset="2"/>
              </a:rPr>
              <a:t> sec diarrhea since the </a:t>
            </a:r>
            <a:r>
              <a:rPr lang="en-US" dirty="0" err="1" smtClean="0">
                <a:sym typeface="Wingdings" pitchFamily="2" charset="2"/>
              </a:rPr>
              <a:t>pt</a:t>
            </a:r>
            <a:r>
              <a:rPr lang="en-US" dirty="0" smtClean="0">
                <a:sym typeface="Wingdings" pitchFamily="2" charset="2"/>
              </a:rPr>
              <a:t> is by </a:t>
            </a:r>
            <a:r>
              <a:rPr lang="en-US" dirty="0" err="1" smtClean="0">
                <a:sym typeface="Wingdings" pitchFamily="2" charset="2"/>
              </a:rPr>
              <a:t>defult</a:t>
            </a:r>
            <a:r>
              <a:rPr lang="en-US" dirty="0" smtClean="0">
                <a:sym typeface="Wingdings" pitchFamily="2" charset="2"/>
              </a:rPr>
              <a:t>  fasting</a:t>
            </a:r>
            <a:endParaRPr lang="en-US" dirty="0"/>
          </a:p>
        </p:txBody>
      </p:sp>
    </p:spTree>
    <p:extLst>
      <p:ext uri="{BB962C8B-B14F-4D97-AF65-F5344CB8AC3E}">
        <p14:creationId xmlns:p14="http://schemas.microsoft.com/office/powerpoint/2010/main" val="147736215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0" y="274638"/>
            <a:ext cx="8964488" cy="6466730"/>
          </a:xfrm>
        </p:spPr>
      </p:pic>
      <p:sp>
        <p:nvSpPr>
          <p:cNvPr id="3" name="Title 2"/>
          <p:cNvSpPr>
            <a:spLocks noGrp="1"/>
          </p:cNvSpPr>
          <p:nvPr>
            <p:ph type="title"/>
          </p:nvPr>
        </p:nvSpPr>
        <p:spPr/>
        <p:txBody>
          <a:bodyPr/>
          <a:lstStyle/>
          <a:p>
            <a:endParaRPr lang="en-US" dirty="0"/>
          </a:p>
        </p:txBody>
      </p:sp>
    </p:spTree>
    <p:extLst>
      <p:ext uri="{BB962C8B-B14F-4D97-AF65-F5344CB8AC3E}">
        <p14:creationId xmlns:p14="http://schemas.microsoft.com/office/powerpoint/2010/main" val="295331969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981</TotalTime>
  <Words>3939</Words>
  <Application>Microsoft Office PowerPoint</Application>
  <PresentationFormat>On-screen Show (4:3)</PresentationFormat>
  <Paragraphs>574</Paragraphs>
  <Slides>49</Slides>
  <Notes>29</Notes>
  <HiddenSlides>0</HiddenSlides>
  <MMClips>0</MMClips>
  <ScaleCrop>false</ScaleCrop>
  <HeadingPairs>
    <vt:vector size="4" baseType="variant">
      <vt:variant>
        <vt:lpstr>Theme</vt:lpstr>
      </vt:variant>
      <vt:variant>
        <vt:i4>1</vt:i4>
      </vt:variant>
      <vt:variant>
        <vt:lpstr>Slide Titles</vt:lpstr>
      </vt:variant>
      <vt:variant>
        <vt:i4>49</vt:i4>
      </vt:variant>
    </vt:vector>
  </HeadingPairs>
  <TitlesOfParts>
    <vt:vector size="50" baseType="lpstr">
      <vt:lpstr>Office Theme</vt:lpstr>
      <vt:lpstr>Acute gastroenteritis                  Haitham Al-Dhmour, MD</vt:lpstr>
      <vt:lpstr>Acute gastroenteritis</vt:lpstr>
      <vt:lpstr>Epidemiology</vt:lpstr>
      <vt:lpstr>Risk factors</vt:lpstr>
      <vt:lpstr>Mechanisms of Diarrhea</vt:lpstr>
      <vt:lpstr>      Mechanisms of Diarrhea</vt:lpstr>
      <vt:lpstr>PowerPoint Presentation</vt:lpstr>
      <vt:lpstr>Secretory diarrhea</vt:lpstr>
      <vt:lpstr>PowerPoint Presentation</vt:lpstr>
      <vt:lpstr>Mechanisms of Diarrhea</vt:lpstr>
      <vt:lpstr>Mechanisms of Diarrhea</vt:lpstr>
      <vt:lpstr>Causes </vt:lpstr>
      <vt:lpstr>Viral</vt:lpstr>
      <vt:lpstr>Rota</vt:lpstr>
      <vt:lpstr>Prevention: Rota vaccine</vt:lpstr>
      <vt:lpstr>Calicivirus</vt:lpstr>
      <vt:lpstr>Bacterial</vt:lpstr>
      <vt:lpstr>Campylobacter jejuni </vt:lpstr>
      <vt:lpstr>Salmonella enterica</vt:lpstr>
      <vt:lpstr>Shigella</vt:lpstr>
      <vt:lpstr>E.Coli</vt:lpstr>
      <vt:lpstr>E.Coli</vt:lpstr>
      <vt:lpstr>PowerPoint Presentation</vt:lpstr>
      <vt:lpstr>Vibrio Cholera</vt:lpstr>
      <vt:lpstr>Parasitic</vt:lpstr>
      <vt:lpstr>Entamoeba histolytica</vt:lpstr>
      <vt:lpstr>Cryptosporidium</vt:lpstr>
      <vt:lpstr>History</vt:lpstr>
      <vt:lpstr>Physical exam</vt:lpstr>
      <vt:lpstr>PowerPoint Presentation</vt:lpstr>
      <vt:lpstr>PowerPoint Presentation</vt:lpstr>
      <vt:lpstr>Lab testing</vt:lpstr>
      <vt:lpstr>Lab testing</vt:lpstr>
      <vt:lpstr>Routine stool exam</vt:lpstr>
      <vt:lpstr>Stool culture</vt:lpstr>
      <vt:lpstr>Other stool testing</vt:lpstr>
      <vt:lpstr>Management </vt:lpstr>
      <vt:lpstr>Indications of admission</vt:lpstr>
      <vt:lpstr>ORS</vt:lpstr>
      <vt:lpstr>ORS</vt:lpstr>
      <vt:lpstr>ORS</vt:lpstr>
      <vt:lpstr>Types of ORS</vt:lpstr>
      <vt:lpstr>Don’t </vt:lpstr>
      <vt:lpstr>Others</vt:lpstr>
      <vt:lpstr>Continue feeding: age-appropriate diet</vt:lpstr>
      <vt:lpstr>Probiotics</vt:lpstr>
      <vt:lpstr>Zinc supplements </vt:lpstr>
      <vt:lpstr>Antibiotic indication</vt:lpstr>
      <vt:lpstr>Antiemetics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haitham dmour</dc:creator>
  <cp:lastModifiedBy>leena mahmoud</cp:lastModifiedBy>
  <cp:revision>85</cp:revision>
  <dcterms:created xsi:type="dcterms:W3CDTF">2006-08-16T00:00:00Z</dcterms:created>
  <dcterms:modified xsi:type="dcterms:W3CDTF">2022-10-12T17:46:28Z</dcterms:modified>
</cp:coreProperties>
</file>