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10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1"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1"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1"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1"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1"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1"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1"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1"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1"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6EB"/>
          </a:solidFill>
        </a:fill>
      </a:tcStyle>
    </a:wholeTbl>
    <a:band2H>
      <a:tcTxStyle/>
      <a:tcStyle>
        <a:tcBdr/>
        <a:fill>
          <a:solidFill>
            <a:srgbClr val="E6F3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6EB"/>
          </a:solidFill>
        </a:fill>
      </a:tcStyle>
    </a:wholeTbl>
    <a:band2H>
      <a:tcTxStyle/>
      <a:tcStyle>
        <a:tcBdr/>
        <a:fill>
          <a:solidFill>
            <a:srgbClr val="E6F3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ED6"/>
          </a:solidFill>
        </a:fill>
      </a:tcStyle>
    </a:wholeTbl>
    <a:band2H>
      <a:tcTxStyle/>
      <a:tcStyle>
        <a:tcBdr/>
        <a:fill>
          <a:solidFill>
            <a:srgbClr val="E6F7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1CBD3"/>
          </a:solidFill>
        </a:fill>
      </a:tcStyle>
    </a:wholeTbl>
    <a:band2H>
      <a:tcTxStyle/>
      <a:tcStyle>
        <a:tcBdr/>
        <a:fill>
          <a:solidFill>
            <a:srgbClr val="F8E7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143000" y="685800"/>
            <a:ext cx="4572000" cy="3429000"/>
          </a:xfrm>
          <a:prstGeom prst="rect">
            <a:avLst/>
          </a:prstGeom>
        </p:spPr>
        <p:txBody>
          <a:bodyPr/>
          <a:lstStyle/>
          <a:p>
            <a:endParaRPr/>
          </a:p>
        </p:txBody>
      </p:sp>
      <p:sp>
        <p:nvSpPr>
          <p:cNvPr id="113" name="Shape 1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rtl="1" latinLnBrk="0">
      <a:defRPr sz="1400">
        <a:latin typeface="+mj-lt"/>
        <a:ea typeface="+mj-ea"/>
        <a:cs typeface="+mj-cs"/>
        <a:sym typeface="Arial"/>
      </a:defRPr>
    </a:lvl1pPr>
    <a:lvl2pPr indent="228600" rtl="1" latinLnBrk="0">
      <a:defRPr sz="1400">
        <a:latin typeface="+mj-lt"/>
        <a:ea typeface="+mj-ea"/>
        <a:cs typeface="+mj-cs"/>
        <a:sym typeface="Arial"/>
      </a:defRPr>
    </a:lvl2pPr>
    <a:lvl3pPr indent="457200" rtl="1" latinLnBrk="0">
      <a:defRPr sz="1400">
        <a:latin typeface="+mj-lt"/>
        <a:ea typeface="+mj-ea"/>
        <a:cs typeface="+mj-cs"/>
        <a:sym typeface="Arial"/>
      </a:defRPr>
    </a:lvl3pPr>
    <a:lvl4pPr indent="685800" rtl="1" latinLnBrk="0">
      <a:defRPr sz="1400">
        <a:latin typeface="+mj-lt"/>
        <a:ea typeface="+mj-ea"/>
        <a:cs typeface="+mj-cs"/>
        <a:sym typeface="Arial"/>
      </a:defRPr>
    </a:lvl4pPr>
    <a:lvl5pPr indent="914400" rtl="1" latinLnBrk="0">
      <a:defRPr sz="1400">
        <a:latin typeface="+mj-lt"/>
        <a:ea typeface="+mj-ea"/>
        <a:cs typeface="+mj-cs"/>
        <a:sym typeface="Arial"/>
      </a:defRPr>
    </a:lvl5pPr>
    <a:lvl6pPr indent="1143000" rtl="1" latinLnBrk="0">
      <a:defRPr sz="1400">
        <a:latin typeface="+mj-lt"/>
        <a:ea typeface="+mj-ea"/>
        <a:cs typeface="+mj-cs"/>
        <a:sym typeface="Arial"/>
      </a:defRPr>
    </a:lvl6pPr>
    <a:lvl7pPr indent="1371600" rtl="1" latinLnBrk="0">
      <a:defRPr sz="1400">
        <a:latin typeface="+mj-lt"/>
        <a:ea typeface="+mj-ea"/>
        <a:cs typeface="+mj-cs"/>
        <a:sym typeface="Arial"/>
      </a:defRPr>
    </a:lvl7pPr>
    <a:lvl8pPr indent="1600200" rtl="1" latinLnBrk="0">
      <a:defRPr sz="1400">
        <a:latin typeface="+mj-lt"/>
        <a:ea typeface="+mj-ea"/>
        <a:cs typeface="+mj-cs"/>
        <a:sym typeface="Arial"/>
      </a:defRPr>
    </a:lvl8pPr>
    <a:lvl9pPr indent="1828800" rtl="1"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11/11/23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78521071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11/11/23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304762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11/11/23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232298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20" name="نص العنوان"/>
          <p:cNvSpPr txBox="1">
            <a:spLocks noGrp="1"/>
          </p:cNvSpPr>
          <p:nvPr>
            <p:ph type="title"/>
          </p:nvPr>
        </p:nvSpPr>
        <p:spPr>
          <a:prstGeom prst="rect">
            <a:avLst/>
          </a:prstGeom>
        </p:spPr>
        <p:txBody>
          <a:bodyPr/>
          <a:lstStyle/>
          <a:p>
            <a:r>
              <a:t>نص العنوان</a:t>
            </a:r>
          </a:p>
        </p:txBody>
      </p:sp>
      <p:sp>
        <p:nvSpPr>
          <p:cNvPr id="21" name="مستوى النص الأول…"/>
          <p:cNvSpPr txBox="1">
            <a:spLocks noGrp="1"/>
          </p:cNvSpPr>
          <p:nvPr>
            <p:ph type="body" idx="1"/>
          </p:nvPr>
        </p:nvSpPr>
        <p:spPr>
          <a:prstGeom prst="rect">
            <a:avLst/>
          </a:prstGeom>
        </p:spPr>
        <p:txBody>
          <a:body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2"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58067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11/11/23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681949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11/11/23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6373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11/11/23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825684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11/11/23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91088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11/11/23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44139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11/11/23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116824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11/11/23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254669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11/11/23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37105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11/11/23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26209541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abclawcenters.com/practice-areas/types-of-birth-injuries/birth-trauma/" TargetMode="External"/><Relationship Id="rId2" Type="http://schemas.openxmlformats.org/officeDocument/2006/relationships/hyperlink" Target="https://www.abclawcenters.com/practice-areas/prenatal-birth-injuries/fetus-or-newborn-medical-problems/hypoxic-ischemic-encephalopathy/birth-asphyxia-hypoxic-ischemic-encephalopathy-attorneys/"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abclawcenters.com/practice-areas/prenatal-birth-injuries/traumatic-birth-injuries/intracranial-hemorrhages/subarachnoid-hemorrhage-2/" TargetMode="External"/><Relationship Id="rId2" Type="http://schemas.openxmlformats.org/officeDocument/2006/relationships/hyperlink" Target="https://www.abclawcenters.com/practice-areas/neonatal-birth-injuries/neonatal-intensive-care-unit-nicu/baby-brain-bleeds/subdural-hematoma-hemorrhage/"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hyperlink" Target="https://www.abclawcenters.com/practice-areas/neonatal-birth-injuries/neonatal-intensive-care-unit-nicu/baby-brain-bleeds/intraventricular-hemorrhages-ivh/"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hyperlink" Target="https://www.abclawcenters.com/practice-areas/prenatal-birth-injuries/traumatic-birth-injuries/prolonged-and-arrested-labor/" TargetMode="External"/><Relationship Id="rId3" Type="http://schemas.openxmlformats.org/officeDocument/2006/relationships/hyperlink" Target="https://www.abclawcenters.com/practice-areas/prenatal-birth-injuries/traumatic-birth-injuries/cephalopelvic-disproportion/" TargetMode="External"/><Relationship Id="rId7" Type="http://schemas.openxmlformats.org/officeDocument/2006/relationships/hyperlink" Target="https://www.abclawcenters.com/practice-areas/prenatal-birth-injuries/abnormal-position-or-presentation/brow-presentation-birth-injury/" TargetMode="External"/><Relationship Id="rId2" Type="http://schemas.openxmlformats.org/officeDocument/2006/relationships/hyperlink" Target="https://www.abclawcenters.com/practice-areas/prenatal-birth-injuries/traumatic-birth-injuries/macrosomia/" TargetMode="External"/><Relationship Id="rId1" Type="http://schemas.openxmlformats.org/officeDocument/2006/relationships/slideLayout" Target="../slideLayouts/slideLayout12.xml"/><Relationship Id="rId6" Type="http://schemas.openxmlformats.org/officeDocument/2006/relationships/hyperlink" Target="https://www.abclawcenters.com/practice-areas/prenatal-birth-injuries/abnormal-position-or-presentation/face-presentation/" TargetMode="External"/><Relationship Id="rId5" Type="http://schemas.openxmlformats.org/officeDocument/2006/relationships/hyperlink" Target="https://www.abclawcenters.com/practice-areas/prenatal-birth-injuries/abnormal-position-or-presentation/breech-birth/" TargetMode="External"/><Relationship Id="rId4" Type="http://schemas.openxmlformats.org/officeDocument/2006/relationships/hyperlink" Target="https://www.abclawcenters.com/practice-areas/prenatal-birth-injuries/abnormal-position-or-presentation/" TargetMode="External"/><Relationship Id="rId9" Type="http://schemas.openxmlformats.org/officeDocument/2006/relationships/hyperlink" Target="https://www.abclawcenters.com/practice-areas/prenatal-birth-injuries/fetus-or-newborn-medical-problems/hypoxic-ischemic-encephalopathy/"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abclawcenters.com/frequently-asked-questions/what-are-some-signs-that-my-baby-is-in-distress/" TargetMode="External"/><Relationship Id="rId2" Type="http://schemas.openxmlformats.org/officeDocument/2006/relationships/hyperlink" Target="https://www.abclawcenters.com/practice-areas/prenatal-birth-injuries/traumatic-birth-injuries/intracranial-hemorrhages/" TargetMode="External"/><Relationship Id="rId1" Type="http://schemas.openxmlformats.org/officeDocument/2006/relationships/slideLayout" Target="../slideLayouts/slideLayout12.xml"/><Relationship Id="rId4" Type="http://schemas.openxmlformats.org/officeDocument/2006/relationships/hyperlink" Target="https://www.abclawcenters.com/frequently-asked-questions/what-is-c-section-delivery-and-when-is-it-perform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next.amboss.com/us/article/7I04Vh#Za68e01313423572283ce418087f356cb" TargetMode="External"/><Relationship Id="rId2" Type="http://schemas.openxmlformats.org/officeDocument/2006/relationships/hyperlink" Target="https://next.amboss.com/us/article/zl0rzT#Z39ea92ae5426bd72cbb3aaf20a6c5846"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next.amboss.com/us/article/Xl09vT#Zd621c78b82e7b2158680e971a7ff2938" TargetMode="External"/><Relationship Id="rId2" Type="http://schemas.openxmlformats.org/officeDocument/2006/relationships/hyperlink" Target="https://next.amboss.com/us/article/3O0SHT#Zd9be500ed67e2a9a27009b002419910a" TargetMode="External"/><Relationship Id="rId1" Type="http://schemas.openxmlformats.org/officeDocument/2006/relationships/slideLayout" Target="../slideLayouts/slideLayout12.xml"/><Relationship Id="rId4" Type="http://schemas.openxmlformats.org/officeDocument/2006/relationships/hyperlink" Target="https://next.amboss.com/us/article/a40Q3T#Z44c4e5f2c4dd6601cc0a84b233c56b49"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15" name="Google Shape;88;p1"/>
          <p:cNvSpPr/>
          <p:nvPr/>
        </p:nvSpPr>
        <p:spPr>
          <a:xfrm>
            <a:off x="0" y="0"/>
            <a:ext cx="12192000" cy="6858000"/>
          </a:xfrm>
          <a:prstGeom prst="rect">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116" name="Google Shape;89;p1"/>
          <p:cNvSpPr txBox="1">
            <a:spLocks noGrp="1"/>
          </p:cNvSpPr>
          <p:nvPr>
            <p:ph type="ctrTitle"/>
          </p:nvPr>
        </p:nvSpPr>
        <p:spPr>
          <a:xfrm>
            <a:off x="1" y="-365"/>
            <a:ext cx="6662888" cy="3011095"/>
          </a:xfrm>
          <a:prstGeom prst="rect">
            <a:avLst/>
          </a:prstGeom>
        </p:spPr>
        <p:txBody>
          <a:bodyPr/>
          <a:lstStyle>
            <a:lvl1pPr rtl="0">
              <a:defRPr/>
            </a:lvl1pPr>
          </a:lstStyle>
          <a:p>
            <a:r>
              <a:t>Birth injuries</a:t>
            </a:r>
          </a:p>
        </p:txBody>
      </p:sp>
      <p:sp>
        <p:nvSpPr>
          <p:cNvPr id="117" name="Google Shape;90;p1"/>
          <p:cNvSpPr txBox="1">
            <a:spLocks noGrp="1"/>
          </p:cNvSpPr>
          <p:nvPr>
            <p:ph type="subTitle" idx="1"/>
          </p:nvPr>
        </p:nvSpPr>
        <p:spPr>
          <a:prstGeom prst="rect">
            <a:avLst/>
          </a:prstGeom>
        </p:spPr>
        <p:txBody>
          <a:bodyPr/>
          <a:lstStyle>
            <a:lvl1pPr rtl="0">
              <a:defRPr/>
            </a:lvl1pPr>
          </a:lstStyle>
          <a:p>
            <a:r>
              <a:t>Presented by:</a:t>
            </a:r>
          </a:p>
        </p:txBody>
      </p:sp>
      <p:pic>
        <p:nvPicPr>
          <p:cNvPr id="118" name="Google Shape;91;p1" descr="Google Shape;91;p1"/>
          <p:cNvPicPr>
            <a:picLocks noChangeAspect="1"/>
          </p:cNvPicPr>
          <p:nvPr/>
        </p:nvPicPr>
        <p:blipFill>
          <a:blip r:embed="rId3"/>
          <a:srcRect t="7413" b="6180"/>
          <a:stretch>
            <a:fillRect/>
          </a:stretch>
        </p:blipFill>
        <p:spPr>
          <a:xfrm>
            <a:off x="6662889" y="2228"/>
            <a:ext cx="5529140" cy="3179290"/>
          </a:xfrm>
          <a:prstGeom prst="rect">
            <a:avLst/>
          </a:prstGeom>
          <a:ln w="12700">
            <a:miter lim="400000"/>
          </a:ln>
        </p:spPr>
      </p:pic>
      <p:pic>
        <p:nvPicPr>
          <p:cNvPr id="119" name="Google Shape;92;p1" descr="Google Shape;92;p1"/>
          <p:cNvPicPr>
            <a:picLocks noChangeAspect="1"/>
          </p:cNvPicPr>
          <p:nvPr/>
        </p:nvPicPr>
        <p:blipFill>
          <a:blip r:embed="rId4"/>
          <a:srcRect l="332" r="10361"/>
          <a:stretch>
            <a:fillRect/>
          </a:stretch>
        </p:blipFill>
        <p:spPr>
          <a:xfrm>
            <a:off x="6732235" y="3181518"/>
            <a:ext cx="5529141" cy="3361662"/>
          </a:xfrm>
          <a:prstGeom prst="rect">
            <a:avLst/>
          </a:prstGeom>
          <a:ln w="12700">
            <a:miter lim="400000"/>
          </a:ln>
        </p:spPr>
      </p:pic>
      <p:sp>
        <p:nvSpPr>
          <p:cNvPr id="120" name="Jafar radawneh…"/>
          <p:cNvSpPr txBox="1"/>
          <p:nvPr/>
        </p:nvSpPr>
        <p:spPr>
          <a:xfrm>
            <a:off x="904880" y="3526247"/>
            <a:ext cx="3861405" cy="3000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rtl="0">
              <a:defRPr/>
            </a:pPr>
            <a:r>
              <a:rPr dirty="0"/>
              <a:t> </a:t>
            </a:r>
          </a:p>
          <a:p>
            <a:pPr rtl="0">
              <a:defRPr/>
            </a:pPr>
            <a:endParaRPr sz="2500" i="1" dirty="0"/>
          </a:p>
          <a:p>
            <a:pPr rtl="0">
              <a:defRPr/>
            </a:pPr>
            <a:r>
              <a:rPr sz="2500" i="1" dirty="0"/>
              <a:t>Jafar radawneh </a:t>
            </a:r>
          </a:p>
          <a:p>
            <a:pPr rtl="0">
              <a:defRPr/>
            </a:pPr>
            <a:r>
              <a:rPr sz="2500" i="1" dirty="0"/>
              <a:t>Rashed bataineh</a:t>
            </a:r>
          </a:p>
          <a:p>
            <a:pPr rtl="0">
              <a:defRPr/>
            </a:pPr>
            <a:r>
              <a:rPr sz="2500" i="1" dirty="0"/>
              <a:t>Mohammed maaitah</a:t>
            </a:r>
          </a:p>
          <a:p>
            <a:pPr rtl="0">
              <a:defRPr/>
            </a:pPr>
            <a:r>
              <a:rPr sz="2500" i="1" dirty="0"/>
              <a:t>Ahmad maaitah</a:t>
            </a:r>
          </a:p>
          <a:p>
            <a:pPr rtl="0">
              <a:defRPr/>
            </a:pPr>
            <a:r>
              <a:rPr sz="2500" i="1" dirty="0"/>
              <a:t>Sara </a:t>
            </a:r>
            <a:r>
              <a:rPr sz="2500" i="1" dirty="0" err="1"/>
              <a:t>Hloul</a:t>
            </a:r>
            <a:r>
              <a:rPr sz="2500" i="1" dirty="0"/>
              <a:t> </a:t>
            </a:r>
          </a:p>
          <a:p>
            <a:pPr rtl="0">
              <a:defRPr/>
            </a:pPr>
            <a:r>
              <a:rPr sz="2500" i="1" dirty="0" err="1"/>
              <a:t>Jood</a:t>
            </a:r>
            <a:r>
              <a:rPr sz="2500" i="1" dirty="0"/>
              <a:t> sagarat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Google Shape;160;p10"/>
          <p:cNvSpPr txBox="1">
            <a:spLocks noGrp="1"/>
          </p:cNvSpPr>
          <p:nvPr>
            <p:ph type="title"/>
          </p:nvPr>
        </p:nvSpPr>
        <p:spPr>
          <a:xfrm>
            <a:off x="489408" y="332131"/>
            <a:ext cx="10515601" cy="1325563"/>
          </a:xfrm>
          <a:prstGeom prst="rect">
            <a:avLst/>
          </a:prstGeom>
        </p:spPr>
        <p:txBody>
          <a:bodyPr>
            <a:normAutofit fontScale="90000"/>
          </a:bodyPr>
          <a:lstStyle>
            <a:lvl1pPr defTabSz="777240" rtl="0">
              <a:defRPr sz="4080"/>
            </a:lvl1pPr>
          </a:lstStyle>
          <a:p>
            <a:r>
              <a:t>Infants intracranial hemorrhage (Brain bleeds)</a:t>
            </a:r>
          </a:p>
        </p:txBody>
      </p:sp>
      <p:sp>
        <p:nvSpPr>
          <p:cNvPr id="159" name="Google Shape;161;p10"/>
          <p:cNvSpPr txBox="1">
            <a:spLocks noGrp="1"/>
          </p:cNvSpPr>
          <p:nvPr>
            <p:ph type="body" idx="1"/>
          </p:nvPr>
        </p:nvSpPr>
        <p:spPr>
          <a:xfrm>
            <a:off x="489408" y="1709541"/>
            <a:ext cx="10515601" cy="4974064"/>
          </a:xfrm>
          <a:prstGeom prst="rect">
            <a:avLst/>
          </a:prstGeom>
        </p:spPr>
        <p:txBody>
          <a:bodyPr/>
          <a:lstStyle/>
          <a:p>
            <a:pPr marL="0" indent="0" rtl="0">
              <a:spcBef>
                <a:spcPts val="0"/>
              </a:spcBef>
              <a:buSzTx/>
              <a:buNone/>
              <a:defRPr sz="2400" b="1">
                <a:latin typeface="Times New Roman"/>
                <a:ea typeface="Times New Roman"/>
                <a:cs typeface="Times New Roman"/>
                <a:sym typeface="Times New Roman"/>
              </a:defRPr>
            </a:pPr>
            <a:r>
              <a:t>Infant intracranial hemorrhages</a:t>
            </a:r>
            <a:r>
              <a:rPr b="0"/>
              <a:t> (otherwise known as </a:t>
            </a:r>
            <a:r>
              <a:t>brain bleeds</a:t>
            </a:r>
            <a:r>
              <a:rPr b="0"/>
              <a:t>) are birth injuries that range from minor to extremely severe. </a:t>
            </a:r>
            <a:br>
              <a:rPr b="0"/>
            </a:br>
            <a:br>
              <a:rPr b="0"/>
            </a:br>
            <a:r>
              <a:rPr b="0"/>
              <a:t>They can be caused by </a:t>
            </a:r>
            <a:r>
              <a:rPr u="sng">
                <a:solidFill>
                  <a:srgbClr val="3E8FF1"/>
                </a:solidFill>
                <a:uFill>
                  <a:solidFill>
                    <a:srgbClr val="3E8FF1"/>
                  </a:solidFill>
                </a:uFill>
                <a:hlinkClick r:id="rId2"/>
              </a:rPr>
              <a:t>birth asphyxia</a:t>
            </a:r>
            <a:r>
              <a:rPr>
                <a:solidFill>
                  <a:srgbClr val="008B96"/>
                </a:solidFill>
              </a:rPr>
              <a:t> </a:t>
            </a:r>
            <a:r>
              <a:rPr b="0"/>
              <a:t>(oxygen deprivation during or around the time of birth) </a:t>
            </a:r>
            <a:r>
              <a:rPr>
                <a:solidFill>
                  <a:srgbClr val="008B96"/>
                </a:solidFill>
              </a:rPr>
              <a:t>or </a:t>
            </a:r>
            <a:r>
              <a:rPr u="sng">
                <a:solidFill>
                  <a:srgbClr val="3E8FF1"/>
                </a:solidFill>
                <a:uFill>
                  <a:solidFill>
                    <a:srgbClr val="3E8FF1"/>
                  </a:solidFill>
                </a:uFill>
                <a:hlinkClick r:id="rId3"/>
              </a:rPr>
              <a:t>birth trauma</a:t>
            </a:r>
            <a:r>
              <a:rPr>
                <a:solidFill>
                  <a:srgbClr val="008B96"/>
                </a:solidFill>
              </a:rPr>
              <a:t> </a:t>
            </a:r>
            <a:r>
              <a:t>(injuries caused by excessive mechanical force to the baby’s head)</a:t>
            </a:r>
            <a:br/>
            <a:br/>
            <a:br/>
            <a:r>
              <a:rPr b="0"/>
              <a:t>In many cases, may these complications stem from medical negligence.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Google Shape;166;p11"/>
          <p:cNvSpPr txBox="1">
            <a:spLocks noGrp="1"/>
          </p:cNvSpPr>
          <p:nvPr>
            <p:ph type="body" idx="1"/>
          </p:nvPr>
        </p:nvSpPr>
        <p:spPr>
          <a:xfrm>
            <a:off x="677943" y="348791"/>
            <a:ext cx="10515601" cy="5486401"/>
          </a:xfrm>
          <a:prstGeom prst="rect">
            <a:avLst/>
          </a:prstGeom>
        </p:spPr>
        <p:txBody>
          <a:bodyPr/>
          <a:lstStyle/>
          <a:p>
            <a:pPr marL="0" indent="0" rtl="0">
              <a:lnSpc>
                <a:spcPct val="99000"/>
              </a:lnSpc>
              <a:spcBef>
                <a:spcPts val="0"/>
              </a:spcBef>
              <a:buSzTx/>
              <a:buNone/>
              <a:defRPr sz="2400">
                <a:solidFill>
                  <a:srgbClr val="525252"/>
                </a:solidFill>
                <a:latin typeface="Times New Roman"/>
                <a:ea typeface="Times New Roman"/>
                <a:cs typeface="Times New Roman"/>
                <a:sym typeface="Times New Roman"/>
              </a:defRPr>
            </a:pPr>
            <a:r>
              <a:t>  </a:t>
            </a:r>
            <a:r>
              <a:rPr>
                <a:solidFill>
                  <a:srgbClr val="008B96"/>
                </a:solidFill>
              </a:rPr>
              <a:t>  </a:t>
            </a:r>
            <a:r>
              <a:rPr sz="2800" b="1">
                <a:solidFill>
                  <a:srgbClr val="008B96"/>
                </a:solidFill>
              </a:rPr>
              <a:t>1)</a:t>
            </a:r>
            <a:r>
              <a:rPr sz="2800" b="1" u="sng">
                <a:solidFill>
                  <a:srgbClr val="3E8FF1"/>
                </a:solidFill>
                <a:uFill>
                  <a:solidFill>
                    <a:srgbClr val="3E8FF1"/>
                  </a:solidFill>
                </a:uFill>
                <a:hlinkClick r:id="rId2"/>
              </a:rPr>
              <a:t> Subdural hemorrhage or subdural hematoma</a:t>
            </a:r>
            <a:r>
              <a:rPr sz="2800" b="1">
                <a:solidFill>
                  <a:srgbClr val="008B96"/>
                </a:solidFill>
              </a:rPr>
              <a:t>: </a:t>
            </a:r>
            <a:endParaRPr sz="2800">
              <a:solidFill>
                <a:srgbClr val="008B96"/>
              </a:solidFill>
            </a:endParaRPr>
          </a:p>
          <a:p>
            <a:pPr marL="228600" indent="-228600" rtl="0">
              <a:lnSpc>
                <a:spcPct val="99000"/>
              </a:lnSpc>
              <a:buSzPts val="2400"/>
              <a:defRPr sz="2400">
                <a:latin typeface="Times New Roman"/>
                <a:ea typeface="Times New Roman"/>
                <a:cs typeface="Times New Roman"/>
                <a:sym typeface="Times New Roman"/>
              </a:defRPr>
            </a:pPr>
            <a:r>
              <a:t>occurs when </a:t>
            </a:r>
            <a:r>
              <a:rPr b="1"/>
              <a:t>one or more blood vessels</a:t>
            </a:r>
            <a:r>
              <a:rPr b="1">
                <a:solidFill>
                  <a:schemeClr val="accent5"/>
                </a:solidFill>
              </a:rPr>
              <a:t> rupture </a:t>
            </a:r>
            <a:r>
              <a:t>in the </a:t>
            </a:r>
            <a:r>
              <a:rPr b="1"/>
              <a:t>subdural space</a:t>
            </a:r>
            <a:r>
              <a:t>, which is the area between the surface </a:t>
            </a:r>
            <a:r>
              <a:rPr b="1"/>
              <a:t>of the dura and the arachnoid membranes. </a:t>
            </a:r>
            <a:br>
              <a:rPr b="1"/>
            </a:br>
            <a:r>
              <a:t>These ruptures are usually caused by traumatic injuries, </a:t>
            </a:r>
            <a:r>
              <a:rPr>
                <a:solidFill>
                  <a:srgbClr val="008B96"/>
                </a:solidFill>
              </a:rPr>
              <a:t>like birth trauma.</a:t>
            </a:r>
            <a:br>
              <a:rPr>
                <a:solidFill>
                  <a:srgbClr val="008B96"/>
                </a:solidFill>
              </a:rPr>
            </a:br>
            <a:br>
              <a:rPr>
                <a:solidFill>
                  <a:srgbClr val="008B96"/>
                </a:solidFill>
              </a:rPr>
            </a:br>
            <a:r>
              <a:rPr b="1">
                <a:solidFill>
                  <a:srgbClr val="FF0000"/>
                </a:solidFill>
              </a:rPr>
              <a:t> </a:t>
            </a:r>
            <a:r>
              <a:rPr sz="2800" b="1">
                <a:solidFill>
                  <a:srgbClr val="008B96"/>
                </a:solidFill>
              </a:rPr>
              <a:t>(2</a:t>
            </a:r>
            <a:r>
              <a:rPr sz="2800" b="1" u="sng">
                <a:solidFill>
                  <a:srgbClr val="3E8FF1"/>
                </a:solidFill>
                <a:uFill>
                  <a:solidFill>
                    <a:srgbClr val="3E8FF1"/>
                  </a:solidFill>
                </a:uFill>
                <a:hlinkClick r:id="rId3"/>
              </a:rPr>
              <a:t>Subarachnoid hemorrhage</a:t>
            </a:r>
            <a:r>
              <a:rPr sz="2800" b="1">
                <a:solidFill>
                  <a:srgbClr val="008B96"/>
                </a:solidFill>
              </a:rPr>
              <a:t>: </a:t>
            </a:r>
            <a:r>
              <a:t>characterized by bleeding </a:t>
            </a:r>
            <a:r>
              <a:rPr b="1"/>
              <a:t>in the subarachnoid space</a:t>
            </a:r>
            <a:r>
              <a:t>, which is the area between the </a:t>
            </a:r>
            <a:r>
              <a:rPr b="1"/>
              <a:t>innermost of the two membranes that cover the brain.</a:t>
            </a:r>
            <a:br>
              <a:rPr b="1"/>
            </a:br>
            <a:br>
              <a:rPr b="1"/>
            </a:br>
            <a:r>
              <a:rPr b="1"/>
              <a:t>-</a:t>
            </a:r>
            <a:r>
              <a:t> the </a:t>
            </a:r>
            <a:r>
              <a:rPr b="1"/>
              <a:t>second</a:t>
            </a:r>
            <a:r>
              <a:t> most common type of neonatal intracranial hemorrhage.</a:t>
            </a:r>
            <a:br/>
            <a:br/>
            <a:r>
              <a:rPr>
                <a:solidFill>
                  <a:srgbClr val="4D5156"/>
                </a:solidFill>
              </a:rPr>
              <a:t>-</a:t>
            </a:r>
            <a:r>
              <a:t>B</a:t>
            </a:r>
            <a:r>
              <a:rPr>
                <a:solidFill>
                  <a:srgbClr val="040C28"/>
                </a:solidFill>
              </a:rPr>
              <a:t>irth trauma (excessive mechanical force on the baby during birth</a:t>
            </a:r>
            <a:r>
              <a:rPr>
                <a:solidFill>
                  <a:srgbClr val="202124"/>
                </a:solidFill>
              </a:rPr>
              <a:t>) or hypoxic-ischemic injury (lack of oxygenated blood flow to the brain).</a:t>
            </a:r>
            <a:br>
              <a:rPr>
                <a:solidFill>
                  <a:srgbClr val="202124"/>
                </a:solidFill>
              </a:rPr>
            </a:br>
            <a:endParaRPr>
              <a:solidFill>
                <a:srgbClr val="202124"/>
              </a:solidFil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Google Shape;171;p12"/>
          <p:cNvSpPr txBox="1">
            <a:spLocks noGrp="1"/>
          </p:cNvSpPr>
          <p:nvPr>
            <p:ph type="body" idx="1"/>
          </p:nvPr>
        </p:nvSpPr>
        <p:spPr>
          <a:xfrm>
            <a:off x="734505" y="526854"/>
            <a:ext cx="10515601" cy="5770252"/>
          </a:xfrm>
          <a:prstGeom prst="rect">
            <a:avLst/>
          </a:prstGeom>
        </p:spPr>
        <p:txBody>
          <a:bodyPr/>
          <a:lstStyle/>
          <a:p>
            <a:pPr marL="228600" indent="-228600" rtl="0">
              <a:spcBef>
                <a:spcPts val="0"/>
              </a:spcBef>
              <a:buSzPts val="2800"/>
              <a:defRPr sz="2800" b="1" u="sng">
                <a:solidFill>
                  <a:srgbClr val="008B96"/>
                </a:solidFill>
                <a:latin typeface="Times New Roman"/>
                <a:ea typeface="Times New Roman"/>
                <a:cs typeface="Times New Roman"/>
                <a:sym typeface="Times New Roman"/>
              </a:defRPr>
            </a:pPr>
            <a:r>
              <a:rPr>
                <a:solidFill>
                  <a:srgbClr val="3E8FF1"/>
                </a:solidFill>
                <a:uFill>
                  <a:solidFill>
                    <a:srgbClr val="3E8FF1"/>
                  </a:solidFill>
                </a:uFill>
                <a:hlinkClick r:id="rId2"/>
              </a:rPr>
              <a:t>3) Intraventricular hemorrhage</a:t>
            </a:r>
            <a:r>
              <a:rPr u="none"/>
              <a:t>:</a:t>
            </a:r>
            <a:r>
              <a:rPr b="0" u="none"/>
              <a:t> </a:t>
            </a:r>
          </a:p>
          <a:p>
            <a:pPr marL="228600" indent="-228600" rtl="0">
              <a:buSzPts val="2400"/>
              <a:defRPr sz="2400" b="1">
                <a:latin typeface="Times New Roman"/>
                <a:ea typeface="Times New Roman"/>
                <a:cs typeface="Times New Roman"/>
                <a:sym typeface="Times New Roman"/>
              </a:defRPr>
            </a:pPr>
            <a:r>
              <a:t>(IVH)</a:t>
            </a:r>
            <a:r>
              <a:rPr b="0"/>
              <a:t> is a serious type of intracranial hemorrhage that occurs when there is bleeding in the brain’s </a:t>
            </a:r>
            <a:r>
              <a:t>ventricular system</a:t>
            </a:r>
            <a:r>
              <a:rPr b="0"/>
              <a:t>, where cerebrospinal fluid is produced. </a:t>
            </a:r>
            <a:br>
              <a:rPr b="0"/>
            </a:br>
            <a:br>
              <a:rPr b="0"/>
            </a:br>
            <a:r>
              <a:rPr b="0"/>
              <a:t>It is usually seen </a:t>
            </a:r>
            <a:r>
              <a:rPr b="0">
                <a:solidFill>
                  <a:srgbClr val="008B96"/>
                </a:solidFill>
              </a:rPr>
              <a:t>in premature infants </a:t>
            </a:r>
            <a:r>
              <a:rPr b="0"/>
              <a:t>and </a:t>
            </a:r>
            <a:r>
              <a:rPr b="0">
                <a:solidFill>
                  <a:srgbClr val="008B96"/>
                </a:solidFill>
              </a:rPr>
              <a:t>infants with low birth weight</a:t>
            </a:r>
            <a:r>
              <a:rPr b="0"/>
              <a:t>, because the </a:t>
            </a:r>
            <a:r>
              <a:t>blood vessels </a:t>
            </a:r>
            <a:r>
              <a:rPr b="0"/>
              <a:t>in their brains </a:t>
            </a:r>
            <a:r>
              <a:t>are not fully </a:t>
            </a:r>
            <a:r>
              <a:rPr b="0" u="sng"/>
              <a:t>developed</a:t>
            </a:r>
            <a:r>
              <a:rPr b="0"/>
              <a:t>, and are therefore weaker than that of babies born at term. </a:t>
            </a:r>
            <a:br>
              <a:rPr b="0"/>
            </a:br>
            <a:r>
              <a:rPr b="0"/>
              <a:t>- </a:t>
            </a:r>
            <a:r>
              <a:t>Oxygen deprivation and </a:t>
            </a:r>
            <a:r>
              <a:rPr>
                <a:solidFill>
                  <a:srgbClr val="008B96"/>
                </a:solidFill>
              </a:rPr>
              <a:t>birth trauma </a:t>
            </a:r>
            <a:r>
              <a:t>can also contribute to intraventricular hemorrhage.</a:t>
            </a:r>
          </a:p>
          <a:p>
            <a:pPr marL="228600" indent="-228600" rtl="0">
              <a:buSzPts val="2400"/>
              <a:defRPr sz="2400">
                <a:latin typeface="Times New Roman"/>
                <a:ea typeface="Times New Roman"/>
                <a:cs typeface="Times New Roman"/>
                <a:sym typeface="Times New Roman"/>
              </a:defRPr>
            </a:pPr>
            <a:r>
              <a:t>Most common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Google Shape;176;p13" descr="Google Shape;176;p13"/>
          <p:cNvPicPr>
            <a:picLocks noChangeAspect="1"/>
          </p:cNvPicPr>
          <p:nvPr/>
        </p:nvPicPr>
        <p:blipFill>
          <a:blip r:embed="rId2"/>
          <a:stretch>
            <a:fillRect/>
          </a:stretch>
        </p:blipFill>
        <p:spPr>
          <a:xfrm>
            <a:off x="6266581" y="235669"/>
            <a:ext cx="5064438" cy="6122710"/>
          </a:xfrm>
          <a:prstGeom prst="rect">
            <a:avLst/>
          </a:prstGeom>
          <a:ln w="12700">
            <a:miter lim="400000"/>
          </a:ln>
        </p:spPr>
      </p:pic>
      <p:pic>
        <p:nvPicPr>
          <p:cNvPr id="166" name="Google Shape;177;p13" descr="Google Shape;177;p13"/>
          <p:cNvPicPr>
            <a:picLocks noChangeAspect="1"/>
          </p:cNvPicPr>
          <p:nvPr/>
        </p:nvPicPr>
        <p:blipFill>
          <a:blip r:embed="rId3"/>
          <a:stretch>
            <a:fillRect/>
          </a:stretch>
        </p:blipFill>
        <p:spPr>
          <a:xfrm>
            <a:off x="544751" y="743478"/>
            <a:ext cx="5262160" cy="537104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Google Shape;182;p14"/>
          <p:cNvSpPr txBox="1">
            <a:spLocks noGrp="1"/>
          </p:cNvSpPr>
          <p:nvPr>
            <p:ph type="body" idx="1"/>
          </p:nvPr>
        </p:nvSpPr>
        <p:spPr>
          <a:xfrm>
            <a:off x="621383" y="357171"/>
            <a:ext cx="10515601" cy="6882615"/>
          </a:xfrm>
          <a:prstGeom prst="rect">
            <a:avLst/>
          </a:prstGeom>
        </p:spPr>
        <p:txBody>
          <a:bodyPr/>
          <a:lstStyle/>
          <a:p>
            <a:pPr marL="0" indent="0" rtl="0">
              <a:lnSpc>
                <a:spcPct val="99000"/>
              </a:lnSpc>
              <a:spcBef>
                <a:spcPts val="0"/>
              </a:spcBef>
              <a:buSzTx/>
              <a:buNone/>
              <a:defRPr sz="2500" b="1">
                <a:solidFill>
                  <a:srgbClr val="008B96"/>
                </a:solidFill>
                <a:latin typeface="Times New Roman"/>
                <a:ea typeface="Times New Roman"/>
                <a:cs typeface="Times New Roman"/>
                <a:sym typeface="Times New Roman"/>
              </a:defRPr>
            </a:pPr>
            <a:r>
              <a:t>4) Intracerebral hemorrhage:</a:t>
            </a:r>
            <a:r>
              <a:rPr b="0"/>
              <a:t> </a:t>
            </a:r>
            <a:endParaRPr sz="3000"/>
          </a:p>
          <a:p>
            <a:pPr marL="228600" indent="-228600" rtl="0">
              <a:lnSpc>
                <a:spcPct val="99000"/>
              </a:lnSpc>
              <a:buSzPct val="100000"/>
              <a:defRPr sz="1800">
                <a:latin typeface="Times New Roman"/>
                <a:ea typeface="Times New Roman"/>
                <a:cs typeface="Times New Roman"/>
                <a:sym typeface="Times New Roman"/>
              </a:defRPr>
            </a:pPr>
            <a:r>
              <a:t>Also known as cerebral hemorrhage, this type of brain bleed is characterized by bleeding that originates from </a:t>
            </a:r>
            <a:r>
              <a:rPr>
                <a:solidFill>
                  <a:srgbClr val="008B96"/>
                </a:solidFill>
              </a:rPr>
              <a:t>blood vessels </a:t>
            </a:r>
            <a:r>
              <a:rPr b="1">
                <a:solidFill>
                  <a:srgbClr val="008B96"/>
                </a:solidFill>
              </a:rPr>
              <a:t>within </a:t>
            </a:r>
            <a:r>
              <a:rPr>
                <a:solidFill>
                  <a:srgbClr val="008B96"/>
                </a:solidFill>
              </a:rPr>
              <a:t>the brain.</a:t>
            </a:r>
            <a:br>
              <a:rPr>
                <a:solidFill>
                  <a:srgbClr val="008B96"/>
                </a:solidFill>
              </a:rPr>
            </a:br>
            <a:endParaRPr sz="2200">
              <a:solidFill>
                <a:srgbClr val="525252"/>
              </a:solidFill>
              <a:latin typeface="+mj-lt"/>
              <a:ea typeface="+mj-ea"/>
              <a:cs typeface="+mj-cs"/>
              <a:sym typeface="Arial"/>
            </a:endParaRPr>
          </a:p>
          <a:p>
            <a:pPr marL="0" indent="0" rtl="0">
              <a:lnSpc>
                <a:spcPct val="99000"/>
              </a:lnSpc>
              <a:buSzTx/>
              <a:buNone/>
              <a:defRPr sz="2900" b="1">
                <a:solidFill>
                  <a:srgbClr val="008B96"/>
                </a:solidFill>
                <a:latin typeface="Times New Roman"/>
                <a:ea typeface="Times New Roman"/>
                <a:cs typeface="Times New Roman"/>
                <a:sym typeface="Times New Roman"/>
              </a:defRPr>
            </a:pPr>
            <a:r>
              <a:t>Signs and Symptoms of Intracranial Hemorrhages</a:t>
            </a:r>
            <a:endParaRPr sz="1700"/>
          </a:p>
          <a:p>
            <a:pPr marL="228600" indent="-228600" rtl="0">
              <a:lnSpc>
                <a:spcPct val="99000"/>
              </a:lnSpc>
              <a:buSzPct val="100000"/>
              <a:defRPr sz="1800" b="1">
                <a:latin typeface="Times New Roman"/>
                <a:ea typeface="Times New Roman"/>
                <a:cs typeface="Times New Roman"/>
                <a:sym typeface="Times New Roman"/>
              </a:defRPr>
            </a:pPr>
            <a:r>
              <a:t>Signs of brain bleeds in babies will </a:t>
            </a:r>
            <a:r>
              <a:rPr>
                <a:solidFill>
                  <a:srgbClr val="008B96"/>
                </a:solidFill>
              </a:rPr>
              <a:t>vary</a:t>
            </a:r>
            <a:r>
              <a:rPr>
                <a:solidFill>
                  <a:srgbClr val="7F7F7F"/>
                </a:solidFill>
              </a:rPr>
              <a:t> </a:t>
            </a:r>
            <a:r>
              <a:t>based on </a:t>
            </a:r>
            <a:r>
              <a:rPr>
                <a:solidFill>
                  <a:srgbClr val="008B96"/>
                </a:solidFill>
              </a:rPr>
              <a:t>the type and severity </a:t>
            </a:r>
            <a:r>
              <a:t>of the bleed, but include:</a:t>
            </a:r>
            <a:endParaRPr sz="1700"/>
          </a:p>
          <a:p>
            <a:pPr marL="228600" indent="-228600" rtl="0">
              <a:lnSpc>
                <a:spcPct val="99000"/>
              </a:lnSpc>
              <a:buSzPct val="100000"/>
              <a:defRPr sz="1800" b="1">
                <a:latin typeface="Times New Roman"/>
                <a:ea typeface="Times New Roman"/>
                <a:cs typeface="Times New Roman"/>
                <a:sym typeface="Times New Roman"/>
              </a:defRPr>
            </a:pPr>
            <a:r>
              <a:t>Lethargy</a:t>
            </a:r>
            <a:endParaRPr sz="1700"/>
          </a:p>
          <a:p>
            <a:pPr marL="228600" indent="-228600" rtl="0">
              <a:lnSpc>
                <a:spcPct val="99000"/>
              </a:lnSpc>
              <a:buSzPct val="100000"/>
              <a:defRPr sz="1800" b="1">
                <a:latin typeface="Times New Roman"/>
                <a:ea typeface="Times New Roman"/>
                <a:cs typeface="Times New Roman"/>
                <a:sym typeface="Times New Roman"/>
              </a:defRPr>
            </a:pPr>
            <a:r>
              <a:t>Neonatal seizures </a:t>
            </a:r>
            <a:endParaRPr sz="1700"/>
          </a:p>
          <a:p>
            <a:pPr marL="228600" indent="-228600" rtl="0">
              <a:lnSpc>
                <a:spcPct val="99000"/>
              </a:lnSpc>
              <a:buSzPct val="100000"/>
              <a:defRPr sz="1800" b="1">
                <a:latin typeface="Times New Roman"/>
                <a:ea typeface="Times New Roman"/>
                <a:cs typeface="Times New Roman"/>
                <a:sym typeface="Times New Roman"/>
              </a:defRPr>
            </a:pPr>
            <a:r>
              <a:t>Apnea</a:t>
            </a:r>
            <a:endParaRPr sz="1700"/>
          </a:p>
          <a:p>
            <a:pPr marL="228600" indent="-228600" rtl="0">
              <a:lnSpc>
                <a:spcPct val="99000"/>
              </a:lnSpc>
              <a:buSzPct val="100000"/>
              <a:defRPr sz="1800" b="1">
                <a:latin typeface="Times New Roman"/>
                <a:ea typeface="Times New Roman"/>
                <a:cs typeface="Times New Roman"/>
                <a:sym typeface="Times New Roman"/>
              </a:defRPr>
            </a:pPr>
            <a:r>
              <a:t>Feeding difficulties</a:t>
            </a:r>
            <a:endParaRPr sz="1700"/>
          </a:p>
          <a:p>
            <a:pPr marL="228600" indent="-228600" rtl="0">
              <a:lnSpc>
                <a:spcPct val="99000"/>
              </a:lnSpc>
              <a:buSzPct val="100000"/>
              <a:defRPr sz="1800" b="1">
                <a:latin typeface="Times New Roman"/>
                <a:ea typeface="Times New Roman"/>
                <a:cs typeface="Times New Roman"/>
                <a:sym typeface="Times New Roman"/>
              </a:defRPr>
            </a:pPr>
            <a:r>
              <a:t>Irritability</a:t>
            </a:r>
            <a:endParaRPr sz="1700"/>
          </a:p>
          <a:p>
            <a:pPr marL="228600" indent="-228600" rtl="0">
              <a:lnSpc>
                <a:spcPct val="99000"/>
              </a:lnSpc>
              <a:buSzPct val="100000"/>
              <a:defRPr sz="1800" b="1">
                <a:latin typeface="Times New Roman"/>
                <a:ea typeface="Times New Roman"/>
                <a:cs typeface="Times New Roman"/>
                <a:sym typeface="Times New Roman"/>
              </a:defRPr>
            </a:pPr>
            <a:r>
              <a:t>Bulging fontanelle/soft spot</a:t>
            </a:r>
            <a:endParaRPr sz="1700"/>
          </a:p>
          <a:p>
            <a:pPr marL="228600" indent="-228600" rtl="0">
              <a:lnSpc>
                <a:spcPct val="99000"/>
              </a:lnSpc>
              <a:buSzPct val="100000"/>
              <a:defRPr sz="1800" b="1">
                <a:latin typeface="Times New Roman"/>
                <a:ea typeface="Times New Roman"/>
                <a:cs typeface="Times New Roman"/>
                <a:sym typeface="Times New Roman"/>
              </a:defRPr>
            </a:pPr>
            <a:r>
              <a:t>Shallow breathing</a:t>
            </a:r>
            <a:endParaRPr sz="1700"/>
          </a:p>
          <a:p>
            <a:pPr marL="228600" indent="-228600" rtl="0">
              <a:lnSpc>
                <a:spcPct val="99000"/>
              </a:lnSpc>
              <a:buSzPct val="100000"/>
              <a:defRPr sz="1800" b="1">
                <a:latin typeface="Times New Roman"/>
                <a:ea typeface="Times New Roman"/>
                <a:cs typeface="Times New Roman"/>
                <a:sym typeface="Times New Roman"/>
              </a:defRPr>
            </a:pPr>
            <a:r>
              <a:t>Abnormal tone</a:t>
            </a:r>
            <a:endParaRPr sz="1700"/>
          </a:p>
          <a:p>
            <a:pPr marL="228600" indent="-228600" rtl="0">
              <a:lnSpc>
                <a:spcPct val="99000"/>
              </a:lnSpc>
              <a:buSzPct val="100000"/>
              <a:defRPr sz="1800" b="1">
                <a:latin typeface="Times New Roman"/>
                <a:ea typeface="Times New Roman"/>
                <a:cs typeface="Times New Roman"/>
                <a:sym typeface="Times New Roman"/>
              </a:defRPr>
            </a:pPr>
            <a:r>
              <a:t>Altered level of consciousness</a:t>
            </a:r>
            <a:endParaRPr sz="1700"/>
          </a:p>
          <a:p>
            <a:pPr marL="0" indent="0" rtl="0">
              <a:lnSpc>
                <a:spcPct val="99000"/>
              </a:lnSpc>
              <a:buSzTx/>
              <a:buNone/>
              <a:defRPr sz="1700" b="1">
                <a:solidFill>
                  <a:srgbClr val="525252"/>
                </a:solidFill>
                <a:latin typeface="Lato"/>
                <a:ea typeface="Lato"/>
                <a:cs typeface="Lato"/>
                <a:sym typeface="Lato"/>
              </a:defRPr>
            </a:pPr>
            <a:b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Google Shape;187;p15"/>
          <p:cNvSpPr txBox="1">
            <a:spLocks noGrp="1"/>
          </p:cNvSpPr>
          <p:nvPr>
            <p:ph type="body" idx="1"/>
          </p:nvPr>
        </p:nvSpPr>
        <p:spPr>
          <a:xfrm>
            <a:off x="517688" y="366599"/>
            <a:ext cx="10515601" cy="5921079"/>
          </a:xfrm>
          <a:prstGeom prst="rect">
            <a:avLst/>
          </a:prstGeom>
        </p:spPr>
        <p:txBody>
          <a:bodyPr/>
          <a:lstStyle/>
          <a:p>
            <a:pPr marL="0" indent="0" rtl="0">
              <a:spcBef>
                <a:spcPts val="0"/>
              </a:spcBef>
              <a:buSzTx/>
              <a:buNone/>
              <a:defRPr sz="3200">
                <a:solidFill>
                  <a:srgbClr val="008B96"/>
                </a:solidFill>
                <a:latin typeface="Times New Roman"/>
                <a:ea typeface="Times New Roman"/>
                <a:cs typeface="Times New Roman"/>
                <a:sym typeface="Times New Roman"/>
              </a:defRPr>
            </a:pPr>
            <a:r>
              <a:t>Risk Factors and Causes of Intracranial Hemorrhages</a:t>
            </a:r>
            <a:br/>
            <a:endParaRPr/>
          </a:p>
          <a:p>
            <a:pPr marL="228600" indent="-228600" rtl="0">
              <a:defRPr b="1" u="sng">
                <a:solidFill>
                  <a:srgbClr val="008B96"/>
                </a:solidFill>
                <a:latin typeface="Times New Roman"/>
                <a:ea typeface="Times New Roman"/>
                <a:cs typeface="Times New Roman"/>
                <a:sym typeface="Times New Roman"/>
              </a:defRPr>
            </a:pPr>
            <a:r>
              <a:rPr>
                <a:solidFill>
                  <a:srgbClr val="3E8FF1"/>
                </a:solidFill>
                <a:uFill>
                  <a:solidFill>
                    <a:srgbClr val="3E8FF1"/>
                  </a:solidFill>
                </a:uFill>
                <a:hlinkClick r:id="rId2"/>
              </a:rPr>
              <a:t>Macrosomia</a:t>
            </a:r>
          </a:p>
          <a:p>
            <a:pPr marL="228600" indent="-228600" rtl="0">
              <a:defRPr b="1" u="sng">
                <a:solidFill>
                  <a:srgbClr val="008B96"/>
                </a:solidFill>
                <a:latin typeface="Times New Roman"/>
                <a:ea typeface="Times New Roman"/>
                <a:cs typeface="Times New Roman"/>
                <a:sym typeface="Times New Roman"/>
              </a:defRPr>
            </a:pPr>
            <a:r>
              <a:rPr>
                <a:solidFill>
                  <a:srgbClr val="3E8FF1"/>
                </a:solidFill>
                <a:uFill>
                  <a:solidFill>
                    <a:srgbClr val="3E8FF1"/>
                  </a:solidFill>
                </a:uFill>
                <a:hlinkClick r:id="rId3"/>
              </a:rPr>
              <a:t>Cephalopelvic disproportion (CPD)</a:t>
            </a:r>
            <a:r>
              <a:rPr b="0" u="none"/>
              <a:t>: </a:t>
            </a:r>
            <a:r>
              <a:rPr b="0" u="none">
                <a:solidFill>
                  <a:srgbClr val="525252"/>
                </a:solidFill>
              </a:rPr>
              <a:t>A similar condition to macrosomia, </a:t>
            </a:r>
            <a:r>
              <a:rPr b="0">
                <a:solidFill>
                  <a:srgbClr val="525252"/>
                </a:solidFill>
              </a:rPr>
              <a:t>except</a:t>
            </a:r>
            <a:r>
              <a:rPr b="0" u="none">
                <a:solidFill>
                  <a:srgbClr val="525252"/>
                </a:solidFill>
              </a:rPr>
              <a:t> that it specifically refers to </a:t>
            </a:r>
            <a:r>
              <a:rPr u="none"/>
              <a:t>a size mismatch between the fetal head and the mother’s pelvis </a:t>
            </a:r>
            <a:r>
              <a:rPr b="0" u="none">
                <a:solidFill>
                  <a:srgbClr val="525252"/>
                </a:solidFill>
              </a:rPr>
              <a:t>(the head is unusually big and/or the pelvis is unusually small).</a:t>
            </a:r>
            <a:endParaRPr>
              <a:solidFill>
                <a:srgbClr val="525252"/>
              </a:solidFill>
            </a:endParaRPr>
          </a:p>
          <a:p>
            <a:pPr marL="228600" indent="-228600" rtl="0">
              <a:defRPr b="1" u="sng">
                <a:solidFill>
                  <a:srgbClr val="008B96"/>
                </a:solidFill>
                <a:latin typeface="Times New Roman"/>
                <a:ea typeface="Times New Roman"/>
                <a:cs typeface="Times New Roman"/>
                <a:sym typeface="Times New Roman"/>
              </a:defRPr>
            </a:pPr>
            <a:r>
              <a:rPr>
                <a:solidFill>
                  <a:srgbClr val="3E8FF1"/>
                </a:solidFill>
                <a:uFill>
                  <a:solidFill>
                    <a:srgbClr val="3E8FF1"/>
                  </a:solidFill>
                </a:uFill>
                <a:hlinkClick r:id="rId4"/>
              </a:rPr>
              <a:t>Abnormal fetal presentation</a:t>
            </a:r>
            <a:r>
              <a:rPr b="0" u="none"/>
              <a:t>: </a:t>
            </a:r>
            <a:r>
              <a:rPr b="0" u="none">
                <a:solidFill>
                  <a:srgbClr val="525252"/>
                </a:solidFill>
              </a:rPr>
              <a:t>A baby that comes out of the birth canal  in the </a:t>
            </a:r>
            <a:r>
              <a:rPr>
                <a:solidFill>
                  <a:srgbClr val="3E8FF1"/>
                </a:solidFill>
                <a:uFill>
                  <a:solidFill>
                    <a:srgbClr val="3E8FF1"/>
                  </a:solidFill>
                </a:uFill>
                <a:hlinkClick r:id="rId5"/>
              </a:rPr>
              <a:t>breech</a:t>
            </a:r>
            <a:r>
              <a:rPr u="none"/>
              <a:t>, </a:t>
            </a:r>
            <a:r>
              <a:rPr>
                <a:solidFill>
                  <a:srgbClr val="3E8FF1"/>
                </a:solidFill>
                <a:uFill>
                  <a:solidFill>
                    <a:srgbClr val="3E8FF1"/>
                  </a:solidFill>
                </a:uFill>
                <a:hlinkClick r:id="rId6"/>
              </a:rPr>
              <a:t>face</a:t>
            </a:r>
            <a:r>
              <a:rPr u="none"/>
              <a:t>, or </a:t>
            </a:r>
            <a:r>
              <a:rPr>
                <a:solidFill>
                  <a:srgbClr val="3E8FF1"/>
                </a:solidFill>
                <a:uFill>
                  <a:solidFill>
                    <a:srgbClr val="3E8FF1"/>
                  </a:solidFill>
                </a:uFill>
                <a:hlinkClick r:id="rId7"/>
              </a:rPr>
              <a:t>brow</a:t>
            </a:r>
            <a:r>
              <a:rPr u="none"/>
              <a:t> presentation.</a:t>
            </a:r>
          </a:p>
          <a:p>
            <a:pPr marL="228600" indent="-228600" rtl="0">
              <a:defRPr b="1">
                <a:solidFill>
                  <a:srgbClr val="008B96"/>
                </a:solidFill>
                <a:latin typeface="Times New Roman"/>
                <a:ea typeface="Times New Roman"/>
                <a:cs typeface="Times New Roman"/>
                <a:sym typeface="Times New Roman"/>
              </a:defRPr>
            </a:pPr>
            <a:r>
              <a:t>Trauma from </a:t>
            </a:r>
            <a:r>
              <a:rPr u="sng">
                <a:solidFill>
                  <a:srgbClr val="3E8FF1"/>
                </a:solidFill>
                <a:uFill>
                  <a:solidFill>
                    <a:srgbClr val="3E8FF1"/>
                  </a:solidFill>
                </a:uFill>
                <a:hlinkClick r:id="rId8"/>
              </a:rPr>
              <a:t>prolonged labor</a:t>
            </a:r>
            <a:r>
              <a:t> </a:t>
            </a:r>
            <a:br/>
            <a:br/>
            <a:r>
              <a:rPr u="sng">
                <a:solidFill>
                  <a:srgbClr val="3E8FF1"/>
                </a:solidFill>
                <a:uFill>
                  <a:solidFill>
                    <a:srgbClr val="3E8FF1"/>
                  </a:solidFill>
                </a:uFill>
                <a:hlinkClick r:id="rId9"/>
              </a:rPr>
              <a:t>Hypoxic-ischemic encephalopathy</a:t>
            </a:r>
            <a:r>
              <a:t> (HIE): </a:t>
            </a:r>
            <a:r>
              <a:rPr sz="1800" b="0">
                <a:solidFill>
                  <a:srgbClr val="000000"/>
                </a:solidFill>
              </a:rPr>
              <a:t>A dangerous neonatal brain injury resulting from decreased oxygen and blood flow to the baby at or near the time of delivery.</a:t>
            </a:r>
            <a:br>
              <a:rPr sz="1800" b="0">
                <a:solidFill>
                  <a:srgbClr val="000000"/>
                </a:solidFill>
              </a:rPr>
            </a:br>
            <a:r>
              <a:rPr sz="1800" b="0">
                <a:solidFill>
                  <a:srgbClr val="000000"/>
                </a:solidFill>
              </a:rPr>
              <a:t>- The lack of blood flow results in cell death and causes the blood vessel walls to break down, which leads to bleeding.</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Google Shape;192;p16"/>
          <p:cNvSpPr txBox="1">
            <a:spLocks noGrp="1"/>
          </p:cNvSpPr>
          <p:nvPr>
            <p:ph type="body" idx="1"/>
          </p:nvPr>
        </p:nvSpPr>
        <p:spPr>
          <a:xfrm>
            <a:off x="838200" y="367644"/>
            <a:ext cx="10515600" cy="5354427"/>
          </a:xfrm>
          <a:prstGeom prst="rect">
            <a:avLst/>
          </a:prstGeom>
        </p:spPr>
        <p:txBody>
          <a:bodyPr/>
          <a:lstStyle/>
          <a:p>
            <a:pPr marL="0" indent="0" rtl="0">
              <a:spcBef>
                <a:spcPts val="0"/>
              </a:spcBef>
              <a:buSzTx/>
              <a:buNone/>
              <a:defRPr sz="2800" b="1" u="sng">
                <a:solidFill>
                  <a:srgbClr val="0563C1"/>
                </a:solidFill>
                <a:latin typeface="Times New Roman"/>
                <a:ea typeface="Times New Roman"/>
                <a:cs typeface="Times New Roman"/>
                <a:sym typeface="Times New Roman"/>
              </a:defRPr>
            </a:pPr>
            <a:r>
              <a:rPr>
                <a:solidFill>
                  <a:srgbClr val="3E8FF1"/>
                </a:solidFill>
                <a:uFill>
                  <a:solidFill>
                    <a:srgbClr val="3E8FF1"/>
                  </a:solidFill>
                </a:uFill>
                <a:hlinkClick r:id="rId2"/>
              </a:rPr>
              <a:t>Treatment of infant brain bleeds</a:t>
            </a:r>
            <a:r>
              <a:rPr u="none">
                <a:solidFill>
                  <a:srgbClr val="008B96"/>
                </a:solidFill>
              </a:rPr>
              <a:t> </a:t>
            </a:r>
            <a:r>
              <a:rPr sz="2400" b="0" u="none">
                <a:solidFill>
                  <a:srgbClr val="000000"/>
                </a:solidFill>
              </a:rPr>
              <a:t>is mostly </a:t>
            </a:r>
            <a:r>
              <a:rPr sz="2400" u="none">
                <a:solidFill>
                  <a:srgbClr val="008B96"/>
                </a:solidFill>
              </a:rPr>
              <a:t>of a supportive nature</a:t>
            </a:r>
            <a:r>
              <a:rPr sz="2400" b="0" u="none">
                <a:solidFill>
                  <a:srgbClr val="000000"/>
                </a:solidFill>
              </a:rPr>
              <a:t>, although neurosurgical intervention may be necessary to manage certain types.</a:t>
            </a:r>
            <a:br>
              <a:rPr sz="2400" b="0" u="none">
                <a:solidFill>
                  <a:srgbClr val="000000"/>
                </a:solidFill>
              </a:rPr>
            </a:br>
            <a:r>
              <a:rPr sz="2400" b="0" u="none">
                <a:solidFill>
                  <a:srgbClr val="525252"/>
                </a:solidFill>
              </a:rPr>
              <a:t> </a:t>
            </a:r>
            <a:br>
              <a:rPr sz="2400" b="0" u="none">
                <a:solidFill>
                  <a:srgbClr val="525252"/>
                </a:solidFill>
              </a:rPr>
            </a:br>
            <a:r>
              <a:rPr sz="2400" u="none">
                <a:solidFill>
                  <a:srgbClr val="008B96"/>
                </a:solidFill>
              </a:rPr>
              <a:t>- prognosis </a:t>
            </a:r>
            <a:r>
              <a:rPr sz="2400" b="0" u="none">
                <a:solidFill>
                  <a:srgbClr val="000000"/>
                </a:solidFill>
              </a:rPr>
              <a:t>varies depending </a:t>
            </a:r>
            <a:r>
              <a:rPr sz="2400">
                <a:solidFill>
                  <a:srgbClr val="000000"/>
                </a:solidFill>
              </a:rPr>
              <a:t>on the severity and location</a:t>
            </a:r>
            <a:r>
              <a:rPr sz="2400" b="0" u="none">
                <a:solidFill>
                  <a:srgbClr val="000000"/>
                </a:solidFill>
              </a:rPr>
              <a:t> of the bleed.</a:t>
            </a:r>
            <a:br>
              <a:rPr sz="2400" b="0" u="none">
                <a:solidFill>
                  <a:srgbClr val="000000"/>
                </a:solidFill>
              </a:rPr>
            </a:br>
            <a:br>
              <a:rPr sz="2400" b="0" u="none">
                <a:solidFill>
                  <a:srgbClr val="000000"/>
                </a:solidFill>
              </a:rPr>
            </a:br>
            <a:r>
              <a:rPr sz="2400" b="0" u="none">
                <a:solidFill>
                  <a:srgbClr val="000000"/>
                </a:solidFill>
              </a:rPr>
              <a:t>-</a:t>
            </a:r>
            <a:r>
              <a:rPr sz="2400" u="none">
                <a:solidFill>
                  <a:srgbClr val="000000"/>
                </a:solidFill>
              </a:rPr>
              <a:t>If risk factors for intracranial hemorrhage are present, medical professionals must closely monitor the baby for </a:t>
            </a:r>
            <a:r>
              <a:rPr sz="2400">
                <a:solidFill>
                  <a:srgbClr val="3E8FF1"/>
                </a:solidFill>
                <a:uFill>
                  <a:solidFill>
                    <a:srgbClr val="3E8FF1"/>
                  </a:solidFill>
                </a:uFill>
                <a:hlinkClick r:id="rId3"/>
              </a:rPr>
              <a:t>signs of fetal distress</a:t>
            </a:r>
            <a:r>
              <a:rPr sz="2400" u="none">
                <a:solidFill>
                  <a:srgbClr val="008B96"/>
                </a:solidFill>
              </a:rPr>
              <a:t> </a:t>
            </a:r>
            <a:r>
              <a:rPr sz="2400" u="none">
                <a:solidFill>
                  <a:srgbClr val="000000"/>
                </a:solidFill>
              </a:rPr>
              <a:t>and discuss the possibility of </a:t>
            </a:r>
            <a:r>
              <a:rPr sz="2400">
                <a:solidFill>
                  <a:srgbClr val="3E8FF1"/>
                </a:solidFill>
                <a:uFill>
                  <a:solidFill>
                    <a:srgbClr val="3E8FF1"/>
                  </a:solidFill>
                </a:uFill>
                <a:hlinkClick r:id="rId4"/>
              </a:rPr>
              <a:t>C-section</a:t>
            </a:r>
            <a:r>
              <a:rPr sz="2400" u="none">
                <a:solidFill>
                  <a:srgbClr val="008B96"/>
                </a:solidFill>
              </a:rPr>
              <a:t> with the mother</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Google Shape;197;p17"/>
          <p:cNvSpPr txBox="1">
            <a:spLocks noGrp="1"/>
          </p:cNvSpPr>
          <p:nvPr>
            <p:ph type="title"/>
          </p:nvPr>
        </p:nvSpPr>
        <p:spPr>
          <a:xfrm>
            <a:off x="838200" y="365124"/>
            <a:ext cx="10515600" cy="766093"/>
          </a:xfrm>
          <a:prstGeom prst="rect">
            <a:avLst/>
          </a:prstGeom>
        </p:spPr>
        <p:txBody>
          <a:bodyPr>
            <a:normAutofit fontScale="90000"/>
          </a:bodyPr>
          <a:lstStyle>
            <a:lvl1pPr defTabSz="850391" rtl="0">
              <a:defRPr sz="4464"/>
            </a:lvl1pPr>
          </a:lstStyle>
          <a:p>
            <a:r>
              <a:t>Facial injuries:</a:t>
            </a:r>
          </a:p>
        </p:txBody>
      </p:sp>
      <p:sp>
        <p:nvSpPr>
          <p:cNvPr id="175" name="Google Shape;198;p17"/>
          <p:cNvSpPr txBox="1">
            <a:spLocks noGrp="1"/>
          </p:cNvSpPr>
          <p:nvPr>
            <p:ph type="body" idx="1"/>
          </p:nvPr>
        </p:nvSpPr>
        <p:spPr>
          <a:xfrm>
            <a:off x="546754" y="1131216"/>
            <a:ext cx="10807046" cy="4967926"/>
          </a:xfrm>
          <a:prstGeom prst="rect">
            <a:avLst/>
          </a:prstGeom>
        </p:spPr>
        <p:txBody>
          <a:bodyPr/>
          <a:lstStyle/>
          <a:p>
            <a:pPr marL="228600" indent="-228600" rtl="0">
              <a:spcBef>
                <a:spcPts val="0"/>
              </a:spcBef>
              <a:buSzPts val="2800"/>
              <a:defRPr sz="2800" b="1">
                <a:solidFill>
                  <a:srgbClr val="008B96"/>
                </a:solidFill>
                <a:latin typeface="Times New Roman"/>
                <a:ea typeface="Times New Roman"/>
                <a:cs typeface="Times New Roman"/>
                <a:sym typeface="Times New Roman"/>
              </a:defRPr>
            </a:pPr>
            <a:r>
              <a:t>1) Nasal septal dislocation in neonates :</a:t>
            </a:r>
            <a:br/>
            <a:r>
              <a:rPr sz="2000" b="0">
                <a:solidFill>
                  <a:srgbClr val="374151"/>
                </a:solidFill>
              </a:rPr>
              <a:t>can occur due to various reasons, including </a:t>
            </a:r>
            <a:r>
              <a:rPr sz="2000"/>
              <a:t>birth trauma during delivery</a:t>
            </a:r>
            <a:r>
              <a:rPr sz="2000" b="0"/>
              <a:t>, </a:t>
            </a:r>
            <a:r>
              <a:rPr sz="2000" b="0">
                <a:solidFill>
                  <a:srgbClr val="374151"/>
                </a:solidFill>
              </a:rPr>
              <a:t>the use of </a:t>
            </a:r>
            <a:r>
              <a:rPr sz="2000"/>
              <a:t>forceps or vacuum extraction during birth</a:t>
            </a:r>
            <a:r>
              <a:rPr sz="2000" b="0">
                <a:solidFill>
                  <a:srgbClr val="374151"/>
                </a:solidFill>
              </a:rPr>
              <a:t>, or inherent structural abnormalities in the baby's nasal septum.</a:t>
            </a:r>
            <a:br>
              <a:rPr sz="2000" b="0">
                <a:solidFill>
                  <a:srgbClr val="374151"/>
                </a:solidFill>
              </a:rPr>
            </a:br>
            <a:br>
              <a:rPr sz="2000" b="0">
                <a:solidFill>
                  <a:srgbClr val="374151"/>
                </a:solidFill>
              </a:rPr>
            </a:br>
            <a:r>
              <a:rPr sz="2400" b="0">
                <a:solidFill>
                  <a:srgbClr val="374151"/>
                </a:solidFill>
              </a:rPr>
              <a:t>- </a:t>
            </a:r>
            <a:r>
              <a:rPr sz="2000" b="0">
                <a:solidFill>
                  <a:srgbClr val="374151"/>
                </a:solidFill>
              </a:rPr>
              <a:t>Dislocation of the triangular cartilaginous portion of the septum from the vomerine groove.</a:t>
            </a:r>
            <a:br>
              <a:rPr sz="2000" b="0">
                <a:solidFill>
                  <a:srgbClr val="374151"/>
                </a:solidFill>
              </a:rPr>
            </a:br>
            <a:r>
              <a:rPr sz="1800"/>
              <a:t>- </a:t>
            </a:r>
            <a:r>
              <a:rPr sz="2400"/>
              <a:t>Presentation :</a:t>
            </a:r>
            <a:br>
              <a:rPr sz="2400"/>
            </a:br>
            <a:r>
              <a:rPr sz="1800">
                <a:solidFill>
                  <a:srgbClr val="3F3F3F"/>
                </a:solidFill>
              </a:rPr>
              <a:t>1. deviation of the nose to one side</a:t>
            </a:r>
            <a:br>
              <a:rPr sz="1800">
                <a:solidFill>
                  <a:srgbClr val="3F3F3F"/>
                </a:solidFill>
              </a:rPr>
            </a:br>
            <a:r>
              <a:rPr sz="1800">
                <a:solidFill>
                  <a:srgbClr val="3F3F3F"/>
                </a:solidFill>
              </a:rPr>
              <a:t>2. airway obstruction</a:t>
            </a:r>
            <a:br>
              <a:rPr sz="1800">
                <a:solidFill>
                  <a:srgbClr val="3F3F3F"/>
                </a:solidFill>
              </a:rPr>
            </a:br>
            <a:r>
              <a:rPr sz="1800">
                <a:solidFill>
                  <a:srgbClr val="3F3F3F"/>
                </a:solidFill>
              </a:rPr>
              <a:t>3. an asymmetrical appearance of the nose.</a:t>
            </a:r>
            <a:br>
              <a:rPr sz="1800">
                <a:solidFill>
                  <a:srgbClr val="3F3F3F"/>
                </a:solidFill>
              </a:rPr>
            </a:br>
            <a:r>
              <a:rPr sz="1800">
                <a:solidFill>
                  <a:srgbClr val="3F3F3F"/>
                </a:solidFill>
              </a:rPr>
              <a:t>4. noisy breathing (stridor)</a:t>
            </a:r>
            <a:br>
              <a:rPr sz="1800">
                <a:solidFill>
                  <a:srgbClr val="3F3F3F"/>
                </a:solidFill>
              </a:rPr>
            </a:br>
            <a:br>
              <a:rPr sz="1800">
                <a:solidFill>
                  <a:srgbClr val="3F3F3F"/>
                </a:solidFill>
              </a:rPr>
            </a:br>
            <a:r>
              <a:rPr sz="2000">
                <a:solidFill>
                  <a:srgbClr val="3F3F3F"/>
                </a:solidFill>
              </a:rPr>
              <a:t>- Definitive diagnosis by </a:t>
            </a:r>
            <a:r>
              <a:rPr sz="2000"/>
              <a:t>Rhinoscopy</a:t>
            </a:r>
          </a:p>
        </p:txBody>
      </p:sp>
      <p:pic>
        <p:nvPicPr>
          <p:cNvPr id="176" name="Picture 2" descr="Picture 2"/>
          <p:cNvPicPr>
            <a:picLocks noChangeAspect="1"/>
          </p:cNvPicPr>
          <p:nvPr/>
        </p:nvPicPr>
        <p:blipFill>
          <a:blip r:embed="rId2"/>
          <a:stretch>
            <a:fillRect/>
          </a:stretch>
        </p:blipFill>
        <p:spPr>
          <a:xfrm>
            <a:off x="6374526" y="3163873"/>
            <a:ext cx="5107322" cy="3443522"/>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Google Shape;203;p18"/>
          <p:cNvSpPr txBox="1">
            <a:spLocks noGrp="1"/>
          </p:cNvSpPr>
          <p:nvPr>
            <p:ph type="body" idx="1"/>
          </p:nvPr>
        </p:nvSpPr>
        <p:spPr>
          <a:xfrm>
            <a:off x="838200" y="790804"/>
            <a:ext cx="10515600" cy="4912412"/>
          </a:xfrm>
          <a:prstGeom prst="rect">
            <a:avLst/>
          </a:prstGeom>
        </p:spPr>
        <p:txBody>
          <a:bodyPr/>
          <a:lstStyle/>
          <a:p>
            <a:pPr marL="228600" indent="-228600" rtl="0">
              <a:spcBef>
                <a:spcPts val="0"/>
              </a:spcBef>
              <a:buSzPts val="3200"/>
              <a:defRPr sz="3200" b="1">
                <a:solidFill>
                  <a:srgbClr val="008B96"/>
                </a:solidFill>
                <a:latin typeface="Times New Roman"/>
                <a:ea typeface="Times New Roman"/>
                <a:cs typeface="Times New Roman"/>
                <a:sym typeface="Times New Roman"/>
              </a:defRPr>
            </a:pPr>
            <a:r>
              <a:t>Treatment: </a:t>
            </a:r>
          </a:p>
          <a:p>
            <a:pPr marL="228600" indent="-228600" rtl="0">
              <a:buSzPts val="2400"/>
              <a:defRPr sz="2400">
                <a:latin typeface="Times New Roman"/>
                <a:ea typeface="Times New Roman"/>
                <a:cs typeface="Times New Roman"/>
                <a:sym typeface="Times New Roman"/>
              </a:defRPr>
            </a:pPr>
            <a:r>
              <a:t>The treatment approach for nasal septal dislocation in neonates </a:t>
            </a:r>
            <a:r>
              <a:rPr b="1">
                <a:solidFill>
                  <a:srgbClr val="008B96"/>
                </a:solidFill>
              </a:rPr>
              <a:t>depends on the severity of the condition. </a:t>
            </a:r>
            <a:br>
              <a:rPr b="1">
                <a:solidFill>
                  <a:srgbClr val="008B96"/>
                </a:solidFill>
              </a:rPr>
            </a:br>
            <a:r>
              <a:rPr b="1">
                <a:solidFill>
                  <a:srgbClr val="008B96"/>
                </a:solidFill>
              </a:rPr>
              <a:t>In mild cases, conservative management </a:t>
            </a:r>
            <a:r>
              <a:t>may </a:t>
            </a:r>
            <a:r>
              <a:rPr b="1">
                <a:solidFill>
                  <a:srgbClr val="008B96"/>
                </a:solidFill>
              </a:rPr>
              <a:t>be sufficient</a:t>
            </a:r>
            <a:r>
              <a:t>, which includes keeping the nasal passages clear of mucus, </a:t>
            </a:r>
            <a:r>
              <a:rPr b="1">
                <a:solidFill>
                  <a:srgbClr val="008B96"/>
                </a:solidFill>
              </a:rPr>
              <a:t>using saline drops</a:t>
            </a:r>
            <a:r>
              <a:t> to help with congestion, and observing the baby's growth and development.</a:t>
            </a:r>
            <a:br/>
            <a:r>
              <a:t>- </a:t>
            </a:r>
            <a:r>
              <a:rPr b="1"/>
              <a:t>For more severe cases </a:t>
            </a:r>
            <a:r>
              <a:t>or cases causing significant breathing difficulties, surgical intervention may be considered to reposition the nasal septum.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Google Shape;208;p19"/>
          <p:cNvSpPr txBox="1">
            <a:spLocks noGrp="1"/>
          </p:cNvSpPr>
          <p:nvPr>
            <p:ph type="body" idx="1"/>
          </p:nvPr>
        </p:nvSpPr>
        <p:spPr>
          <a:xfrm>
            <a:off x="838200" y="292230"/>
            <a:ext cx="10515600" cy="5884733"/>
          </a:xfrm>
          <a:prstGeom prst="rect">
            <a:avLst/>
          </a:prstGeom>
        </p:spPr>
        <p:txBody>
          <a:bodyPr/>
          <a:lstStyle/>
          <a:p>
            <a:pPr marL="228600" indent="-228600" rtl="0">
              <a:spcBef>
                <a:spcPts val="0"/>
              </a:spcBef>
              <a:buSzPts val="3200"/>
              <a:defRPr sz="3200" b="1">
                <a:solidFill>
                  <a:srgbClr val="008B96"/>
                </a:solidFill>
                <a:latin typeface="Times New Roman"/>
                <a:ea typeface="Times New Roman"/>
                <a:cs typeface="Times New Roman"/>
                <a:sym typeface="Times New Roman"/>
              </a:defRPr>
            </a:pPr>
            <a:r>
              <a:t>2) Ocular Injuries</a:t>
            </a:r>
          </a:p>
          <a:p>
            <a:pPr marL="228600" indent="-228600" rtl="0">
              <a:defRPr b="1">
                <a:latin typeface="Times New Roman"/>
                <a:ea typeface="Times New Roman"/>
                <a:cs typeface="Times New Roman"/>
                <a:sym typeface="Times New Roman"/>
              </a:defRPr>
            </a:pPr>
            <a:r>
              <a:t>Trauma to the eye can occur during childbirth, especially if there are complications </a:t>
            </a:r>
            <a:r>
              <a:rPr>
                <a:solidFill>
                  <a:srgbClr val="008B96"/>
                </a:solidFill>
              </a:rPr>
              <a:t>or the baby is in an abnormal position. </a:t>
            </a:r>
            <a:br>
              <a:rPr>
                <a:solidFill>
                  <a:srgbClr val="008B96"/>
                </a:solidFill>
              </a:rPr>
            </a:br>
            <a:r>
              <a:t>--</a:t>
            </a:r>
            <a:r>
              <a:rPr>
                <a:solidFill>
                  <a:srgbClr val="008B96"/>
                </a:solidFill>
              </a:rPr>
              <a:t> Forceps or vacuum extraction </a:t>
            </a:r>
            <a:r>
              <a:t>used during delivery can also increase the risk of eye injuries. </a:t>
            </a:r>
            <a:br/>
            <a:r>
              <a:t>--Traumatic injuries may include hemorrhages, retinal detachment, or damage to the eye structures.</a:t>
            </a:r>
            <a:br/>
            <a:br/>
            <a:r>
              <a:t>-retinal, sub-conjunctival hemorrhage -- </a:t>
            </a:r>
            <a:r>
              <a:rPr>
                <a:solidFill>
                  <a:srgbClr val="008B96"/>
                </a:solidFill>
              </a:rPr>
              <a:t>in vaginal delivery</a:t>
            </a:r>
            <a:br>
              <a:rPr>
                <a:solidFill>
                  <a:srgbClr val="008B96"/>
                </a:solidFill>
              </a:rPr>
            </a:br>
            <a:br>
              <a:rPr>
                <a:solidFill>
                  <a:srgbClr val="008B96"/>
                </a:solidFill>
              </a:rPr>
            </a:br>
            <a:r>
              <a:t>- ocular, periorbital injury -- </a:t>
            </a:r>
            <a:r>
              <a:rPr>
                <a:solidFill>
                  <a:srgbClr val="008B96"/>
                </a:solidFill>
              </a:rPr>
              <a:t>forceps delivery</a:t>
            </a:r>
            <a:br>
              <a:rPr>
                <a:solidFill>
                  <a:srgbClr val="008B96"/>
                </a:solidFill>
              </a:rPr>
            </a:br>
            <a:br>
              <a:rPr>
                <a:solidFill>
                  <a:srgbClr val="008B96"/>
                </a:solidFill>
              </a:rPr>
            </a:br>
            <a:r>
              <a:t>- local laceration</a:t>
            </a:r>
            <a:br/>
            <a:br/>
            <a:r>
              <a:t>- palpebral edema</a:t>
            </a:r>
            <a:b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Google Shape;97;p2"/>
          <p:cNvSpPr txBox="1">
            <a:spLocks noGrp="1"/>
          </p:cNvSpPr>
          <p:nvPr>
            <p:ph type="title"/>
          </p:nvPr>
        </p:nvSpPr>
        <p:spPr>
          <a:xfrm>
            <a:off x="762785" y="261430"/>
            <a:ext cx="10515601" cy="1325564"/>
          </a:xfrm>
          <a:prstGeom prst="rect">
            <a:avLst/>
          </a:prstGeom>
        </p:spPr>
        <p:txBody>
          <a:bodyPr/>
          <a:lstStyle>
            <a:lvl1pPr rtl="0">
              <a:defRPr/>
            </a:lvl1pPr>
          </a:lstStyle>
          <a:p>
            <a:r>
              <a:t>What are birth injuries?</a:t>
            </a:r>
          </a:p>
        </p:txBody>
      </p:sp>
      <p:sp>
        <p:nvSpPr>
          <p:cNvPr id="123" name="Google Shape;98;p2"/>
          <p:cNvSpPr txBox="1">
            <a:spLocks noGrp="1"/>
          </p:cNvSpPr>
          <p:nvPr>
            <p:ph type="body" idx="1"/>
          </p:nvPr>
        </p:nvSpPr>
        <p:spPr>
          <a:xfrm>
            <a:off x="1" y="1790046"/>
            <a:ext cx="12192000" cy="4806524"/>
          </a:xfrm>
          <a:prstGeom prst="rect">
            <a:avLst/>
          </a:prstGeom>
        </p:spPr>
        <p:txBody>
          <a:bodyPr>
            <a:normAutofit/>
          </a:bodyPr>
          <a:lstStyle/>
          <a:p>
            <a:pPr marL="0" indent="0" rtl="0">
              <a:spcBef>
                <a:spcPts val="0"/>
              </a:spcBef>
              <a:buSzTx/>
              <a:buNone/>
              <a:defRPr b="1">
                <a:latin typeface="Times New Roman"/>
                <a:ea typeface="Times New Roman"/>
                <a:cs typeface="Times New Roman"/>
                <a:sym typeface="Times New Roman"/>
              </a:defRPr>
            </a:pPr>
            <a:r>
              <a:rPr sz="2400" dirty="0"/>
              <a:t>Birth injuries: </a:t>
            </a:r>
            <a:r>
              <a:rPr sz="2400" b="0" dirty="0"/>
              <a:t>Are any physical or emotional distress that occurs to the fetus or the mother during labor (specially the 2</a:t>
            </a:r>
            <a:r>
              <a:rPr sz="2400" b="0" baseline="30000" dirty="0"/>
              <a:t>nd</a:t>
            </a:r>
            <a:r>
              <a:rPr sz="2400" b="0" dirty="0"/>
              <a:t> stage)</a:t>
            </a:r>
          </a:p>
          <a:p>
            <a:pPr marL="0" indent="0" rtl="0">
              <a:buSzTx/>
              <a:buNone/>
              <a:defRPr b="1">
                <a:latin typeface="Times New Roman"/>
                <a:ea typeface="Times New Roman"/>
                <a:cs typeface="Times New Roman"/>
                <a:sym typeface="Times New Roman"/>
              </a:defRPr>
            </a:pPr>
            <a:r>
              <a:rPr sz="2400" dirty="0"/>
              <a:t>Types of the injuries could be physical or psychological: </a:t>
            </a:r>
          </a:p>
          <a:p>
            <a:pPr marL="0" indent="0" rtl="0">
              <a:buSzTx/>
              <a:buNone/>
              <a:defRPr b="1">
                <a:latin typeface="Times New Roman"/>
                <a:ea typeface="Times New Roman"/>
                <a:cs typeface="Times New Roman"/>
                <a:sym typeface="Times New Roman"/>
              </a:defRPr>
            </a:pPr>
            <a:r>
              <a:rPr sz="2400" dirty="0"/>
              <a:t>Psychological :</a:t>
            </a:r>
            <a:r>
              <a:rPr sz="2400" b="0" dirty="0"/>
              <a:t> affecting the mother and the family. Giving birth is usually a positive event, but it can be a mixed experience or even a very negative one resulting in psychological traumas with lasting negative impact on the parents’ life like </a:t>
            </a:r>
            <a:r>
              <a:rPr sz="2400" dirty="0"/>
              <a:t>PTSD , Anxiety or even Postnatal depression.</a:t>
            </a:r>
          </a:p>
          <a:p>
            <a:pPr marL="0" indent="0" rtl="0">
              <a:buSzTx/>
              <a:buNone/>
              <a:defRPr b="1">
                <a:latin typeface="Times New Roman"/>
                <a:ea typeface="Times New Roman"/>
                <a:cs typeface="Times New Roman"/>
                <a:sym typeface="Times New Roman"/>
              </a:defRPr>
            </a:pPr>
            <a:r>
              <a:rPr sz="2400" dirty="0"/>
              <a:t>So psychological assessment is recommended after any delivery whether its traumatic or not.</a:t>
            </a:r>
          </a:p>
          <a:p>
            <a:pPr marL="0" indent="0" rtl="0">
              <a:buSzTx/>
              <a:buNone/>
              <a:defRPr b="1">
                <a:latin typeface="Times New Roman"/>
                <a:ea typeface="Times New Roman"/>
                <a:cs typeface="Times New Roman"/>
                <a:sym typeface="Times New Roman"/>
              </a:defRPr>
            </a:pPr>
            <a:r>
              <a:rPr sz="2400" dirty="0"/>
              <a:t>Physical injuries : </a:t>
            </a:r>
            <a:r>
              <a:rPr sz="2400" b="0" dirty="0"/>
              <a:t>they can affect the mother or the fetus or even sometimes both usually resulting in </a:t>
            </a:r>
            <a:r>
              <a:rPr sz="2400" dirty="0"/>
              <a:t>birth canal injuries </a:t>
            </a:r>
            <a:r>
              <a:rPr sz="2400" b="0" dirty="0"/>
              <a:t>in the mother and </a:t>
            </a:r>
            <a:r>
              <a:rPr sz="2400" dirty="0"/>
              <a:t>hypoxic, neurological, bleeding , soft tissue and brain injuries for the fetus or newborn.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Google Shape;213;p20"/>
          <p:cNvSpPr txBox="1">
            <a:spLocks noGrp="1"/>
          </p:cNvSpPr>
          <p:nvPr>
            <p:ph type="title"/>
          </p:nvPr>
        </p:nvSpPr>
        <p:spPr>
          <a:xfrm>
            <a:off x="838200" y="365125"/>
            <a:ext cx="10515600" cy="973482"/>
          </a:xfrm>
          <a:prstGeom prst="rect">
            <a:avLst/>
          </a:prstGeom>
        </p:spPr>
        <p:txBody>
          <a:bodyPr/>
          <a:lstStyle>
            <a:lvl1pPr rtl="0">
              <a:defRPr/>
            </a:lvl1pPr>
          </a:lstStyle>
          <a:p>
            <a:r>
              <a:t>Neurological injuries:</a:t>
            </a:r>
          </a:p>
        </p:txBody>
      </p:sp>
      <p:sp>
        <p:nvSpPr>
          <p:cNvPr id="183" name="Google Shape;214;p20"/>
          <p:cNvSpPr txBox="1">
            <a:spLocks noGrp="1"/>
          </p:cNvSpPr>
          <p:nvPr>
            <p:ph type="body" idx="1"/>
          </p:nvPr>
        </p:nvSpPr>
        <p:spPr>
          <a:xfrm>
            <a:off x="838200" y="1469534"/>
            <a:ext cx="10515600" cy="4236089"/>
          </a:xfrm>
          <a:prstGeom prst="rect">
            <a:avLst/>
          </a:prstGeom>
        </p:spPr>
        <p:txBody>
          <a:bodyPr/>
          <a:lstStyle/>
          <a:p>
            <a:pPr marL="210311" indent="-210311" defTabSz="841247" rtl="0">
              <a:lnSpc>
                <a:spcPct val="99000"/>
              </a:lnSpc>
              <a:spcBef>
                <a:spcPts val="0"/>
              </a:spcBef>
              <a:buSzPts val="1800"/>
              <a:defRPr sz="1840" u="sng"/>
            </a:pPr>
            <a:r>
              <a:t>Cranial nerve injuries : </a:t>
            </a:r>
            <a:br/>
            <a:r>
              <a:rPr u="none">
                <a:solidFill>
                  <a:srgbClr val="008B96"/>
                </a:solidFill>
              </a:rPr>
              <a:t>-facial nerve injury</a:t>
            </a:r>
            <a:br>
              <a:rPr u="none">
                <a:solidFill>
                  <a:srgbClr val="008B96"/>
                </a:solidFill>
              </a:rPr>
            </a:br>
            <a:r>
              <a:rPr u="none"/>
              <a:t>-recurrent laryngeal nerve injury</a:t>
            </a:r>
          </a:p>
          <a:p>
            <a:pPr marL="210311" indent="-210311" defTabSz="841247" rtl="0">
              <a:lnSpc>
                <a:spcPct val="99000"/>
              </a:lnSpc>
              <a:spcBef>
                <a:spcPts val="900"/>
              </a:spcBef>
              <a:buSzPts val="1800"/>
              <a:defRPr sz="1840" u="sng"/>
            </a:pPr>
            <a:r>
              <a:t>spinal cord injury</a:t>
            </a:r>
          </a:p>
          <a:p>
            <a:pPr marL="210311" indent="-210311" defTabSz="841247" rtl="0">
              <a:lnSpc>
                <a:spcPct val="99000"/>
              </a:lnSpc>
              <a:spcBef>
                <a:spcPts val="900"/>
              </a:spcBef>
              <a:buSzPts val="1800"/>
              <a:defRPr sz="1840" u="sng"/>
            </a:pPr>
            <a:r>
              <a:t>Cranial nerve root injury:</a:t>
            </a:r>
            <a:br/>
            <a:br/>
            <a:r>
              <a:rPr u="none"/>
              <a:t>- phrenic nerve palsy c3,4,5</a:t>
            </a:r>
            <a:br>
              <a:rPr u="none"/>
            </a:br>
            <a:r>
              <a:rPr u="none"/>
              <a:t>- brachial plexus (esp. in cases of shoulder dystocia)</a:t>
            </a:r>
            <a:br>
              <a:rPr u="none"/>
            </a:br>
            <a:r>
              <a:rPr u="none">
                <a:solidFill>
                  <a:srgbClr val="FF0000"/>
                </a:solidFill>
              </a:rPr>
              <a:t> </a:t>
            </a:r>
            <a:br>
              <a:rPr u="none">
                <a:solidFill>
                  <a:srgbClr val="FF0000"/>
                </a:solidFill>
              </a:rPr>
            </a:br>
            <a:r>
              <a:rPr u="none">
                <a:solidFill>
                  <a:srgbClr val="008B96"/>
                </a:solidFill>
              </a:rPr>
              <a:t> 1.Erb’s palsy c5-6</a:t>
            </a:r>
            <a:br>
              <a:rPr u="none">
                <a:solidFill>
                  <a:srgbClr val="008B96"/>
                </a:solidFill>
              </a:rPr>
            </a:br>
            <a:r>
              <a:rPr u="none">
                <a:solidFill>
                  <a:srgbClr val="008B96"/>
                </a:solidFill>
              </a:rPr>
              <a:t>  </a:t>
            </a:r>
            <a:br>
              <a:rPr u="none">
                <a:solidFill>
                  <a:srgbClr val="008B96"/>
                </a:solidFill>
              </a:rPr>
            </a:br>
            <a:r>
              <a:rPr u="none">
                <a:solidFill>
                  <a:srgbClr val="008B96"/>
                </a:solidFill>
              </a:rPr>
              <a:t>2. Klumpke’s palsy c8 &amp; T1</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Google Shape;219;p21"/>
          <p:cNvSpPr txBox="1">
            <a:spLocks noGrp="1"/>
          </p:cNvSpPr>
          <p:nvPr>
            <p:ph type="title"/>
          </p:nvPr>
        </p:nvSpPr>
        <p:spPr>
          <a:xfrm>
            <a:off x="838200" y="365124"/>
            <a:ext cx="10515600" cy="945203"/>
          </a:xfrm>
          <a:prstGeom prst="rect">
            <a:avLst/>
          </a:prstGeom>
        </p:spPr>
        <p:txBody>
          <a:bodyPr/>
          <a:lstStyle>
            <a:lvl1pPr rtl="0">
              <a:defRPr/>
            </a:lvl1pPr>
          </a:lstStyle>
          <a:p>
            <a:r>
              <a:t>Facial (Bell’s) palsy:</a:t>
            </a:r>
          </a:p>
        </p:txBody>
      </p:sp>
      <p:sp>
        <p:nvSpPr>
          <p:cNvPr id="186" name="Google Shape;220;p21"/>
          <p:cNvSpPr txBox="1">
            <a:spLocks noGrp="1"/>
          </p:cNvSpPr>
          <p:nvPr>
            <p:ph type="body" idx="1"/>
          </p:nvPr>
        </p:nvSpPr>
        <p:spPr>
          <a:xfrm>
            <a:off x="838200" y="1460107"/>
            <a:ext cx="10515600" cy="5317766"/>
          </a:xfrm>
          <a:prstGeom prst="rect">
            <a:avLst/>
          </a:prstGeom>
        </p:spPr>
        <p:txBody>
          <a:bodyPr/>
          <a:lstStyle/>
          <a:p>
            <a:pPr marL="221742" indent="-221742" defTabSz="886968" rtl="0">
              <a:lnSpc>
                <a:spcPct val="99000"/>
              </a:lnSpc>
              <a:spcBef>
                <a:spcPts val="0"/>
              </a:spcBef>
              <a:buSzPct val="100000"/>
              <a:defRPr sz="1940"/>
            </a:pPr>
            <a:r>
              <a:t>Epidemiology</a:t>
            </a:r>
            <a:r>
              <a:rPr u="sng"/>
              <a:t>: </a:t>
            </a:r>
            <a:r>
              <a:rPr u="sng">
                <a:solidFill>
                  <a:srgbClr val="008B96"/>
                </a:solidFill>
              </a:rPr>
              <a:t>most common cranial nerve injury during birth</a:t>
            </a:r>
          </a:p>
          <a:p>
            <a:pPr marL="0" indent="0" defTabSz="886968" rtl="0">
              <a:lnSpc>
                <a:spcPct val="99000"/>
              </a:lnSpc>
              <a:spcBef>
                <a:spcPts val="900"/>
              </a:spcBef>
              <a:buSzTx/>
              <a:buNone/>
              <a:defRPr sz="1940"/>
            </a:pPr>
            <a:br>
              <a:rPr u="sng">
                <a:solidFill>
                  <a:srgbClr val="008B96"/>
                </a:solidFill>
              </a:rPr>
            </a:br>
            <a:r>
              <a:t>-- </a:t>
            </a:r>
            <a:r>
              <a:rPr>
                <a:solidFill>
                  <a:srgbClr val="008B96"/>
                </a:solidFill>
              </a:rPr>
              <a:t>Injury occurs during forceps-assisted delivery (most common)</a:t>
            </a:r>
          </a:p>
          <a:p>
            <a:pPr marL="221742" indent="-221742" defTabSz="886968" rtl="0">
              <a:lnSpc>
                <a:spcPct val="99000"/>
              </a:lnSpc>
              <a:spcBef>
                <a:spcPts val="900"/>
              </a:spcBef>
              <a:buSzPct val="100000"/>
              <a:buFont typeface="Helvetica"/>
              <a:buChar char="■"/>
              <a:defRPr sz="1940"/>
            </a:pPr>
            <a:r>
              <a:t>Prolonged birth in which the </a:t>
            </a:r>
            <a:r>
              <a:rPr>
                <a:solidFill>
                  <a:srgbClr val="008B96"/>
                </a:solidFill>
              </a:rPr>
              <a:t>head is pressed against the maternal sacral promontory</a:t>
            </a:r>
          </a:p>
          <a:p>
            <a:pPr marL="221742" indent="-221742" defTabSz="886968" rtl="0">
              <a:lnSpc>
                <a:spcPct val="99000"/>
              </a:lnSpc>
              <a:spcBef>
                <a:spcPts val="900"/>
              </a:spcBef>
              <a:buSzPct val="100000"/>
              <a:defRPr sz="2716">
                <a:solidFill>
                  <a:srgbClr val="008B96"/>
                </a:solidFill>
              </a:defRPr>
            </a:pPr>
            <a:r>
              <a:t>Clinical features :</a:t>
            </a:r>
          </a:p>
          <a:p>
            <a:pPr marL="0" indent="0" defTabSz="886968" rtl="0">
              <a:lnSpc>
                <a:spcPct val="99000"/>
              </a:lnSpc>
              <a:spcBef>
                <a:spcPts val="900"/>
              </a:spcBef>
              <a:buSzTx/>
              <a:buNone/>
              <a:defRPr sz="1940"/>
            </a:pPr>
            <a:r>
              <a:t>1- Absence of nasolabial fold.</a:t>
            </a:r>
          </a:p>
          <a:p>
            <a:pPr marL="0" indent="0" defTabSz="886968" rtl="0">
              <a:lnSpc>
                <a:spcPct val="99000"/>
              </a:lnSpc>
              <a:spcBef>
                <a:spcPts val="900"/>
              </a:spcBef>
              <a:buSzTx/>
              <a:buNone/>
              <a:defRPr sz="1940"/>
            </a:pPr>
            <a:r>
              <a:t>2- Loss of wrinkling of the forehead.</a:t>
            </a:r>
          </a:p>
          <a:p>
            <a:pPr marL="0" indent="0" defTabSz="886968" rtl="0">
              <a:lnSpc>
                <a:spcPct val="99000"/>
              </a:lnSpc>
              <a:spcBef>
                <a:spcPts val="900"/>
              </a:spcBef>
              <a:buSzTx/>
              <a:buNone/>
              <a:defRPr sz="1940"/>
            </a:pPr>
            <a:r>
              <a:t>3- Impaired closure of the eye.</a:t>
            </a:r>
          </a:p>
          <a:p>
            <a:pPr marL="0" indent="0" defTabSz="886968" rtl="0">
              <a:lnSpc>
                <a:spcPct val="99000"/>
              </a:lnSpc>
              <a:spcBef>
                <a:spcPts val="900"/>
              </a:spcBef>
              <a:buSzTx/>
              <a:buNone/>
              <a:defRPr sz="1940"/>
            </a:pPr>
            <a:r>
              <a:t>3- Mouth </a:t>
            </a:r>
            <a:r>
              <a:rPr u="sng"/>
              <a:t>does not </a:t>
            </a:r>
            <a:r>
              <a:t>move down the same way on both  sides while crying.</a:t>
            </a:r>
          </a:p>
          <a:p>
            <a:pPr marL="0" indent="0" defTabSz="886968" rtl="0">
              <a:lnSpc>
                <a:spcPct val="99000"/>
              </a:lnSpc>
              <a:spcBef>
                <a:spcPts val="900"/>
              </a:spcBef>
              <a:buSzTx/>
              <a:buNone/>
              <a:defRPr sz="1940">
                <a:solidFill>
                  <a:srgbClr val="FF0000"/>
                </a:solidFill>
              </a:defRPr>
            </a:pPr>
            <a:br/>
            <a:r>
              <a:rPr>
                <a:solidFill>
                  <a:srgbClr val="008B96"/>
                </a:solidFill>
              </a:rPr>
              <a:t>-- Treatment: eye care with artificial tears and ointment </a:t>
            </a:r>
          </a:p>
          <a:p>
            <a:pPr marL="221742" indent="-221742" defTabSz="886968" rtl="0">
              <a:lnSpc>
                <a:spcPct val="99000"/>
              </a:lnSpc>
              <a:spcBef>
                <a:spcPts val="900"/>
              </a:spcBef>
              <a:buSzPct val="100000"/>
              <a:defRPr sz="1940"/>
            </a:pPr>
            <a:r>
              <a:t>Prognosis: spontaneous recovery </a:t>
            </a:r>
            <a:r>
              <a:rPr>
                <a:solidFill>
                  <a:srgbClr val="008B96"/>
                </a:solidFill>
              </a:rPr>
              <a:t>in 90% of cases </a:t>
            </a:r>
            <a:r>
              <a:t>within several weeks.</a:t>
            </a:r>
          </a:p>
        </p:txBody>
      </p:sp>
      <p:pic>
        <p:nvPicPr>
          <p:cNvPr id="187" name="Google Shape;221;p21" descr="Google Shape;221;p21"/>
          <p:cNvPicPr>
            <a:picLocks noChangeAspect="1"/>
          </p:cNvPicPr>
          <p:nvPr/>
        </p:nvPicPr>
        <p:blipFill>
          <a:blip r:embed="rId2"/>
          <a:stretch>
            <a:fillRect/>
          </a:stretch>
        </p:blipFill>
        <p:spPr>
          <a:xfrm>
            <a:off x="9287283" y="3158067"/>
            <a:ext cx="2904717" cy="244680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Google Shape;226;p22"/>
          <p:cNvSpPr txBox="1">
            <a:spLocks noGrp="1"/>
          </p:cNvSpPr>
          <p:nvPr>
            <p:ph type="title"/>
          </p:nvPr>
        </p:nvSpPr>
        <p:spPr>
          <a:xfrm>
            <a:off x="725077" y="-115642"/>
            <a:ext cx="10803905" cy="1325564"/>
          </a:xfrm>
          <a:prstGeom prst="rect">
            <a:avLst/>
          </a:prstGeom>
        </p:spPr>
        <p:txBody>
          <a:bodyPr/>
          <a:lstStyle>
            <a:lvl1pPr rtl="0">
              <a:defRPr/>
            </a:lvl1pPr>
          </a:lstStyle>
          <a:p>
            <a:r>
              <a:t>Neonatal brachial plexus palsy:</a:t>
            </a:r>
          </a:p>
        </p:txBody>
      </p:sp>
      <p:sp>
        <p:nvSpPr>
          <p:cNvPr id="190" name="Google Shape;227;p22"/>
          <p:cNvSpPr txBox="1">
            <a:spLocks noGrp="1"/>
          </p:cNvSpPr>
          <p:nvPr>
            <p:ph type="body" idx="1"/>
          </p:nvPr>
        </p:nvSpPr>
        <p:spPr>
          <a:xfrm>
            <a:off x="838200" y="1376313"/>
            <a:ext cx="10515600" cy="4800649"/>
          </a:xfrm>
          <a:prstGeom prst="rect">
            <a:avLst/>
          </a:prstGeom>
        </p:spPr>
        <p:txBody>
          <a:bodyPr/>
          <a:lstStyle/>
          <a:p>
            <a:pPr marL="228600" indent="-228600" rtl="0">
              <a:spcBef>
                <a:spcPts val="0"/>
              </a:spcBef>
              <a:buSzPts val="2400"/>
              <a:defRPr sz="2400" b="1">
                <a:latin typeface="Times New Roman"/>
                <a:ea typeface="Times New Roman"/>
                <a:cs typeface="Times New Roman"/>
                <a:sym typeface="Times New Roman"/>
              </a:defRPr>
            </a:pPr>
            <a:r>
              <a:t>Excessive </a:t>
            </a:r>
            <a:r>
              <a:rPr>
                <a:solidFill>
                  <a:srgbClr val="008B96"/>
                </a:solidFill>
              </a:rPr>
              <a:t>lateral traction </a:t>
            </a:r>
            <a:r>
              <a:t>on </a:t>
            </a:r>
            <a:r>
              <a:rPr>
                <a:solidFill>
                  <a:srgbClr val="008B96"/>
                </a:solidFill>
              </a:rPr>
              <a:t>the neck during delivery </a:t>
            </a:r>
            <a:r>
              <a:t>→ injury to the </a:t>
            </a:r>
            <a:r>
              <a:rPr>
                <a:solidFill>
                  <a:srgbClr val="008B96"/>
                </a:solidFill>
              </a:rPr>
              <a:t>upper trunk</a:t>
            </a:r>
            <a:r>
              <a:rPr>
                <a:solidFill>
                  <a:srgbClr val="FF0000"/>
                </a:solidFill>
              </a:rPr>
              <a:t> </a:t>
            </a:r>
            <a:r>
              <a:t>of the </a:t>
            </a:r>
            <a:r>
              <a:rPr>
                <a:solidFill>
                  <a:srgbClr val="008B96"/>
                </a:solidFill>
              </a:rPr>
              <a:t>brachial plexus </a:t>
            </a:r>
            <a:r>
              <a:t>→ </a:t>
            </a:r>
            <a:r>
              <a:rPr u="sng"/>
              <a:t>Erb's palsy (C5-C6) </a:t>
            </a:r>
            <a:br>
              <a:rPr u="sng"/>
            </a:br>
            <a:r>
              <a:t>(</a:t>
            </a:r>
            <a:r>
              <a:rPr u="sng">
                <a:solidFill>
                  <a:srgbClr val="008B96"/>
                </a:solidFill>
              </a:rPr>
              <a:t>most common </a:t>
            </a:r>
            <a:r>
              <a:rPr>
                <a:solidFill>
                  <a:srgbClr val="008B96"/>
                </a:solidFill>
              </a:rPr>
              <a:t>iatrogenic brachial plexus injury during delivery</a:t>
            </a:r>
            <a:r>
              <a:t>)</a:t>
            </a:r>
          </a:p>
          <a:p>
            <a:pPr marL="228600" indent="-228600" rtl="0">
              <a:buSzPts val="2400"/>
              <a:defRPr sz="2400" b="1">
                <a:latin typeface="Times New Roman"/>
                <a:ea typeface="Times New Roman"/>
                <a:cs typeface="Times New Roman"/>
                <a:sym typeface="Times New Roman"/>
              </a:defRPr>
            </a:pPr>
            <a:r>
              <a:t>Excessive traction on the </a:t>
            </a:r>
            <a:r>
              <a:rPr>
                <a:solidFill>
                  <a:srgbClr val="008B96"/>
                </a:solidFill>
              </a:rPr>
              <a:t>arm during delivery </a:t>
            </a:r>
            <a:r>
              <a:t>→ injury to the lower trunk of the brachial plexus → </a:t>
            </a:r>
            <a:r>
              <a:rPr>
                <a:solidFill>
                  <a:srgbClr val="008B96"/>
                </a:solidFill>
              </a:rPr>
              <a:t>Klumpke palsy</a:t>
            </a:r>
          </a:p>
          <a:p>
            <a:pPr marL="228600" indent="-228600" rtl="0">
              <a:buSzPts val="2400"/>
              <a:defRPr sz="2400" b="1">
                <a:solidFill>
                  <a:srgbClr val="008B96"/>
                </a:solidFill>
                <a:latin typeface="Times New Roman"/>
                <a:ea typeface="Times New Roman"/>
                <a:cs typeface="Times New Roman"/>
                <a:sym typeface="Times New Roman"/>
              </a:defRPr>
            </a:pPr>
            <a:r>
              <a:t>Prognosis: </a:t>
            </a:r>
            <a:r>
              <a:rPr>
                <a:solidFill>
                  <a:srgbClr val="000000"/>
                </a:solidFill>
              </a:rPr>
              <a:t>approx. </a:t>
            </a:r>
            <a:r>
              <a:t>25% </a:t>
            </a:r>
            <a:r>
              <a:rPr>
                <a:solidFill>
                  <a:srgbClr val="000000"/>
                </a:solidFill>
              </a:rPr>
              <a:t>of affected infants experience </a:t>
            </a:r>
            <a:r>
              <a:rPr u="sng">
                <a:solidFill>
                  <a:srgbClr val="000000"/>
                </a:solidFill>
              </a:rPr>
              <a:t>persistent functional impairment</a:t>
            </a:r>
            <a:br>
              <a:rPr u="sng">
                <a:solidFill>
                  <a:srgbClr val="000000"/>
                </a:solidFill>
              </a:rPr>
            </a:br>
            <a:br>
              <a:rPr u="sng">
                <a:solidFill>
                  <a:srgbClr val="000000"/>
                </a:solidFill>
              </a:rPr>
            </a:br>
            <a:r>
              <a:rPr u="sng"/>
              <a:t>- Brachial plexus injury is associated with shoulder dystocia</a:t>
            </a:r>
            <a:r>
              <a:rPr u="sng">
                <a:solidFill>
                  <a:srgbClr val="000000"/>
                </a:solidFill>
              </a:rPr>
              <a:t>, which more commonly </a:t>
            </a:r>
            <a:r>
              <a:rPr u="sng"/>
              <a:t>leads to Erb palsy than Klumpke palsy.</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icture 3" descr="Picture 3"/>
          <p:cNvPicPr>
            <a:picLocks noChangeAspect="1"/>
          </p:cNvPicPr>
          <p:nvPr/>
        </p:nvPicPr>
        <p:blipFill>
          <a:blip r:embed="rId2"/>
          <a:stretch>
            <a:fillRect/>
          </a:stretch>
        </p:blipFill>
        <p:spPr>
          <a:xfrm>
            <a:off x="417921" y="823055"/>
            <a:ext cx="5154641" cy="4889520"/>
          </a:xfrm>
          <a:prstGeom prst="rect">
            <a:avLst/>
          </a:prstGeom>
          <a:ln w="12700">
            <a:miter lim="400000"/>
          </a:ln>
        </p:spPr>
      </p:pic>
      <p:pic>
        <p:nvPicPr>
          <p:cNvPr id="193" name="Picture 5" descr="Picture 5"/>
          <p:cNvPicPr>
            <a:picLocks noChangeAspect="1"/>
          </p:cNvPicPr>
          <p:nvPr/>
        </p:nvPicPr>
        <p:blipFill>
          <a:blip r:embed="rId3"/>
          <a:stretch>
            <a:fillRect/>
          </a:stretch>
        </p:blipFill>
        <p:spPr>
          <a:xfrm>
            <a:off x="6466787" y="936110"/>
            <a:ext cx="5081049" cy="4531436"/>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Google Shape;232;p23"/>
          <p:cNvSpPr txBox="1">
            <a:spLocks noGrp="1"/>
          </p:cNvSpPr>
          <p:nvPr>
            <p:ph type="body" idx="1"/>
          </p:nvPr>
        </p:nvSpPr>
        <p:spPr>
          <a:xfrm>
            <a:off x="150828" y="932206"/>
            <a:ext cx="11849494" cy="4236089"/>
          </a:xfrm>
          <a:prstGeom prst="rect">
            <a:avLst/>
          </a:prstGeom>
        </p:spPr>
        <p:txBody>
          <a:bodyPr/>
          <a:lstStyle/>
          <a:p>
            <a:pPr marL="228600" indent="-228600" rtl="0">
              <a:spcBef>
                <a:spcPts val="0"/>
              </a:spcBef>
              <a:buSzPts val="2400"/>
              <a:defRPr sz="2400" b="1">
                <a:solidFill>
                  <a:srgbClr val="008B96"/>
                </a:solidFill>
                <a:latin typeface="Times New Roman"/>
                <a:ea typeface="Times New Roman"/>
                <a:cs typeface="Times New Roman"/>
                <a:sym typeface="Times New Roman"/>
              </a:defRPr>
            </a:pPr>
            <a:r>
              <a:t>Shoulder dystocia: </a:t>
            </a:r>
            <a:r>
              <a:rPr b="0">
                <a:solidFill>
                  <a:srgbClr val="000000"/>
                </a:solidFill>
              </a:rPr>
              <a:t>is a condition that happens when one or both newborn’s shoulders get stuck during vaginal delivery. There are no signs and no way to prevent the condition. </a:t>
            </a:r>
          </a:p>
        </p:txBody>
      </p:sp>
      <p:pic>
        <p:nvPicPr>
          <p:cNvPr id="196" name="Google Shape;233;p23" descr="Google Shape;233;p23"/>
          <p:cNvPicPr>
            <a:picLocks noChangeAspect="1"/>
          </p:cNvPicPr>
          <p:nvPr/>
        </p:nvPicPr>
        <p:blipFill>
          <a:blip r:embed="rId2"/>
          <a:stretch>
            <a:fillRect/>
          </a:stretch>
        </p:blipFill>
        <p:spPr>
          <a:xfrm>
            <a:off x="1038322" y="2015066"/>
            <a:ext cx="4867092" cy="4366881"/>
          </a:xfrm>
          <a:prstGeom prst="rect">
            <a:avLst/>
          </a:prstGeom>
          <a:ln w="12700">
            <a:miter lim="400000"/>
          </a:ln>
        </p:spPr>
      </p:pic>
      <p:pic>
        <p:nvPicPr>
          <p:cNvPr id="197" name="Google Shape;234;p23" descr="Google Shape;234;p23"/>
          <p:cNvPicPr>
            <a:picLocks noChangeAspect="1"/>
          </p:cNvPicPr>
          <p:nvPr/>
        </p:nvPicPr>
        <p:blipFill>
          <a:blip r:embed="rId3"/>
          <a:stretch>
            <a:fillRect/>
          </a:stretch>
        </p:blipFill>
        <p:spPr>
          <a:xfrm>
            <a:off x="5905413" y="2015066"/>
            <a:ext cx="5363962" cy="4442295"/>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videoplayback" descr="videoplayback"/>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904214" y="612740"/>
            <a:ext cx="8012784" cy="515851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04" fill="hold"/>
                                        <p:tgtEl>
                                          <p:spTgt spid="199"/>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99"/>
                </p:tgtEl>
              </p:cMediaNode>
            </p:video>
            <p:seq concurrent="1" prevAc="none" nextAc="seek">
              <p:cTn id="12" restart="whenNotActive" fill="hold" evtFilter="cancelBubble" nodeType="interactiveSeq">
                <p:stCondLst>
                  <p:cond evt="onClick" delay="0">
                    <p:tgtEl>
                      <p:spTgt spid="19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99"/>
                                        </p:tgtEl>
                                      </p:cBhvr>
                                    </p:cmd>
                                  </p:childTnLst>
                                </p:cTn>
                              </p:par>
                            </p:childTnLst>
                          </p:cTn>
                        </p:par>
                      </p:childTnLst>
                    </p:cTn>
                  </p:par>
                </p:childTnLst>
              </p:cTn>
              <p:nextCondLst>
                <p:cond evt="onClick" delay="0">
                  <p:tgtEl>
                    <p:spTgt spid="19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Google Shape;239;p24"/>
          <p:cNvSpPr txBox="1">
            <a:spLocks noGrp="1"/>
          </p:cNvSpPr>
          <p:nvPr>
            <p:ph type="title"/>
          </p:nvPr>
        </p:nvSpPr>
        <p:spPr>
          <a:xfrm>
            <a:off x="696798" y="-134495"/>
            <a:ext cx="10515601" cy="1325563"/>
          </a:xfrm>
          <a:prstGeom prst="rect">
            <a:avLst/>
          </a:prstGeom>
        </p:spPr>
        <p:txBody>
          <a:bodyPr/>
          <a:lstStyle>
            <a:lvl1pPr rtl="0">
              <a:defRPr/>
            </a:lvl1pPr>
          </a:lstStyle>
          <a:p>
            <a:r>
              <a:t>Erb’s palsy (C5-C6):</a:t>
            </a:r>
          </a:p>
        </p:txBody>
      </p:sp>
      <p:sp>
        <p:nvSpPr>
          <p:cNvPr id="202" name="Google Shape;240;p24"/>
          <p:cNvSpPr txBox="1">
            <a:spLocks noGrp="1"/>
          </p:cNvSpPr>
          <p:nvPr>
            <p:ph type="body" idx="1"/>
          </p:nvPr>
        </p:nvSpPr>
        <p:spPr>
          <a:xfrm>
            <a:off x="696798" y="1310955"/>
            <a:ext cx="10515601" cy="4236089"/>
          </a:xfrm>
          <a:prstGeom prst="rect">
            <a:avLst/>
          </a:prstGeom>
        </p:spPr>
        <p:txBody>
          <a:bodyPr/>
          <a:lstStyle/>
          <a:p>
            <a:pPr marL="228600" indent="-228600" rtl="0">
              <a:lnSpc>
                <a:spcPct val="90000"/>
              </a:lnSpc>
              <a:spcBef>
                <a:spcPts val="0"/>
              </a:spcBef>
              <a:buClr>
                <a:srgbClr val="000000"/>
              </a:buClr>
              <a:defRPr b="1">
                <a:latin typeface="Times New Roman"/>
                <a:ea typeface="Times New Roman"/>
                <a:cs typeface="Times New Roman"/>
                <a:sym typeface="Times New Roman"/>
              </a:defRPr>
            </a:pPr>
            <a:r>
              <a:t>(</a:t>
            </a:r>
            <a:r>
              <a:rPr u="sng">
                <a:solidFill>
                  <a:srgbClr val="008B96"/>
                </a:solidFill>
              </a:rPr>
              <a:t>most common </a:t>
            </a:r>
            <a:r>
              <a:rPr>
                <a:solidFill>
                  <a:srgbClr val="008B96"/>
                </a:solidFill>
              </a:rPr>
              <a:t>iatrogenic brachial plexus injury during delivery</a:t>
            </a:r>
            <a:r>
              <a:t>)</a:t>
            </a:r>
          </a:p>
          <a:p>
            <a:pPr marL="228600" indent="-228600" rtl="0">
              <a:defRPr b="1">
                <a:latin typeface="Times New Roman"/>
                <a:ea typeface="Times New Roman"/>
                <a:cs typeface="Times New Roman"/>
                <a:sym typeface="Times New Roman"/>
              </a:defRPr>
            </a:pPr>
            <a:r>
              <a:t>associated with lack of shoulder motion. </a:t>
            </a:r>
          </a:p>
          <a:p>
            <a:pPr marL="0" indent="0" rtl="0">
              <a:buSzTx/>
              <a:buNone/>
              <a:defRPr b="1">
                <a:latin typeface="Times New Roman"/>
                <a:ea typeface="Times New Roman"/>
                <a:cs typeface="Times New Roman"/>
                <a:sym typeface="Times New Roman"/>
              </a:defRPr>
            </a:pPr>
            <a:r>
              <a:t>- The involved extremity lies adducted, prone, and internally rotated. </a:t>
            </a:r>
          </a:p>
          <a:p>
            <a:pPr marL="0" indent="0" rtl="0">
              <a:buSzTx/>
              <a:buNone/>
              <a:defRPr>
                <a:latin typeface="Times New Roman"/>
                <a:ea typeface="Times New Roman"/>
                <a:cs typeface="Times New Roman"/>
                <a:sym typeface="Times New Roman"/>
              </a:defRPr>
            </a:pPr>
            <a:r>
              <a:t>- Moro, biceps, and radial</a:t>
            </a:r>
            <a:r>
              <a:rPr b="1">
                <a:solidFill>
                  <a:srgbClr val="008B96"/>
                </a:solidFill>
              </a:rPr>
              <a:t> reflexes </a:t>
            </a:r>
            <a:r>
              <a:t>are </a:t>
            </a:r>
            <a:r>
              <a:rPr b="1"/>
              <a:t>absent on the affected side.</a:t>
            </a:r>
            <a:r>
              <a:rPr b="1">
                <a:solidFill>
                  <a:srgbClr val="008B96"/>
                </a:solidFill>
              </a:rPr>
              <a:t> </a:t>
            </a:r>
            <a:r>
              <a:rPr>
                <a:solidFill>
                  <a:srgbClr val="008B96"/>
                </a:solidFill>
              </a:rPr>
              <a:t>(asymmetrical ) </a:t>
            </a:r>
          </a:p>
          <a:p>
            <a:pPr marL="0" indent="0" rtl="0">
              <a:buSzTx/>
              <a:buNone/>
              <a:defRPr b="1">
                <a:solidFill>
                  <a:srgbClr val="008B96"/>
                </a:solidFill>
                <a:latin typeface="Times New Roman"/>
                <a:ea typeface="Times New Roman"/>
                <a:cs typeface="Times New Roman"/>
                <a:sym typeface="Times New Roman"/>
              </a:defRPr>
            </a:pPr>
            <a:r>
              <a:t>- The grasp reflex is usually present. </a:t>
            </a:r>
          </a:p>
        </p:txBody>
      </p:sp>
      <p:pic>
        <p:nvPicPr>
          <p:cNvPr id="203" name="Google Shape;241;p24" descr="Google Shape;241;p24"/>
          <p:cNvPicPr>
            <a:picLocks noChangeAspect="1"/>
          </p:cNvPicPr>
          <p:nvPr/>
        </p:nvPicPr>
        <p:blipFill>
          <a:blip r:embed="rId2"/>
          <a:stretch>
            <a:fillRect/>
          </a:stretch>
        </p:blipFill>
        <p:spPr>
          <a:xfrm>
            <a:off x="442312" y="4108665"/>
            <a:ext cx="7059555" cy="1229277"/>
          </a:xfrm>
          <a:prstGeom prst="rect">
            <a:avLst/>
          </a:prstGeom>
          <a:ln w="12700">
            <a:miter lim="400000"/>
          </a:ln>
        </p:spPr>
      </p:pic>
      <p:pic>
        <p:nvPicPr>
          <p:cNvPr id="204" name="Google Shape;242;p24" descr="Google Shape;242;p24"/>
          <p:cNvPicPr>
            <a:picLocks noChangeAspect="1"/>
          </p:cNvPicPr>
          <p:nvPr/>
        </p:nvPicPr>
        <p:blipFill>
          <a:blip r:embed="rId3"/>
          <a:stretch>
            <a:fillRect/>
          </a:stretch>
        </p:blipFill>
        <p:spPr>
          <a:xfrm>
            <a:off x="7916644" y="3428998"/>
            <a:ext cx="3710533" cy="2929116"/>
          </a:xfrm>
          <a:prstGeom prst="rect">
            <a:avLst/>
          </a:prstGeom>
          <a:ln w="12700">
            <a:miter lim="400000"/>
          </a:ln>
        </p:spPr>
      </p:pic>
      <p:pic>
        <p:nvPicPr>
          <p:cNvPr id="205" name="Picture 4" descr="Picture 4"/>
          <p:cNvPicPr>
            <a:picLocks noChangeAspect="1"/>
          </p:cNvPicPr>
          <p:nvPr/>
        </p:nvPicPr>
        <p:blipFill>
          <a:blip r:embed="rId4"/>
          <a:stretch>
            <a:fillRect/>
          </a:stretch>
        </p:blipFill>
        <p:spPr>
          <a:xfrm>
            <a:off x="9346317" y="369060"/>
            <a:ext cx="2280860" cy="2091341"/>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Google Shape;247;p25" descr="Google Shape;247;p25"/>
          <p:cNvPicPr>
            <a:picLocks noChangeAspect="1"/>
          </p:cNvPicPr>
          <p:nvPr/>
        </p:nvPicPr>
        <p:blipFill>
          <a:blip r:embed="rId2"/>
          <a:stretch>
            <a:fillRect/>
          </a:stretch>
        </p:blipFill>
        <p:spPr>
          <a:xfrm>
            <a:off x="585561" y="214236"/>
            <a:ext cx="3807331" cy="5547597"/>
          </a:xfrm>
          <a:prstGeom prst="rect">
            <a:avLst/>
          </a:prstGeom>
          <a:ln w="12700">
            <a:miter lim="400000"/>
          </a:ln>
        </p:spPr>
      </p:pic>
      <p:pic>
        <p:nvPicPr>
          <p:cNvPr id="208" name="Google Shape;248;p25" descr="Google Shape;248;p25"/>
          <p:cNvPicPr>
            <a:picLocks noChangeAspect="1"/>
          </p:cNvPicPr>
          <p:nvPr/>
        </p:nvPicPr>
        <p:blipFill>
          <a:blip r:embed="rId3"/>
          <a:stretch>
            <a:fillRect/>
          </a:stretch>
        </p:blipFill>
        <p:spPr>
          <a:xfrm>
            <a:off x="5654075" y="623828"/>
            <a:ext cx="5377330" cy="4351339"/>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Google Shape;253;p26"/>
          <p:cNvSpPr txBox="1">
            <a:spLocks noGrp="1"/>
          </p:cNvSpPr>
          <p:nvPr>
            <p:ph type="title"/>
          </p:nvPr>
        </p:nvSpPr>
        <p:spPr>
          <a:xfrm>
            <a:off x="508261" y="-200483"/>
            <a:ext cx="10515601" cy="1325563"/>
          </a:xfrm>
          <a:prstGeom prst="rect">
            <a:avLst/>
          </a:prstGeom>
        </p:spPr>
        <p:txBody>
          <a:bodyPr/>
          <a:lstStyle>
            <a:lvl1pPr rtl="0">
              <a:defRPr/>
            </a:lvl1pPr>
          </a:lstStyle>
          <a:p>
            <a:r>
              <a:t>Klumpke’s paralysis (C8,T1):</a:t>
            </a:r>
          </a:p>
        </p:txBody>
      </p:sp>
      <p:sp>
        <p:nvSpPr>
          <p:cNvPr id="211" name="Google Shape;254;p26"/>
          <p:cNvSpPr txBox="1">
            <a:spLocks noGrp="1"/>
          </p:cNvSpPr>
          <p:nvPr>
            <p:ph type="body" idx="1"/>
          </p:nvPr>
        </p:nvSpPr>
        <p:spPr>
          <a:xfrm>
            <a:off x="169682" y="1310955"/>
            <a:ext cx="11849494" cy="4236089"/>
          </a:xfrm>
          <a:prstGeom prst="rect">
            <a:avLst/>
          </a:prstGeom>
        </p:spPr>
        <p:txBody>
          <a:bodyPr/>
          <a:lstStyle/>
          <a:p>
            <a:pPr marL="228600" indent="-228600" rtl="0">
              <a:spcBef>
                <a:spcPts val="0"/>
              </a:spcBef>
              <a:buSzPts val="2400"/>
              <a:defRPr sz="2400" b="1">
                <a:latin typeface="Times New Roman"/>
                <a:ea typeface="Times New Roman"/>
                <a:cs typeface="Times New Roman"/>
                <a:sym typeface="Times New Roman"/>
              </a:defRPr>
            </a:pPr>
            <a:r>
              <a:t>Abducted arm during childbirth → arm traction , pulling → nerve stretching in inferior brachial plexus area → nerve plexus damage</a:t>
            </a:r>
            <a:br/>
            <a:br/>
            <a:r>
              <a:t>- is rare and results in weakness of the intrinsic muscles of the hand;</a:t>
            </a:r>
          </a:p>
          <a:p>
            <a:pPr marL="0" indent="0" rtl="0">
              <a:buSzTx/>
              <a:buNone/>
              <a:defRPr sz="2400" b="1">
                <a:latin typeface="Times New Roman"/>
                <a:ea typeface="Times New Roman"/>
                <a:cs typeface="Times New Roman"/>
                <a:sym typeface="Times New Roman"/>
              </a:defRPr>
            </a:pPr>
            <a:r>
              <a:t>   - the grasp </a:t>
            </a:r>
            <a:r>
              <a:rPr>
                <a:solidFill>
                  <a:srgbClr val="008B96"/>
                </a:solidFill>
              </a:rPr>
              <a:t>reflex is absent.</a:t>
            </a:r>
          </a:p>
        </p:txBody>
      </p:sp>
      <p:pic>
        <p:nvPicPr>
          <p:cNvPr id="212" name="Google Shape;255;p26" descr="Google Shape;255;p26"/>
          <p:cNvPicPr>
            <a:picLocks noChangeAspect="1"/>
          </p:cNvPicPr>
          <p:nvPr/>
        </p:nvPicPr>
        <p:blipFill>
          <a:blip r:embed="rId2"/>
          <a:stretch>
            <a:fillRect/>
          </a:stretch>
        </p:blipFill>
        <p:spPr>
          <a:xfrm>
            <a:off x="1013985" y="3803024"/>
            <a:ext cx="3330373" cy="2793546"/>
          </a:xfrm>
          <a:prstGeom prst="rect">
            <a:avLst/>
          </a:prstGeom>
          <a:ln w="12700">
            <a:miter lim="400000"/>
          </a:ln>
        </p:spPr>
      </p:pic>
      <p:pic>
        <p:nvPicPr>
          <p:cNvPr id="213" name="Google Shape;256;p26" descr="Google Shape;256;p26"/>
          <p:cNvPicPr>
            <a:picLocks noChangeAspect="1"/>
          </p:cNvPicPr>
          <p:nvPr/>
        </p:nvPicPr>
        <p:blipFill>
          <a:blip r:embed="rId3"/>
          <a:stretch>
            <a:fillRect/>
          </a:stretch>
        </p:blipFill>
        <p:spPr>
          <a:xfrm>
            <a:off x="6094429" y="3414228"/>
            <a:ext cx="3506157" cy="310721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Google Shape;261;p27"/>
          <p:cNvSpPr txBox="1">
            <a:spLocks noGrp="1"/>
          </p:cNvSpPr>
          <p:nvPr>
            <p:ph type="title"/>
          </p:nvPr>
        </p:nvSpPr>
        <p:spPr>
          <a:xfrm>
            <a:off x="687370" y="0"/>
            <a:ext cx="10515601" cy="1325563"/>
          </a:xfrm>
          <a:prstGeom prst="rect">
            <a:avLst/>
          </a:prstGeom>
        </p:spPr>
        <p:txBody>
          <a:bodyPr/>
          <a:lstStyle>
            <a:lvl1pPr rtl="0">
              <a:defRPr/>
            </a:lvl1pPr>
          </a:lstStyle>
          <a:p>
            <a:r>
              <a:t>Soft tissue injuries:</a:t>
            </a:r>
          </a:p>
        </p:txBody>
      </p:sp>
      <p:sp>
        <p:nvSpPr>
          <p:cNvPr id="216" name="Google Shape;262;p27"/>
          <p:cNvSpPr txBox="1">
            <a:spLocks noGrp="1"/>
          </p:cNvSpPr>
          <p:nvPr>
            <p:ph type="body" idx="1"/>
          </p:nvPr>
        </p:nvSpPr>
        <p:spPr>
          <a:xfrm>
            <a:off x="687370" y="1310955"/>
            <a:ext cx="10515601" cy="4236089"/>
          </a:xfrm>
          <a:prstGeom prst="rect">
            <a:avLst/>
          </a:prstGeom>
        </p:spPr>
        <p:txBody>
          <a:bodyPr/>
          <a:lstStyle/>
          <a:p>
            <a:pPr marL="514350" indent="-514350" rtl="0">
              <a:spcBef>
                <a:spcPts val="0"/>
              </a:spcBef>
              <a:buSzPts val="2800"/>
              <a:buFontTx/>
              <a:buAutoNum type="arabicParenR"/>
              <a:defRPr sz="2800" b="1">
                <a:solidFill>
                  <a:srgbClr val="008B96"/>
                </a:solidFill>
                <a:latin typeface="Times New Roman"/>
                <a:ea typeface="Times New Roman"/>
                <a:cs typeface="Times New Roman"/>
                <a:sym typeface="Times New Roman"/>
              </a:defRPr>
            </a:pPr>
            <a:r>
              <a:t>Brusing and Petechiae:</a:t>
            </a:r>
          </a:p>
          <a:p>
            <a:pPr marL="0" indent="0" rtl="0">
              <a:buSzTx/>
              <a:buNone/>
              <a:defRPr>
                <a:latin typeface="Times New Roman"/>
                <a:ea typeface="Times New Roman"/>
                <a:cs typeface="Times New Roman"/>
                <a:sym typeface="Times New Roman"/>
              </a:defRPr>
            </a:pPr>
            <a:r>
              <a:t>     A difficult delivery may lead to bruising especially on the head and  </a:t>
            </a:r>
          </a:p>
          <a:p>
            <a:pPr marL="0" indent="0" rtl="0">
              <a:buSzTx/>
              <a:buNone/>
              <a:defRPr>
                <a:latin typeface="Times New Roman"/>
                <a:ea typeface="Times New Roman"/>
                <a:cs typeface="Times New Roman"/>
                <a:sym typeface="Times New Roman"/>
              </a:defRPr>
            </a:pPr>
            <a:r>
              <a:t>    face , from pressure against the mother's pelvis or pressure caused by</a:t>
            </a:r>
          </a:p>
          <a:p>
            <a:pPr marL="0" indent="0" rtl="0">
              <a:buSzTx/>
              <a:buNone/>
              <a:defRPr>
                <a:latin typeface="Times New Roman"/>
                <a:ea typeface="Times New Roman"/>
                <a:cs typeface="Times New Roman"/>
                <a:sym typeface="Times New Roman"/>
              </a:defRPr>
            </a:pPr>
            <a:r>
              <a:t>     forceps or ventouse used in delivery</a:t>
            </a:r>
          </a:p>
          <a:p>
            <a:pPr marL="514350" indent="-514350" rtl="0">
              <a:buSzTx/>
              <a:buNone/>
              <a:defRPr sz="2800">
                <a:solidFill>
                  <a:srgbClr val="008B96"/>
                </a:solidFill>
                <a:latin typeface="Times New Roman"/>
                <a:ea typeface="Times New Roman"/>
                <a:cs typeface="Times New Roman"/>
                <a:sym typeface="Times New Roman"/>
              </a:defRPr>
            </a:pPr>
            <a:r>
              <a:t>    -no need for treatment, spontaneous resolution in 1 week</a:t>
            </a:r>
            <a:br/>
            <a:endParaRPr/>
          </a:p>
        </p:txBody>
      </p:sp>
      <p:pic>
        <p:nvPicPr>
          <p:cNvPr id="217" name="Google Shape;263;p27" descr="Google Shape;263;p27"/>
          <p:cNvPicPr>
            <a:picLocks noChangeAspect="1"/>
          </p:cNvPicPr>
          <p:nvPr/>
        </p:nvPicPr>
        <p:blipFill>
          <a:blip r:embed="rId2"/>
          <a:stretch>
            <a:fillRect/>
          </a:stretch>
        </p:blipFill>
        <p:spPr>
          <a:xfrm>
            <a:off x="3640842" y="3793787"/>
            <a:ext cx="4608657" cy="293775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Google Shape;104;p3"/>
          <p:cNvSpPr txBox="1">
            <a:spLocks noGrp="1"/>
          </p:cNvSpPr>
          <p:nvPr>
            <p:ph type="title"/>
          </p:nvPr>
        </p:nvSpPr>
        <p:spPr>
          <a:xfrm>
            <a:off x="838200" y="96527"/>
            <a:ext cx="10515600" cy="822654"/>
          </a:xfrm>
          <a:prstGeom prst="rect">
            <a:avLst/>
          </a:prstGeom>
        </p:spPr>
        <p:txBody>
          <a:bodyPr>
            <a:normAutofit fontScale="90000"/>
          </a:bodyPr>
          <a:lstStyle>
            <a:lvl1pPr rtl="0">
              <a:defRPr sz="4800"/>
            </a:lvl1pPr>
          </a:lstStyle>
          <a:p>
            <a:r>
              <a:t>Risk factors:</a:t>
            </a:r>
          </a:p>
        </p:txBody>
      </p:sp>
      <p:sp>
        <p:nvSpPr>
          <p:cNvPr id="126" name="Google Shape;105;p3"/>
          <p:cNvSpPr txBox="1">
            <a:spLocks noGrp="1"/>
          </p:cNvSpPr>
          <p:nvPr>
            <p:ph type="body" idx="1"/>
          </p:nvPr>
        </p:nvSpPr>
        <p:spPr>
          <a:xfrm>
            <a:off x="104423" y="977945"/>
            <a:ext cx="12228688" cy="5880055"/>
          </a:xfrm>
          <a:prstGeom prst="rect">
            <a:avLst/>
          </a:prstGeom>
        </p:spPr>
        <p:txBody>
          <a:bodyPr/>
          <a:lstStyle/>
          <a:p>
            <a:pPr marL="0" indent="0" rtl="0">
              <a:lnSpc>
                <a:spcPct val="99000"/>
              </a:lnSpc>
              <a:spcBef>
                <a:spcPts val="0"/>
              </a:spcBef>
              <a:buSzTx/>
              <a:buNone/>
              <a:defRPr b="1">
                <a:latin typeface="Times New Roman"/>
                <a:ea typeface="Times New Roman"/>
                <a:cs typeface="Times New Roman"/>
                <a:sym typeface="Times New Roman"/>
              </a:defRPr>
            </a:pPr>
            <a:r>
              <a:rPr sz="2100" dirty="0"/>
              <a:t>Risk factors can be sorted according to the elements involved in the delivery or the process itself into fetal or maternal related risk factors or process related risk factors.</a:t>
            </a:r>
          </a:p>
          <a:p>
            <a:pPr marL="0" indent="0" rtl="0">
              <a:lnSpc>
                <a:spcPct val="99000"/>
              </a:lnSpc>
              <a:buSzTx/>
              <a:buNone/>
              <a:defRPr sz="3200" b="1">
                <a:solidFill>
                  <a:srgbClr val="008B96"/>
                </a:solidFill>
                <a:latin typeface="Times New Roman"/>
                <a:ea typeface="Times New Roman"/>
                <a:cs typeface="Times New Roman"/>
                <a:sym typeface="Times New Roman"/>
              </a:defRPr>
            </a:pPr>
            <a:r>
              <a:rPr dirty="0"/>
              <a:t>Fetal:</a:t>
            </a:r>
          </a:p>
          <a:p>
            <a:pPr marL="228600" indent="-228600" rtl="0">
              <a:lnSpc>
                <a:spcPct val="99000"/>
              </a:lnSpc>
              <a:buSzPts val="2400"/>
              <a:buFont typeface="Helvetica"/>
              <a:buChar char="▪"/>
              <a:defRPr sz="2400" b="1">
                <a:latin typeface="Times New Roman"/>
                <a:ea typeface="Times New Roman"/>
                <a:cs typeface="Times New Roman"/>
                <a:sym typeface="Times New Roman"/>
              </a:defRPr>
            </a:pPr>
            <a:r>
              <a:rPr dirty="0" err="1"/>
              <a:t>Macrosomia</a:t>
            </a:r>
            <a:endParaRPr dirty="0"/>
          </a:p>
          <a:p>
            <a:pPr marL="228600" indent="-228600" rtl="0">
              <a:lnSpc>
                <a:spcPct val="99000"/>
              </a:lnSpc>
              <a:buSzPts val="2400"/>
              <a:buFont typeface="Helvetica"/>
              <a:buChar char="▪"/>
              <a:defRPr sz="2400" b="1">
                <a:latin typeface="Times New Roman"/>
                <a:ea typeface="Times New Roman"/>
                <a:cs typeface="Times New Roman"/>
                <a:sym typeface="Times New Roman"/>
              </a:defRPr>
            </a:pPr>
            <a:r>
              <a:rPr dirty="0"/>
              <a:t>Abnormal presentation &amp; positioning</a:t>
            </a:r>
          </a:p>
          <a:p>
            <a:pPr marL="0" indent="0" rtl="0">
              <a:lnSpc>
                <a:spcPct val="99000"/>
              </a:lnSpc>
              <a:buSzTx/>
              <a:buNone/>
              <a:defRPr sz="3200" b="1">
                <a:solidFill>
                  <a:srgbClr val="008B96"/>
                </a:solidFill>
                <a:latin typeface="Times New Roman"/>
                <a:ea typeface="Times New Roman"/>
                <a:cs typeface="Times New Roman"/>
                <a:sym typeface="Times New Roman"/>
              </a:defRPr>
            </a:pPr>
            <a:r>
              <a:rPr dirty="0"/>
              <a:t>Maternal:</a:t>
            </a:r>
          </a:p>
          <a:p>
            <a:pPr marL="228600" indent="-228600" rtl="0">
              <a:lnSpc>
                <a:spcPct val="99000"/>
              </a:lnSpc>
              <a:buSzPts val="2400"/>
              <a:buFont typeface="Helvetica"/>
              <a:buChar char="▪"/>
              <a:defRPr sz="2400" b="1">
                <a:latin typeface="Times New Roman"/>
                <a:ea typeface="Times New Roman"/>
                <a:cs typeface="Times New Roman"/>
                <a:sym typeface="Times New Roman"/>
              </a:defRPr>
            </a:pPr>
            <a:r>
              <a:rPr dirty="0"/>
              <a:t>Obesity </a:t>
            </a:r>
          </a:p>
          <a:p>
            <a:pPr marL="228600" indent="-228600" rtl="0">
              <a:lnSpc>
                <a:spcPct val="99000"/>
              </a:lnSpc>
              <a:buSzPts val="2400"/>
              <a:buFont typeface="Helvetica"/>
              <a:buChar char="▪"/>
              <a:defRPr sz="2400" b="1">
                <a:latin typeface="Times New Roman"/>
                <a:ea typeface="Times New Roman"/>
                <a:cs typeface="Times New Roman"/>
                <a:sym typeface="Times New Roman"/>
              </a:defRPr>
            </a:pPr>
            <a:r>
              <a:rPr dirty="0"/>
              <a:t>Pelvic abnormalities</a:t>
            </a:r>
          </a:p>
          <a:p>
            <a:pPr marL="228600" indent="-228600" rtl="0">
              <a:lnSpc>
                <a:spcPct val="99000"/>
              </a:lnSpc>
              <a:buSzPts val="2400"/>
              <a:buFont typeface="Helvetica"/>
              <a:buChar char="▪"/>
              <a:defRPr sz="2400" b="1">
                <a:latin typeface="Times New Roman"/>
                <a:ea typeface="Times New Roman"/>
                <a:cs typeface="Times New Roman"/>
                <a:sym typeface="Times New Roman"/>
              </a:defRPr>
            </a:pPr>
            <a:r>
              <a:rPr dirty="0"/>
              <a:t>Uterine inertia</a:t>
            </a:r>
          </a:p>
          <a:p>
            <a:pPr marL="228600" indent="-228600" rtl="0">
              <a:lnSpc>
                <a:spcPct val="99000"/>
              </a:lnSpc>
              <a:buSzPts val="2400"/>
              <a:buFont typeface="Helvetica"/>
              <a:buChar char="▪"/>
              <a:defRPr sz="2400" b="1">
                <a:latin typeface="Times New Roman"/>
                <a:ea typeface="Times New Roman"/>
                <a:cs typeface="Times New Roman"/>
                <a:sym typeface="Times New Roman"/>
              </a:defRPr>
            </a:pPr>
            <a:r>
              <a:rPr dirty="0"/>
              <a:t>Short stature</a:t>
            </a:r>
          </a:p>
        </p:txBody>
      </p:sp>
      <p:pic>
        <p:nvPicPr>
          <p:cNvPr id="127" name="Google Shape;106;p3" descr="Google Shape;106;p3"/>
          <p:cNvPicPr>
            <a:picLocks noChangeAspect="1"/>
          </p:cNvPicPr>
          <p:nvPr/>
        </p:nvPicPr>
        <p:blipFill>
          <a:blip r:embed="rId2"/>
          <a:stretch>
            <a:fillRect/>
          </a:stretch>
        </p:blipFill>
        <p:spPr>
          <a:xfrm>
            <a:off x="7726270" y="4061860"/>
            <a:ext cx="2141382" cy="2141382"/>
          </a:xfrm>
          <a:prstGeom prst="rect">
            <a:avLst/>
          </a:prstGeom>
          <a:ln w="12700">
            <a:miter lim="400000"/>
          </a:ln>
          <a:effectLst>
            <a:outerShdw blurRad="50800" dist="76200" dir="5400000" rotWithShape="0">
              <a:srgbClr val="FFFFFF"/>
            </a:outerShdw>
          </a:effectLst>
        </p:spPr>
      </p:pic>
      <p:sp>
        <p:nvSpPr>
          <p:cNvPr id="128" name="Google Shape;107;p3"/>
          <p:cNvSpPr txBox="1"/>
          <p:nvPr/>
        </p:nvSpPr>
        <p:spPr>
          <a:xfrm>
            <a:off x="6974423" y="1639003"/>
            <a:ext cx="4112907" cy="2593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rtl="0">
              <a:defRPr sz="3200" b="1">
                <a:solidFill>
                  <a:srgbClr val="008B96"/>
                </a:solidFill>
                <a:latin typeface="Times New Roman"/>
                <a:ea typeface="Times New Roman"/>
                <a:cs typeface="Times New Roman"/>
                <a:sym typeface="Times New Roman"/>
              </a:defRPr>
            </a:pPr>
            <a:r>
              <a:t>Delivery/Process :</a:t>
            </a:r>
          </a:p>
          <a:p>
            <a:pPr indent="-152400" rtl="0">
              <a:buClr>
                <a:srgbClr val="000000"/>
              </a:buClr>
              <a:buSzPts val="2400"/>
              <a:buFont typeface="Helvetica"/>
              <a:buChar char="▪"/>
              <a:defRPr sz="2400" b="1">
                <a:latin typeface="Times New Roman"/>
                <a:ea typeface="Times New Roman"/>
                <a:cs typeface="Times New Roman"/>
                <a:sym typeface="Times New Roman"/>
              </a:defRPr>
            </a:pPr>
            <a:r>
              <a:t>Instrumental delivery:</a:t>
            </a:r>
          </a:p>
          <a:p>
            <a:pPr rtl="0">
              <a:defRPr sz="2400" b="1">
                <a:latin typeface="Times New Roman"/>
                <a:ea typeface="Times New Roman"/>
                <a:cs typeface="Times New Roman"/>
                <a:sym typeface="Times New Roman"/>
              </a:defRPr>
            </a:pPr>
            <a:r>
              <a:t>      Forceps.</a:t>
            </a:r>
          </a:p>
          <a:p>
            <a:pPr rtl="0">
              <a:defRPr sz="2400" b="1">
                <a:latin typeface="Times New Roman"/>
                <a:ea typeface="Times New Roman"/>
                <a:cs typeface="Times New Roman"/>
                <a:sym typeface="Times New Roman"/>
              </a:defRPr>
            </a:pPr>
            <a:r>
              <a:t>      Vacuum (ventose).</a:t>
            </a:r>
          </a:p>
          <a:p>
            <a:pPr indent="-152400" rtl="0">
              <a:buClr>
                <a:srgbClr val="000000"/>
              </a:buClr>
              <a:buSzPts val="2400"/>
              <a:buFont typeface="Helvetica"/>
              <a:buChar char="▪"/>
              <a:defRPr sz="2400" b="1">
                <a:latin typeface="Times New Roman"/>
                <a:ea typeface="Times New Roman"/>
                <a:cs typeface="Times New Roman"/>
                <a:sym typeface="Times New Roman"/>
              </a:defRPr>
            </a:pPr>
            <a:r>
              <a:t>Duration of delivery.</a:t>
            </a:r>
          </a:p>
          <a:p>
            <a:pPr indent="-152400" rtl="0">
              <a:buClr>
                <a:srgbClr val="000000"/>
              </a:buClr>
              <a:buSzPts val="2400"/>
              <a:buFont typeface="Helvetica"/>
              <a:buChar char="▪"/>
              <a:defRPr sz="2400" b="1">
                <a:latin typeface="Times New Roman"/>
                <a:ea typeface="Times New Roman"/>
                <a:cs typeface="Times New Roman"/>
                <a:sym typeface="Times New Roman"/>
              </a:defRPr>
            </a:pPr>
            <a:r>
              <a:t>Skills of the obstetrician.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Google Shape;268;p28"/>
          <p:cNvSpPr txBox="1">
            <a:spLocks noGrp="1"/>
          </p:cNvSpPr>
          <p:nvPr>
            <p:ph type="body" idx="1"/>
          </p:nvPr>
        </p:nvSpPr>
        <p:spPr>
          <a:xfrm>
            <a:off x="197962" y="360048"/>
            <a:ext cx="12377402" cy="6138002"/>
          </a:xfrm>
          <a:prstGeom prst="rect">
            <a:avLst/>
          </a:prstGeom>
        </p:spPr>
        <p:txBody>
          <a:bodyPr/>
          <a:lstStyle/>
          <a:p>
            <a:pPr marL="0" indent="0" rtl="0">
              <a:lnSpc>
                <a:spcPct val="88000"/>
              </a:lnSpc>
              <a:spcBef>
                <a:spcPts val="0"/>
              </a:spcBef>
              <a:buSzTx/>
              <a:buNone/>
              <a:defRPr sz="1700">
                <a:latin typeface="Times New Roman"/>
                <a:ea typeface="Times New Roman"/>
                <a:cs typeface="Times New Roman"/>
                <a:sym typeface="Times New Roman"/>
              </a:defRPr>
            </a:pPr>
            <a:endParaRPr dirty="0"/>
          </a:p>
          <a:p>
            <a:pPr marL="0" indent="0" rtl="0">
              <a:lnSpc>
                <a:spcPct val="88000"/>
              </a:lnSpc>
              <a:buSzTx/>
              <a:buNone/>
              <a:defRPr sz="1700">
                <a:latin typeface="Times New Roman"/>
                <a:ea typeface="Times New Roman"/>
                <a:cs typeface="Times New Roman"/>
                <a:sym typeface="Times New Roman"/>
              </a:defRPr>
            </a:pPr>
            <a:endParaRPr dirty="0"/>
          </a:p>
          <a:p>
            <a:pPr marL="0" indent="0" rtl="0">
              <a:lnSpc>
                <a:spcPct val="88000"/>
              </a:lnSpc>
              <a:buSzTx/>
              <a:buNone/>
              <a:defRPr sz="2500" b="1">
                <a:latin typeface="Times New Roman"/>
                <a:ea typeface="Times New Roman"/>
                <a:cs typeface="Times New Roman"/>
                <a:sym typeface="Times New Roman"/>
              </a:defRPr>
            </a:pPr>
            <a:r>
              <a:rPr dirty="0"/>
              <a:t>2) </a:t>
            </a:r>
            <a:r>
              <a:rPr dirty="0">
                <a:solidFill>
                  <a:srgbClr val="008B96"/>
                </a:solidFill>
              </a:rPr>
              <a:t>Abrasions and lacerations:</a:t>
            </a:r>
            <a:endParaRPr sz="1700" dirty="0"/>
          </a:p>
          <a:p>
            <a:pPr marL="0" indent="0" rtl="0">
              <a:lnSpc>
                <a:spcPct val="88000"/>
              </a:lnSpc>
              <a:buSzTx/>
              <a:buNone/>
              <a:defRPr sz="1700">
                <a:latin typeface="Times New Roman"/>
                <a:ea typeface="Times New Roman"/>
                <a:cs typeface="Times New Roman"/>
                <a:sym typeface="Times New Roman"/>
              </a:defRPr>
            </a:pPr>
            <a:r>
              <a:rPr dirty="0"/>
              <a:t>May occur as scalpel cuts during Cesarean delivery or during instrumental delivery (i.e, vacuum, forceps)</a:t>
            </a:r>
          </a:p>
          <a:p>
            <a:pPr marL="0" indent="0" rtl="0">
              <a:lnSpc>
                <a:spcPct val="88000"/>
              </a:lnSpc>
              <a:buSzTx/>
              <a:buNone/>
              <a:defRPr sz="1700">
                <a:latin typeface="Times New Roman"/>
                <a:ea typeface="Times New Roman"/>
                <a:cs typeface="Times New Roman"/>
                <a:sym typeface="Times New Roman"/>
              </a:defRPr>
            </a:pPr>
            <a:r>
              <a:rPr dirty="0"/>
              <a:t>Infection remains a risk, but most uneventfully heal</a:t>
            </a:r>
          </a:p>
          <a:p>
            <a:pPr marL="0" indent="0" rtl="0">
              <a:lnSpc>
                <a:spcPct val="88000"/>
              </a:lnSpc>
              <a:buSzTx/>
              <a:buNone/>
              <a:defRPr sz="2500" b="1">
                <a:solidFill>
                  <a:srgbClr val="008B96"/>
                </a:solidFill>
                <a:latin typeface="Times New Roman"/>
                <a:ea typeface="Times New Roman"/>
                <a:cs typeface="Times New Roman"/>
                <a:sym typeface="Times New Roman"/>
              </a:defRPr>
            </a:pPr>
            <a:r>
              <a:rPr dirty="0"/>
              <a:t>Management:</a:t>
            </a:r>
            <a:endParaRPr sz="1700" dirty="0"/>
          </a:p>
          <a:p>
            <a:pPr marL="0" indent="0" rtl="0">
              <a:lnSpc>
                <a:spcPct val="88000"/>
              </a:lnSpc>
              <a:buSzTx/>
              <a:buNone/>
              <a:defRPr sz="1700">
                <a:latin typeface="Times New Roman"/>
                <a:ea typeface="Times New Roman"/>
                <a:cs typeface="Times New Roman"/>
                <a:sym typeface="Times New Roman"/>
              </a:defRPr>
            </a:pPr>
            <a:r>
              <a:rPr dirty="0"/>
              <a:t>Careful cleaning, application of antibiotic ointment, and observation</a:t>
            </a:r>
          </a:p>
          <a:p>
            <a:pPr marL="0" indent="0" rtl="0">
              <a:lnSpc>
                <a:spcPct val="88000"/>
              </a:lnSpc>
              <a:buSzTx/>
              <a:buNone/>
              <a:defRPr sz="1700">
                <a:latin typeface="Times New Roman"/>
                <a:ea typeface="Times New Roman"/>
                <a:cs typeface="Times New Roman"/>
                <a:sym typeface="Times New Roman"/>
              </a:defRPr>
            </a:pPr>
            <a:r>
              <a:rPr dirty="0"/>
              <a:t>Lacerations occasionally require suturing</a:t>
            </a:r>
          </a:p>
          <a:p>
            <a:pPr marL="0" indent="0" rtl="0">
              <a:lnSpc>
                <a:spcPct val="88000"/>
              </a:lnSpc>
              <a:buSzTx/>
              <a:buNone/>
              <a:defRPr sz="2500" b="1">
                <a:latin typeface="Times New Roman"/>
                <a:ea typeface="Times New Roman"/>
                <a:cs typeface="Times New Roman"/>
                <a:sym typeface="Times New Roman"/>
              </a:defRPr>
            </a:pPr>
            <a:r>
              <a:rPr dirty="0"/>
              <a:t>3) </a:t>
            </a:r>
            <a:r>
              <a:rPr dirty="0">
                <a:solidFill>
                  <a:srgbClr val="008B96"/>
                </a:solidFill>
              </a:rPr>
              <a:t>Subcutaneous fat necrosis</a:t>
            </a:r>
            <a:br>
              <a:rPr dirty="0">
                <a:solidFill>
                  <a:srgbClr val="008B96"/>
                </a:solidFill>
              </a:rPr>
            </a:br>
            <a:r>
              <a:rPr sz="1700" b="0" dirty="0"/>
              <a:t>use of instruments during delivery  and stress on </a:t>
            </a:r>
            <a:r>
              <a:rPr sz="1700" b="0" dirty="0" err="1"/>
              <a:t>neoborn</a:t>
            </a:r>
            <a:r>
              <a:rPr sz="1700" b="0" dirty="0"/>
              <a:t> can injure the fat under the skin </a:t>
            </a:r>
            <a:endParaRPr sz="1700" dirty="0"/>
          </a:p>
          <a:p>
            <a:pPr marL="0" indent="0" rtl="0">
              <a:lnSpc>
                <a:spcPct val="88000"/>
              </a:lnSpc>
              <a:buSzTx/>
              <a:buNone/>
              <a:defRPr sz="1700">
                <a:latin typeface="Times New Roman"/>
                <a:ea typeface="Times New Roman"/>
                <a:cs typeface="Times New Roman"/>
                <a:sym typeface="Times New Roman"/>
              </a:defRPr>
            </a:pPr>
            <a:r>
              <a:rPr dirty="0"/>
              <a:t>       - appear in 1</a:t>
            </a:r>
            <a:r>
              <a:rPr baseline="30000" dirty="0"/>
              <a:t>st</a:t>
            </a:r>
            <a:r>
              <a:rPr dirty="0"/>
              <a:t> 2 weeks of life</a:t>
            </a:r>
            <a:br>
              <a:rPr dirty="0"/>
            </a:br>
            <a:r>
              <a:rPr dirty="0"/>
              <a:t>       - irregular, hard, non pitting, subcutaneous plaque with overlying dusky, red   </a:t>
            </a:r>
          </a:p>
          <a:p>
            <a:pPr marL="0" indent="0" rtl="0">
              <a:lnSpc>
                <a:spcPct val="88000"/>
              </a:lnSpc>
              <a:buSzTx/>
              <a:buNone/>
              <a:defRPr sz="1700">
                <a:latin typeface="Times New Roman"/>
                <a:ea typeface="Times New Roman"/>
                <a:cs typeface="Times New Roman"/>
                <a:sym typeface="Times New Roman"/>
              </a:defRPr>
            </a:pPr>
            <a:r>
              <a:rPr dirty="0"/>
              <a:t>          purple discoloration</a:t>
            </a:r>
            <a:br>
              <a:rPr dirty="0"/>
            </a:br>
            <a:r>
              <a:rPr dirty="0"/>
              <a:t>       - sites: cheeks, arms, back, buttocks, thigh </a:t>
            </a:r>
          </a:p>
          <a:p>
            <a:pPr marL="0" indent="0" rtl="0">
              <a:lnSpc>
                <a:spcPct val="88000"/>
              </a:lnSpc>
              <a:buSzTx/>
              <a:buNone/>
              <a:defRPr sz="1700">
                <a:latin typeface="Times New Roman"/>
                <a:ea typeface="Times New Roman"/>
                <a:cs typeface="Times New Roman"/>
                <a:sym typeface="Times New Roman"/>
              </a:defRPr>
            </a:pPr>
            <a:r>
              <a:rPr dirty="0"/>
              <a:t>         </a:t>
            </a:r>
            <a:r>
              <a:rPr b="1" dirty="0"/>
              <a:t> No treatment is necessary</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Google Shape;273;p29"/>
          <p:cNvSpPr txBox="1">
            <a:spLocks noGrp="1"/>
          </p:cNvSpPr>
          <p:nvPr>
            <p:ph type="title"/>
          </p:nvPr>
        </p:nvSpPr>
        <p:spPr>
          <a:prstGeom prst="rect">
            <a:avLst/>
          </a:prstGeom>
        </p:spPr>
        <p:txBody>
          <a:bodyPr/>
          <a:lstStyle>
            <a:lvl1pPr rtl="0">
              <a:defRPr/>
            </a:lvl1pPr>
          </a:lstStyle>
          <a:p>
            <a:r>
              <a:t>Subcutaneous fat necrosis:</a:t>
            </a:r>
          </a:p>
        </p:txBody>
      </p:sp>
      <p:pic>
        <p:nvPicPr>
          <p:cNvPr id="222" name="Google Shape;274;p29" descr="Google Shape;274;p29"/>
          <p:cNvPicPr>
            <a:picLocks noChangeAspect="1"/>
          </p:cNvPicPr>
          <p:nvPr/>
        </p:nvPicPr>
        <p:blipFill>
          <a:blip r:embed="rId2"/>
          <a:stretch>
            <a:fillRect/>
          </a:stretch>
        </p:blipFill>
        <p:spPr>
          <a:xfrm>
            <a:off x="911424" y="2276872"/>
            <a:ext cx="4208266" cy="3528394"/>
          </a:xfrm>
          <a:prstGeom prst="rect">
            <a:avLst/>
          </a:prstGeom>
          <a:ln w="12700">
            <a:miter lim="400000"/>
          </a:ln>
        </p:spPr>
      </p:pic>
      <p:pic>
        <p:nvPicPr>
          <p:cNvPr id="223" name="Google Shape;275;p29" descr="Google Shape;275;p29"/>
          <p:cNvPicPr>
            <a:picLocks noChangeAspect="1"/>
          </p:cNvPicPr>
          <p:nvPr/>
        </p:nvPicPr>
        <p:blipFill>
          <a:blip r:embed="rId3"/>
          <a:stretch>
            <a:fillRect/>
          </a:stretch>
        </p:blipFill>
        <p:spPr>
          <a:xfrm>
            <a:off x="5807967" y="2708921"/>
            <a:ext cx="5593029" cy="2781316"/>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Google Shape;281;p30"/>
          <p:cNvSpPr txBox="1">
            <a:spLocks noGrp="1"/>
          </p:cNvSpPr>
          <p:nvPr>
            <p:ph type="title"/>
          </p:nvPr>
        </p:nvSpPr>
        <p:spPr>
          <a:xfrm>
            <a:off x="715650" y="-379593"/>
            <a:ext cx="10515601" cy="1325563"/>
          </a:xfrm>
          <a:prstGeom prst="rect">
            <a:avLst/>
          </a:prstGeom>
        </p:spPr>
        <p:txBody>
          <a:bodyPr/>
          <a:lstStyle>
            <a:lvl1pPr rtl="0">
              <a:defRPr/>
            </a:lvl1pPr>
          </a:lstStyle>
          <a:p>
            <a:r>
              <a:t>Infant torticollis:</a:t>
            </a:r>
          </a:p>
        </p:txBody>
      </p:sp>
      <p:sp>
        <p:nvSpPr>
          <p:cNvPr id="226" name="Google Shape;282;p30"/>
          <p:cNvSpPr txBox="1">
            <a:spLocks noGrp="1"/>
          </p:cNvSpPr>
          <p:nvPr>
            <p:ph type="body" idx="1"/>
          </p:nvPr>
        </p:nvSpPr>
        <p:spPr>
          <a:xfrm>
            <a:off x="640236" y="945969"/>
            <a:ext cx="10515601" cy="5426552"/>
          </a:xfrm>
          <a:prstGeom prst="rect">
            <a:avLst/>
          </a:prstGeom>
        </p:spPr>
        <p:txBody>
          <a:bodyPr/>
          <a:lstStyle/>
          <a:p>
            <a:pPr marL="0" indent="0" rtl="0">
              <a:lnSpc>
                <a:spcPct val="88000"/>
              </a:lnSpc>
              <a:spcBef>
                <a:spcPts val="0"/>
              </a:spcBef>
              <a:buSzTx/>
              <a:buNone/>
              <a:defRPr sz="2200" b="1">
                <a:latin typeface="Times New Roman"/>
                <a:ea typeface="Times New Roman"/>
                <a:cs typeface="Times New Roman"/>
                <a:sym typeface="Times New Roman"/>
              </a:defRPr>
            </a:pPr>
            <a:r>
              <a:t> </a:t>
            </a:r>
            <a:r>
              <a:rPr>
                <a:solidFill>
                  <a:srgbClr val="008B96"/>
                </a:solidFill>
              </a:rPr>
              <a:t>    Definition: </a:t>
            </a:r>
            <a:r>
              <a:rPr b="0"/>
              <a:t>twisted or rotated neck caused by contraction of the sternocleidomastoid muscle; can be acquired or congenital (congenital muscular torticollis).</a:t>
            </a:r>
            <a:endParaRPr sz="1800"/>
          </a:p>
          <a:p>
            <a:pPr marL="0" indent="0" rtl="0">
              <a:lnSpc>
                <a:spcPct val="88000"/>
              </a:lnSpc>
              <a:buSzTx/>
              <a:buNone/>
              <a:defRPr sz="1200">
                <a:latin typeface="Times New Roman"/>
                <a:ea typeface="Times New Roman"/>
                <a:cs typeface="Times New Roman"/>
                <a:sym typeface="Times New Roman"/>
              </a:defRPr>
            </a:pPr>
            <a:r>
              <a:t>   </a:t>
            </a:r>
            <a:r>
              <a:rPr sz="1600" b="1">
                <a:solidFill>
                  <a:srgbClr val="008B96"/>
                </a:solidFill>
              </a:rPr>
              <a:t>  </a:t>
            </a:r>
            <a:r>
              <a:rPr sz="2200" b="1">
                <a:solidFill>
                  <a:srgbClr val="008B96"/>
                </a:solidFill>
              </a:rPr>
              <a:t>Patho-mechanism of acquired torticollis:</a:t>
            </a:r>
            <a:endParaRPr sz="1800"/>
          </a:p>
          <a:p>
            <a:pPr marL="228600" indent="-228600" rtl="0">
              <a:lnSpc>
                <a:spcPct val="88000"/>
              </a:lnSpc>
              <a:buSzPct val="100000"/>
              <a:defRPr sz="1600" b="1">
                <a:latin typeface="Times New Roman"/>
                <a:ea typeface="Times New Roman"/>
                <a:cs typeface="Times New Roman"/>
                <a:sym typeface="Times New Roman"/>
              </a:defRPr>
            </a:pPr>
            <a:r>
              <a:t>Sternocleidomastoid or trapezius muscle injury</a:t>
            </a:r>
            <a:endParaRPr sz="1800"/>
          </a:p>
          <a:p>
            <a:pPr marL="228600" indent="-228600" rtl="0">
              <a:lnSpc>
                <a:spcPct val="88000"/>
              </a:lnSpc>
              <a:buSzPct val="100000"/>
              <a:defRPr sz="1600" b="1">
                <a:latin typeface="Times New Roman"/>
                <a:ea typeface="Times New Roman"/>
                <a:cs typeface="Times New Roman"/>
                <a:sym typeface="Times New Roman"/>
              </a:defRPr>
            </a:pPr>
            <a:r>
              <a:t>Cervical muscle spasm</a:t>
            </a:r>
            <a:endParaRPr sz="1800"/>
          </a:p>
          <a:p>
            <a:pPr marL="228600" indent="-228600" rtl="0">
              <a:lnSpc>
                <a:spcPct val="88000"/>
              </a:lnSpc>
              <a:buSzPct val="100000"/>
              <a:defRPr sz="1600" b="1">
                <a:latin typeface="Times New Roman"/>
                <a:ea typeface="Times New Roman"/>
                <a:cs typeface="Times New Roman"/>
                <a:sym typeface="Times New Roman"/>
              </a:defRPr>
            </a:pPr>
            <a:r>
              <a:t>Cervical nerve irritation</a:t>
            </a:r>
            <a:endParaRPr sz="1800"/>
          </a:p>
          <a:p>
            <a:pPr marL="0" indent="0" rtl="0">
              <a:lnSpc>
                <a:spcPct val="88000"/>
              </a:lnSpc>
              <a:buSzTx/>
              <a:buNone/>
              <a:defRPr sz="2200" b="1">
                <a:solidFill>
                  <a:srgbClr val="008B96"/>
                </a:solidFill>
                <a:latin typeface="Times New Roman"/>
                <a:ea typeface="Times New Roman"/>
                <a:cs typeface="Times New Roman"/>
                <a:sym typeface="Times New Roman"/>
              </a:defRPr>
            </a:pPr>
            <a:r>
              <a:t>Associated with:</a:t>
            </a:r>
            <a:endParaRPr sz="1800"/>
          </a:p>
          <a:p>
            <a:pPr marL="228600" indent="-228631" rtl="0">
              <a:lnSpc>
                <a:spcPct val="88000"/>
              </a:lnSpc>
              <a:buSzPct val="100000"/>
              <a:defRPr sz="1700">
                <a:latin typeface="Times New Roman"/>
                <a:ea typeface="Times New Roman"/>
                <a:cs typeface="Times New Roman"/>
                <a:sym typeface="Times New Roman"/>
              </a:defRPr>
            </a:pPr>
            <a:r>
              <a:t>Intrauterine constraint, which causes unilateral shortening of the sternocleidomastoid muscle.</a:t>
            </a:r>
            <a:endParaRPr sz="1800"/>
          </a:p>
          <a:p>
            <a:pPr marL="228600" indent="-228631" rtl="0">
              <a:lnSpc>
                <a:spcPct val="88000"/>
              </a:lnSpc>
              <a:buSzPct val="100000"/>
              <a:defRPr sz="1700">
                <a:latin typeface="Times New Roman"/>
                <a:ea typeface="Times New Roman"/>
                <a:cs typeface="Times New Roman"/>
                <a:sym typeface="Times New Roman"/>
              </a:defRPr>
            </a:pPr>
            <a:r>
              <a:t>Oligohydramnios</a:t>
            </a:r>
            <a:endParaRPr sz="1800"/>
          </a:p>
          <a:p>
            <a:pPr marL="228600" indent="-228631" rtl="0">
              <a:lnSpc>
                <a:spcPct val="88000"/>
              </a:lnSpc>
              <a:buSzPct val="100000"/>
              <a:defRPr sz="1700">
                <a:latin typeface="Times New Roman"/>
                <a:ea typeface="Times New Roman"/>
                <a:cs typeface="Times New Roman"/>
                <a:sym typeface="Times New Roman"/>
              </a:defRPr>
            </a:pPr>
            <a:r>
              <a:t>Multiple gestation</a:t>
            </a:r>
            <a:endParaRPr sz="1800"/>
          </a:p>
          <a:p>
            <a:pPr marL="228600" indent="-228631" rtl="0">
              <a:lnSpc>
                <a:spcPct val="88000"/>
              </a:lnSpc>
              <a:buSzPct val="100000"/>
              <a:defRPr sz="1700">
                <a:latin typeface="Times New Roman"/>
                <a:ea typeface="Times New Roman"/>
                <a:cs typeface="Times New Roman"/>
                <a:sym typeface="Times New Roman"/>
              </a:defRPr>
            </a:pPr>
            <a:r>
              <a:t>Macrosomia</a:t>
            </a:r>
            <a:endParaRPr sz="1800"/>
          </a:p>
          <a:p>
            <a:pPr marL="228600" indent="-228631" rtl="0">
              <a:lnSpc>
                <a:spcPct val="88000"/>
              </a:lnSpc>
              <a:buSzPct val="100000"/>
              <a:defRPr sz="1700">
                <a:latin typeface="Times New Roman"/>
                <a:ea typeface="Times New Roman"/>
                <a:cs typeface="Times New Roman"/>
                <a:sym typeface="Times New Roman"/>
              </a:defRPr>
            </a:pPr>
            <a:r>
              <a:t>Decreased fetal movement.</a:t>
            </a:r>
            <a:endParaRPr sz="1800"/>
          </a:p>
          <a:p>
            <a:pPr marL="228600" indent="-228631" rtl="0">
              <a:lnSpc>
                <a:spcPct val="88000"/>
              </a:lnSpc>
              <a:buSzPct val="100000"/>
              <a:defRPr sz="1700">
                <a:latin typeface="Times New Roman"/>
                <a:ea typeface="Times New Roman"/>
                <a:cs typeface="Times New Roman"/>
                <a:sym typeface="Times New Roman"/>
              </a:defRPr>
            </a:pPr>
            <a:r>
              <a:t>Breech presentation.</a:t>
            </a:r>
            <a:endParaRPr sz="1800"/>
          </a:p>
          <a:p>
            <a:pPr marL="228600" indent="-228631" rtl="0">
              <a:lnSpc>
                <a:spcPct val="88000"/>
              </a:lnSpc>
              <a:buSzPct val="100000"/>
              <a:defRPr sz="1700">
                <a:latin typeface="Times New Roman"/>
                <a:ea typeface="Times New Roman"/>
                <a:cs typeface="Times New Roman"/>
                <a:sym typeface="Times New Roman"/>
              </a:defRPr>
            </a:pPr>
            <a:r>
              <a:t>Assisted vaginal delivery.</a:t>
            </a:r>
          </a:p>
        </p:txBody>
      </p:sp>
      <p:pic>
        <p:nvPicPr>
          <p:cNvPr id="227" name="Google Shape;283;p30" descr="Google Shape;283;p30"/>
          <p:cNvPicPr>
            <a:picLocks noChangeAspect="1"/>
          </p:cNvPicPr>
          <p:nvPr/>
        </p:nvPicPr>
        <p:blipFill>
          <a:blip r:embed="rId2"/>
          <a:stretch>
            <a:fillRect/>
          </a:stretch>
        </p:blipFill>
        <p:spPr>
          <a:xfrm>
            <a:off x="9457594" y="1313233"/>
            <a:ext cx="2451372" cy="2451371"/>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Google Shape;288;p31"/>
          <p:cNvSpPr txBox="1">
            <a:spLocks noGrp="1"/>
          </p:cNvSpPr>
          <p:nvPr>
            <p:ph type="title"/>
          </p:nvPr>
        </p:nvSpPr>
        <p:spPr>
          <a:xfrm>
            <a:off x="838200" y="-255122"/>
            <a:ext cx="10515600" cy="1325564"/>
          </a:xfrm>
          <a:prstGeom prst="rect">
            <a:avLst/>
          </a:prstGeom>
        </p:spPr>
        <p:txBody>
          <a:bodyPr/>
          <a:lstStyle>
            <a:lvl1pPr rtl="0">
              <a:defRPr/>
            </a:lvl1pPr>
          </a:lstStyle>
          <a:p>
            <a:r>
              <a:t>Infant torticollis</a:t>
            </a:r>
          </a:p>
        </p:txBody>
      </p:sp>
      <p:sp>
        <p:nvSpPr>
          <p:cNvPr id="230" name="Google Shape;289;p31"/>
          <p:cNvSpPr txBox="1">
            <a:spLocks noGrp="1"/>
          </p:cNvSpPr>
          <p:nvPr>
            <p:ph type="body" idx="1"/>
          </p:nvPr>
        </p:nvSpPr>
        <p:spPr>
          <a:xfrm>
            <a:off x="838200" y="1648643"/>
            <a:ext cx="10515600" cy="4236089"/>
          </a:xfrm>
          <a:prstGeom prst="rect">
            <a:avLst/>
          </a:prstGeom>
        </p:spPr>
        <p:txBody>
          <a:bodyPr/>
          <a:lstStyle/>
          <a:p>
            <a:pPr marL="228600" indent="-228600" rtl="0">
              <a:spcBef>
                <a:spcPts val="0"/>
              </a:spcBef>
              <a:buSzPts val="2600"/>
              <a:defRPr sz="2600" b="1">
                <a:solidFill>
                  <a:schemeClr val="accent1"/>
                </a:solidFill>
                <a:latin typeface="Times New Roman"/>
                <a:ea typeface="Times New Roman"/>
                <a:cs typeface="Times New Roman"/>
                <a:sym typeface="Times New Roman"/>
              </a:defRPr>
            </a:pPr>
            <a:r>
              <a:t>Clinical features:</a:t>
            </a:r>
          </a:p>
          <a:p>
            <a:pPr marL="685800" lvl="1" indent="-228600" rtl="0">
              <a:spcBef>
                <a:spcPts val="500"/>
              </a:spcBef>
              <a:buSzPts val="1800"/>
              <a:buFont typeface="Helvetica"/>
              <a:buChar char="▪"/>
              <a:defRPr sz="1800">
                <a:latin typeface="Times New Roman"/>
                <a:ea typeface="Times New Roman"/>
                <a:cs typeface="Times New Roman"/>
                <a:sym typeface="Times New Roman"/>
              </a:defRPr>
            </a:pPr>
            <a:r>
              <a:t> </a:t>
            </a:r>
            <a:r>
              <a:rPr sz="2000"/>
              <a:t>Head noticeably tilted to one side with the chin rotated towards the opposite side</a:t>
            </a:r>
          </a:p>
          <a:p>
            <a:pPr marL="685800" lvl="1" indent="-228600" rtl="0">
              <a:spcBef>
                <a:spcPts val="500"/>
              </a:spcBef>
              <a:buFont typeface="Helvetica"/>
              <a:buChar char="▪"/>
              <a:defRPr>
                <a:latin typeface="Times New Roman"/>
                <a:ea typeface="Times New Roman"/>
                <a:cs typeface="Times New Roman"/>
                <a:sym typeface="Times New Roman"/>
              </a:defRPr>
            </a:pPr>
            <a:r>
              <a:t> Muscular tightness; </a:t>
            </a:r>
            <a:r>
              <a:rPr b="1"/>
              <a:t>limited passive </a:t>
            </a:r>
            <a:r>
              <a:rPr b="1" u="sng">
                <a:solidFill>
                  <a:srgbClr val="3E8FF1"/>
                </a:solidFill>
                <a:uFill>
                  <a:solidFill>
                    <a:srgbClr val="3E8FF1"/>
                  </a:solidFill>
                </a:uFill>
                <a:hlinkClick r:id="rId2"/>
              </a:rPr>
              <a:t>range of motion</a:t>
            </a:r>
          </a:p>
          <a:p>
            <a:pPr marL="228600" indent="-228600" rtl="0">
              <a:buClr>
                <a:srgbClr val="000000"/>
              </a:buClr>
              <a:buSzPts val="2600"/>
              <a:defRPr sz="2600" b="1">
                <a:solidFill>
                  <a:schemeClr val="accent1"/>
                </a:solidFill>
                <a:latin typeface="Times New Roman"/>
                <a:ea typeface="Times New Roman"/>
                <a:cs typeface="Times New Roman"/>
                <a:sym typeface="Times New Roman"/>
              </a:defRPr>
            </a:pPr>
            <a:r>
              <a:t>Treatment:</a:t>
            </a:r>
          </a:p>
          <a:p>
            <a:pPr marL="685800" lvl="1" indent="-228600" rtl="0">
              <a:spcBef>
                <a:spcPts val="500"/>
              </a:spcBef>
              <a:buFont typeface="Helvetica"/>
              <a:buChar char="▪"/>
              <a:defRPr>
                <a:latin typeface="Times New Roman"/>
                <a:ea typeface="Times New Roman"/>
                <a:cs typeface="Times New Roman"/>
                <a:sym typeface="Times New Roman"/>
              </a:defRPr>
            </a:pPr>
            <a:r>
              <a:t>Early initiation of physiotherapy, passive positioning </a:t>
            </a:r>
            <a:endParaRPr sz="1800"/>
          </a:p>
          <a:p>
            <a:pPr marL="685800" lvl="1" indent="-228600" rtl="0">
              <a:spcBef>
                <a:spcPts val="500"/>
              </a:spcBef>
              <a:buFont typeface="Helvetica"/>
              <a:buChar char="▪"/>
              <a:defRPr u="sng">
                <a:solidFill>
                  <a:srgbClr val="3E8FF1"/>
                </a:solidFill>
                <a:latin typeface="Times New Roman"/>
                <a:ea typeface="Times New Roman"/>
                <a:cs typeface="Times New Roman"/>
                <a:sym typeface="Times New Roman"/>
              </a:defRPr>
            </a:pPr>
            <a:r>
              <a:rPr>
                <a:uFill>
                  <a:solidFill>
                    <a:srgbClr val="3E8FF1"/>
                  </a:solidFill>
                </a:uFill>
                <a:hlinkClick r:id="rId3"/>
              </a:rPr>
              <a:t>Surgery</a:t>
            </a:r>
            <a:r>
              <a:rPr u="none">
                <a:solidFill>
                  <a:srgbClr val="000000"/>
                </a:solidFill>
              </a:rPr>
              <a:t> at </a:t>
            </a:r>
            <a:r>
              <a:rPr b="1" u="none">
                <a:solidFill>
                  <a:srgbClr val="000000"/>
                </a:solidFill>
              </a:rPr>
              <a:t>12 months</a:t>
            </a:r>
            <a:r>
              <a:rPr u="none">
                <a:solidFill>
                  <a:srgbClr val="000000"/>
                </a:solidFill>
              </a:rPr>
              <a:t> of age if conservative management is insufficient: myotomy or bipolar release  of the affected SCM</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Google Shape;294;p32"/>
          <p:cNvSpPr txBox="1">
            <a:spLocks noGrp="1"/>
          </p:cNvSpPr>
          <p:nvPr>
            <p:ph type="title"/>
          </p:nvPr>
        </p:nvSpPr>
        <p:spPr>
          <a:xfrm>
            <a:off x="687370" y="-436153"/>
            <a:ext cx="10515601" cy="1325564"/>
          </a:xfrm>
          <a:prstGeom prst="rect">
            <a:avLst/>
          </a:prstGeom>
        </p:spPr>
        <p:txBody>
          <a:bodyPr/>
          <a:lstStyle>
            <a:lvl1pPr rtl="0">
              <a:defRPr/>
            </a:lvl1pPr>
          </a:lstStyle>
          <a:p>
            <a:r>
              <a:t>Fractures:</a:t>
            </a:r>
          </a:p>
        </p:txBody>
      </p:sp>
      <p:sp>
        <p:nvSpPr>
          <p:cNvPr id="233" name="Google Shape;295;p32"/>
          <p:cNvSpPr txBox="1">
            <a:spLocks noGrp="1"/>
          </p:cNvSpPr>
          <p:nvPr>
            <p:ph type="body" idx="1"/>
          </p:nvPr>
        </p:nvSpPr>
        <p:spPr>
          <a:xfrm>
            <a:off x="235670" y="800230"/>
            <a:ext cx="11956330" cy="6057770"/>
          </a:xfrm>
          <a:prstGeom prst="rect">
            <a:avLst/>
          </a:prstGeom>
        </p:spPr>
        <p:txBody>
          <a:bodyPr/>
          <a:lstStyle/>
          <a:p>
            <a:pPr marL="0" indent="0" rtl="0">
              <a:lnSpc>
                <a:spcPct val="99000"/>
              </a:lnSpc>
              <a:spcBef>
                <a:spcPts val="0"/>
              </a:spcBef>
              <a:buSzTx/>
              <a:buNone/>
              <a:defRPr sz="2500" b="1">
                <a:latin typeface="Times New Roman"/>
                <a:ea typeface="Times New Roman"/>
                <a:cs typeface="Times New Roman"/>
                <a:sym typeface="Times New Roman"/>
              </a:defRPr>
            </a:pPr>
            <a:r>
              <a:t>1.  </a:t>
            </a:r>
            <a:r>
              <a:rPr u="sng">
                <a:solidFill>
                  <a:srgbClr val="008B96"/>
                </a:solidFill>
              </a:rPr>
              <a:t>Clavicle :</a:t>
            </a:r>
            <a:r>
              <a:rPr b="0">
                <a:solidFill>
                  <a:srgbClr val="008B96"/>
                </a:solidFill>
              </a:rPr>
              <a:t> </a:t>
            </a:r>
            <a:r>
              <a:t>most common </a:t>
            </a:r>
            <a:r>
              <a:rPr sz="1600" b="0"/>
              <a:t>(occurring in 2% of normal births)</a:t>
            </a:r>
            <a:br>
              <a:rPr sz="1600" b="0"/>
            </a:br>
            <a:r>
              <a:rPr sz="1600" b="0"/>
              <a:t>- </a:t>
            </a:r>
            <a:r>
              <a:rPr sz="1800" b="0"/>
              <a:t>presentation: pseudoparalysis of the affected side, crepitus</a:t>
            </a:r>
            <a:br>
              <a:rPr sz="1800" b="0"/>
            </a:br>
            <a:r>
              <a:rPr sz="1800" b="0"/>
              <a:t>- management: x-ray studies for chest, shoulders and cervical spines</a:t>
            </a:r>
            <a:endParaRPr sz="1800"/>
          </a:p>
          <a:p>
            <a:pPr marL="228600" indent="-240029" rtl="0">
              <a:lnSpc>
                <a:spcPct val="99000"/>
              </a:lnSpc>
              <a:buSzPts val="2200"/>
              <a:defRPr sz="2200" b="1">
                <a:latin typeface="Times New Roman"/>
                <a:ea typeface="Times New Roman"/>
                <a:cs typeface="Times New Roman"/>
                <a:sym typeface="Times New Roman"/>
              </a:defRPr>
            </a:pPr>
            <a:r>
              <a:t>Etiology</a:t>
            </a:r>
            <a:r>
              <a:rPr sz="1600" b="0"/>
              <a:t> </a:t>
            </a:r>
            <a:r>
              <a:rPr sz="1400" b="0"/>
              <a:t>Mostly occurs during </a:t>
            </a:r>
            <a:r>
              <a:rPr sz="1400" b="0" u="sng">
                <a:solidFill>
                  <a:srgbClr val="3E8FF1"/>
                </a:solidFill>
                <a:uFill>
                  <a:solidFill>
                    <a:srgbClr val="3E8FF1"/>
                  </a:solidFill>
                </a:uFill>
                <a:hlinkClick r:id="rId2"/>
              </a:rPr>
              <a:t>normal labor and delivery</a:t>
            </a:r>
            <a:endParaRPr sz="1600"/>
          </a:p>
          <a:p>
            <a:pPr marL="742950" lvl="1" indent="-293369" rtl="0">
              <a:lnSpc>
                <a:spcPct val="99000"/>
              </a:lnSpc>
              <a:spcBef>
                <a:spcPts val="500"/>
              </a:spcBef>
              <a:buSzPts val="1400"/>
              <a:defRPr sz="1400">
                <a:latin typeface="Times New Roman"/>
                <a:ea typeface="Times New Roman"/>
                <a:cs typeface="Times New Roman"/>
                <a:sym typeface="Times New Roman"/>
              </a:defRPr>
            </a:pPr>
            <a:r>
              <a:t>May be associated with high </a:t>
            </a:r>
            <a:r>
              <a:rPr u="sng">
                <a:solidFill>
                  <a:srgbClr val="3E8FF1"/>
                </a:solidFill>
                <a:uFill>
                  <a:solidFill>
                    <a:srgbClr val="3E8FF1"/>
                  </a:solidFill>
                </a:uFill>
                <a:hlinkClick r:id="rId3"/>
              </a:rPr>
              <a:t>birth</a:t>
            </a:r>
            <a:r>
              <a:t> weight (e.g., due to </a:t>
            </a:r>
            <a:r>
              <a:rPr u="sng">
                <a:solidFill>
                  <a:srgbClr val="3E8FF1"/>
                </a:solidFill>
                <a:uFill>
                  <a:solidFill>
                    <a:srgbClr val="3E8FF1"/>
                  </a:solidFill>
                </a:uFill>
                <a:hlinkClick r:id="rId4"/>
              </a:rPr>
              <a:t>macrosomia</a:t>
            </a:r>
            <a:r>
              <a:t>)</a:t>
            </a:r>
          </a:p>
          <a:p>
            <a:pPr marL="0" indent="0" rtl="0">
              <a:lnSpc>
                <a:spcPct val="99000"/>
              </a:lnSpc>
              <a:buSzTx/>
              <a:buNone/>
              <a:defRPr sz="2500" b="1">
                <a:latin typeface="Times New Roman"/>
                <a:ea typeface="Times New Roman"/>
                <a:cs typeface="Times New Roman"/>
                <a:sym typeface="Times New Roman"/>
              </a:defRPr>
            </a:pPr>
            <a:r>
              <a:t>2.  </a:t>
            </a:r>
            <a:r>
              <a:rPr u="sng">
                <a:solidFill>
                  <a:srgbClr val="008B96"/>
                </a:solidFill>
              </a:rPr>
              <a:t>Humerus, Femur:</a:t>
            </a:r>
            <a:br>
              <a:rPr u="sng">
                <a:solidFill>
                  <a:srgbClr val="008B96"/>
                </a:solidFill>
              </a:rPr>
            </a:br>
            <a:r>
              <a:rPr sz="1800" b="0"/>
              <a:t>- presentation: swelling, crepitus and pain</a:t>
            </a:r>
            <a:br>
              <a:rPr sz="1800" b="0"/>
            </a:br>
            <a:r>
              <a:rPr sz="1800" b="0"/>
              <a:t>- management: splinting</a:t>
            </a:r>
            <a:r>
              <a:rPr sz="1800" b="0">
                <a:latin typeface="Avenir Roman"/>
                <a:ea typeface="Avenir Roman"/>
                <a:cs typeface="Avenir Roman"/>
                <a:sym typeface="Avenir Roman"/>
              </a:rPr>
              <a:t> </a:t>
            </a:r>
            <a:r>
              <a:rPr sz="1800" b="0"/>
              <a:t>humeral fractures Caused by rotation or hyperextension of the upper extremity during passage through the birth canal.</a:t>
            </a:r>
            <a:endParaRPr sz="1800"/>
          </a:p>
          <a:p>
            <a:pPr marL="0" indent="0" rtl="0">
              <a:lnSpc>
                <a:spcPct val="99000"/>
              </a:lnSpc>
              <a:buSzTx/>
              <a:buNone/>
              <a:defRPr sz="2500" b="1">
                <a:latin typeface="Times New Roman"/>
                <a:ea typeface="Times New Roman"/>
                <a:cs typeface="Times New Roman"/>
                <a:sym typeface="Times New Roman"/>
              </a:defRPr>
            </a:pPr>
            <a:r>
              <a:t>3.  </a:t>
            </a:r>
            <a:r>
              <a:rPr u="sng">
                <a:solidFill>
                  <a:srgbClr val="008B96"/>
                </a:solidFill>
              </a:rPr>
              <a:t>Skull:</a:t>
            </a:r>
            <a:br>
              <a:rPr u="sng">
                <a:solidFill>
                  <a:srgbClr val="008B96"/>
                </a:solidFill>
              </a:rPr>
            </a:br>
            <a:r>
              <a:rPr sz="1800" b="0"/>
              <a:t>- complications: seizure, disruptions of blood vessels, brain contusions, death</a:t>
            </a:r>
            <a:br>
              <a:rPr sz="1800" b="0"/>
            </a:br>
            <a:r>
              <a:rPr sz="1800" b="0"/>
              <a:t>-management:</a:t>
            </a:r>
            <a:br>
              <a:rPr sz="1800" b="0"/>
            </a:br>
            <a:r>
              <a:rPr sz="1800" b="0"/>
              <a:t>1.xray and CT scan for diagnosis</a:t>
            </a:r>
            <a:br>
              <a:rPr sz="1800" b="0"/>
            </a:br>
            <a:r>
              <a:rPr sz="1800" b="0"/>
              <a:t>2.if linear fracture  without CNS manifestation: observation</a:t>
            </a:r>
            <a:br>
              <a:rPr sz="1800" b="0"/>
            </a:br>
            <a:r>
              <a:rPr sz="1800" b="0"/>
              <a:t>3. if depressed fracture  : neurological evaluation</a:t>
            </a:r>
            <a:br>
              <a:rPr sz="1800" b="0"/>
            </a:br>
            <a:r>
              <a:rPr sz="1800" b="0"/>
              <a:t>4. repeat x-ray 0-12 week for growing fractures</a:t>
            </a:r>
            <a:endParaRPr sz="1800"/>
          </a:p>
          <a:p>
            <a:pPr marL="514350" indent="-514350" rtl="0">
              <a:lnSpc>
                <a:spcPct val="99000"/>
              </a:lnSpc>
              <a:buSzTx/>
              <a:buNone/>
              <a:defRPr sz="1600">
                <a:latin typeface="Times New Roman"/>
                <a:ea typeface="Times New Roman"/>
                <a:cs typeface="Times New Roman"/>
                <a:sym typeface="Times New Roman"/>
              </a:defRPr>
            </a:pPr>
            <a:r>
              <a:t>* Common in breech position and shoulder dystocia in macrosomic infants.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Google Shape;300;p33"/>
          <p:cNvSpPr txBox="1">
            <a:spLocks noGrp="1"/>
          </p:cNvSpPr>
          <p:nvPr>
            <p:ph type="title"/>
          </p:nvPr>
        </p:nvSpPr>
        <p:spPr>
          <a:xfrm>
            <a:off x="696797" y="-285326"/>
            <a:ext cx="10515601" cy="1325564"/>
          </a:xfrm>
          <a:prstGeom prst="rect">
            <a:avLst/>
          </a:prstGeom>
        </p:spPr>
        <p:txBody>
          <a:bodyPr/>
          <a:lstStyle>
            <a:lvl1pPr rtl="0">
              <a:defRPr/>
            </a:lvl1pPr>
          </a:lstStyle>
          <a:p>
            <a:r>
              <a:t>Abdominal injuries:</a:t>
            </a:r>
          </a:p>
        </p:txBody>
      </p:sp>
      <p:sp>
        <p:nvSpPr>
          <p:cNvPr id="236" name="Google Shape;301;p33"/>
          <p:cNvSpPr txBox="1">
            <a:spLocks noGrp="1"/>
          </p:cNvSpPr>
          <p:nvPr>
            <p:ph type="body" idx="1"/>
          </p:nvPr>
        </p:nvSpPr>
        <p:spPr>
          <a:xfrm>
            <a:off x="413994" y="1158450"/>
            <a:ext cx="10515601" cy="4544767"/>
          </a:xfrm>
          <a:prstGeom prst="rect">
            <a:avLst/>
          </a:prstGeom>
        </p:spPr>
        <p:txBody>
          <a:bodyPr/>
          <a:lstStyle/>
          <a:p>
            <a:pPr marL="228600" indent="-228600" rtl="0">
              <a:lnSpc>
                <a:spcPct val="99000"/>
              </a:lnSpc>
              <a:spcBef>
                <a:spcPts val="0"/>
              </a:spcBef>
              <a:buSzPct val="100000"/>
              <a:defRPr sz="2500" b="1">
                <a:solidFill>
                  <a:srgbClr val="008B96"/>
                </a:solidFill>
                <a:latin typeface="Times New Roman"/>
                <a:ea typeface="Times New Roman"/>
                <a:cs typeface="Times New Roman"/>
                <a:sym typeface="Times New Roman"/>
              </a:defRPr>
            </a:pPr>
            <a:r>
              <a:t>Types: </a:t>
            </a:r>
            <a:endParaRPr sz="1800"/>
          </a:p>
          <a:p>
            <a:pPr marL="0" indent="0" rtl="0">
              <a:lnSpc>
                <a:spcPct val="99000"/>
              </a:lnSpc>
              <a:buSzTx/>
              <a:buNone/>
              <a:defRPr sz="2200">
                <a:latin typeface="Times New Roman"/>
                <a:ea typeface="Times New Roman"/>
                <a:cs typeface="Times New Roman"/>
                <a:sym typeface="Times New Roman"/>
              </a:defRPr>
            </a:pPr>
            <a:r>
              <a:t>Rupture or subcapsular hemorrhage into liver, spleen or adrenal glands.</a:t>
            </a:r>
            <a:endParaRPr sz="1800"/>
          </a:p>
          <a:p>
            <a:pPr marL="228600" indent="-228600" rtl="0">
              <a:lnSpc>
                <a:spcPct val="99000"/>
              </a:lnSpc>
              <a:buSzTx/>
              <a:buNone/>
              <a:defRPr sz="2200">
                <a:latin typeface="Times New Roman"/>
                <a:ea typeface="Times New Roman"/>
                <a:cs typeface="Times New Roman"/>
                <a:sym typeface="Times New Roman"/>
              </a:defRPr>
            </a:pPr>
            <a:r>
              <a:t> .</a:t>
            </a:r>
            <a:endParaRPr sz="1800"/>
          </a:p>
          <a:p>
            <a:pPr marL="228600" indent="-228600" rtl="0">
              <a:lnSpc>
                <a:spcPct val="99000"/>
              </a:lnSpc>
              <a:buSzTx/>
              <a:buNone/>
              <a:defRPr sz="2500" b="1">
                <a:latin typeface="Times New Roman"/>
                <a:ea typeface="Times New Roman"/>
                <a:cs typeface="Times New Roman"/>
                <a:sym typeface="Times New Roman"/>
              </a:defRPr>
            </a:pPr>
            <a:r>
              <a:t>*</a:t>
            </a:r>
            <a:r>
              <a:rPr>
                <a:solidFill>
                  <a:srgbClr val="008B96"/>
                </a:solidFill>
              </a:rPr>
              <a:t>clinical presentation : </a:t>
            </a:r>
            <a:endParaRPr sz="1800"/>
          </a:p>
          <a:p>
            <a:pPr marL="228600" indent="-228600" rtl="0">
              <a:lnSpc>
                <a:spcPct val="99000"/>
              </a:lnSpc>
              <a:buSzTx/>
              <a:buNone/>
              <a:defRPr sz="2200">
                <a:latin typeface="Times New Roman"/>
                <a:ea typeface="Times New Roman"/>
                <a:cs typeface="Times New Roman"/>
                <a:sym typeface="Times New Roman"/>
              </a:defRPr>
            </a:pPr>
            <a:r>
              <a:t>Abdominal distention, poor feeding, pallor &amp; shock.</a:t>
            </a:r>
            <a:endParaRPr sz="1800"/>
          </a:p>
          <a:p>
            <a:pPr marL="228600" indent="-228600" rtl="0">
              <a:lnSpc>
                <a:spcPct val="99000"/>
              </a:lnSpc>
              <a:buSzTx/>
              <a:buNone/>
              <a:defRPr sz="2200">
                <a:latin typeface="Times New Roman"/>
                <a:ea typeface="Times New Roman"/>
                <a:cs typeface="Times New Roman"/>
                <a:sym typeface="Times New Roman"/>
              </a:defRPr>
            </a:pPr>
            <a:r>
              <a:t> </a:t>
            </a:r>
            <a:endParaRPr sz="1800"/>
          </a:p>
          <a:p>
            <a:pPr marL="228600" indent="-228600" rtl="0">
              <a:lnSpc>
                <a:spcPct val="99000"/>
              </a:lnSpc>
              <a:buSzTx/>
              <a:buNone/>
              <a:defRPr sz="2500" b="1">
                <a:latin typeface="Times New Roman"/>
                <a:ea typeface="Times New Roman"/>
                <a:cs typeface="Times New Roman"/>
                <a:sym typeface="Times New Roman"/>
              </a:defRPr>
            </a:pPr>
            <a:r>
              <a:t>*</a:t>
            </a:r>
            <a:r>
              <a:rPr>
                <a:solidFill>
                  <a:srgbClr val="008B96"/>
                </a:solidFill>
              </a:rPr>
              <a:t>management: </a:t>
            </a:r>
            <a:br>
              <a:rPr>
                <a:solidFill>
                  <a:srgbClr val="008B96"/>
                </a:solidFill>
              </a:rPr>
            </a:br>
            <a:r>
              <a:rPr sz="2200" b="0"/>
              <a:t>1.clinical examination and serial hematocrit levels.</a:t>
            </a:r>
            <a:br>
              <a:rPr sz="2200" b="0"/>
            </a:br>
            <a:r>
              <a:rPr sz="2200" b="0"/>
              <a:t>2. abdominal ultrasound.</a:t>
            </a:r>
            <a:br>
              <a:rPr sz="2200" b="0"/>
            </a:br>
            <a:r>
              <a:rPr sz="2200" b="0"/>
              <a:t>3.paracenthesis in case of intraperitoneal bleeding.</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itle 1"/>
          <p:cNvSpPr txBox="1">
            <a:spLocks noGrp="1"/>
          </p:cNvSpPr>
          <p:nvPr>
            <p:ph type="title"/>
          </p:nvPr>
        </p:nvSpPr>
        <p:spPr>
          <a:xfrm>
            <a:off x="0" y="0"/>
            <a:ext cx="12192000" cy="6858000"/>
          </a:xfrm>
          <a:prstGeom prst="rect">
            <a:avLst/>
          </a:prstGeom>
        </p:spPr>
        <p:txBody>
          <a:bodyPr/>
          <a:lstStyle>
            <a:lvl1pPr rtl="0">
              <a:defRPr/>
            </a:lvl1pPr>
          </a:lstStyle>
          <a:p>
            <a:r>
              <a:t> Maternal Birth injuries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itle 1"/>
          <p:cNvSpPr txBox="1">
            <a:spLocks noGrp="1"/>
          </p:cNvSpPr>
          <p:nvPr>
            <p:ph type="title"/>
          </p:nvPr>
        </p:nvSpPr>
        <p:spPr>
          <a:prstGeom prst="rect">
            <a:avLst/>
          </a:prstGeom>
        </p:spPr>
        <p:txBody>
          <a:bodyPr/>
          <a:lstStyle>
            <a:lvl1pPr rtl="0">
              <a:defRPr/>
            </a:lvl1pPr>
          </a:lstStyle>
          <a:p>
            <a:r>
              <a:t>We will talk about :</a:t>
            </a:r>
          </a:p>
        </p:txBody>
      </p:sp>
      <p:sp>
        <p:nvSpPr>
          <p:cNvPr id="241" name="Content Placeholder 2"/>
          <p:cNvSpPr txBox="1">
            <a:spLocks noGrp="1"/>
          </p:cNvSpPr>
          <p:nvPr>
            <p:ph type="body" idx="1"/>
          </p:nvPr>
        </p:nvSpPr>
        <p:spPr>
          <a:xfrm>
            <a:off x="2162161" y="2153412"/>
            <a:ext cx="8051800" cy="3638930"/>
          </a:xfrm>
          <a:prstGeom prst="rect">
            <a:avLst/>
          </a:prstGeom>
        </p:spPr>
        <p:txBody>
          <a:bodyPr/>
          <a:lstStyle/>
          <a:p>
            <a:pPr rtl="0">
              <a:buSzPts val="2800"/>
              <a:defRPr sz="2800"/>
            </a:pPr>
            <a:r>
              <a:t>Perineal and vaginal wall tears</a:t>
            </a:r>
          </a:p>
          <a:p>
            <a:pPr rtl="0">
              <a:buSzPts val="2800"/>
              <a:defRPr sz="2800"/>
            </a:pPr>
            <a:r>
              <a:t>Uterine rupture</a:t>
            </a:r>
          </a:p>
          <a:p>
            <a:pPr rtl="0">
              <a:buSzPts val="2800"/>
              <a:defRPr sz="2800"/>
            </a:pPr>
            <a:r>
              <a:t>Vulvar hematoma</a:t>
            </a:r>
          </a:p>
          <a:p>
            <a:pPr rtl="0">
              <a:buSzPts val="2800"/>
              <a:defRPr sz="2800"/>
            </a:pPr>
            <a:r>
              <a:t>Episiotomy</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itle 1"/>
          <p:cNvSpPr txBox="1">
            <a:spLocks noGrp="1"/>
          </p:cNvSpPr>
          <p:nvPr>
            <p:ph type="title"/>
          </p:nvPr>
        </p:nvSpPr>
        <p:spPr>
          <a:prstGeom prst="rect">
            <a:avLst/>
          </a:prstGeom>
        </p:spPr>
        <p:txBody>
          <a:bodyPr/>
          <a:lstStyle>
            <a:lvl1pPr rtl="0">
              <a:defRPr/>
            </a:lvl1pPr>
          </a:lstStyle>
          <a:p>
            <a:r>
              <a:t>Perineal and vaginal wall tear :</a:t>
            </a:r>
          </a:p>
        </p:txBody>
      </p:sp>
      <p:sp>
        <p:nvSpPr>
          <p:cNvPr id="244" name="Content Placeholder 2"/>
          <p:cNvSpPr txBox="1">
            <a:spLocks noGrp="1"/>
          </p:cNvSpPr>
          <p:nvPr>
            <p:ph type="body" idx="1"/>
          </p:nvPr>
        </p:nvSpPr>
        <p:spPr>
          <a:prstGeom prst="rect">
            <a:avLst/>
          </a:prstGeom>
        </p:spPr>
        <p:txBody>
          <a:bodyPr>
            <a:normAutofit fontScale="92500" lnSpcReduction="20000"/>
          </a:bodyPr>
          <a:lstStyle/>
          <a:p>
            <a:pPr rtl="0">
              <a:lnSpc>
                <a:spcPct val="88000"/>
              </a:lnSpc>
              <a:buSzPts val="2500"/>
              <a:defRPr sz="2500"/>
            </a:pPr>
            <a:r>
              <a:t>Perineal tear : A perineal tear is a tear or laceration that occurs in the perineum, which is the area of tissue between the vaginal opening and the anus, during childbirth.</a:t>
            </a:r>
            <a:endParaRPr sz="1800"/>
          </a:p>
          <a:p>
            <a:pPr rtl="0">
              <a:lnSpc>
                <a:spcPct val="88000"/>
              </a:lnSpc>
              <a:buSzPts val="2800"/>
              <a:defRPr sz="2800"/>
            </a:pPr>
            <a:endParaRPr sz="1800"/>
          </a:p>
          <a:p>
            <a:pPr rtl="0">
              <a:lnSpc>
                <a:spcPct val="88000"/>
              </a:lnSpc>
              <a:buSzPts val="2500"/>
              <a:defRPr sz="2500"/>
            </a:pPr>
            <a:r>
              <a:t>A vaginal wall tear : also known as a vaginal laceration, is a tear or injury that occurs in the vaginal tissue during childbirth</a:t>
            </a:r>
            <a:r>
              <a:rPr sz="1800"/>
              <a:t>.</a:t>
            </a:r>
          </a:p>
          <a:p>
            <a:pPr rtl="0">
              <a:lnSpc>
                <a:spcPct val="88000"/>
              </a:lnSpc>
              <a:buSzPts val="2800"/>
              <a:defRPr sz="2800"/>
            </a:pPr>
            <a:endParaRPr sz="1800"/>
          </a:p>
          <a:p>
            <a:pPr rtl="0">
              <a:lnSpc>
                <a:spcPct val="88000"/>
              </a:lnSpc>
              <a:buSzPts val="2500"/>
              <a:defRPr sz="2500"/>
            </a:pPr>
            <a:r>
              <a:t>According to RCOG guidelines state that perineal tears can occur in approximately </a:t>
            </a:r>
            <a:r>
              <a:rPr>
                <a:solidFill>
                  <a:srgbClr val="FF0000"/>
                </a:solidFill>
              </a:rPr>
              <a:t>85-90% </a:t>
            </a:r>
            <a:r>
              <a:t>of vaginal deliveries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a:spLocks noGrp="1"/>
          </p:cNvSpPr>
          <p:nvPr>
            <p:ph type="title"/>
          </p:nvPr>
        </p:nvSpPr>
        <p:spPr>
          <a:xfrm>
            <a:off x="838200" y="-187818"/>
            <a:ext cx="10515600" cy="1325563"/>
          </a:xfrm>
          <a:prstGeom prst="rect">
            <a:avLst/>
          </a:prstGeom>
        </p:spPr>
        <p:txBody>
          <a:bodyPr/>
          <a:lstStyle>
            <a:lvl1pPr rtl="0">
              <a:defRPr/>
            </a:lvl1pPr>
          </a:lstStyle>
          <a:p>
            <a:r>
              <a:t>Perineal structures : </a:t>
            </a:r>
          </a:p>
        </p:txBody>
      </p:sp>
      <p:pic>
        <p:nvPicPr>
          <p:cNvPr id="247" name="Picture 4" descr="Picture 4"/>
          <p:cNvPicPr>
            <a:picLocks noChangeAspect="1"/>
          </p:cNvPicPr>
          <p:nvPr/>
        </p:nvPicPr>
        <p:blipFill>
          <a:blip r:embed="rId2"/>
          <a:stretch>
            <a:fillRect/>
          </a:stretch>
        </p:blipFill>
        <p:spPr>
          <a:xfrm>
            <a:off x="2473879" y="1233087"/>
            <a:ext cx="6746448" cy="5578793"/>
          </a:xfrm>
          <a:prstGeom prst="rect">
            <a:avLst/>
          </a:prstGeom>
          <a:ln w="12700">
            <a:miter lim="400000"/>
          </a:ln>
        </p:spPr>
      </p:pic>
      <p:pic>
        <p:nvPicPr>
          <p:cNvPr id="248" name="Ink 8" descr="Ink 8"/>
          <p:cNvPicPr>
            <a:picLocks noChangeAspect="1"/>
          </p:cNvPicPr>
          <p:nvPr/>
        </p:nvPicPr>
        <p:blipFill>
          <a:blip r:embed="rId3"/>
          <a:stretch>
            <a:fillRect/>
          </a:stretch>
        </p:blipFill>
        <p:spPr>
          <a:xfrm>
            <a:off x="2060623" y="5784800"/>
            <a:ext cx="1174681" cy="79921"/>
          </a:xfrm>
          <a:prstGeom prst="rect">
            <a:avLst/>
          </a:prstGeom>
          <a:ln w="12700">
            <a:miter lim="400000"/>
          </a:ln>
        </p:spPr>
      </p:pic>
      <p:pic>
        <p:nvPicPr>
          <p:cNvPr id="249" name="Ink 9" descr="Ink 9"/>
          <p:cNvPicPr>
            <a:picLocks noChangeAspect="1"/>
          </p:cNvPicPr>
          <p:nvPr/>
        </p:nvPicPr>
        <p:blipFill>
          <a:blip r:embed="rId4"/>
          <a:stretch>
            <a:fillRect/>
          </a:stretch>
        </p:blipFill>
        <p:spPr>
          <a:xfrm>
            <a:off x="4909663" y="6587959"/>
            <a:ext cx="1874881" cy="223921"/>
          </a:xfrm>
          <a:prstGeom prst="rect">
            <a:avLst/>
          </a:prstGeom>
          <a:ln w="12700">
            <a:miter lim="400000"/>
          </a:ln>
        </p:spPr>
      </p:pic>
      <p:pic>
        <p:nvPicPr>
          <p:cNvPr id="250" name="Ink 10" descr="Ink 10"/>
          <p:cNvPicPr>
            <a:picLocks noChangeAspect="1"/>
          </p:cNvPicPr>
          <p:nvPr/>
        </p:nvPicPr>
        <p:blipFill>
          <a:blip r:embed="rId5"/>
          <a:stretch>
            <a:fillRect/>
          </a:stretch>
        </p:blipFill>
        <p:spPr>
          <a:xfrm>
            <a:off x="7140582" y="4508239"/>
            <a:ext cx="1449361" cy="155161"/>
          </a:xfrm>
          <a:prstGeom prst="rect">
            <a:avLst/>
          </a:prstGeom>
          <a:ln w="12700">
            <a:miter lim="400000"/>
          </a:ln>
        </p:spPr>
      </p:pic>
      <p:pic>
        <p:nvPicPr>
          <p:cNvPr id="251" name="Ink 11" descr="Ink 11"/>
          <p:cNvPicPr>
            <a:picLocks noChangeAspect="1"/>
          </p:cNvPicPr>
          <p:nvPr/>
        </p:nvPicPr>
        <p:blipFill>
          <a:blip r:embed="rId6"/>
          <a:stretch>
            <a:fillRect/>
          </a:stretch>
        </p:blipFill>
        <p:spPr>
          <a:xfrm>
            <a:off x="7147783" y="2860519"/>
            <a:ext cx="1415161" cy="1620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Google Shape;113;p4" descr="Google Shape;113;p4"/>
          <p:cNvPicPr>
            <a:picLocks noChangeAspect="1"/>
          </p:cNvPicPr>
          <p:nvPr/>
        </p:nvPicPr>
        <p:blipFill>
          <a:blip r:embed="rId2"/>
          <a:stretch>
            <a:fillRect/>
          </a:stretch>
        </p:blipFill>
        <p:spPr>
          <a:xfrm>
            <a:off x="7380686" y="527311"/>
            <a:ext cx="2524126" cy="1657351"/>
          </a:xfrm>
          <a:prstGeom prst="rect">
            <a:avLst/>
          </a:prstGeom>
          <a:ln w="12700">
            <a:miter lim="400000"/>
          </a:ln>
        </p:spPr>
      </p:pic>
      <p:pic>
        <p:nvPicPr>
          <p:cNvPr id="131" name="Google Shape;114;p4" descr="Google Shape;114;p4"/>
          <p:cNvPicPr>
            <a:picLocks noChangeAspect="1"/>
          </p:cNvPicPr>
          <p:nvPr/>
        </p:nvPicPr>
        <p:blipFill>
          <a:blip r:embed="rId3"/>
          <a:stretch>
            <a:fillRect/>
          </a:stretch>
        </p:blipFill>
        <p:spPr>
          <a:xfrm>
            <a:off x="2375935" y="513152"/>
            <a:ext cx="2523745" cy="1685670"/>
          </a:xfrm>
          <a:prstGeom prst="rect">
            <a:avLst/>
          </a:prstGeom>
          <a:ln w="12700">
            <a:miter lim="400000"/>
          </a:ln>
        </p:spPr>
      </p:pic>
      <p:sp>
        <p:nvSpPr>
          <p:cNvPr id="132" name="Google Shape;115;p4"/>
          <p:cNvSpPr txBox="1"/>
          <p:nvPr/>
        </p:nvSpPr>
        <p:spPr>
          <a:xfrm>
            <a:off x="1206019" y="2184661"/>
            <a:ext cx="5401237" cy="408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rtl="0">
              <a:defRPr sz="1800">
                <a:solidFill>
                  <a:srgbClr val="008B96"/>
                </a:solidFill>
                <a:latin typeface="Avenir Roman"/>
                <a:ea typeface="Avenir Roman"/>
                <a:cs typeface="Avenir Roman"/>
                <a:sym typeface="Avenir Roman"/>
              </a:defRPr>
            </a:lvl1pPr>
          </a:lstStyle>
          <a:p>
            <a:r>
              <a:t>Vacuum (ventose)</a:t>
            </a:r>
          </a:p>
        </p:txBody>
      </p:sp>
      <p:sp>
        <p:nvSpPr>
          <p:cNvPr id="133" name="Google Shape;116;p4"/>
          <p:cNvSpPr txBox="1"/>
          <p:nvPr/>
        </p:nvSpPr>
        <p:spPr>
          <a:xfrm>
            <a:off x="5942131" y="2184661"/>
            <a:ext cx="5401236" cy="408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rtl="0">
              <a:defRPr sz="1800">
                <a:solidFill>
                  <a:srgbClr val="008B96"/>
                </a:solidFill>
                <a:latin typeface="Avenir Roman"/>
                <a:ea typeface="Avenir Roman"/>
                <a:cs typeface="Avenir Roman"/>
                <a:sym typeface="Avenir Roman"/>
              </a:defRPr>
            </a:lvl1pPr>
          </a:lstStyle>
          <a:p>
            <a:r>
              <a:t>Forceps</a:t>
            </a:r>
          </a:p>
        </p:txBody>
      </p:sp>
      <p:sp>
        <p:nvSpPr>
          <p:cNvPr id="134" name="Google Shape;117;p4"/>
          <p:cNvSpPr/>
          <p:nvPr/>
        </p:nvSpPr>
        <p:spPr>
          <a:xfrm>
            <a:off x="6095999" y="-1"/>
            <a:ext cx="19320" cy="4798244"/>
          </a:xfrm>
          <a:prstGeom prst="line">
            <a:avLst/>
          </a:prstGeom>
          <a:ln w="38100">
            <a:solidFill>
              <a:srgbClr val="EFFDFF"/>
            </a:solidFill>
            <a:miter/>
          </a:ln>
        </p:spPr>
        <p:txBody>
          <a:bodyPr lIns="45719" rIns="45719"/>
          <a:lstStyle/>
          <a:p>
            <a:endParaRPr/>
          </a:p>
        </p:txBody>
      </p:sp>
      <p:sp>
        <p:nvSpPr>
          <p:cNvPr id="135" name="Google Shape;118;p4"/>
          <p:cNvSpPr txBox="1"/>
          <p:nvPr/>
        </p:nvSpPr>
        <p:spPr>
          <a:xfrm>
            <a:off x="6668144" y="2536041"/>
            <a:ext cx="4844256" cy="1785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marL="285750" indent="-285750" rtl="0">
              <a:buClr>
                <a:srgbClr val="000000"/>
              </a:buClr>
              <a:buSzPts val="1800"/>
              <a:buFont typeface="Arial"/>
              <a:buChar char="•"/>
              <a:defRPr sz="1800">
                <a:latin typeface="Avenir Roman"/>
                <a:ea typeface="Avenir Roman"/>
                <a:cs typeface="Avenir Roman"/>
                <a:sym typeface="Avenir Roman"/>
              </a:defRPr>
            </a:pPr>
            <a:r>
              <a:rPr sz="2200" dirty="0"/>
              <a:t>Injuries occur with wrong application</a:t>
            </a:r>
          </a:p>
          <a:p>
            <a:pPr marL="285750" indent="-285750" rtl="0">
              <a:buClr>
                <a:srgbClr val="000000"/>
              </a:buClr>
              <a:buSzPts val="1800"/>
              <a:buFont typeface="Arial"/>
              <a:buChar char="•"/>
              <a:defRPr sz="1800">
                <a:latin typeface="Avenir Roman"/>
                <a:ea typeface="Avenir Roman"/>
                <a:cs typeface="Avenir Roman"/>
                <a:sym typeface="Avenir Roman"/>
              </a:defRPr>
            </a:pPr>
            <a:r>
              <a:rPr sz="2200" dirty="0"/>
              <a:t>Failure rate in vaginal delivery 7%</a:t>
            </a:r>
          </a:p>
          <a:p>
            <a:pPr marL="285750" indent="-285750" rtl="0">
              <a:buClr>
                <a:srgbClr val="000000"/>
              </a:buClr>
              <a:buSzPts val="1800"/>
              <a:buFont typeface="Arial"/>
              <a:buChar char="•"/>
              <a:defRPr sz="1800">
                <a:latin typeface="Avenir Roman"/>
                <a:ea typeface="Avenir Roman"/>
                <a:cs typeface="Avenir Roman"/>
                <a:sym typeface="Avenir Roman"/>
              </a:defRPr>
            </a:pPr>
            <a:r>
              <a:rPr sz="2200" dirty="0"/>
              <a:t>Higher rates of maternal injuries</a:t>
            </a:r>
          </a:p>
          <a:p>
            <a:pPr marL="285750" indent="-285750" rtl="0">
              <a:buClr>
                <a:srgbClr val="000000"/>
              </a:buClr>
              <a:buSzPts val="1800"/>
              <a:buFont typeface="Arial"/>
              <a:buChar char="•"/>
              <a:defRPr sz="1800">
                <a:latin typeface="Avenir Roman"/>
                <a:ea typeface="Avenir Roman"/>
                <a:cs typeface="Avenir Roman"/>
                <a:sym typeface="Avenir Roman"/>
              </a:defRPr>
            </a:pPr>
            <a:r>
              <a:rPr sz="2200" dirty="0"/>
              <a:t>Vaginal &amp; perineal tissue &amp; anal sphincter dmg</a:t>
            </a:r>
          </a:p>
        </p:txBody>
      </p:sp>
      <p:sp>
        <p:nvSpPr>
          <p:cNvPr id="136" name="Google Shape;119;p4"/>
          <p:cNvSpPr txBox="1"/>
          <p:nvPr/>
        </p:nvSpPr>
        <p:spPr>
          <a:xfrm>
            <a:off x="848633" y="2536041"/>
            <a:ext cx="5211302" cy="3139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p>
            <a:pPr marL="285750" indent="-285750" rtl="0">
              <a:buClr>
                <a:srgbClr val="000000"/>
              </a:buClr>
              <a:buSzPts val="1800"/>
              <a:buFont typeface="Arial"/>
              <a:buChar char="•"/>
              <a:defRPr sz="1800">
                <a:latin typeface="Avenir Roman"/>
                <a:ea typeface="Avenir Roman"/>
                <a:cs typeface="Avenir Roman"/>
                <a:sym typeface="Avenir Roman"/>
              </a:defRPr>
            </a:pPr>
            <a:r>
              <a:rPr sz="2200" dirty="0"/>
              <a:t>Way of application doesn’t matter</a:t>
            </a:r>
          </a:p>
          <a:p>
            <a:pPr marL="285750" indent="-285750" rtl="0">
              <a:buClr>
                <a:srgbClr val="000000"/>
              </a:buClr>
              <a:buSzPts val="1800"/>
              <a:buFont typeface="Arial"/>
              <a:buChar char="•"/>
              <a:defRPr sz="1800">
                <a:latin typeface="Avenir Roman"/>
                <a:ea typeface="Avenir Roman"/>
                <a:cs typeface="Avenir Roman"/>
                <a:sym typeface="Avenir Roman"/>
              </a:defRPr>
            </a:pPr>
            <a:r>
              <a:rPr sz="2200" dirty="0"/>
              <a:t>Failure rate in vaginal delivery 12%</a:t>
            </a:r>
          </a:p>
          <a:p>
            <a:pPr marL="285750" indent="-285750" rtl="0">
              <a:buClr>
                <a:srgbClr val="000000"/>
              </a:buClr>
              <a:buSzPts val="1800"/>
              <a:buFont typeface="Arial"/>
              <a:buChar char="•"/>
              <a:defRPr sz="1800">
                <a:latin typeface="Avenir Roman"/>
                <a:ea typeface="Avenir Roman"/>
                <a:cs typeface="Avenir Roman"/>
                <a:sym typeface="Avenir Roman"/>
              </a:defRPr>
            </a:pPr>
            <a:r>
              <a:rPr sz="2200" dirty="0"/>
              <a:t>Higher rate of fetal morbidity</a:t>
            </a:r>
          </a:p>
          <a:p>
            <a:pPr marL="285750" indent="-285750" rtl="0">
              <a:buClr>
                <a:srgbClr val="000000"/>
              </a:buClr>
              <a:buSzPts val="1800"/>
              <a:buFont typeface="Arial"/>
              <a:buChar char="•"/>
              <a:defRPr sz="1800">
                <a:latin typeface="Avenir Roman"/>
                <a:ea typeface="Avenir Roman"/>
                <a:cs typeface="Avenir Roman"/>
                <a:sym typeface="Avenir Roman"/>
              </a:defRPr>
            </a:pPr>
            <a:r>
              <a:rPr sz="2200" dirty="0" err="1"/>
              <a:t>Cephalhematomas</a:t>
            </a:r>
            <a:r>
              <a:rPr sz="2200" dirty="0"/>
              <a:t> and exclusively having </a:t>
            </a:r>
            <a:r>
              <a:rPr sz="2200" dirty="0" err="1"/>
              <a:t>Subgaleal</a:t>
            </a:r>
            <a:r>
              <a:rPr sz="2200" dirty="0"/>
              <a:t> hematomas and retinal hemorrhage </a:t>
            </a:r>
          </a:p>
          <a:p>
            <a:pPr marL="285750" indent="-285750" rtl="0">
              <a:buClr>
                <a:srgbClr val="000000"/>
              </a:buClr>
              <a:buSzPts val="1800"/>
              <a:buFont typeface="Arial"/>
              <a:buChar char="•"/>
              <a:defRPr sz="1800">
                <a:latin typeface="Avenir Roman"/>
                <a:ea typeface="Avenir Roman"/>
                <a:cs typeface="Avenir Roman"/>
                <a:sym typeface="Avenir Roman"/>
              </a:defRPr>
            </a:pPr>
            <a:r>
              <a:rPr sz="2200" dirty="0"/>
              <a:t>it must never be used for delivery of fetuses presenting by the face or breech.</a:t>
            </a:r>
          </a:p>
          <a:p>
            <a:pPr marL="285750" indent="-285750" rtl="0">
              <a:buClr>
                <a:srgbClr val="000000"/>
              </a:buClr>
              <a:buSzPts val="1800"/>
              <a:buFont typeface="Arial"/>
              <a:buChar char="•"/>
              <a:defRPr sz="1800">
                <a:latin typeface="Avenir Roman"/>
                <a:ea typeface="Avenir Roman"/>
                <a:cs typeface="Avenir Roman"/>
                <a:sym typeface="Avenir Roman"/>
              </a:defRPr>
            </a:pPr>
            <a:r>
              <a:rPr sz="2200" dirty="0"/>
              <a:t>Contraindicated in preterm</a:t>
            </a:r>
          </a:p>
        </p:txBody>
      </p:sp>
      <p:sp>
        <p:nvSpPr>
          <p:cNvPr id="137" name="Google Shape;120;p4"/>
          <p:cNvSpPr txBox="1"/>
          <p:nvPr/>
        </p:nvSpPr>
        <p:spPr>
          <a:xfrm>
            <a:off x="848633" y="5573889"/>
            <a:ext cx="11417615" cy="1107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p>
            <a:pPr rtl="0">
              <a:defRPr sz="1800">
                <a:latin typeface="Avenir Roman"/>
                <a:ea typeface="Avenir Roman"/>
                <a:cs typeface="Avenir Roman"/>
                <a:sym typeface="Avenir Roman"/>
              </a:defRPr>
            </a:pPr>
            <a:endParaRPr sz="2200" dirty="0"/>
          </a:p>
          <a:p>
            <a:pPr marL="285750" indent="-285750" rtl="0">
              <a:buClr>
                <a:srgbClr val="000000"/>
              </a:buClr>
              <a:buSzPts val="1800"/>
              <a:buFont typeface="Helvetica"/>
              <a:buChar char="❑"/>
              <a:defRPr sz="1800" b="1">
                <a:latin typeface="Times New Roman"/>
                <a:ea typeface="Times New Roman"/>
                <a:cs typeface="Times New Roman"/>
                <a:sym typeface="Times New Roman"/>
              </a:defRPr>
            </a:pPr>
            <a:r>
              <a:rPr sz="2200" dirty="0"/>
              <a:t>Sequential use of one instrument followed by another has been associated with disproportionately high fetal morbidity rates.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itle 1"/>
          <p:cNvSpPr txBox="1">
            <a:spLocks noGrp="1"/>
          </p:cNvSpPr>
          <p:nvPr>
            <p:ph type="title"/>
          </p:nvPr>
        </p:nvSpPr>
        <p:spPr>
          <a:prstGeom prst="rect">
            <a:avLst/>
          </a:prstGeom>
        </p:spPr>
        <p:txBody>
          <a:bodyPr/>
          <a:lstStyle>
            <a:lvl1pPr rtl="0">
              <a:defRPr/>
            </a:lvl1pPr>
          </a:lstStyle>
          <a:p>
            <a:r>
              <a:t>Grading of perineal tears:</a:t>
            </a:r>
          </a:p>
        </p:txBody>
      </p:sp>
      <p:sp>
        <p:nvSpPr>
          <p:cNvPr id="254" name="Content Placeholder 2"/>
          <p:cNvSpPr txBox="1">
            <a:spLocks noGrp="1"/>
          </p:cNvSpPr>
          <p:nvPr>
            <p:ph type="body" idx="1"/>
          </p:nvPr>
        </p:nvSpPr>
        <p:spPr>
          <a:prstGeom prst="rect">
            <a:avLst/>
          </a:prstGeom>
        </p:spPr>
        <p:txBody>
          <a:bodyPr>
            <a:normAutofit fontScale="92500" lnSpcReduction="10000"/>
          </a:bodyPr>
          <a:lstStyle/>
          <a:p>
            <a:pPr rtl="0">
              <a:buSzPts val="2800"/>
              <a:defRPr sz="2800"/>
            </a:pPr>
            <a:r>
              <a:t>Perineal tears are classified into four main stages based on their severity:</a:t>
            </a:r>
          </a:p>
          <a:p>
            <a:pPr rtl="0">
              <a:buSzPts val="2800"/>
              <a:defRPr sz="2800"/>
            </a:pPr>
            <a:r>
              <a:t>First-Degree Tear: This is the least severe type of tear, involving only the vaginal lining.</a:t>
            </a:r>
          </a:p>
          <a:p>
            <a:pPr rtl="0">
              <a:buSzPts val="2800"/>
              <a:defRPr sz="2800"/>
            </a:pPr>
            <a:r>
              <a:t>Second-Degree Tear: A second-degree tear extends beyond the vaginal lining and may involve the perineal muscles (but the anal sphincter is not involved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extBox 1"/>
          <p:cNvSpPr txBox="1"/>
          <p:nvPr/>
        </p:nvSpPr>
        <p:spPr>
          <a:xfrm>
            <a:off x="0" y="1659285"/>
            <a:ext cx="12192000" cy="3539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rtl="0">
              <a:defRPr sz="2800" b="1"/>
            </a:pPr>
            <a:r>
              <a:t>Third-Degree Tear</a:t>
            </a:r>
            <a:r>
              <a:rPr b="0"/>
              <a:t>: A third-degree tear extends further into the anal sphincter muscles.</a:t>
            </a:r>
          </a:p>
          <a:p>
            <a:pPr rtl="0">
              <a:defRPr sz="2800"/>
            </a:pPr>
            <a:r>
              <a:t>III a: Less than 50% of EAS thickness torn.</a:t>
            </a:r>
          </a:p>
          <a:p>
            <a:pPr rtl="0">
              <a:defRPr sz="2800"/>
            </a:pPr>
            <a:r>
              <a:t>III b: More than 50% of EAS thickness torn</a:t>
            </a:r>
          </a:p>
          <a:p>
            <a:pPr rtl="0">
              <a:defRPr sz="2800"/>
            </a:pPr>
            <a:r>
              <a:t>III c: Both EAS and IAS torn</a:t>
            </a:r>
          </a:p>
          <a:p>
            <a:pPr rtl="0">
              <a:defRPr sz="2800"/>
            </a:pPr>
            <a:endParaRPr/>
          </a:p>
          <a:p>
            <a:pPr rtl="0">
              <a:defRPr sz="2800" b="1"/>
            </a:pPr>
            <a:r>
              <a:t>Fourth-Degree Tear</a:t>
            </a:r>
            <a:r>
              <a:rPr b="0"/>
              <a:t>: The most severe type of tear, a fourth-degree tear extends through the anal sphincter and the rectal lining.</a:t>
            </a:r>
          </a:p>
        </p:txBody>
      </p:sp>
      <p:sp>
        <p:nvSpPr>
          <p:cNvPr id="257" name="Title 1"/>
          <p:cNvSpPr txBox="1">
            <a:spLocks noGrp="1"/>
          </p:cNvSpPr>
          <p:nvPr>
            <p:ph type="title"/>
          </p:nvPr>
        </p:nvSpPr>
        <p:spPr>
          <a:xfrm>
            <a:off x="2231136" y="161909"/>
            <a:ext cx="7729728" cy="1188720"/>
          </a:xfrm>
          <a:prstGeom prst="rect">
            <a:avLst/>
          </a:prstGeom>
        </p:spPr>
        <p:txBody>
          <a:bodyPr/>
          <a:lstStyle>
            <a:lvl1pPr rtl="0">
              <a:defRPr/>
            </a:lvl1pPr>
          </a:lstStyle>
          <a:p>
            <a:r>
              <a:t>Grading of perineal tears: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4" descr="Picture 4"/>
          <p:cNvPicPr>
            <a:picLocks noChangeAspect="1"/>
          </p:cNvPicPr>
          <p:nvPr/>
        </p:nvPicPr>
        <p:blipFill>
          <a:blip r:embed="rId2"/>
          <a:stretch>
            <a:fillRect/>
          </a:stretch>
        </p:blipFill>
        <p:spPr>
          <a:xfrm>
            <a:off x="2181811" y="113342"/>
            <a:ext cx="7698887" cy="6482464"/>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Title 1"/>
          <p:cNvSpPr txBox="1">
            <a:spLocks noGrp="1"/>
          </p:cNvSpPr>
          <p:nvPr>
            <p:ph type="title"/>
          </p:nvPr>
        </p:nvSpPr>
        <p:spPr>
          <a:prstGeom prst="rect">
            <a:avLst/>
          </a:prstGeom>
        </p:spPr>
        <p:txBody>
          <a:bodyPr/>
          <a:lstStyle>
            <a:lvl1pPr rtl="0">
              <a:defRPr/>
            </a:lvl1pPr>
          </a:lstStyle>
          <a:p>
            <a:r>
              <a:t>Risk factors : </a:t>
            </a:r>
          </a:p>
        </p:txBody>
      </p:sp>
      <p:sp>
        <p:nvSpPr>
          <p:cNvPr id="262" name="Content Placeholder 2"/>
          <p:cNvSpPr txBox="1">
            <a:spLocks noGrp="1"/>
          </p:cNvSpPr>
          <p:nvPr>
            <p:ph type="body" idx="1"/>
          </p:nvPr>
        </p:nvSpPr>
        <p:spPr>
          <a:prstGeom prst="rect">
            <a:avLst/>
          </a:prstGeom>
        </p:spPr>
        <p:txBody>
          <a:bodyPr>
            <a:normAutofit fontScale="92500" lnSpcReduction="20000"/>
          </a:bodyPr>
          <a:lstStyle/>
          <a:p>
            <a:pPr marL="425195" indent="-318897" defTabSz="850391" rtl="0">
              <a:spcBef>
                <a:spcPts val="900"/>
              </a:spcBef>
              <a:buSzPts val="2200"/>
              <a:defRPr sz="2232"/>
            </a:pPr>
            <a:r>
              <a:t>Maternal risk factors:</a:t>
            </a:r>
          </a:p>
          <a:p>
            <a:pPr marL="425195" indent="-318897" defTabSz="850391" rtl="0">
              <a:spcBef>
                <a:spcPts val="900"/>
              </a:spcBef>
              <a:buSzPts val="2200"/>
              <a:defRPr sz="2232"/>
            </a:pPr>
            <a:r>
              <a:t>Nulliparity (mother has not given birth before)</a:t>
            </a:r>
          </a:p>
          <a:p>
            <a:pPr marL="425195" indent="-318897" defTabSz="850391" rtl="0">
              <a:spcBef>
                <a:spcPts val="900"/>
              </a:spcBef>
              <a:buSzPts val="2200"/>
              <a:defRPr sz="2232"/>
            </a:pPr>
            <a:r>
              <a:t>Vaginal birth after caesarean section</a:t>
            </a:r>
          </a:p>
          <a:p>
            <a:pPr marL="425195" indent="-318897" defTabSz="850391" rtl="0">
              <a:spcBef>
                <a:spcPts val="900"/>
              </a:spcBef>
              <a:buSzPts val="2200"/>
              <a:defRPr sz="2232"/>
            </a:pPr>
            <a:r>
              <a:t>Shortened perineal length (&lt;25 mm)</a:t>
            </a:r>
          </a:p>
          <a:p>
            <a:pPr marL="425195" indent="-318897" defTabSz="850391" rtl="0">
              <a:spcBef>
                <a:spcPts val="900"/>
              </a:spcBef>
              <a:buSzPts val="2200"/>
              <a:defRPr sz="2232"/>
            </a:pPr>
            <a:r>
              <a:t>Fetal risk factors:</a:t>
            </a:r>
          </a:p>
          <a:p>
            <a:pPr marL="425195" indent="-318897" defTabSz="850391" rtl="0">
              <a:spcBef>
                <a:spcPts val="900"/>
              </a:spcBef>
              <a:buSzPts val="2200"/>
              <a:defRPr sz="2232"/>
            </a:pPr>
            <a:r>
              <a:t>Large fetal weight (&gt;4000 g)</a:t>
            </a:r>
          </a:p>
          <a:p>
            <a:pPr marL="425195" indent="-318897" defTabSz="850391" rtl="0">
              <a:spcBef>
                <a:spcPts val="900"/>
              </a:spcBef>
              <a:buSzPts val="2200"/>
              <a:defRPr sz="2232"/>
            </a:pPr>
            <a:r>
              <a:t>Shoulder dystocia</a:t>
            </a:r>
          </a:p>
          <a:p>
            <a:pPr marL="425195" indent="-318897" defTabSz="850391" rtl="0">
              <a:spcBef>
                <a:spcPts val="900"/>
              </a:spcBef>
              <a:buSzPts val="2200"/>
              <a:defRPr sz="2232"/>
            </a:pPr>
            <a:r>
              <a:t>Fetal head is oriented OP (occiput posterior, i.e. face forward)</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ontent Placeholder 2"/>
          <p:cNvSpPr txBox="1">
            <a:spLocks noGrp="1"/>
          </p:cNvSpPr>
          <p:nvPr>
            <p:ph type="body" idx="1"/>
          </p:nvPr>
        </p:nvSpPr>
        <p:spPr>
          <a:xfrm>
            <a:off x="838200" y="770194"/>
            <a:ext cx="10515600" cy="5406770"/>
          </a:xfrm>
          <a:prstGeom prst="rect">
            <a:avLst/>
          </a:prstGeom>
        </p:spPr>
        <p:txBody>
          <a:bodyPr/>
          <a:lstStyle/>
          <a:p>
            <a:pPr rtl="0">
              <a:buSzPts val="2800"/>
              <a:defRPr sz="2800"/>
            </a:pPr>
            <a:r>
              <a:t>Intrapartum risk factors:</a:t>
            </a:r>
          </a:p>
          <a:p>
            <a:pPr rtl="0">
              <a:buSzPts val="2400"/>
              <a:defRPr sz="2400"/>
            </a:pPr>
            <a:r>
              <a:t>Instrumental delivery (eg forceps, vacuum)</a:t>
            </a:r>
          </a:p>
          <a:p>
            <a:pPr rtl="0">
              <a:buSzPts val="2400"/>
              <a:defRPr sz="2400"/>
            </a:pPr>
            <a:r>
              <a:t>Prolonged second stage of labour </a:t>
            </a:r>
          </a:p>
          <a:p>
            <a:pPr rtl="0">
              <a:buSzPts val="2400"/>
              <a:defRPr sz="2400"/>
            </a:pPr>
            <a:r>
              <a:t>Epidural use</a:t>
            </a:r>
          </a:p>
          <a:p>
            <a:pPr rtl="0">
              <a:buSzPts val="2400"/>
              <a:defRPr sz="2400"/>
            </a:pPr>
            <a:r>
              <a:t>Oxytocin use</a:t>
            </a:r>
          </a:p>
          <a:p>
            <a:pPr rtl="0">
              <a:buSzPts val="2400"/>
              <a:defRPr sz="2400"/>
            </a:pPr>
            <a:r>
              <a:t>Midline episiotomy</a:t>
            </a:r>
          </a:p>
          <a:p>
            <a:pPr rtl="0">
              <a:buSzPts val="2400"/>
              <a:defRPr sz="2400"/>
            </a:pPr>
            <a:r>
              <a:t>Delivery in lithotomy </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itle 1"/>
          <p:cNvSpPr txBox="1">
            <a:spLocks noGrp="1"/>
          </p:cNvSpPr>
          <p:nvPr>
            <p:ph type="title"/>
          </p:nvPr>
        </p:nvSpPr>
        <p:spPr>
          <a:xfrm>
            <a:off x="409325" y="0"/>
            <a:ext cx="10515601" cy="1325563"/>
          </a:xfrm>
          <a:prstGeom prst="rect">
            <a:avLst/>
          </a:prstGeom>
        </p:spPr>
        <p:txBody>
          <a:bodyPr>
            <a:normAutofit fontScale="90000"/>
          </a:bodyPr>
          <a:lstStyle>
            <a:lvl1pPr rtl="0">
              <a:defRPr sz="4400"/>
            </a:lvl1pPr>
          </a:lstStyle>
          <a:p>
            <a:r>
              <a:t>First and second-degree management</a:t>
            </a:r>
          </a:p>
        </p:txBody>
      </p:sp>
      <p:sp>
        <p:nvSpPr>
          <p:cNvPr id="267" name="Content Placeholder 2"/>
          <p:cNvSpPr txBox="1">
            <a:spLocks noGrp="1"/>
          </p:cNvSpPr>
          <p:nvPr>
            <p:ph type="body" idx="1"/>
          </p:nvPr>
        </p:nvSpPr>
        <p:spPr>
          <a:xfrm>
            <a:off x="670191" y="1633604"/>
            <a:ext cx="10515601" cy="4236089"/>
          </a:xfrm>
          <a:prstGeom prst="rect">
            <a:avLst/>
          </a:prstGeom>
        </p:spPr>
        <p:txBody>
          <a:bodyPr/>
          <a:lstStyle/>
          <a:p>
            <a:pPr marL="0" indent="0" defTabSz="896111" rtl="0">
              <a:lnSpc>
                <a:spcPct val="88000"/>
              </a:lnSpc>
              <a:spcBef>
                <a:spcPts val="900"/>
              </a:spcBef>
              <a:buSzTx/>
              <a:buNone/>
              <a:defRPr sz="2646"/>
            </a:pPr>
            <a:r>
              <a:t>cleaning the area</a:t>
            </a:r>
            <a:r>
              <a:rPr sz="2450"/>
              <a:t> </a:t>
            </a:r>
            <a:endParaRPr sz="2744"/>
          </a:p>
          <a:p>
            <a:pPr marL="0" indent="0" defTabSz="896111" rtl="0">
              <a:lnSpc>
                <a:spcPct val="88000"/>
              </a:lnSpc>
              <a:spcBef>
                <a:spcPts val="900"/>
              </a:spcBef>
              <a:buSzTx/>
              <a:buNone/>
              <a:defRPr sz="2940"/>
            </a:pPr>
            <a:endParaRPr sz="2744"/>
          </a:p>
          <a:p>
            <a:pPr marL="0" indent="0" defTabSz="896111" rtl="0">
              <a:lnSpc>
                <a:spcPct val="88000"/>
              </a:lnSpc>
              <a:spcBef>
                <a:spcPts val="900"/>
              </a:spcBef>
              <a:buSzTx/>
              <a:buNone/>
              <a:defRPr sz="2646"/>
            </a:pPr>
            <a:r>
              <a:t>Analgesia such as :  </a:t>
            </a:r>
            <a:endParaRPr sz="1764"/>
          </a:p>
          <a:p>
            <a:pPr marL="0" indent="0" defTabSz="896111" rtl="0">
              <a:lnSpc>
                <a:spcPct val="88000"/>
              </a:lnSpc>
              <a:spcBef>
                <a:spcPts val="900"/>
              </a:spcBef>
              <a:buSzTx/>
              <a:buNone/>
              <a:defRPr sz="2450"/>
            </a:pPr>
            <a:r>
              <a:t>Local anaesthesia (lidocaine gel) </a:t>
            </a:r>
            <a:endParaRPr sz="1764"/>
          </a:p>
          <a:p>
            <a:pPr marL="0" indent="0" defTabSz="896111" rtl="0">
              <a:lnSpc>
                <a:spcPct val="88000"/>
              </a:lnSpc>
              <a:spcBef>
                <a:spcPts val="900"/>
              </a:spcBef>
              <a:buSzTx/>
              <a:buNone/>
              <a:defRPr sz="2450"/>
            </a:pPr>
            <a:r>
              <a:t>Pudendal nerve block</a:t>
            </a:r>
            <a:endParaRPr sz="1764"/>
          </a:p>
          <a:p>
            <a:pPr marL="0" indent="0" defTabSz="896111" rtl="0">
              <a:lnSpc>
                <a:spcPct val="88000"/>
              </a:lnSpc>
              <a:spcBef>
                <a:spcPts val="900"/>
              </a:spcBef>
              <a:buSzTx/>
              <a:buNone/>
              <a:defRPr sz="2744"/>
            </a:pPr>
            <a:endParaRPr sz="1764"/>
          </a:p>
          <a:p>
            <a:pPr marL="0" indent="0" defTabSz="896111" rtl="0">
              <a:lnSpc>
                <a:spcPct val="88000"/>
              </a:lnSpc>
              <a:spcBef>
                <a:spcPts val="900"/>
              </a:spcBef>
              <a:buSzTx/>
              <a:buNone/>
              <a:defRPr sz="2646"/>
            </a:pPr>
            <a:r>
              <a:t> a few stitches with dissolvable sutures to ensure proper healing.</a:t>
            </a:r>
            <a:endParaRPr sz="2940"/>
          </a:p>
          <a:p>
            <a:pPr marL="0" indent="0" defTabSz="896111" rtl="0">
              <a:lnSpc>
                <a:spcPct val="88000"/>
              </a:lnSpc>
              <a:spcBef>
                <a:spcPts val="900"/>
              </a:spcBef>
              <a:buSzTx/>
              <a:buNone/>
              <a:defRPr sz="2646"/>
            </a:pPr>
            <a:r>
              <a:t> </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itle 1"/>
          <p:cNvSpPr txBox="1">
            <a:spLocks noGrp="1"/>
          </p:cNvSpPr>
          <p:nvPr>
            <p:ph type="title"/>
          </p:nvPr>
        </p:nvSpPr>
        <p:spPr>
          <a:xfrm>
            <a:off x="632253" y="-300768"/>
            <a:ext cx="10515601" cy="1325564"/>
          </a:xfrm>
          <a:prstGeom prst="rect">
            <a:avLst/>
          </a:prstGeom>
        </p:spPr>
        <p:txBody>
          <a:bodyPr>
            <a:normAutofit fontScale="90000"/>
          </a:bodyPr>
          <a:lstStyle>
            <a:lvl1pPr rtl="0">
              <a:defRPr sz="4400"/>
            </a:lvl1pPr>
          </a:lstStyle>
          <a:p>
            <a:r>
              <a:t>Third and fourth-degree management</a:t>
            </a:r>
          </a:p>
        </p:txBody>
      </p:sp>
      <p:sp>
        <p:nvSpPr>
          <p:cNvPr id="269" name="Text Placeholder 2"/>
          <p:cNvSpPr txBox="1">
            <a:spLocks noGrp="1"/>
          </p:cNvSpPr>
          <p:nvPr>
            <p:ph type="body" idx="1"/>
          </p:nvPr>
        </p:nvSpPr>
        <p:spPr>
          <a:xfrm>
            <a:off x="632253" y="1114039"/>
            <a:ext cx="11388126" cy="4236089"/>
          </a:xfrm>
          <a:prstGeom prst="rect">
            <a:avLst/>
          </a:prstGeom>
        </p:spPr>
        <p:txBody>
          <a:bodyPr/>
          <a:lstStyle/>
          <a:p>
            <a:pPr marL="0" indent="109727" defTabSz="877823" rtl="0">
              <a:spcBef>
                <a:spcPts val="900"/>
              </a:spcBef>
              <a:buSzTx/>
              <a:buNone/>
              <a:defRPr sz="1919"/>
            </a:pPr>
            <a:r>
              <a:t>⚫Repair is more complex and may require consultation with a specialist, such as a colorectal surgeon.</a:t>
            </a:r>
          </a:p>
          <a:p>
            <a:pPr marL="0" indent="109727" defTabSz="877823" rtl="0">
              <a:spcBef>
                <a:spcPts val="900"/>
              </a:spcBef>
              <a:buSzTx/>
              <a:buNone/>
              <a:defRPr sz="1919"/>
            </a:pPr>
            <a:r>
              <a:t>⚫Repair is done in an operating room, under regional or general anaesthesia.</a:t>
            </a:r>
          </a:p>
          <a:p>
            <a:pPr marL="0" indent="109727" defTabSz="877823" rtl="0">
              <a:spcBef>
                <a:spcPts val="900"/>
              </a:spcBef>
              <a:buSzTx/>
              <a:buNone/>
              <a:defRPr sz="1919"/>
            </a:pPr>
            <a:r>
              <a:t>⚫It is important to ensure that the muscle is correctly approximated with long-acting sutures so that the       muscle is given adequate time to heal.</a:t>
            </a:r>
          </a:p>
          <a:p>
            <a:pPr marL="0" indent="109727" defTabSz="877823" rtl="0">
              <a:spcBef>
                <a:spcPts val="900"/>
              </a:spcBef>
              <a:buSzTx/>
              <a:buNone/>
              <a:defRPr sz="1919"/>
            </a:pPr>
            <a:r>
              <a:t>⚫Some surgeons opt for an end-to-end repair, </a:t>
            </a:r>
          </a:p>
          <a:p>
            <a:pPr marL="0" indent="109727" defTabSz="877823" rtl="0">
              <a:spcBef>
                <a:spcPts val="900"/>
              </a:spcBef>
              <a:buSzTx/>
              <a:buNone/>
              <a:defRPr sz="1919"/>
            </a:pPr>
            <a:r>
              <a:t>while others use an overlap technique;</a:t>
            </a:r>
          </a:p>
          <a:p>
            <a:pPr marL="0" indent="109727" defTabSz="877823" rtl="0">
              <a:spcBef>
                <a:spcPts val="900"/>
              </a:spcBef>
              <a:buSzTx/>
              <a:buNone/>
              <a:defRPr sz="1919"/>
            </a:pPr>
            <a:r>
              <a:t> current evidence suggests that the </a:t>
            </a:r>
          </a:p>
          <a:p>
            <a:pPr marL="0" indent="109727" defTabSz="877823" rtl="0">
              <a:spcBef>
                <a:spcPts val="900"/>
              </a:spcBef>
              <a:buSzTx/>
              <a:buNone/>
              <a:defRPr sz="1919">
                <a:solidFill>
                  <a:srgbClr val="C00000"/>
                </a:solidFill>
              </a:defRPr>
            </a:pPr>
            <a:r>
              <a:t>outcome is similar</a:t>
            </a:r>
            <a:r>
              <a:rPr>
                <a:solidFill>
                  <a:srgbClr val="000000"/>
                </a:solidFill>
              </a:rPr>
              <a:t> with both methods</a:t>
            </a:r>
          </a:p>
        </p:txBody>
      </p:sp>
      <p:pic>
        <p:nvPicPr>
          <p:cNvPr id="271" name="Picture 3" descr="Picture 3"/>
          <p:cNvPicPr>
            <a:picLocks noChangeAspect="1"/>
          </p:cNvPicPr>
          <p:nvPr/>
        </p:nvPicPr>
        <p:blipFill>
          <a:blip r:embed="rId2"/>
          <a:stretch>
            <a:fillRect/>
          </a:stretch>
        </p:blipFill>
        <p:spPr>
          <a:xfrm>
            <a:off x="6528486" y="3068594"/>
            <a:ext cx="5174469" cy="356973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Title 1"/>
          <p:cNvSpPr txBox="1">
            <a:spLocks noGrp="1"/>
          </p:cNvSpPr>
          <p:nvPr>
            <p:ph type="title"/>
          </p:nvPr>
        </p:nvSpPr>
        <p:spPr>
          <a:prstGeom prst="rect">
            <a:avLst/>
          </a:prstGeom>
        </p:spPr>
        <p:txBody>
          <a:bodyPr/>
          <a:lstStyle/>
          <a:p>
            <a:pPr rtl="0">
              <a:defRPr/>
            </a:pPr>
            <a:r>
              <a:t>Postoperative Management:</a:t>
            </a:r>
          </a:p>
        </p:txBody>
      </p:sp>
      <p:sp>
        <p:nvSpPr>
          <p:cNvPr id="274" name="Content Placeholder 2"/>
          <p:cNvSpPr txBox="1">
            <a:spLocks noGrp="1"/>
          </p:cNvSpPr>
          <p:nvPr>
            <p:ph type="body" idx="1"/>
          </p:nvPr>
        </p:nvSpPr>
        <p:spPr>
          <a:prstGeom prst="rect">
            <a:avLst/>
          </a:prstGeom>
        </p:spPr>
        <p:txBody>
          <a:bodyPr>
            <a:normAutofit fontScale="92500" lnSpcReduction="20000"/>
          </a:bodyPr>
          <a:lstStyle/>
          <a:p>
            <a:pPr marL="0" indent="0" defTabSz="886968" rtl="0">
              <a:spcBef>
                <a:spcPts val="900"/>
              </a:spcBef>
              <a:buSzTx/>
              <a:buNone/>
              <a:defRPr sz="2328"/>
            </a:pPr>
            <a:r>
              <a:t>Broad-spectrum antibiotic</a:t>
            </a:r>
            <a:r>
              <a:rPr sz="1940"/>
              <a:t>s</a:t>
            </a:r>
          </a:p>
          <a:p>
            <a:pPr marL="0" indent="0" defTabSz="886968" rtl="0">
              <a:spcBef>
                <a:spcPts val="900"/>
              </a:spcBef>
              <a:buSzTx/>
              <a:buNone/>
              <a:defRPr sz="1940"/>
            </a:pPr>
            <a:r>
              <a:t>  to reduce the risk of infections</a:t>
            </a:r>
          </a:p>
          <a:p>
            <a:pPr marL="0" indent="0" defTabSz="886968" rtl="0">
              <a:spcBef>
                <a:spcPts val="900"/>
              </a:spcBef>
              <a:buSzTx/>
              <a:buNone/>
              <a:defRPr sz="2328"/>
            </a:pPr>
            <a:r>
              <a:t>Analgesia</a:t>
            </a:r>
            <a:r>
              <a:rPr sz="1940"/>
              <a:t> </a:t>
            </a:r>
          </a:p>
          <a:p>
            <a:pPr marL="0" indent="0" defTabSz="886968" rtl="0">
              <a:spcBef>
                <a:spcPts val="900"/>
              </a:spcBef>
              <a:buSzTx/>
              <a:buNone/>
              <a:defRPr sz="1940"/>
            </a:pPr>
            <a:r>
              <a:t>Paracetamol and nonsteroidal anti-inflammatory drugs (NSAIDs) can be used </a:t>
            </a:r>
          </a:p>
          <a:p>
            <a:pPr marL="0" indent="0" defTabSz="886968" rtl="0">
              <a:spcBef>
                <a:spcPts val="900"/>
              </a:spcBef>
              <a:buSzTx/>
              <a:buNone/>
              <a:defRPr sz="1940"/>
            </a:pPr>
            <a:r>
              <a:t> However, limit the use of opioids to reduce the risk of constipation.</a:t>
            </a:r>
          </a:p>
          <a:p>
            <a:pPr marL="0" indent="0" defTabSz="886968" rtl="0">
              <a:spcBef>
                <a:spcPts val="900"/>
              </a:spcBef>
              <a:buSzTx/>
              <a:buNone/>
              <a:defRPr sz="2328"/>
            </a:pPr>
            <a:r>
              <a:t>Laxatives or stool softeners</a:t>
            </a:r>
          </a:p>
          <a:p>
            <a:pPr marL="0" indent="0" defTabSz="886968" rtl="0">
              <a:spcBef>
                <a:spcPts val="900"/>
              </a:spcBef>
              <a:buSzTx/>
              <a:buNone/>
              <a:defRPr sz="2328"/>
            </a:pPr>
            <a:endParaRPr/>
          </a:p>
          <a:p>
            <a:pPr marL="0" indent="0" defTabSz="886968" rtl="0">
              <a:spcBef>
                <a:spcPts val="900"/>
              </a:spcBef>
              <a:buSzTx/>
              <a:buNone/>
              <a:defRPr sz="2328"/>
            </a:pPr>
            <a:r>
              <a:t>Wound care</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itle 1"/>
          <p:cNvSpPr txBox="1">
            <a:spLocks noGrp="1"/>
          </p:cNvSpPr>
          <p:nvPr>
            <p:ph type="title"/>
          </p:nvPr>
        </p:nvSpPr>
        <p:spPr>
          <a:prstGeom prst="rect">
            <a:avLst/>
          </a:prstGeom>
        </p:spPr>
        <p:txBody>
          <a:bodyPr/>
          <a:lstStyle>
            <a:lvl1pPr rtl="0">
              <a:defRPr/>
            </a:lvl1pPr>
          </a:lstStyle>
          <a:p>
            <a:r>
              <a:t>Prevention : </a:t>
            </a:r>
          </a:p>
        </p:txBody>
      </p:sp>
      <p:sp>
        <p:nvSpPr>
          <p:cNvPr id="277" name="Content Placeholder 2"/>
          <p:cNvSpPr txBox="1">
            <a:spLocks noGrp="1"/>
          </p:cNvSpPr>
          <p:nvPr>
            <p:ph type="body" idx="1"/>
          </p:nvPr>
        </p:nvSpPr>
        <p:spPr>
          <a:prstGeom prst="rect">
            <a:avLst/>
          </a:prstGeom>
        </p:spPr>
        <p:txBody>
          <a:bodyPr>
            <a:normAutofit fontScale="85000" lnSpcReduction="20000"/>
          </a:bodyPr>
          <a:lstStyle/>
          <a:p>
            <a:pPr marL="443484" indent="-332613" defTabSz="886968" rtl="0">
              <a:lnSpc>
                <a:spcPct val="99000"/>
              </a:lnSpc>
              <a:spcBef>
                <a:spcPts val="900"/>
              </a:spcBef>
              <a:buSzPts val="1900"/>
              <a:defRPr sz="1940"/>
            </a:pPr>
            <a:r>
              <a:t>Prenatal Exercises: Engaging in prenatal exercises, particularly those that </a:t>
            </a:r>
            <a:r>
              <a:rPr>
                <a:solidFill>
                  <a:srgbClr val="C00000"/>
                </a:solidFill>
              </a:rPr>
              <a:t>strengthen the pelvic floor muscles</a:t>
            </a:r>
            <a:r>
              <a:t> to prevent long-term urinary incontinence and pelvic floor weakness</a:t>
            </a:r>
          </a:p>
          <a:p>
            <a:pPr marL="443484" indent="-332613" defTabSz="886968" rtl="0">
              <a:lnSpc>
                <a:spcPct val="99000"/>
              </a:lnSpc>
              <a:spcBef>
                <a:spcPts val="900"/>
              </a:spcBef>
              <a:buSzPts val="1900"/>
              <a:defRPr sz="1940"/>
            </a:pPr>
            <a:r>
              <a:t>Perineal Massage: Perineal massage involves gently massaging and stretching the perineum . This practice can help </a:t>
            </a:r>
            <a:r>
              <a:rPr>
                <a:solidFill>
                  <a:srgbClr val="C00000"/>
                </a:solidFill>
              </a:rPr>
              <a:t>increase the flexibility and elasticity of the perineal tissues</a:t>
            </a:r>
            <a:r>
              <a:t>, potentially reducing the risk of tears during delivery</a:t>
            </a:r>
          </a:p>
          <a:p>
            <a:pPr marL="443484" indent="-332613" defTabSz="886968" rtl="0">
              <a:lnSpc>
                <a:spcPct val="99000"/>
              </a:lnSpc>
              <a:spcBef>
                <a:spcPts val="900"/>
              </a:spcBef>
              <a:buSzPts val="1900"/>
              <a:defRPr sz="1940"/>
            </a:pPr>
            <a:r>
              <a:t>Water Birth: they give birth in a warm birthing pool.</a:t>
            </a:r>
          </a:p>
          <a:p>
            <a:pPr marL="443484" indent="-332613" defTabSz="886968" rtl="0">
              <a:lnSpc>
                <a:spcPct val="99000"/>
              </a:lnSpc>
              <a:spcBef>
                <a:spcPts val="900"/>
              </a:spcBef>
              <a:buSzPts val="1900"/>
              <a:defRPr sz="1940"/>
            </a:pPr>
            <a:r>
              <a:t>Warm Compresses: Applying warm compresses to the perineum during the later stages of labor can help </a:t>
            </a:r>
            <a:r>
              <a:rPr>
                <a:solidFill>
                  <a:srgbClr val="C00000"/>
                </a:solidFill>
              </a:rPr>
              <a:t>relax the tissues and make them more supple</a:t>
            </a:r>
          </a:p>
          <a:p>
            <a:pPr marL="443484" indent="-332613" defTabSz="886968" rtl="0">
              <a:lnSpc>
                <a:spcPct val="99000"/>
              </a:lnSpc>
              <a:spcBef>
                <a:spcPts val="900"/>
              </a:spcBef>
              <a:buSzPts val="1900"/>
              <a:defRPr sz="1940"/>
            </a:pPr>
            <a:r>
              <a:t>Perineal Support: Adequate perineal support from healthcare providers during the birth process can help prevent tears. This may involve manually supporting and guiding the perineum as the baby's head crowns to allow for more gradual stretching</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Google Shape;355;p42"/>
          <p:cNvSpPr txBox="1">
            <a:spLocks noGrp="1"/>
          </p:cNvSpPr>
          <p:nvPr>
            <p:ph type="title"/>
          </p:nvPr>
        </p:nvSpPr>
        <p:spPr>
          <a:xfrm>
            <a:off x="395690" y="155454"/>
            <a:ext cx="10515601" cy="756666"/>
          </a:xfrm>
          <a:prstGeom prst="rect">
            <a:avLst/>
          </a:prstGeom>
        </p:spPr>
        <p:txBody>
          <a:bodyPr>
            <a:normAutofit fontScale="90000"/>
          </a:bodyPr>
          <a:lstStyle>
            <a:lvl1pPr defTabSz="850391" rtl="0">
              <a:defRPr sz="4464"/>
            </a:lvl1pPr>
          </a:lstStyle>
          <a:p>
            <a:r>
              <a:t>Vulvar hematoma:</a:t>
            </a:r>
          </a:p>
        </p:txBody>
      </p:sp>
      <p:sp>
        <p:nvSpPr>
          <p:cNvPr id="280" name="Google Shape;356;p42"/>
          <p:cNvSpPr txBox="1">
            <a:spLocks noGrp="1"/>
          </p:cNvSpPr>
          <p:nvPr>
            <p:ph type="body" idx="1"/>
          </p:nvPr>
        </p:nvSpPr>
        <p:spPr>
          <a:xfrm>
            <a:off x="176065" y="912119"/>
            <a:ext cx="10515601" cy="3845507"/>
          </a:xfrm>
          <a:prstGeom prst="rect">
            <a:avLst/>
          </a:prstGeom>
        </p:spPr>
        <p:txBody>
          <a:bodyPr/>
          <a:lstStyle/>
          <a:p>
            <a:pPr marL="228600" indent="-228600" rtl="0">
              <a:spcBef>
                <a:spcPts val="0"/>
              </a:spcBef>
              <a:buSzPct val="100000"/>
              <a:defRPr>
                <a:latin typeface="Times New Roman"/>
                <a:ea typeface="Times New Roman"/>
                <a:cs typeface="Times New Roman"/>
                <a:sym typeface="Times New Roman"/>
              </a:defRPr>
            </a:pPr>
            <a:r>
              <a:t>Hematomas can occur anywhere from the </a:t>
            </a:r>
            <a:r>
              <a:rPr b="1">
                <a:solidFill>
                  <a:srgbClr val="008B96"/>
                </a:solidFill>
              </a:rPr>
              <a:t>vulva to the upper vagina</a:t>
            </a:r>
            <a:r>
              <a:t> because of delivery trauma.</a:t>
            </a:r>
            <a:endParaRPr sz="1800"/>
          </a:p>
          <a:p>
            <a:pPr marL="228600" indent="-228600" rtl="0">
              <a:buSzPct val="100000"/>
              <a:defRPr>
                <a:latin typeface="Times New Roman"/>
                <a:ea typeface="Times New Roman"/>
                <a:cs typeface="Times New Roman"/>
                <a:sym typeface="Times New Roman"/>
              </a:defRPr>
            </a:pPr>
            <a:r>
              <a:t> Hematomas may also develop at the site of </a:t>
            </a:r>
            <a:r>
              <a:rPr b="1">
                <a:solidFill>
                  <a:srgbClr val="008B96"/>
                </a:solidFill>
              </a:rPr>
              <a:t>episiotomy</a:t>
            </a:r>
            <a:r>
              <a:t> or </a:t>
            </a:r>
            <a:r>
              <a:rPr b="1">
                <a:solidFill>
                  <a:srgbClr val="008B96"/>
                </a:solidFill>
              </a:rPr>
              <a:t>perineal laceration</a:t>
            </a:r>
            <a:r>
              <a:t>.</a:t>
            </a:r>
            <a:endParaRPr sz="1800"/>
          </a:p>
          <a:p>
            <a:pPr marL="228600" indent="-228600" rtl="0">
              <a:buSzPct val="100000"/>
              <a:defRPr>
                <a:latin typeface="Times New Roman"/>
                <a:ea typeface="Times New Roman"/>
                <a:cs typeface="Times New Roman"/>
                <a:sym typeface="Times New Roman"/>
              </a:defRPr>
            </a:pPr>
            <a:r>
              <a:t>Vulvar or vaginal hematomas are characterized by </a:t>
            </a:r>
            <a:r>
              <a:rPr b="1">
                <a:solidFill>
                  <a:srgbClr val="008B96"/>
                </a:solidFill>
              </a:rPr>
              <a:t>exquisite pain</a:t>
            </a:r>
            <a:r>
              <a:t> with or without signs of shock.</a:t>
            </a:r>
            <a:endParaRPr sz="1800"/>
          </a:p>
          <a:p>
            <a:pPr marL="228600" indent="-228600" rtl="0">
              <a:buSzPct val="100000"/>
              <a:defRPr>
                <a:latin typeface="Times New Roman"/>
                <a:ea typeface="Times New Roman"/>
                <a:cs typeface="Times New Roman"/>
                <a:sym typeface="Times New Roman"/>
              </a:defRPr>
            </a:pPr>
            <a:r>
              <a:t>If the hematoma is at the site of episiotomy, the sutures should be removed and a search made for the actual bleeding site, which is then ligated. </a:t>
            </a:r>
            <a:endParaRPr sz="1800"/>
          </a:p>
          <a:p>
            <a:pPr marL="228600" indent="-228600" rtl="0">
              <a:buSzPct val="100000"/>
              <a:defRPr>
                <a:latin typeface="Times New Roman"/>
                <a:ea typeface="Times New Roman"/>
                <a:cs typeface="Times New Roman"/>
                <a:sym typeface="Times New Roman"/>
              </a:defRPr>
            </a:pPr>
            <a:r>
              <a:t>If it is not at the episiotomy site, the hematoma should be opened at its most dependent portion and drained, the bleeding site identified, If possible, and the site closed with interlocking hemostatic Sutures.</a:t>
            </a:r>
            <a:endParaRPr sz="1800"/>
          </a:p>
          <a:p>
            <a:pPr marL="228600" indent="-228600" rtl="0">
              <a:buSzPct val="100000"/>
              <a:defRPr>
                <a:latin typeface="Times New Roman"/>
                <a:ea typeface="Times New Roman"/>
                <a:cs typeface="Times New Roman"/>
                <a:sym typeface="Times New Roman"/>
              </a:defRPr>
            </a:pPr>
            <a:r>
              <a:t> Drains and vaginal packs are often used to prevent re-accumulation of blood.</a:t>
            </a:r>
          </a:p>
        </p:txBody>
      </p:sp>
      <p:pic>
        <p:nvPicPr>
          <p:cNvPr id="281" name="Google Shape;357;p42" descr="Google Shape;357;p42"/>
          <p:cNvPicPr>
            <a:picLocks noChangeAspect="1"/>
          </p:cNvPicPr>
          <p:nvPr/>
        </p:nvPicPr>
        <p:blipFill>
          <a:blip r:embed="rId2"/>
          <a:stretch>
            <a:fillRect/>
          </a:stretch>
        </p:blipFill>
        <p:spPr>
          <a:xfrm>
            <a:off x="5756502" y="4608167"/>
            <a:ext cx="2467583" cy="2249833"/>
          </a:xfrm>
          <a:prstGeom prst="rect">
            <a:avLst/>
          </a:prstGeom>
          <a:ln w="12700">
            <a:miter lim="400000"/>
          </a:ln>
        </p:spPr>
      </p:pic>
      <p:pic>
        <p:nvPicPr>
          <p:cNvPr id="282" name="Google Shape;358;p42" descr="Google Shape;358;p42"/>
          <p:cNvPicPr>
            <a:picLocks noChangeAspect="1"/>
          </p:cNvPicPr>
          <p:nvPr/>
        </p:nvPicPr>
        <p:blipFill>
          <a:blip r:embed="rId3"/>
          <a:stretch>
            <a:fillRect/>
          </a:stretch>
        </p:blipFill>
        <p:spPr>
          <a:xfrm>
            <a:off x="8663333" y="4609707"/>
            <a:ext cx="2467583" cy="224829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125;p5"/>
          <p:cNvSpPr txBox="1">
            <a:spLocks noGrp="1"/>
          </p:cNvSpPr>
          <p:nvPr>
            <p:ph type="title"/>
          </p:nvPr>
        </p:nvSpPr>
        <p:spPr>
          <a:xfrm>
            <a:off x="838200" y="208436"/>
            <a:ext cx="10515600" cy="945203"/>
          </a:xfrm>
          <a:prstGeom prst="rect">
            <a:avLst/>
          </a:prstGeom>
        </p:spPr>
        <p:txBody>
          <a:bodyPr/>
          <a:lstStyle>
            <a:lvl1pPr rtl="0">
              <a:defRPr/>
            </a:lvl1pPr>
          </a:lstStyle>
          <a:p>
            <a:r>
              <a:t>Types of birth injuries:</a:t>
            </a:r>
          </a:p>
        </p:txBody>
      </p:sp>
      <p:sp>
        <p:nvSpPr>
          <p:cNvPr id="140" name="Google Shape;126;p5"/>
          <p:cNvSpPr txBox="1">
            <a:spLocks noGrp="1"/>
          </p:cNvSpPr>
          <p:nvPr>
            <p:ph type="body" idx="1"/>
          </p:nvPr>
        </p:nvSpPr>
        <p:spPr>
          <a:xfrm>
            <a:off x="913614" y="1310955"/>
            <a:ext cx="10515601" cy="5221821"/>
          </a:xfrm>
          <a:prstGeom prst="rect">
            <a:avLst/>
          </a:prstGeom>
        </p:spPr>
        <p:txBody>
          <a:bodyPr/>
          <a:lstStyle/>
          <a:p>
            <a:pPr marL="0" indent="0" rtl="0">
              <a:lnSpc>
                <a:spcPct val="88000"/>
              </a:lnSpc>
              <a:spcBef>
                <a:spcPts val="0"/>
              </a:spcBef>
              <a:buSzTx/>
              <a:buNone/>
              <a:defRPr sz="2700" b="1">
                <a:solidFill>
                  <a:srgbClr val="008B96"/>
                </a:solidFill>
                <a:latin typeface="Times New Roman"/>
                <a:ea typeface="Times New Roman"/>
                <a:cs typeface="Times New Roman"/>
                <a:sym typeface="Times New Roman"/>
              </a:defRPr>
            </a:pPr>
            <a:r>
              <a:t>Newborn injuries:</a:t>
            </a:r>
            <a:endParaRPr sz="1800"/>
          </a:p>
          <a:p>
            <a:pPr marL="0" indent="0" rtl="0">
              <a:lnSpc>
                <a:spcPct val="88000"/>
              </a:lnSpc>
              <a:buSzTx/>
              <a:buNone/>
              <a:defRPr sz="1800" b="1">
                <a:latin typeface="Times New Roman"/>
                <a:ea typeface="Times New Roman"/>
                <a:cs typeface="Times New Roman"/>
                <a:sym typeface="Times New Roman"/>
              </a:defRPr>
            </a:pPr>
            <a:r>
              <a:t> Extracranial injuries: Caput succedaneum, Subgaleal hematoma &amp; Subperiosteal hematoma.</a:t>
            </a:r>
          </a:p>
          <a:p>
            <a:pPr marL="0" indent="0" rtl="0">
              <a:lnSpc>
                <a:spcPct val="88000"/>
              </a:lnSpc>
              <a:buSzTx/>
              <a:buNone/>
              <a:defRPr sz="1800" b="1">
                <a:latin typeface="Times New Roman"/>
                <a:ea typeface="Times New Roman"/>
                <a:cs typeface="Times New Roman"/>
                <a:sym typeface="Times New Roman"/>
              </a:defRPr>
            </a:pPr>
            <a:r>
              <a:t> Intracranial injuries: Epidural, Subdural, Subarachnoid, Intracerebral &amp; Intraventricular </a:t>
            </a:r>
          </a:p>
          <a:p>
            <a:pPr marL="0" indent="0" rtl="0">
              <a:lnSpc>
                <a:spcPct val="88000"/>
              </a:lnSpc>
              <a:buSzTx/>
              <a:buNone/>
              <a:defRPr sz="1800" b="1">
                <a:latin typeface="Times New Roman"/>
                <a:ea typeface="Times New Roman"/>
                <a:cs typeface="Times New Roman"/>
                <a:sym typeface="Times New Roman"/>
              </a:defRPr>
            </a:pPr>
            <a:r>
              <a:t> Facial injuries: Nasal septal dislocation &amp; Ocular injuries.</a:t>
            </a:r>
          </a:p>
          <a:p>
            <a:pPr marL="0" indent="0" rtl="0">
              <a:lnSpc>
                <a:spcPct val="88000"/>
              </a:lnSpc>
              <a:buSzTx/>
              <a:buNone/>
              <a:defRPr sz="1800" b="1">
                <a:latin typeface="Times New Roman"/>
                <a:ea typeface="Times New Roman"/>
                <a:cs typeface="Times New Roman"/>
                <a:sym typeface="Times New Roman"/>
              </a:defRPr>
            </a:pPr>
            <a:r>
              <a:t> Neurological injuries: Bell’s palsy, Erb’s palsy &amp; Klumpke’s paralysis. </a:t>
            </a:r>
          </a:p>
          <a:p>
            <a:pPr marL="0" indent="0" rtl="0">
              <a:lnSpc>
                <a:spcPct val="88000"/>
              </a:lnSpc>
              <a:buSzTx/>
              <a:buNone/>
              <a:defRPr sz="1800" b="1">
                <a:latin typeface="Times New Roman"/>
                <a:ea typeface="Times New Roman"/>
                <a:cs typeface="Times New Roman"/>
                <a:sym typeface="Times New Roman"/>
              </a:defRPr>
            </a:pPr>
            <a:r>
              <a:t> Soft tissue injuries: Bruising, Abrasions , Lacerations, Fat necrosis &amp; Torticollis.</a:t>
            </a:r>
          </a:p>
          <a:p>
            <a:pPr marL="0" indent="0" rtl="0">
              <a:lnSpc>
                <a:spcPct val="88000"/>
              </a:lnSpc>
              <a:buSzTx/>
              <a:buNone/>
              <a:defRPr sz="1800" b="1">
                <a:latin typeface="Times New Roman"/>
                <a:ea typeface="Times New Roman"/>
                <a:cs typeface="Times New Roman"/>
                <a:sym typeface="Times New Roman"/>
              </a:defRPr>
            </a:pPr>
            <a:r>
              <a:t> Fractures: Clavicle , Skull , Humerus &amp; Femur.</a:t>
            </a:r>
          </a:p>
          <a:p>
            <a:pPr marL="0" indent="0" rtl="0">
              <a:lnSpc>
                <a:spcPct val="88000"/>
              </a:lnSpc>
              <a:buSzTx/>
              <a:buNone/>
              <a:defRPr sz="1800" b="1">
                <a:latin typeface="Times New Roman"/>
                <a:ea typeface="Times New Roman"/>
                <a:cs typeface="Times New Roman"/>
                <a:sym typeface="Times New Roman"/>
              </a:defRPr>
            </a:pPr>
            <a:r>
              <a:t> Abdominal injuries.</a:t>
            </a:r>
          </a:p>
          <a:p>
            <a:pPr marL="0" indent="0" rtl="0">
              <a:lnSpc>
                <a:spcPct val="88000"/>
              </a:lnSpc>
              <a:buSzTx/>
              <a:buNone/>
              <a:defRPr sz="2700" b="1">
                <a:solidFill>
                  <a:srgbClr val="008B96"/>
                </a:solidFill>
                <a:latin typeface="Times New Roman"/>
                <a:ea typeface="Times New Roman"/>
                <a:cs typeface="Times New Roman"/>
                <a:sym typeface="Times New Roman"/>
              </a:defRPr>
            </a:pPr>
            <a:r>
              <a:t>Maternal injuries:</a:t>
            </a:r>
            <a:endParaRPr sz="1800"/>
          </a:p>
          <a:p>
            <a:pPr marL="0" indent="0" rtl="0">
              <a:lnSpc>
                <a:spcPct val="88000"/>
              </a:lnSpc>
              <a:buSzTx/>
              <a:buNone/>
              <a:defRPr sz="1800" b="1">
                <a:latin typeface="Times New Roman"/>
                <a:ea typeface="Times New Roman"/>
                <a:cs typeface="Times New Roman"/>
                <a:sym typeface="Times New Roman"/>
              </a:defRPr>
            </a:pPr>
            <a:r>
              <a:t> Perineal tears.</a:t>
            </a:r>
          </a:p>
          <a:p>
            <a:pPr marL="0" indent="0" rtl="0">
              <a:lnSpc>
                <a:spcPct val="88000"/>
              </a:lnSpc>
              <a:buSzTx/>
              <a:buNone/>
              <a:defRPr sz="1800" b="1">
                <a:latin typeface="Times New Roman"/>
                <a:ea typeface="Times New Roman"/>
                <a:cs typeface="Times New Roman"/>
                <a:sym typeface="Times New Roman"/>
              </a:defRPr>
            </a:pPr>
            <a:r>
              <a:t> Vulvar hematoma.</a:t>
            </a:r>
          </a:p>
          <a:p>
            <a:pPr marL="0" indent="0" rtl="0">
              <a:lnSpc>
                <a:spcPct val="88000"/>
              </a:lnSpc>
              <a:buSzTx/>
              <a:buNone/>
              <a:defRPr sz="1800" b="1">
                <a:latin typeface="Times New Roman"/>
                <a:ea typeface="Times New Roman"/>
                <a:cs typeface="Times New Roman"/>
                <a:sym typeface="Times New Roman"/>
              </a:defRPr>
            </a:pPr>
            <a:r>
              <a:t> Uterine rupture.</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Google Shape;363;p43"/>
          <p:cNvSpPr txBox="1">
            <a:spLocks noGrp="1"/>
          </p:cNvSpPr>
          <p:nvPr>
            <p:ph type="body" idx="1"/>
          </p:nvPr>
        </p:nvSpPr>
        <p:spPr>
          <a:xfrm>
            <a:off x="743932" y="416612"/>
            <a:ext cx="10515601" cy="6024776"/>
          </a:xfrm>
          <a:prstGeom prst="rect">
            <a:avLst/>
          </a:prstGeom>
        </p:spPr>
        <p:txBody>
          <a:bodyPr/>
          <a:lstStyle/>
          <a:p>
            <a:pPr marL="0" indent="0" rtl="0">
              <a:spcBef>
                <a:spcPts val="0"/>
              </a:spcBef>
              <a:buSzTx/>
              <a:buNone/>
              <a:defRPr sz="2800" b="1">
                <a:solidFill>
                  <a:srgbClr val="008B96"/>
                </a:solidFill>
                <a:latin typeface="Times New Roman"/>
                <a:ea typeface="Times New Roman"/>
                <a:cs typeface="Times New Roman"/>
                <a:sym typeface="Times New Roman"/>
              </a:defRPr>
            </a:pPr>
            <a:r>
              <a:t>Signs and Symptoms:</a:t>
            </a:r>
          </a:p>
          <a:p>
            <a:pPr marL="228600" indent="-228600" rtl="0">
              <a:buSzPts val="2200"/>
              <a:defRPr sz="2200">
                <a:latin typeface="Times New Roman"/>
                <a:ea typeface="Times New Roman"/>
                <a:cs typeface="Times New Roman"/>
                <a:sym typeface="Times New Roman"/>
              </a:defRPr>
            </a:pPr>
            <a:r>
              <a:t>Tense and tender swelling to one side of the vagina.</a:t>
            </a:r>
          </a:p>
          <a:p>
            <a:pPr marL="228600" indent="-228600" rtl="0">
              <a:buSzPts val="2200"/>
              <a:defRPr sz="2200">
                <a:latin typeface="Times New Roman"/>
                <a:ea typeface="Times New Roman"/>
                <a:cs typeface="Times New Roman"/>
                <a:sym typeface="Times New Roman"/>
              </a:defRPr>
            </a:pPr>
            <a:r>
              <a:t>Sever pain unrelieved with painkillers.</a:t>
            </a:r>
          </a:p>
          <a:p>
            <a:pPr marL="228600" indent="-228600" rtl="0">
              <a:buSzPts val="2200"/>
              <a:defRPr sz="2200">
                <a:latin typeface="Times New Roman"/>
                <a:ea typeface="Times New Roman"/>
                <a:cs typeface="Times New Roman"/>
                <a:sym typeface="Times New Roman"/>
              </a:defRPr>
            </a:pPr>
            <a:r>
              <a:t>Difficulty in passing urine, if the swelling presses on the urethra.</a:t>
            </a:r>
          </a:p>
          <a:p>
            <a:pPr marL="228600" indent="-228600" rtl="0">
              <a:buSzPts val="2200"/>
              <a:defRPr sz="2200">
                <a:latin typeface="Times New Roman"/>
                <a:ea typeface="Times New Roman"/>
                <a:cs typeface="Times New Roman"/>
                <a:sym typeface="Times New Roman"/>
              </a:defRPr>
            </a:pPr>
            <a:r>
              <a:t>Rectal pressure can occur.</a:t>
            </a:r>
          </a:p>
          <a:p>
            <a:pPr marL="228600" indent="-228600" rtl="0">
              <a:buSzPts val="2200"/>
              <a:defRPr sz="2200">
                <a:latin typeface="Times New Roman"/>
                <a:ea typeface="Times New Roman"/>
                <a:cs typeface="Times New Roman"/>
                <a:sym typeface="Times New Roman"/>
              </a:defRPr>
            </a:pPr>
            <a:r>
              <a:t>The bleeding can be severe enough to cause the patient to go into Hemorrhagic shock.</a:t>
            </a:r>
          </a:p>
          <a:p>
            <a:pPr marL="0" indent="0" rtl="0">
              <a:buSzTx/>
              <a:buNone/>
              <a:defRPr sz="2800" b="1">
                <a:solidFill>
                  <a:srgbClr val="008B96"/>
                </a:solidFill>
                <a:latin typeface="Times New Roman"/>
                <a:ea typeface="Times New Roman"/>
                <a:cs typeface="Times New Roman"/>
                <a:sym typeface="Times New Roman"/>
              </a:defRPr>
            </a:pPr>
            <a:r>
              <a:t>Management:</a:t>
            </a:r>
          </a:p>
          <a:p>
            <a:pPr marL="228600" indent="-228600" rtl="0">
              <a:buSzPts val="2200"/>
              <a:defRPr sz="2200">
                <a:latin typeface="Times New Roman"/>
                <a:ea typeface="Times New Roman"/>
                <a:cs typeface="Times New Roman"/>
                <a:sym typeface="Times New Roman"/>
              </a:defRPr>
            </a:pPr>
            <a:r>
              <a:t>Hematomas that are ≤5 cm in diameter and are not enlarging can usually</a:t>
            </a:r>
          </a:p>
          <a:p>
            <a:pPr marL="228600" indent="-228600" rtl="0">
              <a:buSzPts val="2200"/>
              <a:defRPr sz="2200">
                <a:latin typeface="Times New Roman"/>
                <a:ea typeface="Times New Roman"/>
                <a:cs typeface="Times New Roman"/>
                <a:sym typeface="Times New Roman"/>
              </a:defRPr>
            </a:pPr>
            <a:r>
              <a:t>be managed expectantly by frequent evaluation of the size of the hematoma and close monitoring of vital signs and urinary output.</a:t>
            </a:r>
          </a:p>
          <a:p>
            <a:pPr marL="228600" indent="-228600" rtl="0">
              <a:buSzPts val="2200"/>
              <a:defRPr sz="2200">
                <a:latin typeface="Times New Roman"/>
                <a:ea typeface="Times New Roman"/>
                <a:cs typeface="Times New Roman"/>
                <a:sym typeface="Times New Roman"/>
              </a:defRPr>
            </a:pPr>
            <a:r>
              <a:t> Application of ice packs can also be helpful.</a:t>
            </a:r>
          </a:p>
          <a:p>
            <a:pPr marL="228600" indent="-228600" rtl="0">
              <a:buSzPts val="2200"/>
              <a:defRPr sz="2200">
                <a:latin typeface="Times New Roman"/>
                <a:ea typeface="Times New Roman"/>
                <a:cs typeface="Times New Roman"/>
                <a:sym typeface="Times New Roman"/>
              </a:defRPr>
            </a:pPr>
            <a:r>
              <a:t> Larger and enlarging hematomas must be managed surgically</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Google Shape;369;p44"/>
          <p:cNvSpPr txBox="1">
            <a:spLocks noGrp="1"/>
          </p:cNvSpPr>
          <p:nvPr>
            <p:ph type="title"/>
          </p:nvPr>
        </p:nvSpPr>
        <p:spPr>
          <a:xfrm>
            <a:off x="527115" y="0"/>
            <a:ext cx="10515601" cy="1325563"/>
          </a:xfrm>
          <a:prstGeom prst="rect">
            <a:avLst/>
          </a:prstGeom>
        </p:spPr>
        <p:txBody>
          <a:bodyPr/>
          <a:lstStyle>
            <a:lvl1pPr rtl="0">
              <a:defRPr/>
            </a:lvl1pPr>
          </a:lstStyle>
          <a:p>
            <a:r>
              <a:t>Uterine rupture:</a:t>
            </a:r>
          </a:p>
        </p:txBody>
      </p:sp>
      <p:sp>
        <p:nvSpPr>
          <p:cNvPr id="287" name="Google Shape;370;p44"/>
          <p:cNvSpPr txBox="1">
            <a:spLocks noGrp="1"/>
          </p:cNvSpPr>
          <p:nvPr>
            <p:ph type="body" idx="1"/>
          </p:nvPr>
        </p:nvSpPr>
        <p:spPr>
          <a:xfrm>
            <a:off x="184827" y="1325562"/>
            <a:ext cx="11906654" cy="5415707"/>
          </a:xfrm>
          <a:prstGeom prst="rect">
            <a:avLst/>
          </a:prstGeom>
        </p:spPr>
        <p:txBody>
          <a:bodyPr/>
          <a:lstStyle/>
          <a:p>
            <a:pPr marL="219455" indent="-219455" defTabSz="877823" rtl="0">
              <a:lnSpc>
                <a:spcPct val="88000"/>
              </a:lnSpc>
              <a:spcBef>
                <a:spcPts val="0"/>
              </a:spcBef>
              <a:buSzPct val="100000"/>
              <a:defRPr sz="1919" b="1">
                <a:solidFill>
                  <a:srgbClr val="008B96"/>
                </a:solidFill>
                <a:latin typeface="Times New Roman"/>
                <a:ea typeface="Times New Roman"/>
                <a:cs typeface="Times New Roman"/>
                <a:sym typeface="Times New Roman"/>
              </a:defRPr>
            </a:pPr>
            <a:r>
              <a:t> Uterine rupture: </a:t>
            </a:r>
            <a:r>
              <a:rPr b="0">
                <a:solidFill>
                  <a:srgbClr val="000000"/>
                </a:solidFill>
              </a:rPr>
              <a:t>Complete separation of all uterine layers leading to possible fetal or maternal compromise (A uterine rupture is a frank opening between the uterine cavity and the abdominal cavity)</a:t>
            </a:r>
            <a:endParaRPr sz="479"/>
          </a:p>
          <a:p>
            <a:pPr marL="219455" indent="-219455" defTabSz="877823" rtl="0">
              <a:lnSpc>
                <a:spcPct val="88000"/>
              </a:lnSpc>
              <a:spcBef>
                <a:spcPts val="900"/>
              </a:spcBef>
              <a:buSzPct val="100000"/>
              <a:defRPr sz="1919">
                <a:solidFill>
                  <a:srgbClr val="008B96"/>
                </a:solidFill>
                <a:latin typeface="Times New Roman"/>
                <a:ea typeface="Times New Roman"/>
                <a:cs typeface="Times New Roman"/>
                <a:sym typeface="Times New Roman"/>
              </a:defRPr>
            </a:pPr>
            <a:r>
              <a:t> </a:t>
            </a:r>
            <a:r>
              <a:rPr b="1"/>
              <a:t>Uterine scar dehiscence: </a:t>
            </a:r>
            <a:r>
              <a:rPr>
                <a:solidFill>
                  <a:srgbClr val="000000"/>
                </a:solidFill>
              </a:rPr>
              <a:t>Often an occult scar separation with intact uterine serosa; does not lead to fetal or maternal compromise (A uterine dehiscence is a “window” covered by the visceral peritoneum)</a:t>
            </a:r>
            <a:endParaRPr sz="479"/>
          </a:p>
          <a:p>
            <a:pPr marL="219455" indent="-219455" defTabSz="877823" rtl="0">
              <a:lnSpc>
                <a:spcPct val="88000"/>
              </a:lnSpc>
              <a:spcBef>
                <a:spcPts val="900"/>
              </a:spcBef>
              <a:buSzPct val="100000"/>
              <a:defRPr sz="1919">
                <a:latin typeface="Times New Roman"/>
                <a:ea typeface="Times New Roman"/>
                <a:cs typeface="Times New Roman"/>
                <a:sym typeface="Times New Roman"/>
              </a:defRPr>
            </a:pPr>
            <a:r>
              <a:t>Significantly higher rates of maternal and fetal morbidity, and even maternal mortality, occur in cases of overt rupture</a:t>
            </a:r>
            <a:endParaRPr sz="479"/>
          </a:p>
          <a:p>
            <a:pPr marL="219455" indent="-219455" defTabSz="877823" rtl="0">
              <a:lnSpc>
                <a:spcPct val="88000"/>
              </a:lnSpc>
              <a:spcBef>
                <a:spcPts val="900"/>
              </a:spcBef>
              <a:buSzPct val="100000"/>
              <a:defRPr sz="1919">
                <a:latin typeface="Times New Roman"/>
                <a:ea typeface="Times New Roman"/>
                <a:cs typeface="Times New Roman"/>
                <a:sym typeface="Times New Roman"/>
              </a:defRPr>
            </a:pPr>
            <a:r>
              <a:t>Rupture can occur at the site of a previous cesarean delivery or other surgical procedure involving the uterine wall—from intrauterine manipulation or trauma, or from congenital malformation (small uterine horn), or spontaneously. Abnormal labor, operative delivery, and placenta accreta can lead to rupture</a:t>
            </a:r>
            <a:endParaRPr sz="479"/>
          </a:p>
          <a:p>
            <a:pPr marL="219455" indent="-219455" defTabSz="877823" rtl="0">
              <a:lnSpc>
                <a:spcPct val="88000"/>
              </a:lnSpc>
              <a:spcBef>
                <a:spcPts val="900"/>
              </a:spcBef>
              <a:buSzPct val="100000"/>
              <a:defRPr sz="1919">
                <a:latin typeface="Times New Roman"/>
                <a:ea typeface="Times New Roman"/>
                <a:cs typeface="Times New Roman"/>
                <a:sym typeface="Times New Roman"/>
              </a:defRPr>
            </a:pPr>
            <a:r>
              <a:t>The overall incidence is 0.5%</a:t>
            </a:r>
            <a:endParaRPr sz="479"/>
          </a:p>
          <a:p>
            <a:pPr marL="219455" indent="-219455" defTabSz="877823" rtl="0">
              <a:lnSpc>
                <a:spcPct val="88000"/>
              </a:lnSpc>
              <a:spcBef>
                <a:spcPts val="900"/>
              </a:spcBef>
              <a:buSzPct val="100000"/>
              <a:defRPr sz="1919">
                <a:latin typeface="Times New Roman"/>
                <a:ea typeface="Times New Roman"/>
                <a:cs typeface="Times New Roman"/>
                <a:sym typeface="Times New Roman"/>
              </a:defRPr>
            </a:pPr>
            <a:r>
              <a:t>A prior uterine scar is associated with 40% of cases. With a prior lower-segment transverse incision, the risk for rupture is less than 1%, whereas the risk with a high vertical (classical) scar is 4-7%.</a:t>
            </a:r>
            <a:endParaRPr sz="479"/>
          </a:p>
          <a:p>
            <a:pPr marL="97535" indent="24383" defTabSz="877823" rtl="0">
              <a:lnSpc>
                <a:spcPct val="88000"/>
              </a:lnSpc>
              <a:spcBef>
                <a:spcPts val="900"/>
              </a:spcBef>
              <a:buSzTx/>
              <a:buNone/>
              <a:defRPr sz="7679">
                <a:latin typeface="Times New Roman"/>
                <a:ea typeface="Times New Roman"/>
                <a:cs typeface="Times New Roman"/>
                <a:sym typeface="Times New Roman"/>
              </a:defRPr>
            </a:pPr>
            <a:endParaRPr sz="479"/>
          </a:p>
          <a:p>
            <a:pPr marL="219455" indent="-219455" defTabSz="877823" rtl="0">
              <a:lnSpc>
                <a:spcPct val="88000"/>
              </a:lnSpc>
              <a:spcBef>
                <a:spcPts val="900"/>
              </a:spcBef>
              <a:buSzPct val="100000"/>
              <a:defRPr sz="1919" b="1">
                <a:latin typeface="Times New Roman"/>
                <a:ea typeface="Times New Roman"/>
                <a:cs typeface="Times New Roman"/>
                <a:sym typeface="Times New Roman"/>
              </a:defRPr>
            </a:pPr>
            <a:r>
              <a:t>Oxytocin: Possible increase in risk of rupture (up to 1.5% versus 0.8% with spontaneous labor) </a:t>
            </a:r>
            <a:endParaRPr sz="479"/>
          </a:p>
          <a:p>
            <a:pPr marL="219455" indent="-219455" defTabSz="877823" rtl="0">
              <a:lnSpc>
                <a:spcPct val="88000"/>
              </a:lnSpc>
              <a:spcBef>
                <a:spcPts val="900"/>
              </a:spcBef>
              <a:buSzPct val="100000"/>
              <a:defRPr sz="1919" b="1">
                <a:latin typeface="Times New Roman"/>
                <a:ea typeface="Times New Roman"/>
                <a:cs typeface="Times New Roman"/>
                <a:sym typeface="Times New Roman"/>
              </a:defRPr>
            </a:pPr>
            <a:r>
              <a:t> Misoprostol: Increased risk of rupture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Google Shape;375;p45"/>
          <p:cNvSpPr txBox="1">
            <a:spLocks noGrp="1"/>
          </p:cNvSpPr>
          <p:nvPr>
            <p:ph type="body" idx="1"/>
          </p:nvPr>
        </p:nvSpPr>
        <p:spPr>
          <a:xfrm>
            <a:off x="413992" y="394878"/>
            <a:ext cx="10515601" cy="4236089"/>
          </a:xfrm>
          <a:prstGeom prst="rect">
            <a:avLst/>
          </a:prstGeom>
        </p:spPr>
        <p:txBody>
          <a:bodyPr/>
          <a:lstStyle/>
          <a:p>
            <a:pPr marL="0" indent="0" rtl="0">
              <a:spcBef>
                <a:spcPts val="0"/>
              </a:spcBef>
              <a:buSzTx/>
              <a:buNone/>
              <a:defRPr sz="2800" b="1">
                <a:solidFill>
                  <a:srgbClr val="008B96"/>
                </a:solidFill>
                <a:latin typeface="Times New Roman"/>
                <a:ea typeface="Times New Roman"/>
                <a:cs typeface="Times New Roman"/>
                <a:sym typeface="Times New Roman"/>
              </a:defRPr>
            </a:pPr>
            <a:r>
              <a:t>PREVENTION</a:t>
            </a:r>
          </a:p>
          <a:p>
            <a:pPr marL="228600" indent="-228600" rtl="0">
              <a:buSzPts val="2400"/>
              <a:defRPr sz="2400">
                <a:latin typeface="Times New Roman"/>
                <a:ea typeface="Times New Roman"/>
                <a:cs typeface="Times New Roman"/>
                <a:sym typeface="Times New Roman"/>
              </a:defRPr>
            </a:pPr>
            <a:r>
              <a:t> Active management of the third stage of</a:t>
            </a:r>
          </a:p>
          <a:p>
            <a:pPr marL="228600" indent="-228600" rtl="0">
              <a:buSzPts val="2400"/>
              <a:defRPr sz="2400">
                <a:latin typeface="Times New Roman"/>
                <a:ea typeface="Times New Roman"/>
                <a:cs typeface="Times New Roman"/>
                <a:sym typeface="Times New Roman"/>
              </a:defRPr>
            </a:pPr>
            <a:r>
              <a:t>labor, which involves immediate manual removal of the placenta and the administration of a uterotonic agent, has been shown to reduce the incidence of hemorrhage. In addition to preventing many cases of uterine atony.</a:t>
            </a:r>
          </a:p>
          <a:p>
            <a:pPr marL="228600" indent="-228600" rtl="0">
              <a:buSzPts val="2400"/>
              <a:defRPr sz="2400">
                <a:latin typeface="Times New Roman"/>
                <a:ea typeface="Times New Roman"/>
                <a:cs typeface="Times New Roman"/>
                <a:sym typeface="Times New Roman"/>
              </a:defRPr>
            </a:pPr>
            <a:r>
              <a:t>Finally, all obstetric units and practitioners must have the facilities, personnel, and equipment in place to manage PPH properly. Clinical drills to enhance the management of maternal hemorrhage are also recommended</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Google Shape;380;p46"/>
          <p:cNvSpPr txBox="1">
            <a:spLocks noGrp="1"/>
          </p:cNvSpPr>
          <p:nvPr>
            <p:ph type="body" idx="1"/>
          </p:nvPr>
        </p:nvSpPr>
        <p:spPr>
          <a:xfrm>
            <a:off x="486659" y="308727"/>
            <a:ext cx="11218682" cy="6240545"/>
          </a:xfrm>
          <a:prstGeom prst="rect">
            <a:avLst/>
          </a:prstGeom>
        </p:spPr>
        <p:txBody>
          <a:bodyPr/>
          <a:lstStyle/>
          <a:p>
            <a:pPr marL="0" indent="0" rtl="0">
              <a:lnSpc>
                <a:spcPct val="99000"/>
              </a:lnSpc>
              <a:spcBef>
                <a:spcPts val="0"/>
              </a:spcBef>
              <a:buSzTx/>
              <a:buNone/>
              <a:defRPr sz="2800" b="1">
                <a:solidFill>
                  <a:srgbClr val="008B96"/>
                </a:solidFill>
                <a:latin typeface="Times New Roman"/>
                <a:ea typeface="Times New Roman"/>
                <a:cs typeface="Times New Roman"/>
                <a:sym typeface="Times New Roman"/>
              </a:defRPr>
            </a:pPr>
            <a:r>
              <a:t>DIAGNOSIS AND MANAGEMENT</a:t>
            </a:r>
            <a:endParaRPr sz="1700"/>
          </a:p>
          <a:p>
            <a:pPr marL="228600" indent="-228600" rtl="0">
              <a:lnSpc>
                <a:spcPct val="99000"/>
              </a:lnSpc>
              <a:buSzPct val="100000"/>
              <a:defRPr sz="1700">
                <a:latin typeface="Times New Roman"/>
                <a:ea typeface="Times New Roman"/>
                <a:cs typeface="Times New Roman"/>
                <a:sym typeface="Times New Roman"/>
              </a:defRPr>
            </a:pPr>
            <a:r>
              <a:t> The signs and symptoms of uterine rupture are highly variable.</a:t>
            </a:r>
          </a:p>
          <a:p>
            <a:pPr marL="228600" indent="-228600" rtl="0">
              <a:lnSpc>
                <a:spcPct val="99000"/>
              </a:lnSpc>
              <a:buSzPct val="100000"/>
              <a:defRPr sz="1700">
                <a:latin typeface="Times New Roman"/>
                <a:ea typeface="Times New Roman"/>
                <a:cs typeface="Times New Roman"/>
                <a:sym typeface="Times New Roman"/>
              </a:defRPr>
            </a:pPr>
            <a:r>
              <a:t> Typically, rupture is characterized by the sudden onset of intense abdominal pain.</a:t>
            </a:r>
          </a:p>
          <a:p>
            <a:pPr marL="228600" indent="-228600" rtl="0">
              <a:lnSpc>
                <a:spcPct val="99000"/>
              </a:lnSpc>
              <a:buSzPct val="100000"/>
              <a:defRPr sz="1700">
                <a:latin typeface="Times New Roman"/>
                <a:ea typeface="Times New Roman"/>
                <a:cs typeface="Times New Roman"/>
                <a:sym typeface="Times New Roman"/>
              </a:defRPr>
            </a:pPr>
            <a:r>
              <a:t> The patient may or may not have vaginal bleeding, and if it occurs, it can range from spotting to severe hemorrhage so if it severe may develop hypovolemia .</a:t>
            </a:r>
          </a:p>
          <a:p>
            <a:pPr marL="228600" indent="-228600" rtl="0">
              <a:lnSpc>
                <a:spcPct val="99000"/>
              </a:lnSpc>
              <a:buSzPct val="100000"/>
              <a:defRPr sz="1700">
                <a:latin typeface="Times New Roman"/>
                <a:ea typeface="Times New Roman"/>
                <a:cs typeface="Times New Roman"/>
                <a:sym typeface="Times New Roman"/>
              </a:defRPr>
            </a:pPr>
            <a:r>
              <a:t> Impending rupture may be heralded by hyperventilation, restlessness, agitation, and tachycardia. </a:t>
            </a:r>
          </a:p>
          <a:p>
            <a:pPr marL="228600" indent="-228600" rtl="0">
              <a:lnSpc>
                <a:spcPct val="99000"/>
              </a:lnSpc>
              <a:buSzPct val="100000"/>
              <a:defRPr sz="1700">
                <a:latin typeface="Times New Roman"/>
                <a:ea typeface="Times New Roman"/>
                <a:cs typeface="Times New Roman"/>
                <a:sym typeface="Times New Roman"/>
              </a:defRPr>
            </a:pPr>
            <a:r>
              <a:t> No reassuring FHR pattern with decelerations or bradycardia </a:t>
            </a:r>
          </a:p>
          <a:p>
            <a:pPr marL="228600" indent="-228600" rtl="0">
              <a:lnSpc>
                <a:spcPct val="99000"/>
              </a:lnSpc>
              <a:buSzPct val="100000"/>
              <a:defRPr sz="1700">
                <a:latin typeface="Times New Roman"/>
                <a:ea typeface="Times New Roman"/>
                <a:cs typeface="Times New Roman"/>
                <a:sym typeface="Times New Roman"/>
              </a:defRPr>
            </a:pPr>
            <a:r>
              <a:t>Loss of station </a:t>
            </a:r>
          </a:p>
          <a:p>
            <a:pPr marL="228600" indent="-228600" rtl="0">
              <a:lnSpc>
                <a:spcPct val="99000"/>
              </a:lnSpc>
              <a:buSzPct val="100000"/>
              <a:defRPr sz="1700">
                <a:latin typeface="Times New Roman"/>
                <a:ea typeface="Times New Roman"/>
                <a:cs typeface="Times New Roman"/>
                <a:sym typeface="Times New Roman"/>
              </a:defRPr>
            </a:pPr>
            <a:r>
              <a:t>After the rupture has occurred, the patient may be free of pain momentarily and then complain of diffuse pain thereafter. </a:t>
            </a:r>
          </a:p>
          <a:p>
            <a:pPr marL="228600" indent="-228600" rtl="0">
              <a:lnSpc>
                <a:spcPct val="99000"/>
              </a:lnSpc>
              <a:buSzPct val="100000"/>
              <a:defRPr sz="1700">
                <a:latin typeface="Times New Roman"/>
                <a:ea typeface="Times New Roman"/>
                <a:cs typeface="Times New Roman"/>
                <a:sym typeface="Times New Roman"/>
              </a:defRPr>
            </a:pPr>
            <a:r>
              <a:t>The most consistent clinical finding is an abnormal fetal heart rate pattern.</a:t>
            </a:r>
          </a:p>
          <a:p>
            <a:pPr marL="228600" indent="-228600" rtl="0">
              <a:lnSpc>
                <a:spcPct val="99000"/>
              </a:lnSpc>
              <a:buSzPct val="100000"/>
              <a:defRPr sz="1700">
                <a:latin typeface="Times New Roman"/>
                <a:ea typeface="Times New Roman"/>
                <a:cs typeface="Times New Roman"/>
                <a:sym typeface="Times New Roman"/>
              </a:defRPr>
            </a:pPr>
            <a:r>
              <a:t> The presenting part may be found to have retracted on pelvic examination, and fetal parts may be more easily palpable abdominally. </a:t>
            </a:r>
          </a:p>
          <a:p>
            <a:pPr marL="228600" indent="-228600" rtl="0">
              <a:lnSpc>
                <a:spcPct val="99000"/>
              </a:lnSpc>
              <a:buSzPct val="100000"/>
              <a:defRPr sz="1700">
                <a:latin typeface="Times New Roman"/>
                <a:ea typeface="Times New Roman"/>
                <a:cs typeface="Times New Roman"/>
                <a:sym typeface="Times New Roman"/>
              </a:defRPr>
            </a:pPr>
            <a:r>
              <a:t>Abnormal contouring of the abdomen may be seen.</a:t>
            </a:r>
          </a:p>
          <a:p>
            <a:pPr marL="228600" indent="-228600" rtl="0">
              <a:lnSpc>
                <a:spcPct val="99000"/>
              </a:lnSpc>
              <a:buSzPct val="100000"/>
              <a:defRPr sz="1700">
                <a:latin typeface="Times New Roman"/>
                <a:ea typeface="Times New Roman"/>
                <a:cs typeface="Times New Roman"/>
                <a:sym typeface="Times New Roman"/>
              </a:defRPr>
            </a:pPr>
            <a:r>
              <a:t> Fetal distress develops commonly, and fetal death or long-term neurologic sequelae may occur in 10% of cases.</a:t>
            </a:r>
          </a:p>
          <a:p>
            <a:pPr marL="228600" indent="-228600" rtl="0">
              <a:lnSpc>
                <a:spcPct val="99000"/>
              </a:lnSpc>
              <a:buSzPct val="100000"/>
              <a:defRPr sz="1700">
                <a:latin typeface="Times New Roman"/>
                <a:ea typeface="Times New Roman"/>
                <a:cs typeface="Times New Roman"/>
                <a:sym typeface="Times New Roman"/>
              </a:defRPr>
            </a:pPr>
            <a:r>
              <a:t> A high index of suspicion is required, and immediate laparotomy is essential. In most cases, total abdominal hysterectomy is the treatment of choice, although debridement of the rupture site and primary closure may be considered in women of low parity who desire more children</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Google Shape;385;p47"/>
          <p:cNvSpPr txBox="1">
            <a:spLocks noGrp="1"/>
          </p:cNvSpPr>
          <p:nvPr>
            <p:ph type="body" idx="1"/>
          </p:nvPr>
        </p:nvSpPr>
        <p:spPr>
          <a:xfrm>
            <a:off x="479981" y="517427"/>
            <a:ext cx="10515601" cy="4236089"/>
          </a:xfrm>
          <a:prstGeom prst="rect">
            <a:avLst/>
          </a:prstGeom>
        </p:spPr>
        <p:txBody>
          <a:bodyPr/>
          <a:lstStyle/>
          <a:p>
            <a:pPr marL="0" indent="0" rtl="0">
              <a:spcBef>
                <a:spcPts val="0"/>
              </a:spcBef>
              <a:buSzTx/>
              <a:buNone/>
              <a:defRPr sz="2800" b="1">
                <a:solidFill>
                  <a:srgbClr val="008B96"/>
                </a:solidFill>
                <a:latin typeface="Times New Roman"/>
                <a:ea typeface="Times New Roman"/>
                <a:cs typeface="Times New Roman"/>
                <a:sym typeface="Times New Roman"/>
              </a:defRPr>
            </a:pPr>
            <a:r>
              <a:t>Prognosis:</a:t>
            </a:r>
          </a:p>
          <a:p>
            <a:pPr marL="0" indent="0" rtl="0">
              <a:buSzTx/>
              <a:buNone/>
              <a:defRPr b="1">
                <a:latin typeface="Times New Roman"/>
                <a:ea typeface="Times New Roman"/>
                <a:cs typeface="Times New Roman"/>
                <a:sym typeface="Times New Roman"/>
              </a:defRPr>
            </a:pPr>
            <a:r>
              <a:t>MATERNAL-FETAL RISK </a:t>
            </a:r>
            <a:r>
              <a:rPr b="0"/>
              <a:t>Delay in management of uterine rupture places both mother and child at significant risk. The major risk to the mother is hemorrhage and shock. Although the associated maternal mortality rate is now less than </a:t>
            </a:r>
            <a:r>
              <a:t>1%</a:t>
            </a:r>
            <a:r>
              <a:rPr b="0"/>
              <a:t>, if the mother is left untreated, she will almost certainly die. For the fetus, rapid intervention will minimize morbidity and mortality. The associated fetal mortality rate is still about </a:t>
            </a:r>
            <a:r>
              <a:t>30%.</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Google Shape;390;p48"/>
          <p:cNvSpPr txBox="1">
            <a:spLocks noGrp="1"/>
          </p:cNvSpPr>
          <p:nvPr>
            <p:ph type="title"/>
          </p:nvPr>
        </p:nvSpPr>
        <p:spPr>
          <a:xfrm>
            <a:off x="564822" y="-275899"/>
            <a:ext cx="10515601" cy="1325564"/>
          </a:xfrm>
          <a:prstGeom prst="rect">
            <a:avLst/>
          </a:prstGeom>
        </p:spPr>
        <p:txBody>
          <a:bodyPr/>
          <a:lstStyle>
            <a:lvl1pPr rtl="0">
              <a:defRPr/>
            </a:lvl1pPr>
          </a:lstStyle>
          <a:p>
            <a:r>
              <a:t>Episiotomy:</a:t>
            </a:r>
          </a:p>
        </p:txBody>
      </p:sp>
      <p:sp>
        <p:nvSpPr>
          <p:cNvPr id="296" name="Google Shape;391;p48"/>
          <p:cNvSpPr txBox="1">
            <a:spLocks noGrp="1"/>
          </p:cNvSpPr>
          <p:nvPr>
            <p:ph type="body" idx="1"/>
          </p:nvPr>
        </p:nvSpPr>
        <p:spPr>
          <a:xfrm>
            <a:off x="564822" y="1196156"/>
            <a:ext cx="10515601" cy="4236089"/>
          </a:xfrm>
          <a:prstGeom prst="rect">
            <a:avLst/>
          </a:prstGeom>
        </p:spPr>
        <p:txBody>
          <a:bodyPr/>
          <a:lstStyle/>
          <a:p>
            <a:pPr marL="228600" indent="-228600" rtl="0">
              <a:spcBef>
                <a:spcPts val="0"/>
              </a:spcBef>
              <a:buSzPts val="2400"/>
              <a:defRPr sz="2400" b="1">
                <a:solidFill>
                  <a:srgbClr val="008B96"/>
                </a:solidFill>
                <a:latin typeface="Times New Roman"/>
                <a:ea typeface="Times New Roman"/>
                <a:cs typeface="Times New Roman"/>
                <a:sym typeface="Times New Roman"/>
              </a:defRPr>
            </a:pPr>
            <a:r>
              <a:t>Episiotomy: </a:t>
            </a:r>
            <a:r>
              <a:rPr sz="2000" b="0">
                <a:solidFill>
                  <a:srgbClr val="000000"/>
                </a:solidFill>
              </a:rPr>
              <a:t>is a surgical incision of the perineum performed to widen the vaginal opening to facilitate the delivery of fetus during the 2</a:t>
            </a:r>
            <a:r>
              <a:rPr sz="2000" b="0" baseline="30000">
                <a:solidFill>
                  <a:srgbClr val="000000"/>
                </a:solidFill>
              </a:rPr>
              <a:t>nd</a:t>
            </a:r>
            <a:r>
              <a:rPr sz="2000" b="0">
                <a:solidFill>
                  <a:srgbClr val="000000"/>
                </a:solidFill>
              </a:rPr>
              <a:t> stage of labor.</a:t>
            </a:r>
          </a:p>
          <a:p>
            <a:pPr marL="228600" indent="-228600" rtl="0">
              <a:defRPr>
                <a:latin typeface="Times New Roman"/>
                <a:ea typeface="Times New Roman"/>
                <a:cs typeface="Times New Roman"/>
                <a:sym typeface="Times New Roman"/>
              </a:defRPr>
            </a:pPr>
            <a:r>
              <a:t>Episiotomy is one of the most common operations performed on women .</a:t>
            </a:r>
          </a:p>
          <a:p>
            <a:pPr marL="0" indent="0" rtl="0">
              <a:buSzTx/>
              <a:buNone/>
              <a:defRPr sz="2400" b="1">
                <a:solidFill>
                  <a:srgbClr val="008B96"/>
                </a:solidFill>
                <a:latin typeface="Times New Roman"/>
                <a:ea typeface="Times New Roman"/>
                <a:cs typeface="Times New Roman"/>
                <a:sym typeface="Times New Roman"/>
              </a:defRPr>
            </a:pPr>
            <a:r>
              <a:t>   Incidence:</a:t>
            </a:r>
          </a:p>
          <a:p>
            <a:pPr marL="228600" indent="-228600" rtl="0">
              <a:defRPr>
                <a:latin typeface="Times New Roman"/>
                <a:ea typeface="Times New Roman"/>
                <a:cs typeface="Times New Roman"/>
                <a:sym typeface="Times New Roman"/>
              </a:defRPr>
            </a:pPr>
            <a:r>
              <a:t>The </a:t>
            </a:r>
            <a:r>
              <a:rPr b="1"/>
              <a:t>WHO</a:t>
            </a:r>
            <a:r>
              <a:t> recommends an episiotomy rate of </a:t>
            </a:r>
            <a:r>
              <a:rPr b="1"/>
              <a:t>10% </a:t>
            </a:r>
            <a:r>
              <a:t>for all normal deliverie</a:t>
            </a:r>
          </a:p>
          <a:p>
            <a:pPr marL="228600" indent="-228600" rtl="0">
              <a:defRPr>
                <a:latin typeface="Times New Roman"/>
                <a:ea typeface="Times New Roman"/>
                <a:cs typeface="Times New Roman"/>
                <a:sym typeface="Times New Roman"/>
              </a:defRPr>
            </a:pPr>
            <a:r>
              <a:t>The rate of episiotomy was found to be higher  in primipara women  than multipara women.</a:t>
            </a:r>
          </a:p>
        </p:txBody>
      </p:sp>
      <p:pic>
        <p:nvPicPr>
          <p:cNvPr id="297" name="Google Shape;392;p48" descr="Google Shape;392;p48"/>
          <p:cNvPicPr>
            <a:picLocks noChangeAspect="1"/>
          </p:cNvPicPr>
          <p:nvPr/>
        </p:nvPicPr>
        <p:blipFill>
          <a:blip r:embed="rId2"/>
          <a:stretch>
            <a:fillRect/>
          </a:stretch>
        </p:blipFill>
        <p:spPr>
          <a:xfrm>
            <a:off x="2522852" y="4110652"/>
            <a:ext cx="6143669" cy="264318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97"/>
                                        </p:tgtEl>
                                        <p:attrNameLst>
                                          <p:attrName>style.visibility</p:attrName>
                                        </p:attrNameLst>
                                      </p:cBhvr>
                                      <p:to>
                                        <p:strVal val="visible"/>
                                      </p:to>
                                    </p:set>
                                    <p:animEffect transition="in" filter="fade">
                                      <p:cBhvr>
                                        <p:cTn id="7" dur="10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Google Shape;397;p49"/>
          <p:cNvSpPr txBox="1">
            <a:spLocks noGrp="1"/>
          </p:cNvSpPr>
          <p:nvPr>
            <p:ph type="body" idx="1"/>
          </p:nvPr>
        </p:nvSpPr>
        <p:spPr>
          <a:xfrm>
            <a:off x="838200" y="791852"/>
            <a:ext cx="10515600" cy="5385112"/>
          </a:xfrm>
          <a:prstGeom prst="rect">
            <a:avLst/>
          </a:prstGeom>
        </p:spPr>
        <p:txBody>
          <a:bodyPr/>
          <a:lstStyle/>
          <a:p>
            <a:pPr marL="0" indent="0" rtl="0">
              <a:spcBef>
                <a:spcPts val="0"/>
              </a:spcBef>
              <a:buSzTx/>
              <a:buNone/>
              <a:defRPr sz="2800" b="1">
                <a:solidFill>
                  <a:srgbClr val="008B96"/>
                </a:solidFill>
                <a:latin typeface="Times New Roman"/>
                <a:ea typeface="Times New Roman"/>
                <a:cs typeface="Times New Roman"/>
                <a:sym typeface="Times New Roman"/>
              </a:defRPr>
            </a:pPr>
            <a:r>
              <a:t>Maternal benefits:</a:t>
            </a:r>
          </a:p>
          <a:p>
            <a:pPr marL="228600" indent="-228600" rtl="0">
              <a:defRPr>
                <a:latin typeface="Times New Roman"/>
                <a:ea typeface="Times New Roman"/>
                <a:cs typeface="Times New Roman"/>
                <a:sym typeface="Times New Roman"/>
              </a:defRPr>
            </a:pPr>
            <a:r>
              <a:t>Facilitating repair compared to a spontaneous perineal laceration that might occur otherwise.</a:t>
            </a:r>
          </a:p>
          <a:p>
            <a:pPr marL="228600" indent="-228600" rtl="0">
              <a:defRPr>
                <a:latin typeface="Times New Roman"/>
                <a:ea typeface="Times New Roman"/>
                <a:cs typeface="Times New Roman"/>
                <a:sym typeface="Times New Roman"/>
              </a:defRPr>
            </a:pPr>
            <a:r>
              <a:t>Decreased postpartum pain.</a:t>
            </a:r>
          </a:p>
          <a:p>
            <a:pPr marL="228600" indent="-228600" rtl="0">
              <a:defRPr>
                <a:latin typeface="Times New Roman"/>
                <a:ea typeface="Times New Roman"/>
                <a:cs typeface="Times New Roman"/>
                <a:sym typeface="Times New Roman"/>
              </a:defRPr>
            </a:pPr>
            <a:r>
              <a:t>Avoiding  severe degrees of lacerations.</a:t>
            </a:r>
          </a:p>
          <a:p>
            <a:pPr marL="228600" indent="-228600" rtl="0">
              <a:defRPr>
                <a:latin typeface="Times New Roman"/>
                <a:ea typeface="Times New Roman"/>
                <a:cs typeface="Times New Roman"/>
                <a:sym typeface="Times New Roman"/>
              </a:defRPr>
            </a:pPr>
            <a:r>
              <a:t>Shortening the time for which the perineum was stretched during birth.</a:t>
            </a:r>
          </a:p>
          <a:p>
            <a:pPr marL="228600" indent="-228600" rtl="0">
              <a:defRPr>
                <a:latin typeface="Times New Roman"/>
                <a:ea typeface="Times New Roman"/>
                <a:cs typeface="Times New Roman"/>
                <a:sym typeface="Times New Roman"/>
              </a:defRPr>
            </a:pPr>
            <a:r>
              <a:t>Prevention of trauma to the pelvic floor muscles</a:t>
            </a:r>
          </a:p>
          <a:p>
            <a:pPr marL="0" indent="0" rtl="0">
              <a:buSzTx/>
              <a:buNone/>
              <a:defRPr sz="2800" b="1">
                <a:solidFill>
                  <a:srgbClr val="008B96"/>
                </a:solidFill>
                <a:latin typeface="Times New Roman"/>
                <a:ea typeface="Times New Roman"/>
                <a:cs typeface="Times New Roman"/>
                <a:sym typeface="Times New Roman"/>
              </a:defRPr>
            </a:pPr>
            <a:r>
              <a:t>Neonatal benefits:</a:t>
            </a:r>
          </a:p>
          <a:p>
            <a:pPr marL="228600" indent="-228600" rtl="0">
              <a:defRPr>
                <a:latin typeface="Times New Roman"/>
                <a:ea typeface="Times New Roman"/>
                <a:cs typeface="Times New Roman"/>
                <a:sym typeface="Times New Roman"/>
              </a:defRPr>
            </a:pPr>
            <a:r>
              <a:t>Prevention of asphyxia, cranial trauma and cerebral hemorrhage &amp; shoulder dystocia.</a:t>
            </a:r>
          </a:p>
          <a:p>
            <a:pPr marL="228600" indent="-228600" rtl="0">
              <a:defRPr>
                <a:latin typeface="Times New Roman"/>
                <a:ea typeface="Times New Roman"/>
                <a:cs typeface="Times New Roman"/>
                <a:sym typeface="Times New Roman"/>
              </a:defRPr>
            </a:pPr>
            <a:r>
              <a:t>It is also suggested that episiotomy increases the APGAR score of the baby.</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Google Shape;402;p50"/>
          <p:cNvSpPr txBox="1">
            <a:spLocks noGrp="1"/>
          </p:cNvSpPr>
          <p:nvPr>
            <p:ph type="body" idx="1"/>
          </p:nvPr>
        </p:nvSpPr>
        <p:spPr>
          <a:xfrm>
            <a:off x="687370" y="536280"/>
            <a:ext cx="10002627" cy="5713691"/>
          </a:xfrm>
          <a:prstGeom prst="rect">
            <a:avLst/>
          </a:prstGeom>
        </p:spPr>
        <p:txBody>
          <a:bodyPr/>
          <a:lstStyle/>
          <a:p>
            <a:pPr marL="0" indent="0" rtl="0">
              <a:spcBef>
                <a:spcPts val="0"/>
              </a:spcBef>
              <a:buSzTx/>
              <a:buNone/>
              <a:defRPr sz="3200" b="1">
                <a:solidFill>
                  <a:srgbClr val="008B96"/>
                </a:solidFill>
                <a:latin typeface="Times New Roman"/>
                <a:ea typeface="Times New Roman"/>
                <a:cs typeface="Times New Roman"/>
                <a:sym typeface="Times New Roman"/>
              </a:defRPr>
            </a:pPr>
            <a:r>
              <a:t>Indication (according to WHO):</a:t>
            </a:r>
          </a:p>
          <a:p>
            <a:pPr marL="228600" indent="-228600" rtl="0">
              <a:buSzPts val="2800"/>
              <a:defRPr sz="2800" b="1">
                <a:latin typeface="Times New Roman"/>
                <a:ea typeface="Times New Roman"/>
                <a:cs typeface="Times New Roman"/>
                <a:sym typeface="Times New Roman"/>
              </a:defRPr>
            </a:pPr>
            <a:r>
              <a:t>Complicated vaginal delivery:</a:t>
            </a:r>
          </a:p>
          <a:p>
            <a:pPr marL="1143000" lvl="2" indent="-228600" rtl="0">
              <a:spcBef>
                <a:spcPts val="500"/>
              </a:spcBef>
              <a:defRPr b="1">
                <a:latin typeface="Times New Roman"/>
                <a:ea typeface="Times New Roman"/>
                <a:cs typeface="Times New Roman"/>
                <a:sym typeface="Times New Roman"/>
              </a:defRPr>
            </a:pPr>
            <a:r>
              <a:t> breech delivery.</a:t>
            </a:r>
            <a:endParaRPr sz="1600"/>
          </a:p>
          <a:p>
            <a:pPr marL="1143000" lvl="2" indent="-228600" rtl="0">
              <a:spcBef>
                <a:spcPts val="500"/>
              </a:spcBef>
              <a:defRPr b="1">
                <a:latin typeface="Times New Roman"/>
                <a:ea typeface="Times New Roman"/>
                <a:cs typeface="Times New Roman"/>
                <a:sym typeface="Times New Roman"/>
              </a:defRPr>
            </a:pPr>
            <a:r>
              <a:t>shoulder dystocia.</a:t>
            </a:r>
            <a:endParaRPr sz="1600"/>
          </a:p>
          <a:p>
            <a:pPr marL="1143000" lvl="2" indent="-228600" rtl="0">
              <a:spcBef>
                <a:spcPts val="500"/>
              </a:spcBef>
              <a:defRPr b="1">
                <a:latin typeface="Times New Roman"/>
                <a:ea typeface="Times New Roman"/>
                <a:cs typeface="Times New Roman"/>
                <a:sym typeface="Times New Roman"/>
              </a:defRPr>
            </a:pPr>
            <a:r>
              <a:t>Forceps.</a:t>
            </a:r>
            <a:endParaRPr sz="1600"/>
          </a:p>
          <a:p>
            <a:pPr marL="1143000" lvl="2" indent="-228600" rtl="0">
              <a:spcBef>
                <a:spcPts val="500"/>
              </a:spcBef>
              <a:defRPr b="1">
                <a:latin typeface="Times New Roman"/>
                <a:ea typeface="Times New Roman"/>
                <a:cs typeface="Times New Roman"/>
                <a:sym typeface="Times New Roman"/>
              </a:defRPr>
            </a:pPr>
            <a:r>
              <a:t>ventouse(vacuum).</a:t>
            </a:r>
            <a:endParaRPr sz="1600"/>
          </a:p>
          <a:p>
            <a:pPr marL="228600" indent="-228600" rtl="0">
              <a:buSzPts val="2800"/>
              <a:defRPr sz="2800" b="1">
                <a:latin typeface="Times New Roman"/>
                <a:ea typeface="Times New Roman"/>
                <a:cs typeface="Times New Roman"/>
                <a:sym typeface="Times New Roman"/>
              </a:defRPr>
            </a:pPr>
            <a:r>
              <a:t> If there is extensive lower genital tract scarring:</a:t>
            </a:r>
          </a:p>
          <a:p>
            <a:pPr marL="1143000" lvl="2" indent="-228600" rtl="0">
              <a:spcBef>
                <a:spcPts val="500"/>
              </a:spcBef>
              <a:defRPr b="1">
                <a:latin typeface="Times New Roman"/>
                <a:ea typeface="Times New Roman"/>
                <a:cs typeface="Times New Roman"/>
                <a:sym typeface="Times New Roman"/>
              </a:defRPr>
            </a:pPr>
            <a:r>
              <a:t> female genital mutilation.</a:t>
            </a:r>
            <a:endParaRPr sz="1600"/>
          </a:p>
          <a:p>
            <a:pPr marL="1143000" lvl="2" indent="-228600" rtl="0">
              <a:spcBef>
                <a:spcPts val="500"/>
              </a:spcBef>
              <a:defRPr b="1">
                <a:latin typeface="Times New Roman"/>
                <a:ea typeface="Times New Roman"/>
                <a:cs typeface="Times New Roman"/>
                <a:sym typeface="Times New Roman"/>
              </a:defRPr>
            </a:pPr>
            <a:r>
              <a:t> poorly healed 3rd or 4th degree tears.</a:t>
            </a:r>
            <a:endParaRPr sz="1600"/>
          </a:p>
          <a:p>
            <a:pPr marL="1143000" lvl="2" indent="-228600" rtl="0">
              <a:spcBef>
                <a:spcPts val="500"/>
              </a:spcBef>
              <a:defRPr b="1">
                <a:latin typeface="Times New Roman"/>
                <a:ea typeface="Times New Roman"/>
                <a:cs typeface="Times New Roman"/>
                <a:sym typeface="Times New Roman"/>
              </a:defRPr>
            </a:pPr>
            <a:r>
              <a:t> When there is fetal distress.</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Google Shape;407;p51"/>
          <p:cNvSpPr txBox="1">
            <a:spLocks noGrp="1"/>
          </p:cNvSpPr>
          <p:nvPr>
            <p:ph type="body" idx="1"/>
          </p:nvPr>
        </p:nvSpPr>
        <p:spPr>
          <a:xfrm>
            <a:off x="838200" y="273376"/>
            <a:ext cx="10515600" cy="5903586"/>
          </a:xfrm>
          <a:prstGeom prst="rect">
            <a:avLst/>
          </a:prstGeom>
        </p:spPr>
        <p:txBody>
          <a:bodyPr/>
          <a:lstStyle/>
          <a:p>
            <a:pPr marL="0" indent="0" rtl="0">
              <a:spcBef>
                <a:spcPts val="0"/>
              </a:spcBef>
              <a:buSzTx/>
              <a:buNone/>
              <a:defRPr sz="2800">
                <a:solidFill>
                  <a:srgbClr val="008B96"/>
                </a:solidFill>
              </a:defRPr>
            </a:pPr>
            <a:r>
              <a:t>Other indications:</a:t>
            </a:r>
          </a:p>
          <a:p>
            <a:pPr marL="514350" indent="-514350" rtl="0">
              <a:buSzPts val="2800"/>
              <a:buFontTx/>
              <a:buAutoNum type="arabicPeriod"/>
              <a:defRPr sz="2800">
                <a:solidFill>
                  <a:srgbClr val="203040"/>
                </a:solidFill>
              </a:defRPr>
            </a:pPr>
            <a:r>
              <a:t>Threatened perineal injury in </a:t>
            </a:r>
            <a:r>
              <a:rPr>
                <a:solidFill>
                  <a:srgbClr val="008B96"/>
                </a:solidFill>
              </a:rPr>
              <a:t>primiparous </a:t>
            </a:r>
            <a:r>
              <a:rPr>
                <a:solidFill>
                  <a:srgbClr val="000000"/>
                </a:solidFill>
              </a:rPr>
              <a:t>ladies</a:t>
            </a:r>
            <a:r>
              <a:t>.</a:t>
            </a:r>
          </a:p>
          <a:p>
            <a:pPr marL="514350" indent="-514350" rtl="0">
              <a:buSzPts val="2800"/>
              <a:buFontTx/>
              <a:buAutoNum type="arabicPeriod"/>
              <a:defRPr sz="2800">
                <a:solidFill>
                  <a:srgbClr val="008B96"/>
                </a:solidFill>
              </a:defRPr>
            </a:pPr>
            <a:r>
              <a:t>Anticipated perineal tear </a:t>
            </a:r>
            <a:r>
              <a:rPr>
                <a:solidFill>
                  <a:srgbClr val="203040"/>
                </a:solidFill>
              </a:rPr>
              <a:t>: big size baby (macrosomic), breech delivery, face to pubis delivery or shoulder dystocia .</a:t>
            </a:r>
          </a:p>
          <a:p>
            <a:pPr marL="514350" indent="-514350" rtl="0">
              <a:buSzPts val="2800"/>
              <a:buFontTx/>
              <a:buAutoNum type="arabicPeriod"/>
              <a:defRPr sz="2800">
                <a:solidFill>
                  <a:srgbClr val="008B96"/>
                </a:solidFill>
              </a:defRPr>
            </a:pPr>
            <a:r>
              <a:t>Rigid perineum</a:t>
            </a:r>
            <a:r>
              <a:rPr>
                <a:solidFill>
                  <a:srgbClr val="203040"/>
                </a:solidFill>
              </a:rPr>
              <a:t>.</a:t>
            </a:r>
          </a:p>
          <a:p>
            <a:pPr marL="514350" indent="-514350" rtl="0">
              <a:buSzPts val="2800"/>
              <a:buFontTx/>
              <a:buAutoNum type="arabicPeriod"/>
              <a:defRPr sz="2800">
                <a:solidFill>
                  <a:srgbClr val="008B96"/>
                </a:solidFill>
              </a:defRPr>
            </a:pPr>
            <a:r>
              <a:t>Instrumental vaginal delivery </a:t>
            </a:r>
            <a:r>
              <a:rPr>
                <a:solidFill>
                  <a:srgbClr val="203040"/>
                </a:solidFill>
              </a:rPr>
              <a:t>as forceps and ventouse (vacuum).</a:t>
            </a:r>
          </a:p>
          <a:p>
            <a:pPr marL="514350" indent="-514350" rtl="0">
              <a:buSzPts val="2800"/>
              <a:buFontTx/>
              <a:buAutoNum type="arabicPeriod"/>
              <a:defRPr sz="2800">
                <a:solidFill>
                  <a:srgbClr val="008B96"/>
                </a:solidFill>
              </a:defRPr>
            </a:pPr>
            <a:r>
              <a:t>Previous perineal surgery </a:t>
            </a:r>
            <a:r>
              <a:rPr>
                <a:solidFill>
                  <a:srgbClr val="203040"/>
                </a:solidFill>
              </a:rPr>
              <a:t>: pelvic floor repair or perineal reconstructive surgery.</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Google Shape;412;p52"/>
          <p:cNvSpPr txBox="1">
            <a:spLocks noGrp="1"/>
          </p:cNvSpPr>
          <p:nvPr>
            <p:ph type="title"/>
          </p:nvPr>
        </p:nvSpPr>
        <p:spPr>
          <a:xfrm>
            <a:off x="838200" y="131762"/>
            <a:ext cx="10515600" cy="954628"/>
          </a:xfrm>
          <a:prstGeom prst="rect">
            <a:avLst/>
          </a:prstGeom>
        </p:spPr>
        <p:txBody>
          <a:bodyPr/>
          <a:lstStyle>
            <a:lvl1pPr rtl="0">
              <a:defRPr/>
            </a:lvl1pPr>
          </a:lstStyle>
          <a:p>
            <a:r>
              <a:t>Types of episiotomy:</a:t>
            </a:r>
          </a:p>
        </p:txBody>
      </p:sp>
      <p:sp>
        <p:nvSpPr>
          <p:cNvPr id="306" name="Google Shape;413;p52"/>
          <p:cNvSpPr txBox="1">
            <a:spLocks noGrp="1"/>
          </p:cNvSpPr>
          <p:nvPr>
            <p:ph type="body" idx="1"/>
          </p:nvPr>
        </p:nvSpPr>
        <p:spPr>
          <a:xfrm>
            <a:off x="338580" y="983788"/>
            <a:ext cx="10515601" cy="4236089"/>
          </a:xfrm>
          <a:prstGeom prst="rect">
            <a:avLst/>
          </a:prstGeom>
        </p:spPr>
        <p:txBody>
          <a:bodyPr/>
          <a:lstStyle/>
          <a:p>
            <a:pPr marL="0" indent="0" rtl="0">
              <a:spcBef>
                <a:spcPts val="0"/>
              </a:spcBef>
              <a:buSzTx/>
              <a:buNone/>
              <a:defRPr sz="2800" b="1">
                <a:latin typeface="Times New Roman"/>
                <a:ea typeface="Times New Roman"/>
                <a:cs typeface="Times New Roman"/>
                <a:sym typeface="Times New Roman"/>
              </a:defRPr>
            </a:pPr>
            <a:r>
              <a:t>1) </a:t>
            </a:r>
            <a:r>
              <a:rPr>
                <a:solidFill>
                  <a:srgbClr val="008B96"/>
                </a:solidFill>
              </a:rPr>
              <a:t>Median/Midline:</a:t>
            </a:r>
          </a:p>
          <a:p>
            <a:pPr marL="0" indent="0" rtl="0">
              <a:buSzTx/>
              <a:buNone/>
              <a:defRPr>
                <a:latin typeface="Times New Roman"/>
                <a:ea typeface="Times New Roman"/>
                <a:cs typeface="Times New Roman"/>
                <a:sym typeface="Times New Roman"/>
              </a:defRPr>
            </a:pPr>
            <a:r>
              <a:t> </a:t>
            </a:r>
            <a:r>
              <a:rPr sz="2400"/>
              <a:t>The incision commences from the center of the fourchette and extends posteriorly along the midline  towards the anus</a:t>
            </a:r>
            <a:r>
              <a:t>.</a:t>
            </a:r>
          </a:p>
          <a:p>
            <a:pPr marL="0" indent="0" rtl="0">
              <a:buSzTx/>
              <a:buNone/>
              <a:defRPr sz="2800" b="1">
                <a:latin typeface="Times New Roman"/>
                <a:ea typeface="Times New Roman"/>
                <a:cs typeface="Times New Roman"/>
                <a:sym typeface="Times New Roman"/>
              </a:defRPr>
            </a:pPr>
            <a:r>
              <a:t>2) </a:t>
            </a:r>
            <a:r>
              <a:rPr>
                <a:solidFill>
                  <a:srgbClr val="008B96"/>
                </a:solidFill>
              </a:rPr>
              <a:t>Mediolateral: </a:t>
            </a:r>
          </a:p>
          <a:p>
            <a:pPr marL="0" indent="114300" rtl="0">
              <a:buSzTx/>
              <a:buNone/>
              <a:defRPr sz="2400">
                <a:latin typeface="Times New Roman"/>
                <a:ea typeface="Times New Roman"/>
                <a:cs typeface="Times New Roman"/>
                <a:sym typeface="Times New Roman"/>
              </a:defRPr>
            </a:pPr>
            <a:r>
              <a:t>The incision extends from the center of the vaginal opening mediolaterally </a:t>
            </a:r>
            <a:r>
              <a:rPr b="1"/>
              <a:t>at 5 or 7 o’clock </a:t>
            </a:r>
            <a:r>
              <a:t>towards the </a:t>
            </a:r>
            <a:r>
              <a:rPr b="1"/>
              <a:t>direction of the ischial tuberosity</a:t>
            </a:r>
            <a:r>
              <a:rPr sz="2000"/>
              <a:t>.</a:t>
            </a:r>
          </a:p>
        </p:txBody>
      </p:sp>
      <p:pic>
        <p:nvPicPr>
          <p:cNvPr id="307" name="Google Shape;414;p52" descr="Google Shape;414;p52"/>
          <p:cNvPicPr>
            <a:picLocks noChangeAspect="1"/>
          </p:cNvPicPr>
          <p:nvPr/>
        </p:nvPicPr>
        <p:blipFill>
          <a:blip r:embed="rId2"/>
          <a:stretch>
            <a:fillRect/>
          </a:stretch>
        </p:blipFill>
        <p:spPr>
          <a:xfrm>
            <a:off x="6703797" y="3976134"/>
            <a:ext cx="2075192" cy="2881867"/>
          </a:xfrm>
          <a:prstGeom prst="rect">
            <a:avLst/>
          </a:prstGeom>
          <a:ln w="12700">
            <a:miter lim="400000"/>
          </a:ln>
        </p:spPr>
      </p:pic>
      <p:pic>
        <p:nvPicPr>
          <p:cNvPr id="308" name="Google Shape;415;p52" descr="Google Shape;415;p52"/>
          <p:cNvPicPr>
            <a:picLocks noChangeAspect="1"/>
          </p:cNvPicPr>
          <p:nvPr/>
        </p:nvPicPr>
        <p:blipFill>
          <a:blip r:embed="rId3"/>
          <a:stretch>
            <a:fillRect/>
          </a:stretch>
        </p:blipFill>
        <p:spPr>
          <a:xfrm>
            <a:off x="8984082" y="4016578"/>
            <a:ext cx="2048066" cy="284419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307"/>
                                        </p:tgtEl>
                                        <p:attrNameLst>
                                          <p:attrName>style.visibility</p:attrName>
                                        </p:attrNameLst>
                                      </p:cBhvr>
                                      <p:to>
                                        <p:strVal val="visible"/>
                                      </p:to>
                                    </p:set>
                                    <p:anim calcmode="lin" valueType="num">
                                      <p:cBhvr>
                                        <p:cTn id="7" dur="500" fill="hold"/>
                                        <p:tgtEl>
                                          <p:spTgt spid="307"/>
                                        </p:tgtEl>
                                        <p:attrNameLst>
                                          <p:attrName>ppt_x</p:attrName>
                                        </p:attrNameLst>
                                      </p:cBhvr>
                                      <p:tavLst>
                                        <p:tav tm="0">
                                          <p:val>
                                            <p:strVal val="#ppt_x"/>
                                          </p:val>
                                        </p:tav>
                                        <p:tav tm="100000">
                                          <p:val>
                                            <p:strVal val="#ppt_x"/>
                                          </p:val>
                                        </p:tav>
                                      </p:tavLst>
                                    </p:anim>
                                    <p:anim calcmode="lin" valueType="num">
                                      <p:cBhvr>
                                        <p:cTn id="8" dur="500" fill="hold"/>
                                        <p:tgtEl>
                                          <p:spTgt spid="30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iterate>
                                    <p:tmAbs val="0"/>
                                  </p:iterate>
                                  <p:childTnLst>
                                    <p:set>
                                      <p:cBhvr>
                                        <p:cTn id="11" fill="hold"/>
                                        <p:tgtEl>
                                          <p:spTgt spid="308"/>
                                        </p:tgtEl>
                                        <p:attrNameLst>
                                          <p:attrName>style.visibility</p:attrName>
                                        </p:attrNameLst>
                                      </p:cBhvr>
                                      <p:to>
                                        <p:strVal val="visible"/>
                                      </p:to>
                                    </p:set>
                                    <p:anim calcmode="lin" valueType="num">
                                      <p:cBhvr>
                                        <p:cTn id="12" dur="500" fill="hold"/>
                                        <p:tgtEl>
                                          <p:spTgt spid="308"/>
                                        </p:tgtEl>
                                        <p:attrNameLst>
                                          <p:attrName>ppt_x</p:attrName>
                                        </p:attrNameLst>
                                      </p:cBhvr>
                                      <p:tavLst>
                                        <p:tav tm="0">
                                          <p:val>
                                            <p:strVal val="#ppt_x"/>
                                          </p:val>
                                        </p:tav>
                                        <p:tav tm="100000">
                                          <p:val>
                                            <p:strVal val="#ppt_x"/>
                                          </p:val>
                                        </p:tav>
                                      </p:tavLst>
                                    </p:anim>
                                    <p:anim calcmode="lin" valueType="num">
                                      <p:cBhvr>
                                        <p:cTn id="13" dur="500" fill="hold"/>
                                        <p:tgtEl>
                                          <p:spTgt spid="3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advAuto="0"/>
      <p:bldP spid="308"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Google Shape;131;p6"/>
          <p:cNvSpPr txBox="1">
            <a:spLocks noGrp="1"/>
          </p:cNvSpPr>
          <p:nvPr>
            <p:ph type="title"/>
          </p:nvPr>
        </p:nvSpPr>
        <p:spPr>
          <a:xfrm>
            <a:off x="838200" y="148307"/>
            <a:ext cx="10515600" cy="1030045"/>
          </a:xfrm>
          <a:prstGeom prst="rect">
            <a:avLst/>
          </a:prstGeom>
        </p:spPr>
        <p:txBody>
          <a:bodyPr/>
          <a:lstStyle>
            <a:lvl1pPr rtl="0">
              <a:defRPr/>
            </a:lvl1pPr>
          </a:lstStyle>
          <a:p>
            <a:r>
              <a:t>Extracranial injuries:</a:t>
            </a:r>
          </a:p>
        </p:txBody>
      </p:sp>
      <p:sp>
        <p:nvSpPr>
          <p:cNvPr id="143" name="Google Shape;132;p6"/>
          <p:cNvSpPr txBox="1">
            <a:spLocks noGrp="1"/>
          </p:cNvSpPr>
          <p:nvPr>
            <p:ph type="body" idx="1"/>
          </p:nvPr>
        </p:nvSpPr>
        <p:spPr>
          <a:xfrm>
            <a:off x="838200" y="1178350"/>
            <a:ext cx="10515600" cy="4236089"/>
          </a:xfrm>
          <a:prstGeom prst="rect">
            <a:avLst/>
          </a:prstGeom>
        </p:spPr>
        <p:txBody>
          <a:bodyPr/>
          <a:lstStyle/>
          <a:p>
            <a:pPr marL="0" indent="0" rtl="0">
              <a:spcBef>
                <a:spcPts val="0"/>
              </a:spcBef>
              <a:buSzTx/>
              <a:buNone/>
              <a:defRPr b="1">
                <a:latin typeface="Times New Roman"/>
                <a:ea typeface="Times New Roman"/>
                <a:cs typeface="Times New Roman"/>
                <a:sym typeface="Times New Roman"/>
              </a:defRPr>
            </a:pPr>
            <a:r>
              <a:t>Neonatal scalp hematoma is a swelling that occurs to a baby’s scalp shortly after delivery. During childbirth, especially during head-first deliveries, pressure exerted on a baby’s head can damage the scalp, leading to scalp hematomas.</a:t>
            </a:r>
          </a:p>
          <a:p>
            <a:pPr marL="0" indent="0" rtl="0">
              <a:buSzTx/>
              <a:buNone/>
              <a:defRPr b="1">
                <a:latin typeface="Times New Roman"/>
                <a:ea typeface="Times New Roman"/>
                <a:cs typeface="Times New Roman"/>
                <a:sym typeface="Times New Roman"/>
              </a:defRPr>
            </a:pPr>
            <a:r>
              <a:t>three types:</a:t>
            </a:r>
          </a:p>
          <a:p>
            <a:pPr marL="0" indent="0" rtl="0">
              <a:buSzTx/>
              <a:buNone/>
              <a:defRPr b="1">
                <a:latin typeface="Times New Roman"/>
                <a:ea typeface="Times New Roman"/>
                <a:cs typeface="Times New Roman"/>
                <a:sym typeface="Times New Roman"/>
              </a:defRPr>
            </a:pPr>
            <a:r>
              <a:t>Caput succedaneum.</a:t>
            </a:r>
          </a:p>
          <a:p>
            <a:pPr marL="0" indent="0" rtl="0">
              <a:buSzTx/>
              <a:buNone/>
              <a:defRPr b="1">
                <a:latin typeface="Times New Roman"/>
                <a:ea typeface="Times New Roman"/>
                <a:cs typeface="Times New Roman"/>
                <a:sym typeface="Times New Roman"/>
              </a:defRPr>
            </a:pPr>
            <a:r>
              <a:t>Subgaleal hematoma.</a:t>
            </a:r>
          </a:p>
          <a:p>
            <a:pPr marL="0" indent="0" rtl="0">
              <a:buSzTx/>
              <a:buNone/>
              <a:defRPr b="1">
                <a:latin typeface="Times New Roman"/>
                <a:ea typeface="Times New Roman"/>
                <a:cs typeface="Times New Roman"/>
                <a:sym typeface="Times New Roman"/>
              </a:defRPr>
            </a:pPr>
            <a:r>
              <a:t>Subperiosteal cephalhematoma.</a:t>
            </a:r>
          </a:p>
          <a:p>
            <a:pPr marL="0" indent="0" rtl="0">
              <a:buSzTx/>
              <a:buNone/>
              <a:defRPr b="1">
                <a:latin typeface="Times New Roman"/>
                <a:ea typeface="Times New Roman"/>
                <a:cs typeface="Times New Roman"/>
                <a:sym typeface="Times New Roman"/>
              </a:defRPr>
            </a:pPr>
            <a:endParaRPr/>
          </a:p>
          <a:p>
            <a:pPr marL="0" indent="0" rtl="0">
              <a:buSzTx/>
              <a:buNone/>
              <a:defRPr b="1">
                <a:latin typeface="Times New Roman"/>
                <a:ea typeface="Times New Roman"/>
                <a:cs typeface="Times New Roman"/>
                <a:sym typeface="Times New Roman"/>
              </a:defRPr>
            </a:pPr>
            <a:r>
              <a:t>Ultrasound cannot identify the layers of the scalp, so we must generally rely on other features to distinguish one type from another.</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Google Shape;420;p53"/>
          <p:cNvSpPr/>
          <p:nvPr/>
        </p:nvSpPr>
        <p:spPr>
          <a:xfrm>
            <a:off x="-1" y="0"/>
            <a:ext cx="12188954" cy="6858000"/>
          </a:xfrm>
          <a:prstGeom prst="rect">
            <a:avLst/>
          </a:prstGeom>
          <a:solidFill>
            <a:srgbClr val="FFFFFF"/>
          </a:solidFill>
          <a:ln w="12700">
            <a:miter lim="400000"/>
          </a:ln>
        </p:spPr>
        <p:txBody>
          <a:bodyPr lIns="45719" rIns="45719" anchor="ctr"/>
          <a:lstStyle/>
          <a:p>
            <a:pPr algn="ctr" rtl="0">
              <a:defRPr sz="1800">
                <a:solidFill>
                  <a:srgbClr val="FFFFFF"/>
                </a:solidFill>
                <a:latin typeface="Avenir Roman"/>
                <a:ea typeface="Avenir Roman"/>
                <a:cs typeface="Avenir Roman"/>
                <a:sym typeface="Avenir Roman"/>
              </a:defRPr>
            </a:pPr>
            <a:endParaRPr/>
          </a:p>
        </p:txBody>
      </p:sp>
      <p:sp>
        <p:nvSpPr>
          <p:cNvPr id="311" name="Google Shape;421;p53"/>
          <p:cNvSpPr/>
          <p:nvPr/>
        </p:nvSpPr>
        <p:spPr>
          <a:xfrm>
            <a:off x="609056" y="596644"/>
            <a:ext cx="10973890" cy="5664711"/>
          </a:xfrm>
          <a:prstGeom prst="rect">
            <a:avLst/>
          </a:prstGeom>
          <a:gradFill>
            <a:gsLst>
              <a:gs pos="0">
                <a:srgbClr val="203040"/>
              </a:gs>
              <a:gs pos="1000">
                <a:srgbClr val="203040"/>
              </a:gs>
              <a:gs pos="100000">
                <a:schemeClr val="accent1"/>
              </a:gs>
            </a:gsLst>
            <a:lin ang="8100000"/>
          </a:gradFill>
          <a:ln w="12700">
            <a:miter lim="400000"/>
          </a:ln>
        </p:spPr>
        <p:txBody>
          <a:bodyPr lIns="45719" rIns="45719" anchor="ctr"/>
          <a:lstStyle/>
          <a:p>
            <a:pPr algn="ctr" rtl="0">
              <a:defRPr sz="1800">
                <a:solidFill>
                  <a:srgbClr val="FFFFFF"/>
                </a:solidFill>
                <a:latin typeface="Avenir Roman"/>
                <a:ea typeface="Avenir Roman"/>
                <a:cs typeface="Avenir Roman"/>
                <a:sym typeface="Avenir Roman"/>
              </a:defRPr>
            </a:pPr>
            <a:endParaRPr/>
          </a:p>
        </p:txBody>
      </p:sp>
      <p:pic>
        <p:nvPicPr>
          <p:cNvPr id="312" name="Google Shape;422;p53" descr="Google Shape;422;p53"/>
          <p:cNvPicPr>
            <a:picLocks noChangeAspect="1"/>
          </p:cNvPicPr>
          <p:nvPr/>
        </p:nvPicPr>
        <p:blipFill>
          <a:blip r:embed="rId2">
            <a:alphaModFix amt="50000"/>
          </a:blip>
          <a:srcRect l="737" r="948"/>
          <a:stretch>
            <a:fillRect/>
          </a:stretch>
        </p:blipFill>
        <p:spPr>
          <a:xfrm>
            <a:off x="609054" y="596644"/>
            <a:ext cx="10973891" cy="5664712"/>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Google Shape;427;p54"/>
          <p:cNvSpPr txBox="1">
            <a:spLocks noGrp="1"/>
          </p:cNvSpPr>
          <p:nvPr>
            <p:ph type="title"/>
          </p:nvPr>
        </p:nvSpPr>
        <p:spPr>
          <a:xfrm>
            <a:off x="76200" y="-324127"/>
            <a:ext cx="10515600" cy="1325701"/>
          </a:xfrm>
          <a:prstGeom prst="rect">
            <a:avLst/>
          </a:prstGeom>
        </p:spPr>
        <p:txBody>
          <a:bodyPr/>
          <a:lstStyle>
            <a:lvl1pPr rtl="0">
              <a:defRPr/>
            </a:lvl1pPr>
          </a:lstStyle>
          <a:p>
            <a:r>
              <a:t>Procedure:</a:t>
            </a:r>
          </a:p>
        </p:txBody>
      </p:sp>
      <p:grpSp>
        <p:nvGrpSpPr>
          <p:cNvPr id="329" name="Google Shape;428;p54"/>
          <p:cNvGrpSpPr/>
          <p:nvPr/>
        </p:nvGrpSpPr>
        <p:grpSpPr>
          <a:xfrm>
            <a:off x="76200" y="1001574"/>
            <a:ext cx="8285288" cy="5661737"/>
            <a:chOff x="0" y="0"/>
            <a:chExt cx="8388439" cy="5887828"/>
          </a:xfrm>
        </p:grpSpPr>
        <p:sp>
          <p:nvSpPr>
            <p:cNvPr id="315" name="Google Shape;429;p54"/>
            <p:cNvSpPr/>
            <p:nvPr/>
          </p:nvSpPr>
          <p:spPr>
            <a:xfrm>
              <a:off x="0" y="-1"/>
              <a:ext cx="8388440" cy="791974"/>
            </a:xfrm>
            <a:prstGeom prst="roundRect">
              <a:avLst>
                <a:gd name="adj" fmla="val 16667"/>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endParaRPr/>
            </a:p>
          </p:txBody>
        </p:sp>
        <p:sp>
          <p:nvSpPr>
            <p:cNvPr id="316" name="Google Shape;430;p54"/>
            <p:cNvSpPr txBox="1"/>
            <p:nvPr/>
          </p:nvSpPr>
          <p:spPr>
            <a:xfrm>
              <a:off x="38663" y="69605"/>
              <a:ext cx="8311113" cy="6527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49" tIns="60949" rIns="60949" bIns="60949" numCol="1" anchor="ctr">
              <a:spAutoFit/>
            </a:bodyPr>
            <a:lstStyle>
              <a:lvl1pPr rtl="0">
                <a:lnSpc>
                  <a:spcPct val="90000"/>
                </a:lnSpc>
                <a:defRPr sz="1600">
                  <a:latin typeface="Avenir Roman"/>
                  <a:ea typeface="Avenir Roman"/>
                  <a:cs typeface="Avenir Roman"/>
                  <a:sym typeface="Avenir Roman"/>
                </a:defRPr>
              </a:lvl1pPr>
            </a:lstStyle>
            <a:p>
              <a:r>
                <a:t>For anesthesia, it is normal to use lidocaine at a concentration of 0.5% in 10ml, or at  a higher concentration of 1% in 5ml.</a:t>
              </a:r>
            </a:p>
          </p:txBody>
        </p:sp>
        <p:sp>
          <p:nvSpPr>
            <p:cNvPr id="317" name="Google Shape;431;p54"/>
            <p:cNvSpPr/>
            <p:nvPr/>
          </p:nvSpPr>
          <p:spPr>
            <a:xfrm>
              <a:off x="0" y="849309"/>
              <a:ext cx="8388440" cy="791973"/>
            </a:xfrm>
            <a:prstGeom prst="roundRect">
              <a:avLst>
                <a:gd name="adj" fmla="val 16667"/>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endParaRPr/>
            </a:p>
          </p:txBody>
        </p:sp>
        <p:sp>
          <p:nvSpPr>
            <p:cNvPr id="318" name="Google Shape;432;p54"/>
            <p:cNvSpPr txBox="1"/>
            <p:nvPr/>
          </p:nvSpPr>
          <p:spPr>
            <a:xfrm>
              <a:off x="38663" y="918915"/>
              <a:ext cx="8311113" cy="6527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49" tIns="60949" rIns="60949" bIns="60949" numCol="1" anchor="ctr">
              <a:spAutoFit/>
            </a:bodyPr>
            <a:lstStyle/>
            <a:p>
              <a:pPr rtl="0">
                <a:lnSpc>
                  <a:spcPct val="90000"/>
                </a:lnSpc>
                <a:defRPr sz="1600">
                  <a:solidFill>
                    <a:srgbClr val="FFFFFF"/>
                  </a:solidFill>
                  <a:latin typeface="Avenir Roman"/>
                  <a:ea typeface="Avenir Roman"/>
                  <a:cs typeface="Avenir Roman"/>
                  <a:sym typeface="Avenir Roman"/>
                </a:defRPr>
              </a:pPr>
              <a:r>
                <a:t>To protect the fetal head, the midwife will </a:t>
              </a:r>
              <a:r>
                <a:rPr>
                  <a:solidFill>
                    <a:srgbClr val="000000"/>
                  </a:solidFill>
                </a:rPr>
                <a:t>insert two fingers into the vagina, </a:t>
              </a:r>
              <a:r>
                <a:t>which should follow the proposed incision line.</a:t>
              </a:r>
            </a:p>
          </p:txBody>
        </p:sp>
        <p:sp>
          <p:nvSpPr>
            <p:cNvPr id="319" name="Google Shape;433;p54"/>
            <p:cNvSpPr/>
            <p:nvPr/>
          </p:nvSpPr>
          <p:spPr>
            <a:xfrm>
              <a:off x="0" y="1688006"/>
              <a:ext cx="8388440" cy="791973"/>
            </a:xfrm>
            <a:prstGeom prst="roundRect">
              <a:avLst>
                <a:gd name="adj" fmla="val 16667"/>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endParaRPr/>
            </a:p>
          </p:txBody>
        </p:sp>
        <p:sp>
          <p:nvSpPr>
            <p:cNvPr id="320" name="Google Shape;434;p54"/>
            <p:cNvSpPr txBox="1"/>
            <p:nvPr/>
          </p:nvSpPr>
          <p:spPr>
            <a:xfrm>
              <a:off x="38663" y="1883342"/>
              <a:ext cx="8311113" cy="40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49" tIns="60949" rIns="60949" bIns="60949" numCol="1" anchor="ctr">
              <a:spAutoFit/>
            </a:bodyPr>
            <a:lstStyle>
              <a:lvl1pPr rtl="0">
                <a:lnSpc>
                  <a:spcPct val="90000"/>
                </a:lnSpc>
                <a:defRPr sz="1600">
                  <a:latin typeface="Avenir Roman"/>
                  <a:ea typeface="Avenir Roman"/>
                  <a:cs typeface="Avenir Roman"/>
                  <a:sym typeface="Avenir Roman"/>
                </a:defRPr>
              </a:lvl1pPr>
            </a:lstStyle>
            <a:p>
              <a:r>
                <a:t>Aspirate to be sure that no vessel has been penetrated.</a:t>
              </a:r>
            </a:p>
          </p:txBody>
        </p:sp>
        <p:sp>
          <p:nvSpPr>
            <p:cNvPr id="321" name="Google Shape;435;p54"/>
            <p:cNvSpPr/>
            <p:nvPr/>
          </p:nvSpPr>
          <p:spPr>
            <a:xfrm>
              <a:off x="0" y="2547928"/>
              <a:ext cx="8388440" cy="791973"/>
            </a:xfrm>
            <a:prstGeom prst="roundRect">
              <a:avLst>
                <a:gd name="adj" fmla="val 16667"/>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endParaRPr/>
            </a:p>
          </p:txBody>
        </p:sp>
        <p:sp>
          <p:nvSpPr>
            <p:cNvPr id="322" name="Google Shape;436;p54"/>
            <p:cNvSpPr txBox="1"/>
            <p:nvPr/>
          </p:nvSpPr>
          <p:spPr>
            <a:xfrm>
              <a:off x="38663" y="2743264"/>
              <a:ext cx="8311113" cy="40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49" tIns="60949" rIns="60949" bIns="60949" numCol="1" anchor="ctr">
              <a:spAutoFit/>
            </a:bodyPr>
            <a:lstStyle>
              <a:lvl1pPr rtl="0">
                <a:lnSpc>
                  <a:spcPct val="90000"/>
                </a:lnSpc>
                <a:defRPr sz="1600">
                  <a:solidFill>
                    <a:srgbClr val="FFFFFF"/>
                  </a:solidFill>
                  <a:latin typeface="Avenir Roman"/>
                  <a:ea typeface="Avenir Roman"/>
                  <a:cs typeface="Avenir Roman"/>
                  <a:sym typeface="Avenir Roman"/>
                </a:defRPr>
              </a:lvl1pPr>
            </a:lstStyle>
            <a:p>
              <a:r>
                <a:t>After sufficient time for the anesthesia to take effect, the incision should be made.</a:t>
              </a:r>
            </a:p>
          </p:txBody>
        </p:sp>
        <p:sp>
          <p:nvSpPr>
            <p:cNvPr id="323" name="Google Shape;437;p54"/>
            <p:cNvSpPr/>
            <p:nvPr/>
          </p:nvSpPr>
          <p:spPr>
            <a:xfrm>
              <a:off x="0" y="3397237"/>
              <a:ext cx="8388440" cy="791974"/>
            </a:xfrm>
            <a:prstGeom prst="roundRect">
              <a:avLst>
                <a:gd name="adj" fmla="val 16667"/>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endParaRPr/>
            </a:p>
          </p:txBody>
        </p:sp>
        <p:sp>
          <p:nvSpPr>
            <p:cNvPr id="324" name="Google Shape;438;p54"/>
            <p:cNvSpPr txBox="1"/>
            <p:nvPr/>
          </p:nvSpPr>
          <p:spPr>
            <a:xfrm>
              <a:off x="38663" y="3592573"/>
              <a:ext cx="8311113" cy="40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49" tIns="60949" rIns="60949" bIns="60949" numCol="1" anchor="ctr">
              <a:spAutoFit/>
            </a:bodyPr>
            <a:lstStyle>
              <a:lvl1pPr rtl="0">
                <a:lnSpc>
                  <a:spcPct val="90000"/>
                </a:lnSpc>
                <a:defRPr sz="1600">
                  <a:solidFill>
                    <a:srgbClr val="FFFFFF"/>
                  </a:solidFill>
                  <a:latin typeface="Avenir Roman"/>
                  <a:ea typeface="Avenir Roman"/>
                  <a:cs typeface="Avenir Roman"/>
                  <a:sym typeface="Avenir Roman"/>
                </a:defRPr>
              </a:lvl1pPr>
            </a:lstStyle>
            <a:p>
              <a:r>
                <a:t>A single cut should be made. </a:t>
              </a:r>
            </a:p>
          </p:txBody>
        </p:sp>
        <p:sp>
          <p:nvSpPr>
            <p:cNvPr id="325" name="Google Shape;439;p54"/>
            <p:cNvSpPr/>
            <p:nvPr/>
          </p:nvSpPr>
          <p:spPr>
            <a:xfrm>
              <a:off x="0" y="4246547"/>
              <a:ext cx="8388440" cy="791973"/>
            </a:xfrm>
            <a:prstGeom prst="roundRect">
              <a:avLst>
                <a:gd name="adj" fmla="val 16667"/>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endParaRPr/>
            </a:p>
          </p:txBody>
        </p:sp>
        <p:sp>
          <p:nvSpPr>
            <p:cNvPr id="326" name="Google Shape;440;p54"/>
            <p:cNvSpPr txBox="1"/>
            <p:nvPr/>
          </p:nvSpPr>
          <p:spPr>
            <a:xfrm>
              <a:off x="38663" y="4441883"/>
              <a:ext cx="8311113" cy="40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49" tIns="60949" rIns="60949" bIns="60949" numCol="1" anchor="ctr">
              <a:spAutoFit/>
            </a:bodyPr>
            <a:lstStyle/>
            <a:p>
              <a:pPr rtl="0">
                <a:lnSpc>
                  <a:spcPct val="90000"/>
                </a:lnSpc>
                <a:defRPr sz="1600">
                  <a:solidFill>
                    <a:srgbClr val="FFFFFF"/>
                  </a:solidFill>
                  <a:latin typeface="Avenir Roman"/>
                  <a:ea typeface="Avenir Roman"/>
                  <a:cs typeface="Avenir Roman"/>
                  <a:sym typeface="Avenir Roman"/>
                </a:defRPr>
              </a:pPr>
              <a:r>
                <a:t>This should be </a:t>
              </a:r>
              <a:r>
                <a:rPr>
                  <a:solidFill>
                    <a:srgbClr val="000000"/>
                  </a:solidFill>
                </a:rPr>
                <a:t>3-4 cm </a:t>
              </a:r>
              <a:r>
                <a:t>in length.</a:t>
              </a:r>
            </a:p>
          </p:txBody>
        </p:sp>
        <p:sp>
          <p:nvSpPr>
            <p:cNvPr id="327" name="Google Shape;441;p54"/>
            <p:cNvSpPr/>
            <p:nvPr/>
          </p:nvSpPr>
          <p:spPr>
            <a:xfrm>
              <a:off x="0" y="5095856"/>
              <a:ext cx="8388440" cy="791973"/>
            </a:xfrm>
            <a:prstGeom prst="roundRect">
              <a:avLst>
                <a:gd name="adj" fmla="val 16667"/>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endParaRPr/>
            </a:p>
          </p:txBody>
        </p:sp>
        <p:sp>
          <p:nvSpPr>
            <p:cNvPr id="328" name="Google Shape;442;p54"/>
            <p:cNvSpPr txBox="1"/>
            <p:nvPr/>
          </p:nvSpPr>
          <p:spPr>
            <a:xfrm>
              <a:off x="38663" y="5165462"/>
              <a:ext cx="8311113" cy="6527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49" tIns="60949" rIns="60949" bIns="60949" numCol="1" anchor="ctr">
              <a:spAutoFit/>
            </a:bodyPr>
            <a:lstStyle/>
            <a:p>
              <a:pPr rtl="0">
                <a:lnSpc>
                  <a:spcPct val="90000"/>
                </a:lnSpc>
                <a:defRPr sz="1600">
                  <a:solidFill>
                    <a:srgbClr val="FFFFFF"/>
                  </a:solidFill>
                  <a:latin typeface="Avenir Roman"/>
                  <a:ea typeface="Avenir Roman"/>
                  <a:cs typeface="Avenir Roman"/>
                  <a:sym typeface="Avenir Roman"/>
                </a:defRPr>
              </a:pPr>
              <a:r>
                <a:t>Ideally the </a:t>
              </a:r>
              <a:r>
                <a:rPr>
                  <a:solidFill>
                    <a:srgbClr val="000000"/>
                  </a:solidFill>
                </a:rPr>
                <a:t>incision is made during a contraction</a:t>
              </a:r>
              <a:r>
                <a:t>, when there is a </a:t>
              </a:r>
              <a:r>
                <a:rPr>
                  <a:solidFill>
                    <a:srgbClr val="000000"/>
                  </a:solidFill>
                </a:rPr>
                <a:t>clear view and a reduced likelihood of severe bleeding. </a:t>
              </a:r>
            </a:p>
          </p:txBody>
        </p:sp>
      </p:grpSp>
      <p:pic>
        <p:nvPicPr>
          <p:cNvPr id="330" name="Google Shape;443;p54" descr="Google Shape;443;p54"/>
          <p:cNvPicPr>
            <a:picLocks noChangeAspect="1"/>
          </p:cNvPicPr>
          <p:nvPr/>
        </p:nvPicPr>
        <p:blipFill>
          <a:blip r:embed="rId2"/>
          <a:stretch>
            <a:fillRect/>
          </a:stretch>
        </p:blipFill>
        <p:spPr>
          <a:xfrm>
            <a:off x="8780926" y="101174"/>
            <a:ext cx="3187358" cy="3619550"/>
          </a:xfrm>
          <a:prstGeom prst="rect">
            <a:avLst/>
          </a:prstGeom>
          <a:ln w="12700">
            <a:miter lim="400000"/>
          </a:ln>
        </p:spPr>
      </p:pic>
      <p:pic>
        <p:nvPicPr>
          <p:cNvPr id="331" name="Google Shape;444;p54" descr="Google Shape;444;p54"/>
          <p:cNvPicPr>
            <a:picLocks noChangeAspect="1"/>
          </p:cNvPicPr>
          <p:nvPr/>
        </p:nvPicPr>
        <p:blipFill>
          <a:blip r:embed="rId3"/>
          <a:stretch>
            <a:fillRect/>
          </a:stretch>
        </p:blipFill>
        <p:spPr>
          <a:xfrm>
            <a:off x="8713851" y="3273695"/>
            <a:ext cx="3187357" cy="3483131"/>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Google Shape;449;p55" descr="Google Shape;449;p55"/>
          <p:cNvPicPr>
            <a:picLocks noChangeAspect="1"/>
          </p:cNvPicPr>
          <p:nvPr/>
        </p:nvPicPr>
        <p:blipFill>
          <a:blip r:embed="rId2"/>
          <a:stretch>
            <a:fillRect/>
          </a:stretch>
        </p:blipFill>
        <p:spPr>
          <a:xfrm>
            <a:off x="1828899" y="228699"/>
            <a:ext cx="8650801" cy="6487802"/>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Google Shape;454;p56"/>
          <p:cNvSpPr txBox="1">
            <a:spLocks noGrp="1"/>
          </p:cNvSpPr>
          <p:nvPr>
            <p:ph type="body" idx="1"/>
          </p:nvPr>
        </p:nvSpPr>
        <p:spPr>
          <a:xfrm>
            <a:off x="95050" y="736224"/>
            <a:ext cx="6796200" cy="5940302"/>
          </a:xfrm>
          <a:prstGeom prst="rect">
            <a:avLst/>
          </a:prstGeom>
        </p:spPr>
        <p:txBody>
          <a:bodyPr/>
          <a:lstStyle/>
          <a:p>
            <a:pPr marL="0" indent="0" rtl="0">
              <a:spcBef>
                <a:spcPts val="0"/>
              </a:spcBef>
              <a:buSzTx/>
              <a:buNone/>
              <a:defRPr sz="2800" b="1">
                <a:solidFill>
                  <a:srgbClr val="008B96"/>
                </a:solidFill>
                <a:latin typeface="Times New Roman"/>
                <a:ea typeface="Times New Roman"/>
                <a:cs typeface="Times New Roman"/>
                <a:sym typeface="Times New Roman"/>
              </a:defRPr>
            </a:pPr>
            <a:r>
              <a:t>Degree of perineal tears : </a:t>
            </a:r>
          </a:p>
          <a:p>
            <a:pPr marL="228600" indent="-228600" rtl="0">
              <a:defRPr b="1">
                <a:solidFill>
                  <a:srgbClr val="008B96"/>
                </a:solidFill>
                <a:latin typeface="Times New Roman"/>
                <a:ea typeface="Times New Roman"/>
                <a:cs typeface="Times New Roman"/>
                <a:sym typeface="Times New Roman"/>
              </a:defRPr>
            </a:pPr>
            <a:r>
              <a:t>First-degree:</a:t>
            </a:r>
            <a:r>
              <a:rPr b="0"/>
              <a:t> </a:t>
            </a:r>
            <a:r>
              <a:rPr b="0">
                <a:solidFill>
                  <a:srgbClr val="343536"/>
                </a:solidFill>
              </a:rPr>
              <a:t>A small tear that involves just the lining of your vagina.</a:t>
            </a:r>
          </a:p>
          <a:p>
            <a:pPr marL="228600" indent="-228600" rtl="0">
              <a:defRPr b="1">
                <a:solidFill>
                  <a:srgbClr val="008B96"/>
                </a:solidFill>
                <a:latin typeface="Times New Roman"/>
                <a:ea typeface="Times New Roman"/>
                <a:cs typeface="Times New Roman"/>
                <a:sym typeface="Times New Roman"/>
              </a:defRPr>
            </a:pPr>
            <a:r>
              <a:t>Second-degree:</a:t>
            </a:r>
            <a:r>
              <a:rPr b="0"/>
              <a:t> </a:t>
            </a:r>
            <a:r>
              <a:rPr b="0">
                <a:solidFill>
                  <a:srgbClr val="343536"/>
                </a:solidFill>
              </a:rPr>
              <a:t>A tear that extends through the lining of your vagina to the underlying vaginal tissue. Most episiotomies are second-degree.</a:t>
            </a:r>
          </a:p>
          <a:p>
            <a:pPr marL="228600" indent="-228600" rtl="0">
              <a:defRPr b="1">
                <a:solidFill>
                  <a:srgbClr val="008B96"/>
                </a:solidFill>
                <a:latin typeface="Times New Roman"/>
                <a:ea typeface="Times New Roman"/>
                <a:cs typeface="Times New Roman"/>
                <a:sym typeface="Times New Roman"/>
              </a:defRPr>
            </a:pPr>
            <a:r>
              <a:t>Third-degree:</a:t>
            </a:r>
            <a:r>
              <a:rPr b="0"/>
              <a:t> </a:t>
            </a:r>
            <a:r>
              <a:rPr b="0">
                <a:solidFill>
                  <a:srgbClr val="343536"/>
                </a:solidFill>
              </a:rPr>
              <a:t>A tear that involves your vaginal lining, vaginal tissues and extends to your anal sphincter.</a:t>
            </a:r>
          </a:p>
          <a:p>
            <a:pPr marL="228600" indent="-228600" rtl="0">
              <a:defRPr b="1">
                <a:solidFill>
                  <a:srgbClr val="008B96"/>
                </a:solidFill>
                <a:latin typeface="Times New Roman"/>
                <a:ea typeface="Times New Roman"/>
                <a:cs typeface="Times New Roman"/>
                <a:sym typeface="Times New Roman"/>
              </a:defRPr>
            </a:pPr>
            <a:r>
              <a:t>Fourth-degree:</a:t>
            </a:r>
            <a:r>
              <a:rPr b="0"/>
              <a:t> </a:t>
            </a:r>
            <a:r>
              <a:rPr b="0">
                <a:solidFill>
                  <a:srgbClr val="343536"/>
                </a:solidFill>
              </a:rPr>
              <a:t>The tear affects the vaginal lining, vaginal tissues, anal sphincter and rectum. The most severe type of tear with the most complications.</a:t>
            </a:r>
          </a:p>
        </p:txBody>
      </p:sp>
      <p:pic>
        <p:nvPicPr>
          <p:cNvPr id="336" name="Google Shape;455;p56" descr="Google Shape;455;p56"/>
          <p:cNvPicPr>
            <a:picLocks noChangeAspect="1"/>
          </p:cNvPicPr>
          <p:nvPr/>
        </p:nvPicPr>
        <p:blipFill>
          <a:blip r:embed="rId2"/>
          <a:stretch>
            <a:fillRect/>
          </a:stretch>
        </p:blipFill>
        <p:spPr>
          <a:xfrm>
            <a:off x="7150732" y="696407"/>
            <a:ext cx="5135227" cy="5385101"/>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Google Shape;460;p57"/>
          <p:cNvSpPr/>
          <p:nvPr/>
        </p:nvSpPr>
        <p:spPr>
          <a:xfrm>
            <a:off x="-1" y="0"/>
            <a:ext cx="12188954" cy="6858000"/>
          </a:xfrm>
          <a:prstGeom prst="rect">
            <a:avLst/>
          </a:prstGeom>
          <a:solidFill>
            <a:srgbClr val="FFFFFF"/>
          </a:solidFill>
          <a:ln w="12700">
            <a:miter lim="400000"/>
          </a:ln>
        </p:spPr>
        <p:txBody>
          <a:bodyPr lIns="45719" rIns="45719" anchor="ctr"/>
          <a:lstStyle/>
          <a:p>
            <a:pPr algn="ctr" rtl="0">
              <a:defRPr sz="1800">
                <a:solidFill>
                  <a:srgbClr val="FFFFFF"/>
                </a:solidFill>
                <a:latin typeface="Avenir Roman"/>
                <a:ea typeface="Avenir Roman"/>
                <a:cs typeface="Avenir Roman"/>
                <a:sym typeface="Avenir Roman"/>
              </a:defRPr>
            </a:pPr>
            <a:endParaRPr/>
          </a:p>
        </p:txBody>
      </p:sp>
      <p:sp>
        <p:nvSpPr>
          <p:cNvPr id="339" name="Google Shape;461;p57"/>
          <p:cNvSpPr txBox="1">
            <a:spLocks noGrp="1"/>
          </p:cNvSpPr>
          <p:nvPr>
            <p:ph type="title"/>
          </p:nvPr>
        </p:nvSpPr>
        <p:spPr>
          <a:xfrm>
            <a:off x="838200" y="596644"/>
            <a:ext cx="6319747" cy="1962406"/>
          </a:xfrm>
          <a:prstGeom prst="rect">
            <a:avLst/>
          </a:prstGeom>
        </p:spPr>
        <p:txBody>
          <a:bodyPr anchor="ctr">
            <a:normAutofit fontScale="90000"/>
          </a:bodyPr>
          <a:lstStyle>
            <a:lvl1pPr defTabSz="905255" rtl="0">
              <a:lnSpc>
                <a:spcPct val="90000"/>
              </a:lnSpc>
              <a:defRPr sz="6534"/>
            </a:lvl1pPr>
          </a:lstStyle>
          <a:p>
            <a:r>
              <a:t>Complication of episiotomy:</a:t>
            </a:r>
          </a:p>
        </p:txBody>
      </p:sp>
      <p:graphicFrame>
        <p:nvGraphicFramePr>
          <p:cNvPr id="340" name="Google Shape;462;p57"/>
          <p:cNvGraphicFramePr/>
          <p:nvPr/>
        </p:nvGraphicFramePr>
        <p:xfrm>
          <a:off x="922284" y="2900402"/>
          <a:ext cx="10151275" cy="3337600"/>
        </p:xfrm>
        <a:graphic>
          <a:graphicData uri="http://schemas.openxmlformats.org/drawingml/2006/table">
            <a:tbl>
              <a:tblPr firstRow="1" bandRow="1">
                <a:tableStyleId>{4C3C2611-4C71-4FC5-86AE-919BDF0F9419}</a:tableStyleId>
              </a:tblPr>
              <a:tblGrid>
                <a:gridCol w="5461075">
                  <a:extLst>
                    <a:ext uri="{9D8B030D-6E8A-4147-A177-3AD203B41FA5}">
                      <a16:colId xmlns:a16="http://schemas.microsoft.com/office/drawing/2014/main" val="20000"/>
                    </a:ext>
                  </a:extLst>
                </a:gridCol>
                <a:gridCol w="4690200">
                  <a:extLst>
                    <a:ext uri="{9D8B030D-6E8A-4147-A177-3AD203B41FA5}">
                      <a16:colId xmlns:a16="http://schemas.microsoft.com/office/drawing/2014/main" val="20001"/>
                    </a:ext>
                  </a:extLst>
                </a:gridCol>
              </a:tblGrid>
              <a:tr h="843250">
                <a:tc>
                  <a:txBody>
                    <a:bodyPr/>
                    <a:lstStyle/>
                    <a:p>
                      <a:pPr algn="ctr" rtl="0">
                        <a:defRPr sz="1800" b="0">
                          <a:solidFill>
                            <a:srgbClr val="000000"/>
                          </a:solidFill>
                        </a:defRPr>
                      </a:pPr>
                      <a:r>
                        <a:rPr sz="3100" b="1">
                          <a:sym typeface="Arial"/>
                        </a:rPr>
                        <a:t>Early</a:t>
                      </a:r>
                    </a:p>
                  </a:txBody>
                  <a:tcPr marL="35375" marR="35375" marT="35375" marB="35375" anchor="b" horzOverflow="overflow">
                    <a:lnL>
                      <a:solidFill>
                        <a:srgbClr val="000000">
                          <a:alpha val="0"/>
                        </a:srgbClr>
                      </a:solidFill>
                    </a:lnL>
                    <a:lnR>
                      <a:solidFill>
                        <a:srgbClr val="000000">
                          <a:alpha val="0"/>
                        </a:srgbClr>
                      </a:solidFill>
                    </a:lnR>
                    <a:lnT>
                      <a:solidFill>
                        <a:srgbClr val="000000">
                          <a:alpha val="0"/>
                        </a:srgbClr>
                      </a:solidFill>
                    </a:lnT>
                    <a:lnB>
                      <a:solidFill>
                        <a:srgbClr val="000000">
                          <a:alpha val="0"/>
                        </a:srgbClr>
                      </a:solidFill>
                    </a:lnB>
                    <a:solidFill>
                      <a:srgbClr val="F2F2F2"/>
                    </a:solidFill>
                  </a:tcPr>
                </a:tc>
                <a:tc>
                  <a:txBody>
                    <a:bodyPr/>
                    <a:lstStyle/>
                    <a:p>
                      <a:pPr algn="ctr" rtl="0">
                        <a:defRPr sz="1800" b="0">
                          <a:solidFill>
                            <a:srgbClr val="000000"/>
                          </a:solidFill>
                        </a:defRPr>
                      </a:pPr>
                      <a:r>
                        <a:rPr sz="3100" b="1">
                          <a:sym typeface="Arial"/>
                        </a:rPr>
                        <a:t>Late </a:t>
                      </a:r>
                    </a:p>
                  </a:txBody>
                  <a:tcPr marL="35375" marR="35375" marT="35375" marB="35375" anchor="b" horzOverflow="overflow">
                    <a:lnL>
                      <a:solidFill>
                        <a:srgbClr val="000000">
                          <a:alpha val="0"/>
                        </a:srgbClr>
                      </a:solidFill>
                    </a:lnL>
                    <a:lnR>
                      <a:solidFill>
                        <a:srgbClr val="000000">
                          <a:alpha val="0"/>
                        </a:srgbClr>
                      </a:solidFill>
                    </a:lnR>
                    <a:lnT>
                      <a:solidFill>
                        <a:srgbClr val="000000">
                          <a:alpha val="0"/>
                        </a:srgbClr>
                      </a:solidFill>
                    </a:lnT>
                    <a:lnB>
                      <a:solidFill>
                        <a:srgbClr val="000000">
                          <a:alpha val="0"/>
                        </a:srgbClr>
                      </a:solidFill>
                    </a:lnB>
                    <a:solidFill>
                      <a:srgbClr val="F2F2F2"/>
                    </a:solidFill>
                  </a:tcPr>
                </a:tc>
                <a:extLst>
                  <a:ext uri="{0D108BD9-81ED-4DB2-BD59-A6C34878D82A}">
                    <a16:rowId xmlns:a16="http://schemas.microsoft.com/office/drawing/2014/main" val="10000"/>
                  </a:ext>
                </a:extLst>
              </a:tr>
              <a:tr h="2494350">
                <a:tc>
                  <a:txBody>
                    <a:bodyPr/>
                    <a:lstStyle/>
                    <a:p>
                      <a:pPr marL="400050" indent="-400050" algn="l" rtl="0">
                        <a:buClr>
                          <a:srgbClr val="000000"/>
                        </a:buClr>
                        <a:buSzPts val="2300"/>
                        <a:buAutoNum type="romanUcPeriod"/>
                        <a:defRPr sz="2300">
                          <a:sym typeface="Arial"/>
                        </a:defRPr>
                      </a:pPr>
                      <a:r>
                        <a:t>Extension to involve the rectum.</a:t>
                      </a:r>
                    </a:p>
                    <a:p>
                      <a:pPr marL="400050" indent="-400050" algn="l" rtl="0">
                        <a:buClr>
                          <a:srgbClr val="000000"/>
                        </a:buClr>
                        <a:buSzPts val="2300"/>
                        <a:buAutoNum type="romanUcPeriod"/>
                        <a:defRPr sz="2300">
                          <a:sym typeface="Arial"/>
                        </a:defRPr>
                      </a:pPr>
                      <a:r>
                        <a:t>Vulval hematoma.</a:t>
                      </a:r>
                    </a:p>
                    <a:p>
                      <a:pPr marL="400050" indent="-400050" algn="l" rtl="0">
                        <a:buClr>
                          <a:srgbClr val="000000"/>
                        </a:buClr>
                        <a:buSzPts val="2300"/>
                        <a:buAutoNum type="romanUcPeriod"/>
                        <a:defRPr sz="2300">
                          <a:sym typeface="Arial"/>
                        </a:defRPr>
                      </a:pPr>
                      <a:r>
                        <a:t>Infection.</a:t>
                      </a:r>
                    </a:p>
                    <a:p>
                      <a:pPr marL="400050" indent="-400050" algn="l" rtl="0">
                        <a:buClr>
                          <a:srgbClr val="000000"/>
                        </a:buClr>
                        <a:buSzPts val="2300"/>
                        <a:buAutoNum type="romanUcPeriod"/>
                        <a:defRPr sz="2300">
                          <a:sym typeface="Arial"/>
                        </a:defRPr>
                      </a:pPr>
                      <a:r>
                        <a:t>Wound dehiscence.</a:t>
                      </a:r>
                    </a:p>
                    <a:p>
                      <a:pPr marL="400050" indent="-400050" algn="l" rtl="0">
                        <a:buClr>
                          <a:srgbClr val="000000"/>
                        </a:buClr>
                        <a:buSzPts val="2300"/>
                        <a:buAutoNum type="romanUcPeriod"/>
                        <a:defRPr sz="2300">
                          <a:sym typeface="Arial"/>
                        </a:defRPr>
                      </a:pPr>
                      <a:r>
                        <a:t>Rectovaginal fistula</a:t>
                      </a:r>
                    </a:p>
                  </a:txBody>
                  <a:tcPr marL="35375" marR="35375" marT="35375" marB="35375" horzOverflow="overflow">
                    <a:lnL w="12700">
                      <a:solidFill>
                        <a:srgbClr val="000000"/>
                      </a:solidFill>
                    </a:lnL>
                    <a:lnR>
                      <a:solidFill>
                        <a:srgbClr val="000000">
                          <a:alpha val="0"/>
                        </a:srgbClr>
                      </a:solidFill>
                    </a:lnR>
                    <a:lnT>
                      <a:solidFill>
                        <a:srgbClr val="000000">
                          <a:alpha val="0"/>
                        </a:srgbClr>
                      </a:solidFill>
                    </a:lnT>
                    <a:lnB>
                      <a:solidFill>
                        <a:srgbClr val="000000">
                          <a:alpha val="0"/>
                        </a:srgbClr>
                      </a:solidFill>
                    </a:lnB>
                    <a:solidFill>
                      <a:srgbClr val="F2F2F2"/>
                    </a:solidFill>
                  </a:tcPr>
                </a:tc>
                <a:tc>
                  <a:txBody>
                    <a:bodyPr/>
                    <a:lstStyle/>
                    <a:p>
                      <a:pPr marL="400050" indent="-400050" algn="l" rtl="0">
                        <a:buClr>
                          <a:srgbClr val="000000"/>
                        </a:buClr>
                        <a:buSzPts val="2300"/>
                        <a:buAutoNum type="romanUcPeriod"/>
                        <a:defRPr sz="2300">
                          <a:sym typeface="Arial"/>
                        </a:defRPr>
                      </a:pPr>
                      <a:r>
                        <a:t>Dyspareunia .</a:t>
                      </a:r>
                    </a:p>
                    <a:p>
                      <a:pPr marL="400050" indent="-400050" algn="l" rtl="0">
                        <a:buClr>
                          <a:srgbClr val="000000"/>
                        </a:buClr>
                        <a:buSzPts val="2300"/>
                        <a:buAutoNum type="romanUcPeriod"/>
                        <a:defRPr sz="2300">
                          <a:sym typeface="Arial"/>
                        </a:defRPr>
                      </a:pPr>
                      <a:r>
                        <a:t>perineal lacerations.</a:t>
                      </a:r>
                    </a:p>
                    <a:p>
                      <a:pPr marL="400050" indent="-400050" algn="l" rtl="0">
                        <a:buClr>
                          <a:srgbClr val="000000"/>
                        </a:buClr>
                        <a:buSzPts val="2300"/>
                        <a:buAutoNum type="romanUcPeriod"/>
                        <a:defRPr sz="2300">
                          <a:sym typeface="Arial"/>
                        </a:defRPr>
                      </a:pPr>
                      <a:r>
                        <a:t>Scar endometriosis (rare).</a:t>
                      </a:r>
                    </a:p>
                  </a:txBody>
                  <a:tcPr marL="35375" marR="35375" marT="35375" marB="35375" horzOverflow="overflow">
                    <a:lnL>
                      <a:solidFill>
                        <a:srgbClr val="000000">
                          <a:alpha val="0"/>
                        </a:srgbClr>
                      </a:solidFill>
                    </a:lnL>
                    <a:lnR>
                      <a:solidFill>
                        <a:srgbClr val="000000">
                          <a:alpha val="0"/>
                        </a:srgbClr>
                      </a:solidFill>
                    </a:lnR>
                    <a:lnT>
                      <a:solidFill>
                        <a:srgbClr val="000000">
                          <a:alpha val="0"/>
                        </a:srgbClr>
                      </a:solidFill>
                    </a:lnT>
                    <a:lnB>
                      <a:solidFill>
                        <a:srgbClr val="000000">
                          <a:alpha val="0"/>
                        </a:srgbClr>
                      </a:solidFill>
                    </a:lnB>
                    <a:solidFill>
                      <a:srgbClr val="F2F2F2"/>
                    </a:solidFill>
                  </a:tcPr>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Google Shape;467;p58"/>
          <p:cNvSpPr txBox="1">
            <a:spLocks noGrp="1"/>
          </p:cNvSpPr>
          <p:nvPr>
            <p:ph type="title"/>
          </p:nvPr>
        </p:nvSpPr>
        <p:spPr>
          <a:xfrm>
            <a:off x="508261" y="-219337"/>
            <a:ext cx="10515601" cy="1325563"/>
          </a:xfrm>
          <a:prstGeom prst="rect">
            <a:avLst/>
          </a:prstGeom>
        </p:spPr>
        <p:txBody>
          <a:bodyPr/>
          <a:lstStyle>
            <a:lvl1pPr rtl="0">
              <a:defRPr/>
            </a:lvl1pPr>
          </a:lstStyle>
          <a:p>
            <a:r>
              <a:t>Postpartum care:</a:t>
            </a:r>
          </a:p>
        </p:txBody>
      </p:sp>
      <p:sp>
        <p:nvSpPr>
          <p:cNvPr id="343" name="Google Shape;468;p58"/>
          <p:cNvSpPr txBox="1">
            <a:spLocks noGrp="1"/>
          </p:cNvSpPr>
          <p:nvPr>
            <p:ph type="body" idx="1"/>
          </p:nvPr>
        </p:nvSpPr>
        <p:spPr>
          <a:xfrm>
            <a:off x="348791" y="1442301"/>
            <a:ext cx="11613824" cy="4734662"/>
          </a:xfrm>
          <a:prstGeom prst="rect">
            <a:avLst/>
          </a:prstGeom>
        </p:spPr>
        <p:txBody>
          <a:bodyPr/>
          <a:lstStyle/>
          <a:p>
            <a:pPr marL="228600" indent="-228600" rtl="0">
              <a:lnSpc>
                <a:spcPct val="99000"/>
              </a:lnSpc>
              <a:spcBef>
                <a:spcPts val="0"/>
              </a:spcBef>
              <a:buSzPts val="2400"/>
              <a:defRPr sz="2400" b="1">
                <a:solidFill>
                  <a:srgbClr val="008B96"/>
                </a:solidFill>
                <a:latin typeface="Times New Roman"/>
                <a:ea typeface="Times New Roman"/>
                <a:cs typeface="Times New Roman"/>
                <a:sym typeface="Times New Roman"/>
              </a:defRPr>
            </a:pPr>
            <a:r>
              <a:t>NSAID</a:t>
            </a:r>
            <a:r>
              <a:rPr b="0">
                <a:solidFill>
                  <a:srgbClr val="000000"/>
                </a:solidFill>
              </a:rPr>
              <a:t> agent as diclofenac is used as an analgesic for the first 72 hours.</a:t>
            </a:r>
          </a:p>
          <a:p>
            <a:pPr marL="228600" indent="-228600" rtl="0">
              <a:lnSpc>
                <a:spcPct val="99000"/>
              </a:lnSpc>
              <a:buSzPts val="2400"/>
              <a:defRPr sz="2400" b="1">
                <a:solidFill>
                  <a:srgbClr val="008B96"/>
                </a:solidFill>
                <a:latin typeface="Times New Roman"/>
                <a:ea typeface="Times New Roman"/>
                <a:cs typeface="Times New Roman"/>
                <a:sym typeface="Times New Roman"/>
              </a:defRPr>
            </a:pPr>
            <a:r>
              <a:t>Local antiseptic</a:t>
            </a:r>
            <a:r>
              <a:rPr b="0"/>
              <a:t> </a:t>
            </a:r>
            <a:r>
              <a:rPr b="0">
                <a:solidFill>
                  <a:srgbClr val="000000"/>
                </a:solidFill>
              </a:rPr>
              <a:t>lotion and antibiotic powder or spray is used for 7 days.</a:t>
            </a:r>
          </a:p>
          <a:p>
            <a:pPr marL="228600" indent="-228600" rtl="0">
              <a:lnSpc>
                <a:spcPct val="99000"/>
              </a:lnSpc>
              <a:buSzPts val="2400"/>
              <a:defRPr sz="2400" b="1">
                <a:solidFill>
                  <a:srgbClr val="008B96"/>
                </a:solidFill>
                <a:latin typeface="Times New Roman"/>
                <a:ea typeface="Times New Roman"/>
                <a:cs typeface="Times New Roman"/>
                <a:sym typeface="Times New Roman"/>
              </a:defRPr>
            </a:pPr>
            <a:r>
              <a:t>Apply ice pack </a:t>
            </a:r>
            <a:r>
              <a:rPr b="0">
                <a:solidFill>
                  <a:srgbClr val="000000"/>
                </a:solidFill>
              </a:rPr>
              <a:t>whenever swelling present .</a:t>
            </a:r>
          </a:p>
          <a:p>
            <a:pPr marL="228600" indent="-228600" rtl="0">
              <a:lnSpc>
                <a:spcPct val="99000"/>
              </a:lnSpc>
              <a:buSzPts val="2400"/>
              <a:defRPr sz="2400" b="1">
                <a:solidFill>
                  <a:srgbClr val="008B96"/>
                </a:solidFill>
                <a:latin typeface="Times New Roman"/>
                <a:ea typeface="Times New Roman"/>
                <a:cs typeface="Times New Roman"/>
                <a:sym typeface="Times New Roman"/>
              </a:defRPr>
            </a:pPr>
            <a:r>
              <a:t>Kegel's exercise </a:t>
            </a:r>
            <a:r>
              <a:rPr b="0">
                <a:solidFill>
                  <a:srgbClr val="000000"/>
                </a:solidFill>
              </a:rPr>
              <a:t>(squeeze the perineal muscles as if you are trying to stop the flow of urine 5-10 s then relax several times)</a:t>
            </a:r>
          </a:p>
          <a:p>
            <a:pPr marL="228600" indent="-228600" rtl="0">
              <a:lnSpc>
                <a:spcPct val="99000"/>
              </a:lnSpc>
              <a:buSzPts val="2400"/>
              <a:defRPr sz="2400" b="1">
                <a:solidFill>
                  <a:srgbClr val="008B96"/>
                </a:solidFill>
                <a:latin typeface="Times New Roman"/>
                <a:ea typeface="Times New Roman"/>
                <a:cs typeface="Times New Roman"/>
                <a:sym typeface="Times New Roman"/>
              </a:defRPr>
            </a:pPr>
            <a:r>
              <a:t>Eat high fiber diet </a:t>
            </a:r>
            <a:r>
              <a:rPr b="0">
                <a:solidFill>
                  <a:srgbClr val="000000"/>
                </a:solidFill>
              </a:rPr>
              <a:t>to avoid constipation</a:t>
            </a:r>
          </a:p>
          <a:p>
            <a:pPr marL="228600" indent="-228600" rtl="0">
              <a:lnSpc>
                <a:spcPct val="99000"/>
              </a:lnSpc>
              <a:buSzPts val="2400"/>
              <a:defRPr sz="2400" b="1">
                <a:solidFill>
                  <a:srgbClr val="008B96"/>
                </a:solidFill>
                <a:latin typeface="Times New Roman"/>
                <a:ea typeface="Times New Roman"/>
                <a:cs typeface="Times New Roman"/>
                <a:sym typeface="Times New Roman"/>
              </a:defRPr>
            </a:pPr>
            <a:r>
              <a:t>Avoid squatting position </a:t>
            </a:r>
          </a:p>
          <a:p>
            <a:pPr marL="228600" indent="-228600" rtl="0">
              <a:lnSpc>
                <a:spcPct val="99000"/>
              </a:lnSpc>
              <a:buSzPts val="2400"/>
              <a:defRPr sz="2400" b="1">
                <a:solidFill>
                  <a:srgbClr val="008B96"/>
                </a:solidFill>
                <a:latin typeface="Times New Roman"/>
                <a:ea typeface="Times New Roman"/>
                <a:cs typeface="Times New Roman"/>
                <a:sym typeface="Times New Roman"/>
              </a:defRPr>
            </a:pPr>
            <a:r>
              <a:t>Sit in a tub of warm water</a:t>
            </a:r>
          </a:p>
          <a:p>
            <a:pPr marL="228600" indent="-228600" rtl="0">
              <a:lnSpc>
                <a:spcPct val="99000"/>
              </a:lnSpc>
              <a:buSzPts val="2400"/>
              <a:defRPr sz="2400">
                <a:latin typeface="Times New Roman"/>
                <a:ea typeface="Times New Roman"/>
                <a:cs typeface="Times New Roman"/>
                <a:sym typeface="Times New Roman"/>
              </a:defRPr>
            </a:pPr>
            <a:r>
              <a:t>Change sanitary pads at least every 4 h to help prevent infection, AND always keep the wound clean and dry after each urination or defecation (</a:t>
            </a:r>
            <a:r>
              <a:rPr b="1">
                <a:solidFill>
                  <a:srgbClr val="008B96"/>
                </a:solidFill>
              </a:rPr>
              <a:t>perineal hygiene</a:t>
            </a:r>
            <a:r>
              <a:t>).</a:t>
            </a:r>
          </a:p>
        </p:txBody>
      </p:sp>
      <p:pic>
        <p:nvPicPr>
          <p:cNvPr id="344" name="IMG_1668.jpeg" descr="IMG_1668.jpeg"/>
          <p:cNvPicPr>
            <a:picLocks noChangeAspect="1"/>
          </p:cNvPicPr>
          <p:nvPr/>
        </p:nvPicPr>
        <p:blipFill>
          <a:blip r:embed="rId2"/>
          <a:stretch>
            <a:fillRect/>
          </a:stretch>
        </p:blipFill>
        <p:spPr>
          <a:xfrm>
            <a:off x="7085856" y="3384975"/>
            <a:ext cx="2965602" cy="1646315"/>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IMG_1670.jpeg" descr="IMG_1670.jpeg"/>
          <p:cNvPicPr>
            <a:picLocks noChangeAspect="1"/>
          </p:cNvPicPr>
          <p:nvPr/>
        </p:nvPicPr>
        <p:blipFill>
          <a:blip r:embed="rId2"/>
          <a:stretch>
            <a:fillRect/>
          </a:stretch>
        </p:blipFill>
        <p:spPr>
          <a:xfrm>
            <a:off x="-15843" y="-243408"/>
            <a:ext cx="12277859" cy="7594083"/>
          </a:xfrm>
          <a:prstGeom prst="rect">
            <a:avLst/>
          </a:prstGeom>
          <a:ln w="12700">
            <a:miter lim="400000"/>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IMG_1671.jpeg" descr="IMG_1671.jpeg"/>
          <p:cNvPicPr>
            <a:picLocks noChangeAspect="1"/>
          </p:cNvPicPr>
          <p:nvPr/>
        </p:nvPicPr>
        <p:blipFill>
          <a:blip r:embed="rId2"/>
          <a:srcRect l="1784" t="19422" r="8209" b="6211"/>
          <a:stretch>
            <a:fillRect/>
          </a:stretch>
        </p:blipFill>
        <p:spPr>
          <a:xfrm>
            <a:off x="1745691" y="648980"/>
            <a:ext cx="9180671" cy="5492427"/>
          </a:xfrm>
          <a:prstGeom prst="rect">
            <a:avLst/>
          </a:prstGeom>
          <a:ln w="12700">
            <a:miter lim="400000"/>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G_1672.jpeg" descr="IMG_1672.jpeg"/>
          <p:cNvPicPr>
            <a:picLocks noChangeAspect="1"/>
          </p:cNvPicPr>
          <p:nvPr/>
        </p:nvPicPr>
        <p:blipFill>
          <a:blip r:embed="rId2"/>
          <a:srcRect l="499" t="849" r="2883" b="4389"/>
          <a:stretch>
            <a:fillRect/>
          </a:stretch>
        </p:blipFill>
        <p:spPr>
          <a:xfrm>
            <a:off x="182555" y="1190148"/>
            <a:ext cx="11779561" cy="4525033"/>
          </a:xfrm>
          <a:prstGeom prst="rect">
            <a:avLst/>
          </a:prstGeom>
          <a:ln w="12700">
            <a:miter lim="400000"/>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IMG_1673.jpeg" descr="IMG_1673.jpeg"/>
          <p:cNvPicPr>
            <a:picLocks noChangeAspect="1"/>
          </p:cNvPicPr>
          <p:nvPr/>
        </p:nvPicPr>
        <p:blipFill>
          <a:blip r:embed="rId2"/>
          <a:srcRect l="3623" t="10746" b="5323"/>
          <a:stretch>
            <a:fillRect/>
          </a:stretch>
        </p:blipFill>
        <p:spPr>
          <a:xfrm>
            <a:off x="1847867" y="480053"/>
            <a:ext cx="8631492" cy="5755907"/>
          </a:xfrm>
          <a:prstGeom prst="rect">
            <a:avLst/>
          </a:prstGeom>
          <a:ln w="12700">
            <a:miter lim="400000"/>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37;p7"/>
          <p:cNvSpPr txBox="1">
            <a:spLocks noGrp="1"/>
          </p:cNvSpPr>
          <p:nvPr>
            <p:ph type="title"/>
          </p:nvPr>
        </p:nvSpPr>
        <p:spPr>
          <a:xfrm>
            <a:off x="838200" y="-275429"/>
            <a:ext cx="10515600" cy="1325564"/>
          </a:xfrm>
          <a:prstGeom prst="rect">
            <a:avLst/>
          </a:prstGeom>
        </p:spPr>
        <p:txBody>
          <a:bodyPr/>
          <a:lstStyle>
            <a:lvl1pPr rtl="0">
              <a:defRPr/>
            </a:lvl1pPr>
          </a:lstStyle>
          <a:p>
            <a:r>
              <a:t>Caput succedaneum:</a:t>
            </a:r>
          </a:p>
        </p:txBody>
      </p:sp>
      <p:sp>
        <p:nvSpPr>
          <p:cNvPr id="146" name="Google Shape;138;p7"/>
          <p:cNvSpPr txBox="1">
            <a:spLocks noGrp="1"/>
          </p:cNvSpPr>
          <p:nvPr>
            <p:ph type="body" idx="1"/>
          </p:nvPr>
        </p:nvSpPr>
        <p:spPr>
          <a:xfrm>
            <a:off x="941895" y="1157757"/>
            <a:ext cx="10515601" cy="4236089"/>
          </a:xfrm>
          <a:prstGeom prst="rect">
            <a:avLst/>
          </a:prstGeom>
        </p:spPr>
        <p:txBody>
          <a:bodyPr/>
          <a:lstStyle/>
          <a:p>
            <a:pPr marL="228600" indent="-228600" rtl="0">
              <a:spcBef>
                <a:spcPts val="0"/>
              </a:spcBef>
              <a:defRPr/>
            </a:pPr>
            <a:r>
              <a:t>Scalp edema due to : </a:t>
            </a:r>
          </a:p>
          <a:p>
            <a:pPr marL="0" indent="0" rtl="0">
              <a:buSzTx/>
              <a:buNone/>
              <a:defRPr/>
            </a:pPr>
            <a:r>
              <a:t>   </a:t>
            </a:r>
            <a:r>
              <a:rPr sz="1800"/>
              <a:t>Normal application of ventose (Vacuum).</a:t>
            </a:r>
          </a:p>
          <a:p>
            <a:pPr marL="0" indent="0" rtl="0">
              <a:buSzTx/>
              <a:buNone/>
              <a:defRPr sz="1800"/>
            </a:pPr>
            <a:r>
              <a:t>   Prolonged or obstructed labor.</a:t>
            </a:r>
          </a:p>
          <a:p>
            <a:pPr marL="228600" indent="-228600" rtl="0">
              <a:buSzPts val="1800"/>
              <a:defRPr sz="1800"/>
            </a:pPr>
            <a:r>
              <a:t>Located at the presenting portion of the skull or vacuum placement site.</a:t>
            </a:r>
          </a:p>
          <a:p>
            <a:pPr marL="228600" indent="-228600" rtl="0">
              <a:buSzPts val="1800"/>
              <a:defRPr sz="1800"/>
            </a:pPr>
            <a:r>
              <a:t>Only skin involvement and isn't limited by suture lines &amp; skin ecchymosis is usually present.</a:t>
            </a:r>
          </a:p>
          <a:p>
            <a:pPr marL="228600" indent="-228600" rtl="0">
              <a:buSzPts val="1800"/>
              <a:defRPr sz="1800"/>
            </a:pPr>
            <a:r>
              <a:t>Resolves on its own within 1-2 days </a:t>
            </a:r>
          </a:p>
        </p:txBody>
      </p:sp>
      <p:pic>
        <p:nvPicPr>
          <p:cNvPr id="147" name="Google Shape;139;p7" descr="Google Shape;139;p7"/>
          <p:cNvPicPr>
            <a:picLocks noChangeAspect="1"/>
          </p:cNvPicPr>
          <p:nvPr/>
        </p:nvPicPr>
        <p:blipFill>
          <a:blip r:embed="rId2"/>
          <a:stretch>
            <a:fillRect/>
          </a:stretch>
        </p:blipFill>
        <p:spPr>
          <a:xfrm>
            <a:off x="8543925" y="681037"/>
            <a:ext cx="2809875" cy="1638301"/>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IMG_1674.jpeg" descr="IMG_1674.jpeg"/>
          <p:cNvPicPr>
            <a:picLocks noChangeAspect="1"/>
          </p:cNvPicPr>
          <p:nvPr/>
        </p:nvPicPr>
        <p:blipFill>
          <a:blip r:embed="rId2"/>
          <a:srcRect l="4764" t="16563" r="4544" b="6704"/>
          <a:stretch>
            <a:fillRect/>
          </a:stretch>
        </p:blipFill>
        <p:spPr>
          <a:xfrm>
            <a:off x="1788402" y="705341"/>
            <a:ext cx="8960022" cy="5636635"/>
          </a:xfrm>
          <a:prstGeom prst="rect">
            <a:avLst/>
          </a:prstGeom>
          <a:ln w="12700">
            <a:miter lim="400000"/>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IMG_1675.jpeg" descr="IMG_1675.jpeg"/>
          <p:cNvPicPr>
            <a:picLocks noChangeAspect="1"/>
          </p:cNvPicPr>
          <p:nvPr/>
        </p:nvPicPr>
        <p:blipFill>
          <a:blip r:embed="rId2"/>
          <a:srcRect l="2712" t="6408" r="3153" b="3845"/>
          <a:stretch>
            <a:fillRect/>
          </a:stretch>
        </p:blipFill>
        <p:spPr>
          <a:xfrm>
            <a:off x="-54475" y="-478017"/>
            <a:ext cx="12388846" cy="7557104"/>
          </a:xfrm>
          <a:prstGeom prst="rect">
            <a:avLst/>
          </a:prstGeom>
          <a:ln w="12700">
            <a:miter lim="400000"/>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IMG_1676.jpeg" descr="IMG_1676.jpeg"/>
          <p:cNvPicPr>
            <a:picLocks noChangeAspect="1"/>
          </p:cNvPicPr>
          <p:nvPr/>
        </p:nvPicPr>
        <p:blipFill>
          <a:blip r:embed="rId2"/>
          <a:srcRect l="3235" r="1103" b="2859"/>
          <a:stretch>
            <a:fillRect/>
          </a:stretch>
        </p:blipFill>
        <p:spPr>
          <a:xfrm>
            <a:off x="1796098" y="0"/>
            <a:ext cx="8795882" cy="6661923"/>
          </a:xfrm>
          <a:prstGeom prst="rect">
            <a:avLst/>
          </a:prstGeom>
          <a:ln w="12700">
            <a:miter lim="400000"/>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IMG_1677.jpeg" descr="IMG_1677.jpeg"/>
          <p:cNvPicPr>
            <a:picLocks noChangeAspect="1"/>
          </p:cNvPicPr>
          <p:nvPr/>
        </p:nvPicPr>
        <p:blipFill>
          <a:blip r:embed="rId2"/>
          <a:srcRect t="3647" b="5126"/>
          <a:stretch>
            <a:fillRect/>
          </a:stretch>
        </p:blipFill>
        <p:spPr>
          <a:xfrm>
            <a:off x="1909473" y="70084"/>
            <a:ext cx="8674143" cy="6697548"/>
          </a:xfrm>
          <a:prstGeom prst="rect">
            <a:avLst/>
          </a:prstGeom>
          <a:ln w="12700">
            <a:miter lim="400000"/>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IMG_1678.jpeg" descr="IMG_1678.jpeg"/>
          <p:cNvPicPr>
            <a:picLocks noChangeAspect="1"/>
          </p:cNvPicPr>
          <p:nvPr/>
        </p:nvPicPr>
        <p:blipFill>
          <a:blip r:embed="rId2"/>
          <a:srcRect l="2638" r="3100" b="2070"/>
          <a:stretch>
            <a:fillRect/>
          </a:stretch>
        </p:blipFill>
        <p:spPr>
          <a:xfrm>
            <a:off x="-191397" y="-1363984"/>
            <a:ext cx="12378716" cy="8605577"/>
          </a:xfrm>
          <a:prstGeom prst="rect">
            <a:avLst/>
          </a:prstGeom>
          <a:ln w="12700">
            <a:miter lim="400000"/>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IMG_1679.jpeg" descr="IMG_1679.jpeg"/>
          <p:cNvPicPr>
            <a:picLocks noChangeAspect="1"/>
          </p:cNvPicPr>
          <p:nvPr/>
        </p:nvPicPr>
        <p:blipFill>
          <a:blip r:embed="rId2"/>
          <a:srcRect r="1149"/>
          <a:stretch>
            <a:fillRect/>
          </a:stretch>
        </p:blipFill>
        <p:spPr>
          <a:xfrm>
            <a:off x="-115605" y="-209303"/>
            <a:ext cx="12487159" cy="8063209"/>
          </a:xfrm>
          <a:prstGeom prst="rect">
            <a:avLst/>
          </a:prstGeom>
          <a:ln w="12700">
            <a:miter lim="400000"/>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IMG_1680.jpeg" descr="IMG_1680.jpeg"/>
          <p:cNvPicPr>
            <a:picLocks noChangeAspect="1"/>
          </p:cNvPicPr>
          <p:nvPr/>
        </p:nvPicPr>
        <p:blipFill>
          <a:blip r:embed="rId2"/>
          <a:srcRect l="3050" r="2734"/>
          <a:stretch>
            <a:fillRect/>
          </a:stretch>
        </p:blipFill>
        <p:spPr>
          <a:xfrm>
            <a:off x="-13114" y="-393752"/>
            <a:ext cx="12425773" cy="7792006"/>
          </a:xfrm>
          <a:prstGeom prst="rect">
            <a:avLst/>
          </a:prstGeom>
          <a:ln w="12700">
            <a:miter lim="400000"/>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IMG_1681.jpeg" descr="IMG_1681.jpeg"/>
          <p:cNvPicPr>
            <a:picLocks noChangeAspect="1"/>
          </p:cNvPicPr>
          <p:nvPr/>
        </p:nvPicPr>
        <p:blipFill>
          <a:blip r:embed="rId2"/>
          <a:srcRect r="1188" b="3204"/>
          <a:stretch>
            <a:fillRect/>
          </a:stretch>
        </p:blipFill>
        <p:spPr>
          <a:xfrm>
            <a:off x="1081719" y="219753"/>
            <a:ext cx="10150648" cy="6638247"/>
          </a:xfrm>
          <a:prstGeom prst="rect">
            <a:avLst/>
          </a:prstGeom>
          <a:ln w="12700">
            <a:miter lim="400000"/>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IMG_1682.jpeg" descr="IMG_1682.jpeg"/>
          <p:cNvPicPr>
            <a:picLocks noChangeAspect="1"/>
          </p:cNvPicPr>
          <p:nvPr/>
        </p:nvPicPr>
        <p:blipFill>
          <a:blip r:embed="rId2"/>
          <a:srcRect r="273"/>
          <a:stretch>
            <a:fillRect/>
          </a:stretch>
        </p:blipFill>
        <p:spPr>
          <a:xfrm>
            <a:off x="-121627" y="-3191"/>
            <a:ext cx="12861147" cy="9892099"/>
          </a:xfrm>
          <a:prstGeom prst="rect">
            <a:avLst/>
          </a:prstGeom>
          <a:ln w="12700">
            <a:miter lim="400000"/>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G_1683.jpeg" descr="IMG_1683.jpeg"/>
          <p:cNvPicPr>
            <a:picLocks noChangeAspect="1"/>
          </p:cNvPicPr>
          <p:nvPr/>
        </p:nvPicPr>
        <p:blipFill>
          <a:blip r:embed="rId2"/>
          <a:srcRect l="5907" b="8819"/>
          <a:stretch>
            <a:fillRect/>
          </a:stretch>
        </p:blipFill>
        <p:spPr>
          <a:xfrm>
            <a:off x="-338861" y="-1351151"/>
            <a:ext cx="12634599" cy="9325179"/>
          </a:xfrm>
          <a:prstGeom prst="rect">
            <a:avLst/>
          </a:prstGeom>
          <a:ln w="12700">
            <a:miter lim="400000"/>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Google Shape;144;p8"/>
          <p:cNvSpPr txBox="1">
            <a:spLocks noGrp="1"/>
          </p:cNvSpPr>
          <p:nvPr>
            <p:ph type="title"/>
          </p:nvPr>
        </p:nvSpPr>
        <p:spPr>
          <a:xfrm>
            <a:off x="753357" y="160255"/>
            <a:ext cx="10515601" cy="851702"/>
          </a:xfrm>
          <a:prstGeom prst="rect">
            <a:avLst/>
          </a:prstGeom>
        </p:spPr>
        <p:txBody>
          <a:bodyPr>
            <a:normAutofit fontScale="90000"/>
          </a:bodyPr>
          <a:lstStyle>
            <a:lvl1pPr rtl="0">
              <a:defRPr sz="4800"/>
            </a:lvl1pPr>
          </a:lstStyle>
          <a:p>
            <a:r>
              <a:t>Subgaleal hematoma:</a:t>
            </a:r>
          </a:p>
        </p:txBody>
      </p:sp>
      <p:sp>
        <p:nvSpPr>
          <p:cNvPr id="150" name="Google Shape;145;p8"/>
          <p:cNvSpPr txBox="1">
            <a:spLocks noGrp="1"/>
          </p:cNvSpPr>
          <p:nvPr>
            <p:ph type="body" idx="1"/>
          </p:nvPr>
        </p:nvSpPr>
        <p:spPr>
          <a:xfrm>
            <a:off x="838200" y="1139596"/>
            <a:ext cx="10515600" cy="4236089"/>
          </a:xfrm>
          <a:prstGeom prst="rect">
            <a:avLst/>
          </a:prstGeom>
        </p:spPr>
        <p:txBody>
          <a:bodyPr/>
          <a:lstStyle/>
          <a:p>
            <a:pPr marL="228600" indent="-228600" rtl="0">
              <a:spcBef>
                <a:spcPts val="0"/>
              </a:spcBef>
              <a:defRPr b="1">
                <a:latin typeface="Times New Roman"/>
                <a:ea typeface="Times New Roman"/>
                <a:cs typeface="Times New Roman"/>
                <a:sym typeface="Times New Roman"/>
              </a:defRPr>
            </a:pPr>
            <a:r>
              <a:t>Bleeding from the emissary vein into the loose connective tissue layer of scalp.</a:t>
            </a:r>
          </a:p>
          <a:p>
            <a:pPr marL="228600" indent="-228600" rtl="0">
              <a:defRPr b="1">
                <a:latin typeface="Times New Roman"/>
                <a:ea typeface="Times New Roman"/>
                <a:cs typeface="Times New Roman"/>
                <a:sym typeface="Times New Roman"/>
              </a:defRPr>
            </a:pPr>
            <a:r>
              <a:t>Caused by vacuum or forceps assisted delivery or skull fracture</a:t>
            </a:r>
          </a:p>
          <a:p>
            <a:pPr marL="228600" indent="-228600" rtl="0">
              <a:defRPr b="1">
                <a:latin typeface="Times New Roman"/>
                <a:ea typeface="Times New Roman"/>
                <a:cs typeface="Times New Roman"/>
                <a:sym typeface="Times New Roman"/>
              </a:defRPr>
            </a:pPr>
            <a:r>
              <a:t>Wide-spread and isn’t limited by sutures so there is no barrier to limit the bleeding.</a:t>
            </a:r>
          </a:p>
          <a:p>
            <a:pPr marL="228600" indent="-228600" rtl="0">
              <a:defRPr b="1">
                <a:solidFill>
                  <a:srgbClr val="C00000"/>
                </a:solidFill>
                <a:latin typeface="Times New Roman"/>
                <a:ea typeface="Times New Roman"/>
                <a:cs typeface="Times New Roman"/>
                <a:sym typeface="Times New Roman"/>
              </a:defRPr>
            </a:pPr>
            <a:r>
              <a:t>LETHAL </a:t>
            </a:r>
            <a:r>
              <a:rPr>
                <a:solidFill>
                  <a:srgbClr val="000000"/>
                </a:solidFill>
              </a:rPr>
              <a:t>, because of the massive blood loss and hypovolemic shock, can cause up to 70% blood loss .</a:t>
            </a:r>
          </a:p>
          <a:p>
            <a:pPr marL="228600" indent="-228600" rtl="0">
              <a:defRPr b="1">
                <a:latin typeface="Times New Roman"/>
                <a:ea typeface="Times New Roman"/>
                <a:cs typeface="Times New Roman"/>
                <a:sym typeface="Times New Roman"/>
              </a:defRPr>
            </a:pPr>
            <a:r>
              <a:t>Usually develops slowly 12-72 hours after delivery. However, if severe it can be noticed immediately </a:t>
            </a:r>
          </a:p>
          <a:p>
            <a:pPr marL="228600" indent="-228600" rtl="0">
              <a:defRPr b="1">
                <a:latin typeface="Times New Roman"/>
                <a:ea typeface="Times New Roman"/>
                <a:cs typeface="Times New Roman"/>
                <a:sym typeface="Times New Roman"/>
              </a:defRPr>
            </a:pPr>
            <a:r>
              <a:t>Resuscitation &amp; intensive care</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IMG_1684.jpeg" descr="IMG_1684.jpeg"/>
          <p:cNvPicPr>
            <a:picLocks noChangeAspect="1"/>
          </p:cNvPicPr>
          <p:nvPr/>
        </p:nvPicPr>
        <p:blipFill>
          <a:blip r:embed="rId2"/>
          <a:srcRect l="1749" t="2218" r="2624" b="3226"/>
          <a:stretch>
            <a:fillRect/>
          </a:stretch>
        </p:blipFill>
        <p:spPr>
          <a:xfrm>
            <a:off x="-72365" y="-211485"/>
            <a:ext cx="11677738" cy="8347144"/>
          </a:xfrm>
          <a:prstGeom prst="rect">
            <a:avLst/>
          </a:prstGeom>
          <a:ln w="12700">
            <a:miter lim="400000"/>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IMG_1685.jpeg" descr="IMG_1685.jpeg"/>
          <p:cNvPicPr>
            <a:picLocks noChangeAspect="1"/>
          </p:cNvPicPr>
          <p:nvPr/>
        </p:nvPicPr>
        <p:blipFill>
          <a:blip r:embed="rId2"/>
          <a:srcRect l="3403" r="1247"/>
          <a:stretch>
            <a:fillRect/>
          </a:stretch>
        </p:blipFill>
        <p:spPr>
          <a:xfrm>
            <a:off x="221292" y="540429"/>
            <a:ext cx="11624939" cy="5555849"/>
          </a:xfrm>
          <a:prstGeom prst="rect">
            <a:avLst/>
          </a:prstGeom>
          <a:ln w="12700">
            <a:miter lim="400000"/>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IMG_1686.jpeg" descr="IMG_1686.jpeg"/>
          <p:cNvPicPr>
            <a:picLocks noChangeAspect="1"/>
          </p:cNvPicPr>
          <p:nvPr/>
        </p:nvPicPr>
        <p:blipFill>
          <a:blip r:embed="rId2"/>
          <a:srcRect l="931" t="712" r="3918" b="6345"/>
          <a:stretch>
            <a:fillRect/>
          </a:stretch>
        </p:blipFill>
        <p:spPr>
          <a:xfrm>
            <a:off x="989557" y="-146489"/>
            <a:ext cx="10337363" cy="7358440"/>
          </a:xfrm>
          <a:prstGeom prst="rect">
            <a:avLst/>
          </a:prstGeom>
          <a:ln w="12700">
            <a:miter lim="400000"/>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IMG_1687.jpeg" descr="IMG_1687.jpeg"/>
          <p:cNvPicPr>
            <a:picLocks noChangeAspect="1"/>
          </p:cNvPicPr>
          <p:nvPr/>
        </p:nvPicPr>
        <p:blipFill>
          <a:blip r:embed="rId2"/>
          <a:srcRect l="3685" r="6538" b="7058"/>
          <a:stretch>
            <a:fillRect/>
          </a:stretch>
        </p:blipFill>
        <p:spPr>
          <a:xfrm>
            <a:off x="874124" y="193631"/>
            <a:ext cx="10443752" cy="6373923"/>
          </a:xfrm>
          <a:prstGeom prst="rect">
            <a:avLst/>
          </a:prstGeom>
          <a:ln w="12700">
            <a:miter lim="400000"/>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IMG_1688.jpeg" descr="IMG_1688.jpeg"/>
          <p:cNvPicPr>
            <a:picLocks noChangeAspect="1"/>
          </p:cNvPicPr>
          <p:nvPr/>
        </p:nvPicPr>
        <p:blipFill>
          <a:blip r:embed="rId2"/>
          <a:srcRect l="1889" t="6453" r="6183" b="4436"/>
          <a:stretch>
            <a:fillRect/>
          </a:stretch>
        </p:blipFill>
        <p:spPr>
          <a:xfrm>
            <a:off x="2166915" y="139585"/>
            <a:ext cx="7733693" cy="6385198"/>
          </a:xfrm>
          <a:prstGeom prst="rect">
            <a:avLst/>
          </a:prstGeom>
          <a:ln w="12700">
            <a:miter lim="400000"/>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IMG_1689.jpeg" descr="IMG_1689.jpeg"/>
          <p:cNvPicPr>
            <a:picLocks noChangeAspect="1"/>
          </p:cNvPicPr>
          <p:nvPr/>
        </p:nvPicPr>
        <p:blipFill>
          <a:blip r:embed="rId2"/>
          <a:srcRect l="3152" t="1815" b="10083"/>
          <a:stretch>
            <a:fillRect/>
          </a:stretch>
        </p:blipFill>
        <p:spPr>
          <a:xfrm>
            <a:off x="1403872" y="-42606"/>
            <a:ext cx="9591718" cy="6818735"/>
          </a:xfrm>
          <a:prstGeom prst="rect">
            <a:avLst/>
          </a:prstGeom>
          <a:ln w="12700">
            <a:miter lim="400000"/>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IMG_1690.jpeg" descr="IMG_1690.jpeg"/>
          <p:cNvPicPr>
            <a:picLocks noChangeAspect="1"/>
          </p:cNvPicPr>
          <p:nvPr/>
        </p:nvPicPr>
        <p:blipFill>
          <a:blip r:embed="rId2"/>
          <a:stretch>
            <a:fillRect/>
          </a:stretch>
        </p:blipFill>
        <p:spPr>
          <a:xfrm>
            <a:off x="1816100" y="0"/>
            <a:ext cx="8559800" cy="6858000"/>
          </a:xfrm>
          <a:prstGeom prst="rect">
            <a:avLst/>
          </a:prstGeom>
          <a:ln w="12700">
            <a:miter lim="400000"/>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IMG_1691.jpeg" descr="IMG_1691.jpeg"/>
          <p:cNvPicPr>
            <a:picLocks noChangeAspect="1"/>
          </p:cNvPicPr>
          <p:nvPr/>
        </p:nvPicPr>
        <p:blipFill>
          <a:blip r:embed="rId2"/>
          <a:stretch>
            <a:fillRect/>
          </a:stretch>
        </p:blipFill>
        <p:spPr>
          <a:xfrm>
            <a:off x="1333500" y="0"/>
            <a:ext cx="9525000" cy="6858000"/>
          </a:xfrm>
          <a:prstGeom prst="rect">
            <a:avLst/>
          </a:prstGeom>
          <a:ln w="12700">
            <a:miter lim="400000"/>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IMG_1692.jpeg" descr="IMG_1692.jpeg"/>
          <p:cNvPicPr>
            <a:picLocks noChangeAspect="1"/>
          </p:cNvPicPr>
          <p:nvPr/>
        </p:nvPicPr>
        <p:blipFill>
          <a:blip r:embed="rId2"/>
          <a:stretch>
            <a:fillRect/>
          </a:stretch>
        </p:blipFill>
        <p:spPr>
          <a:xfrm>
            <a:off x="1498600" y="0"/>
            <a:ext cx="9194800" cy="6858000"/>
          </a:xfrm>
          <a:prstGeom prst="rect">
            <a:avLst/>
          </a:prstGeom>
          <a:ln w="12700">
            <a:miter lim="400000"/>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IMG_1693.jpeg" descr="IMG_1693.jpeg"/>
          <p:cNvPicPr>
            <a:picLocks noChangeAspect="1"/>
          </p:cNvPicPr>
          <p:nvPr/>
        </p:nvPicPr>
        <p:blipFill>
          <a:blip r:embed="rId2"/>
          <a:stretch>
            <a:fillRect/>
          </a:stretch>
        </p:blipFill>
        <p:spPr>
          <a:xfrm>
            <a:off x="1422400" y="0"/>
            <a:ext cx="9347200" cy="6858000"/>
          </a:xfrm>
          <a:prstGeom prst="rect">
            <a:avLst/>
          </a:prstGeom>
          <a:ln w="12700">
            <a:miter lim="400000"/>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Google Shape;151;p9"/>
          <p:cNvSpPr txBox="1">
            <a:spLocks noGrp="1"/>
          </p:cNvSpPr>
          <p:nvPr>
            <p:ph type="title"/>
          </p:nvPr>
        </p:nvSpPr>
        <p:spPr>
          <a:xfrm>
            <a:off x="715652" y="-209911"/>
            <a:ext cx="10515601" cy="1325564"/>
          </a:xfrm>
          <a:prstGeom prst="rect">
            <a:avLst/>
          </a:prstGeom>
        </p:spPr>
        <p:txBody>
          <a:bodyPr/>
          <a:lstStyle>
            <a:lvl1pPr rtl="0">
              <a:defRPr/>
            </a:lvl1pPr>
          </a:lstStyle>
          <a:p>
            <a:r>
              <a:t>Cephalhematoma:</a:t>
            </a:r>
          </a:p>
        </p:txBody>
      </p:sp>
      <p:sp>
        <p:nvSpPr>
          <p:cNvPr id="153" name="Google Shape;152;p9"/>
          <p:cNvSpPr txBox="1">
            <a:spLocks noGrp="1"/>
          </p:cNvSpPr>
          <p:nvPr>
            <p:ph type="body" idx="1"/>
          </p:nvPr>
        </p:nvSpPr>
        <p:spPr>
          <a:xfrm>
            <a:off x="715652" y="1233863"/>
            <a:ext cx="10515601" cy="4236089"/>
          </a:xfrm>
          <a:prstGeom prst="rect">
            <a:avLst/>
          </a:prstGeom>
        </p:spPr>
        <p:txBody>
          <a:bodyPr/>
          <a:lstStyle/>
          <a:p>
            <a:pPr marL="228600" indent="-228600" rtl="0">
              <a:spcBef>
                <a:spcPts val="0"/>
              </a:spcBef>
              <a:defRPr b="1">
                <a:latin typeface="Times New Roman"/>
                <a:ea typeface="Times New Roman"/>
                <a:cs typeface="Times New Roman"/>
                <a:sym typeface="Times New Roman"/>
              </a:defRPr>
            </a:pPr>
            <a:r>
              <a:t>blood directly beneath periosteum so it doesn’t cross suture lines.</a:t>
            </a:r>
          </a:p>
          <a:p>
            <a:pPr marL="228600" indent="-228600" rtl="0">
              <a:defRPr b="1">
                <a:latin typeface="Times New Roman"/>
                <a:ea typeface="Times New Roman"/>
                <a:cs typeface="Times New Roman"/>
                <a:sym typeface="Times New Roman"/>
              </a:defRPr>
            </a:pPr>
            <a:r>
              <a:t>Caused by wrong application  of forceps or using vacuum, may be accompanied by depressed or diastatic skull fracture </a:t>
            </a:r>
          </a:p>
          <a:p>
            <a:pPr marL="228600" indent="-228600" rtl="0">
              <a:defRPr b="1">
                <a:latin typeface="Times New Roman"/>
                <a:ea typeface="Times New Roman"/>
                <a:cs typeface="Times New Roman"/>
                <a:sym typeface="Times New Roman"/>
              </a:defRPr>
            </a:pPr>
            <a:r>
              <a:t>The mass is firm and has well defined margins and the scalp moves freely above it.</a:t>
            </a:r>
          </a:p>
          <a:p>
            <a:pPr marL="228600" indent="-228600" rtl="0">
              <a:defRPr b="1">
                <a:latin typeface="Times New Roman"/>
                <a:ea typeface="Times New Roman"/>
                <a:cs typeface="Times New Roman"/>
                <a:sym typeface="Times New Roman"/>
              </a:defRPr>
            </a:pPr>
            <a:r>
              <a:t>Shouldn’t be aspired in newborns because of risk of infection and abscess formation.</a:t>
            </a:r>
          </a:p>
          <a:p>
            <a:pPr marL="0" indent="0" rtl="0">
              <a:buSzTx/>
              <a:buNone/>
              <a:defRPr sz="3000" b="1">
                <a:solidFill>
                  <a:srgbClr val="008B96"/>
                </a:solidFill>
                <a:latin typeface="Times New Roman"/>
                <a:ea typeface="Times New Roman"/>
                <a:cs typeface="Times New Roman"/>
                <a:sym typeface="Times New Roman"/>
              </a:defRPr>
            </a:pPr>
            <a:r>
              <a:t>Cephalhematoma vs. Subgaleal hematoma</a:t>
            </a:r>
          </a:p>
        </p:txBody>
      </p:sp>
      <p:pic>
        <p:nvPicPr>
          <p:cNvPr id="154" name="Google Shape;153;p9" descr="Google Shape;153;p9"/>
          <p:cNvPicPr>
            <a:picLocks noChangeAspect="1"/>
          </p:cNvPicPr>
          <p:nvPr/>
        </p:nvPicPr>
        <p:blipFill>
          <a:blip r:embed="rId2"/>
          <a:stretch>
            <a:fillRect/>
          </a:stretch>
        </p:blipFill>
        <p:spPr>
          <a:xfrm>
            <a:off x="2422187" y="4095343"/>
            <a:ext cx="4241259" cy="2577831"/>
          </a:xfrm>
          <a:prstGeom prst="rect">
            <a:avLst/>
          </a:prstGeom>
          <a:ln w="12700">
            <a:miter lim="400000"/>
          </a:ln>
        </p:spPr>
      </p:pic>
      <p:pic>
        <p:nvPicPr>
          <p:cNvPr id="155" name="Google Shape;154;p9" descr="Google Shape;154;p9"/>
          <p:cNvPicPr>
            <a:picLocks noChangeAspect="1"/>
          </p:cNvPicPr>
          <p:nvPr/>
        </p:nvPicPr>
        <p:blipFill>
          <a:blip r:embed="rId3"/>
          <a:stretch>
            <a:fillRect/>
          </a:stretch>
        </p:blipFill>
        <p:spPr>
          <a:xfrm>
            <a:off x="4343892" y="4095343"/>
            <a:ext cx="6325238" cy="2577831"/>
          </a:xfrm>
          <a:prstGeom prst="rect">
            <a:avLst/>
          </a:prstGeom>
          <a:ln w="12700">
            <a:miter lim="400000"/>
          </a:ln>
        </p:spPr>
      </p:pic>
      <p:sp>
        <p:nvSpPr>
          <p:cNvPr id="156" name="Google Shape;155;p9"/>
          <p:cNvSpPr txBox="1"/>
          <p:nvPr/>
        </p:nvSpPr>
        <p:spPr>
          <a:xfrm>
            <a:off x="6273982" y="6196517"/>
            <a:ext cx="3056507" cy="37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rtl="0">
              <a:defRPr sz="1600">
                <a:latin typeface="Avenir Roman"/>
                <a:ea typeface="Avenir Roman"/>
                <a:cs typeface="Avenir Roman"/>
                <a:sym typeface="Avenir Roman"/>
              </a:defRPr>
            </a:lvl1pPr>
          </a:lstStyle>
          <a:p>
            <a:r>
              <a:t>Resuscitation if needed</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IMG_1694.jpeg" descr="IMG_1694.jpeg"/>
          <p:cNvPicPr>
            <a:picLocks noChangeAspect="1"/>
          </p:cNvPicPr>
          <p:nvPr/>
        </p:nvPicPr>
        <p:blipFill>
          <a:blip r:embed="rId2"/>
          <a:stretch>
            <a:fillRect/>
          </a:stretch>
        </p:blipFill>
        <p:spPr>
          <a:xfrm>
            <a:off x="1720850" y="0"/>
            <a:ext cx="8750300" cy="6858000"/>
          </a:xfrm>
          <a:prstGeom prst="rect">
            <a:avLst/>
          </a:prstGeom>
          <a:ln w="12700">
            <a:miter lim="400000"/>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G_1695.jpeg" descr="IMG_1695.jpeg"/>
          <p:cNvPicPr>
            <a:picLocks noChangeAspect="1"/>
          </p:cNvPicPr>
          <p:nvPr/>
        </p:nvPicPr>
        <p:blipFill>
          <a:blip r:embed="rId2"/>
          <a:stretch>
            <a:fillRect/>
          </a:stretch>
        </p:blipFill>
        <p:spPr>
          <a:xfrm>
            <a:off x="800100" y="0"/>
            <a:ext cx="10591800" cy="6858000"/>
          </a:xfrm>
          <a:prstGeom prst="rect">
            <a:avLst/>
          </a:prstGeom>
          <a:ln w="12700">
            <a:miter lim="400000"/>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IMG_1696.jpeg" descr="IMG_1696.jpeg"/>
          <p:cNvPicPr>
            <a:picLocks noChangeAspect="1"/>
          </p:cNvPicPr>
          <p:nvPr/>
        </p:nvPicPr>
        <p:blipFill>
          <a:blip r:embed="rId2"/>
          <a:srcRect l="2581" t="1523" b="3265"/>
          <a:stretch>
            <a:fillRect/>
          </a:stretch>
        </p:blipFill>
        <p:spPr>
          <a:xfrm>
            <a:off x="1326025" y="-114666"/>
            <a:ext cx="9174229" cy="7089063"/>
          </a:xfrm>
          <a:prstGeom prst="rect">
            <a:avLst/>
          </a:prstGeom>
          <a:ln w="12700">
            <a:miter lim="400000"/>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IMG_1697.jpeg" descr="IMG_1697.jpeg"/>
          <p:cNvPicPr>
            <a:picLocks noChangeAspect="1"/>
          </p:cNvPicPr>
          <p:nvPr/>
        </p:nvPicPr>
        <p:blipFill>
          <a:blip r:embed="rId2"/>
          <a:srcRect t="3265" r="3642"/>
          <a:stretch>
            <a:fillRect/>
          </a:stretch>
        </p:blipFill>
        <p:spPr>
          <a:xfrm>
            <a:off x="1156489" y="44785"/>
            <a:ext cx="10267162" cy="6634074"/>
          </a:xfrm>
          <a:prstGeom prst="rect">
            <a:avLst/>
          </a:prstGeom>
          <a:ln w="12700">
            <a:miter lim="400000"/>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IMG_1698.jpeg" descr="IMG_1698.jpeg"/>
          <p:cNvPicPr>
            <a:picLocks noChangeAspect="1"/>
          </p:cNvPicPr>
          <p:nvPr/>
        </p:nvPicPr>
        <p:blipFill>
          <a:blip r:embed="rId2"/>
          <a:srcRect r="4353"/>
          <a:stretch>
            <a:fillRect/>
          </a:stretch>
        </p:blipFill>
        <p:spPr>
          <a:xfrm>
            <a:off x="1295400" y="0"/>
            <a:ext cx="9183204" cy="6858000"/>
          </a:xfrm>
          <a:prstGeom prst="rect">
            <a:avLst/>
          </a:prstGeom>
          <a:ln w="12700">
            <a:miter lim="400000"/>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IMG_1699.jpeg" descr="IMG_1699.jpeg"/>
          <p:cNvPicPr>
            <a:picLocks noChangeAspect="1"/>
          </p:cNvPicPr>
          <p:nvPr/>
        </p:nvPicPr>
        <p:blipFill>
          <a:blip r:embed="rId2"/>
          <a:srcRect t="686" r="2401" b="9109"/>
          <a:stretch>
            <a:fillRect/>
          </a:stretch>
        </p:blipFill>
        <p:spPr>
          <a:xfrm>
            <a:off x="1391201" y="-239"/>
            <a:ext cx="9708166" cy="6843550"/>
          </a:xfrm>
          <a:prstGeom prst="rect">
            <a:avLst/>
          </a:prstGeom>
          <a:ln w="12700">
            <a:miter lim="400000"/>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IMG_1700.jpeg" descr="IMG_1700.jpeg"/>
          <p:cNvPicPr>
            <a:picLocks noChangeAspect="1"/>
          </p:cNvPicPr>
          <p:nvPr/>
        </p:nvPicPr>
        <p:blipFill>
          <a:blip r:embed="rId2"/>
          <a:srcRect l="2217" t="1306" r="2851"/>
          <a:stretch>
            <a:fillRect/>
          </a:stretch>
        </p:blipFill>
        <p:spPr>
          <a:xfrm>
            <a:off x="1653012" y="0"/>
            <a:ext cx="8945690" cy="6768430"/>
          </a:xfrm>
          <a:prstGeom prst="rect">
            <a:avLst/>
          </a:prstGeom>
          <a:ln w="12700">
            <a:miter lim="400000"/>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IMG_1702.jpeg" descr="IMG_1702.jpeg"/>
          <p:cNvPicPr>
            <a:picLocks noChangeAspect="1"/>
          </p:cNvPicPr>
          <p:nvPr/>
        </p:nvPicPr>
        <p:blipFill>
          <a:blip r:embed="rId2"/>
          <a:srcRect r="1919" b="7183"/>
          <a:stretch>
            <a:fillRect/>
          </a:stretch>
        </p:blipFill>
        <p:spPr>
          <a:xfrm>
            <a:off x="-3591" y="-194634"/>
            <a:ext cx="12288753" cy="7889191"/>
          </a:xfrm>
          <a:prstGeom prst="rect">
            <a:avLst/>
          </a:prstGeom>
          <a:ln w="12700">
            <a:miter lim="400000"/>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IMG_1703.jpeg" descr="IMG_1703.jpeg"/>
          <p:cNvPicPr>
            <a:picLocks noChangeAspect="1"/>
          </p:cNvPicPr>
          <p:nvPr/>
        </p:nvPicPr>
        <p:blipFill>
          <a:blip r:embed="rId2"/>
          <a:srcRect l="4811" r="8321" b="4353"/>
          <a:stretch>
            <a:fillRect/>
          </a:stretch>
        </p:blipFill>
        <p:spPr>
          <a:xfrm>
            <a:off x="1176664" y="149284"/>
            <a:ext cx="9973028" cy="6559432"/>
          </a:xfrm>
          <a:prstGeom prst="rect">
            <a:avLst/>
          </a:prstGeom>
          <a:ln w="12700">
            <a:miter lim="400000"/>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Google Shape;474;p59"/>
          <p:cNvSpPr/>
          <p:nvPr/>
        </p:nvSpPr>
        <p:spPr>
          <a:xfrm>
            <a:off x="0" y="0"/>
            <a:ext cx="12192000" cy="6858000"/>
          </a:xfrm>
          <a:prstGeom prst="rect">
            <a:avLst/>
          </a:prstGeom>
          <a:solidFill>
            <a:srgbClr val="FFFFFF"/>
          </a:solidFill>
          <a:ln w="12700">
            <a:miter lim="400000"/>
          </a:ln>
        </p:spPr>
        <p:txBody>
          <a:bodyPr lIns="45719" rIns="45719" anchor="ctr"/>
          <a:lstStyle/>
          <a:p>
            <a:pPr algn="ctr" rtl="0">
              <a:defRPr sz="1800">
                <a:solidFill>
                  <a:srgbClr val="FFFFFF"/>
                </a:solidFill>
                <a:latin typeface="Avenir Roman"/>
                <a:ea typeface="Avenir Roman"/>
                <a:cs typeface="Avenir Roman"/>
                <a:sym typeface="Avenir Roman"/>
              </a:defRPr>
            </a:pPr>
            <a:endParaRPr/>
          </a:p>
        </p:txBody>
      </p:sp>
      <p:sp>
        <p:nvSpPr>
          <p:cNvPr id="413" name="Google Shape;475;p59"/>
          <p:cNvSpPr txBox="1">
            <a:spLocks noGrp="1"/>
          </p:cNvSpPr>
          <p:nvPr>
            <p:ph type="title"/>
          </p:nvPr>
        </p:nvSpPr>
        <p:spPr>
          <a:xfrm>
            <a:off x="838200" y="659526"/>
            <a:ext cx="4638569" cy="3390881"/>
          </a:xfrm>
          <a:prstGeom prst="rect">
            <a:avLst/>
          </a:prstGeom>
        </p:spPr>
        <p:txBody>
          <a:bodyPr anchor="t"/>
          <a:lstStyle>
            <a:lvl1pPr rtl="0">
              <a:defRPr sz="8800"/>
            </a:lvl1pPr>
          </a:lstStyle>
          <a:p>
            <a:r>
              <a:t>THANK YOU</a:t>
            </a:r>
          </a:p>
        </p:txBody>
      </p:sp>
      <p:pic>
        <p:nvPicPr>
          <p:cNvPr id="414" name="Google Shape;476;p59" descr="Google Shape;476;p59"/>
          <p:cNvPicPr>
            <a:picLocks noChangeAspect="1"/>
          </p:cNvPicPr>
          <p:nvPr/>
        </p:nvPicPr>
        <p:blipFill>
          <a:blip r:embed="rId2"/>
          <a:stretch>
            <a:fillRect/>
          </a:stretch>
        </p:blipFill>
        <p:spPr>
          <a:xfrm>
            <a:off x="6490029" y="1848255"/>
            <a:ext cx="4327129" cy="432712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500"/>
                                  </p:stCondLst>
                                  <p:iterate>
                                    <p:tmAbs val="0"/>
                                  </p:iterate>
                                  <p:childTnLst>
                                    <p:set>
                                      <p:cBhvr>
                                        <p:cTn id="6" fill="hold"/>
                                        <p:tgtEl>
                                          <p:spTgt spid="414"/>
                                        </p:tgtEl>
                                        <p:attrNameLst>
                                          <p:attrName>style.visibility</p:attrName>
                                        </p:attrNameLst>
                                      </p:cBhvr>
                                      <p:to>
                                        <p:strVal val="visible"/>
                                      </p:to>
                                    </p:set>
                                    <p:animEffect transition="in" filter="fade">
                                      <p:cBhvr>
                                        <p:cTn id="7" dur="700"/>
                                        <p:tgtEl>
                                          <p:spTgt spid="414"/>
                                        </p:tgtEl>
                                      </p:cBhvr>
                                    </p:animEffect>
                                  </p:childTnLst>
                                </p:cTn>
                              </p:par>
                            </p:childTnLst>
                          </p:cTn>
                        </p:par>
                        <p:par>
                          <p:cTn id="8" fill="hold">
                            <p:stCondLst>
                              <p:cond delay="1200"/>
                            </p:stCondLst>
                            <p:childTnLst>
                              <p:par>
                                <p:cTn id="9" presetID="10" presetClass="entr" fill="hold" grpId="0" nodeType="afterEffect">
                                  <p:stCondLst>
                                    <p:cond delay="1000"/>
                                  </p:stCondLst>
                                  <p:iterate>
                                    <p:tmAbs val="0"/>
                                  </p:iterate>
                                  <p:childTnLst>
                                    <p:set>
                                      <p:cBhvr>
                                        <p:cTn id="10" fill="hold"/>
                                        <p:tgtEl>
                                          <p:spTgt spid="413"/>
                                        </p:tgtEl>
                                        <p:attrNameLst>
                                          <p:attrName>style.visibility</p:attrName>
                                        </p:attrNameLst>
                                      </p:cBhvr>
                                      <p:to>
                                        <p:strVal val="visible"/>
                                      </p:to>
                                    </p:set>
                                    <p:animEffect transition="in" filter="fade">
                                      <p:cBhvr>
                                        <p:cTn id="11" dur="4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0" animBg="1" advAuto="0"/>
      <p:bldP spid="414" grpId="0" animBg="1" advAuto="0"/>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FadeVTI">
  <a:themeElements>
    <a:clrScheme name="FadeVTI">
      <a:dk1>
        <a:srgbClr val="000000"/>
      </a:dk1>
      <a:lt1>
        <a:srgbClr val="FFFFFF"/>
      </a:lt1>
      <a:dk2>
        <a:srgbClr val="A7A7A7"/>
      </a:dk2>
      <a:lt2>
        <a:srgbClr val="535353"/>
      </a:lt2>
      <a:accent1>
        <a:srgbClr val="00BAC8"/>
      </a:accent1>
      <a:accent2>
        <a:srgbClr val="794DFF"/>
      </a:accent2>
      <a:accent3>
        <a:srgbClr val="00D17D"/>
      </a:accent3>
      <a:accent4>
        <a:srgbClr val="E69500"/>
      </a:accent4>
      <a:accent5>
        <a:srgbClr val="FE5D21"/>
      </a:accent5>
      <a:accent6>
        <a:srgbClr val="DA2A69"/>
      </a:accent6>
      <a:hlink>
        <a:srgbClr val="0000FF"/>
      </a:hlink>
      <a:folHlink>
        <a:srgbClr val="FF00FF"/>
      </a:folHlink>
    </a:clrScheme>
    <a:fontScheme name="FadeVTI">
      <a:majorFont>
        <a:latin typeface="Arial"/>
        <a:ea typeface="Arial"/>
        <a:cs typeface="Arial"/>
      </a:majorFont>
      <a:minorFont>
        <a:latin typeface="Helvetica"/>
        <a:ea typeface="Helvetica"/>
        <a:cs typeface="Helvetica"/>
      </a:minorFont>
    </a:fontScheme>
    <a:fmtScheme name="Fade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1"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1"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99</Slides>
  <Notes>0</Notes>
  <HiddenSlides>0</HiddenSlide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Parcel</vt:lpstr>
      <vt:lpstr>Birth injuries</vt:lpstr>
      <vt:lpstr>What are birth injuries?</vt:lpstr>
      <vt:lpstr>Risk factors:</vt:lpstr>
      <vt:lpstr>PowerPoint Presentation</vt:lpstr>
      <vt:lpstr>Types of birth injuries:</vt:lpstr>
      <vt:lpstr>Extracranial injuries:</vt:lpstr>
      <vt:lpstr>Caput succedaneum:</vt:lpstr>
      <vt:lpstr>Subgaleal hematoma:</vt:lpstr>
      <vt:lpstr>Cephalhematoma:</vt:lpstr>
      <vt:lpstr>Infants intracranial hemorrhage (Brain bleeds)</vt:lpstr>
      <vt:lpstr>PowerPoint Presentation</vt:lpstr>
      <vt:lpstr>PowerPoint Presentation</vt:lpstr>
      <vt:lpstr>PowerPoint Presentation</vt:lpstr>
      <vt:lpstr>PowerPoint Presentation</vt:lpstr>
      <vt:lpstr>PowerPoint Presentation</vt:lpstr>
      <vt:lpstr>PowerPoint Presentation</vt:lpstr>
      <vt:lpstr>Facial injuries:</vt:lpstr>
      <vt:lpstr>PowerPoint Presentation</vt:lpstr>
      <vt:lpstr>PowerPoint Presentation</vt:lpstr>
      <vt:lpstr>Neurological injuries:</vt:lpstr>
      <vt:lpstr>Facial (Bell’s) palsy:</vt:lpstr>
      <vt:lpstr>Neonatal brachial plexus palsy:</vt:lpstr>
      <vt:lpstr>PowerPoint Presentation</vt:lpstr>
      <vt:lpstr>PowerPoint Presentation</vt:lpstr>
      <vt:lpstr>PowerPoint Presentation</vt:lpstr>
      <vt:lpstr>Erb’s palsy (C5-C6):</vt:lpstr>
      <vt:lpstr>PowerPoint Presentation</vt:lpstr>
      <vt:lpstr>Klumpke’s paralysis (C8,T1):</vt:lpstr>
      <vt:lpstr>Soft tissue injuries:</vt:lpstr>
      <vt:lpstr>PowerPoint Presentation</vt:lpstr>
      <vt:lpstr>Subcutaneous fat necrosis:</vt:lpstr>
      <vt:lpstr>Infant torticollis:</vt:lpstr>
      <vt:lpstr>Infant torticollis</vt:lpstr>
      <vt:lpstr>Fractures:</vt:lpstr>
      <vt:lpstr>Abdominal injuries:</vt:lpstr>
      <vt:lpstr> Maternal Birth injuries </vt:lpstr>
      <vt:lpstr>We will talk about :</vt:lpstr>
      <vt:lpstr>Perineal and vaginal wall tear :</vt:lpstr>
      <vt:lpstr>Perineal structures : </vt:lpstr>
      <vt:lpstr>Grading of perineal tears:</vt:lpstr>
      <vt:lpstr>Grading of perineal tears:</vt:lpstr>
      <vt:lpstr>PowerPoint Presentation</vt:lpstr>
      <vt:lpstr>Risk factors : </vt:lpstr>
      <vt:lpstr>PowerPoint Presentation</vt:lpstr>
      <vt:lpstr>First and second-degree management</vt:lpstr>
      <vt:lpstr>Third and fourth-degree management</vt:lpstr>
      <vt:lpstr>Postoperative Management:</vt:lpstr>
      <vt:lpstr>Prevention : </vt:lpstr>
      <vt:lpstr>Vulvar hematoma:</vt:lpstr>
      <vt:lpstr>PowerPoint Presentation</vt:lpstr>
      <vt:lpstr>Uterine rupture:</vt:lpstr>
      <vt:lpstr>PowerPoint Presentation</vt:lpstr>
      <vt:lpstr>PowerPoint Presentation</vt:lpstr>
      <vt:lpstr>PowerPoint Presentation</vt:lpstr>
      <vt:lpstr>Episiotomy:</vt:lpstr>
      <vt:lpstr>PowerPoint Presentation</vt:lpstr>
      <vt:lpstr>PowerPoint Presentation</vt:lpstr>
      <vt:lpstr>PowerPoint Presentation</vt:lpstr>
      <vt:lpstr>Types of episiotomy:</vt:lpstr>
      <vt:lpstr>PowerPoint Presentation</vt:lpstr>
      <vt:lpstr>Procedure:</vt:lpstr>
      <vt:lpstr>PowerPoint Presentation</vt:lpstr>
      <vt:lpstr>PowerPoint Presentation</vt:lpstr>
      <vt:lpstr>Complication of episiotomy:</vt:lpstr>
      <vt:lpstr>Postpartum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Birth injuries</dc:title>
  <cp:lastModifiedBy>rashed bataineh</cp:lastModifiedBy>
  <cp:revision>1</cp:revision>
  <dcterms:modified xsi:type="dcterms:W3CDTF">2023-11-11T13:51:15Z</dcterms:modified>
</cp:coreProperties>
</file>