
<file path=[Content_Types].xml><?xml version="1.0" encoding="utf-8"?>
<Types xmlns="http://schemas.openxmlformats.org/package/2006/content-types">
  <Default ContentType="image/x-wmf" Extension="wmf"/>
  <Default ContentType="application/vnd.openxmlformats-officedocument.vmlDrawing" Extension="vml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56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49" r:id="rId4"/>
    <p:sldMasterId id="2147483650" r:id="rId5"/>
    <p:sldMasterId id="2147483651" r:id="rId6"/>
    <p:sldMasterId id="2147483652" r:id="rId7"/>
    <p:sldMasterId id="214748365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83" Type="http://schemas.openxmlformats.org/officeDocument/2006/relationships/slide" Target="slides/slide7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80" Type="http://schemas.openxmlformats.org/officeDocument/2006/relationships/slide" Target="slides/slide71.xml"/><Relationship Id="rId82" Type="http://schemas.openxmlformats.org/officeDocument/2006/relationships/slide" Target="slides/slide73.xml"/><Relationship Id="rId81" Type="http://schemas.openxmlformats.org/officeDocument/2006/relationships/slide" Target="slides/slide72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5.xml"/><Relationship Id="rId4" Type="http://schemas.openxmlformats.org/officeDocument/2006/relationships/slideMaster" Target="slideMasters/slideMaster6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slide" Target="slides/slide64.xml"/><Relationship Id="rId72" Type="http://schemas.openxmlformats.org/officeDocument/2006/relationships/slide" Target="slides/slide63.xml"/><Relationship Id="rId31" Type="http://schemas.openxmlformats.org/officeDocument/2006/relationships/slide" Target="slides/slide22.xml"/><Relationship Id="rId75" Type="http://schemas.openxmlformats.org/officeDocument/2006/relationships/slide" Target="slides/slide66.xml"/><Relationship Id="rId30" Type="http://schemas.openxmlformats.org/officeDocument/2006/relationships/slide" Target="slides/slide21.xml"/><Relationship Id="rId74" Type="http://schemas.openxmlformats.org/officeDocument/2006/relationships/slide" Target="slides/slide65.xml"/><Relationship Id="rId33" Type="http://schemas.openxmlformats.org/officeDocument/2006/relationships/slide" Target="slides/slide24.xml"/><Relationship Id="rId77" Type="http://schemas.openxmlformats.org/officeDocument/2006/relationships/slide" Target="slides/slide68.xml"/><Relationship Id="rId32" Type="http://schemas.openxmlformats.org/officeDocument/2006/relationships/slide" Target="slides/slide23.xml"/><Relationship Id="rId76" Type="http://schemas.openxmlformats.org/officeDocument/2006/relationships/slide" Target="slides/slide67.xml"/><Relationship Id="rId35" Type="http://schemas.openxmlformats.org/officeDocument/2006/relationships/slide" Target="slides/slide26.xml"/><Relationship Id="rId79" Type="http://schemas.openxmlformats.org/officeDocument/2006/relationships/slide" Target="slides/slide70.xml"/><Relationship Id="rId34" Type="http://schemas.openxmlformats.org/officeDocument/2006/relationships/slide" Target="slides/slide25.xml"/><Relationship Id="rId78" Type="http://schemas.openxmlformats.org/officeDocument/2006/relationships/slide" Target="slides/slide69.xml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slide" Target="slides/slide59.xml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slide" Target="slides/slide6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2CE7B-7D3F-4DE9-BD6C-8A36A4FD288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7294C28-4FF4-453B-A16E-4861306DCE8F}">
      <dgm:prSet custT="1"/>
      <dgm:spPr>
        <a:solidFill>
          <a:srgbClr val="FFFF00"/>
        </a:solidFill>
      </dgm:spPr>
      <dgm:t>
        <a:bodyPr/>
        <a:lstStyle/>
        <a:p>
          <a:pPr algn="ctr" rtl="1"/>
          <a:r>
            <a:rPr lang="en-US" sz="8800" b="1" dirty="0">
              <a:solidFill>
                <a:schemeClr val="tx1"/>
              </a:solidFill>
            </a:rPr>
            <a:t>Femur</a:t>
          </a:r>
          <a:endParaRPr lang="ar-SA" sz="8800" dirty="0">
            <a:solidFill>
              <a:schemeClr val="tx1"/>
            </a:solidFill>
          </a:endParaRPr>
        </a:p>
      </dgm:t>
    </dgm:pt>
    <dgm:pt modelId="{465D99C3-BCEA-42AD-AC20-3C1ECED424FC}" type="parTrans" cxnId="{FF92EC67-24C8-4844-B4D1-FAE0F8A1677D}">
      <dgm:prSet/>
      <dgm:spPr/>
      <dgm:t>
        <a:bodyPr/>
        <a:lstStyle/>
        <a:p>
          <a:pPr rtl="1"/>
          <a:endParaRPr lang="ar-SA"/>
        </a:p>
      </dgm:t>
    </dgm:pt>
    <dgm:pt modelId="{3F93BE0E-0ED9-43E9-BCF2-C84DDF37CBF0}" type="sibTrans" cxnId="{FF92EC67-24C8-4844-B4D1-FAE0F8A1677D}">
      <dgm:prSet/>
      <dgm:spPr/>
      <dgm:t>
        <a:bodyPr/>
        <a:lstStyle/>
        <a:p>
          <a:pPr rtl="1"/>
          <a:endParaRPr lang="ar-SA"/>
        </a:p>
      </dgm:t>
    </dgm:pt>
    <dgm:pt modelId="{48E1883D-8489-4BF6-BA2C-B76A5F6EE078}" type="pres">
      <dgm:prSet presAssocID="{B3F2CE7B-7D3F-4DE9-BD6C-8A36A4FD2883}" presName="linear" presStyleCnt="0">
        <dgm:presLayoutVars>
          <dgm:animLvl val="lvl"/>
          <dgm:resizeHandles val="exact"/>
        </dgm:presLayoutVars>
      </dgm:prSet>
      <dgm:spPr/>
    </dgm:pt>
    <dgm:pt modelId="{44484FEF-195C-4128-AD1C-9CA485EC98C3}" type="pres">
      <dgm:prSet presAssocID="{D7294C28-4FF4-453B-A16E-4861306DCE8F}" presName="parentText" presStyleLbl="node1" presStyleIdx="0" presStyleCnt="1" custScaleX="96161" custScaleY="207510" custLinFactNeighborX="1389" custLinFactNeighborY="-51901">
        <dgm:presLayoutVars>
          <dgm:chMax val="0"/>
          <dgm:bulletEnabled val="1"/>
        </dgm:presLayoutVars>
      </dgm:prSet>
      <dgm:spPr/>
    </dgm:pt>
  </dgm:ptLst>
  <dgm:cxnLst>
    <dgm:cxn modelId="{1A3CDD2E-C147-47C5-BC9F-C0F94F3CA88F}" type="presOf" srcId="{B3F2CE7B-7D3F-4DE9-BD6C-8A36A4FD2883}" destId="{48E1883D-8489-4BF6-BA2C-B76A5F6EE078}" srcOrd="0" destOrd="0" presId="urn:microsoft.com/office/officeart/2005/8/layout/vList2"/>
    <dgm:cxn modelId="{FF92EC67-24C8-4844-B4D1-FAE0F8A1677D}" srcId="{B3F2CE7B-7D3F-4DE9-BD6C-8A36A4FD2883}" destId="{D7294C28-4FF4-453B-A16E-4861306DCE8F}" srcOrd="0" destOrd="0" parTransId="{465D99C3-BCEA-42AD-AC20-3C1ECED424FC}" sibTransId="{3F93BE0E-0ED9-43E9-BCF2-C84DDF37CBF0}"/>
    <dgm:cxn modelId="{16C28A71-6F76-4D09-8658-0F6249C846DD}" type="presOf" srcId="{D7294C28-4FF4-453B-A16E-4861306DCE8F}" destId="{44484FEF-195C-4128-AD1C-9CA485EC98C3}" srcOrd="0" destOrd="0" presId="urn:microsoft.com/office/officeart/2005/8/layout/vList2"/>
    <dgm:cxn modelId="{8C653EC9-A3D5-49C5-A35A-1715280B6545}" type="presParOf" srcId="{48E1883D-8489-4BF6-BA2C-B76A5F6EE078}" destId="{44484FEF-195C-4128-AD1C-9CA485EC9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BB2F4-8A60-4533-85F1-7BD5F778F3A5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1C160-EAB9-4BF1-A5FE-E44E8CD44034}">
      <dgm:prSet custT="1"/>
      <dgm:spPr>
        <a:solidFill>
          <a:srgbClr val="FF3399"/>
        </a:solidFill>
      </dgm:spPr>
      <dgm:t>
        <a:bodyPr/>
        <a:lstStyle/>
        <a:p>
          <a:pPr algn="ctr" rtl="1"/>
          <a:r>
            <a:rPr lang="en-US" sz="2800" b="1" dirty="0"/>
            <a:t>Superior view of upper articular surface of tibia</a:t>
          </a:r>
          <a:endParaRPr lang="en-US" sz="2800" dirty="0"/>
        </a:p>
      </dgm:t>
    </dgm:pt>
    <dgm:pt modelId="{9DCC934B-7AB5-47B1-960F-FFF9BB64AF0A}" type="parTrans" cxnId="{922BD402-17E6-46E0-87D8-3A3B46C81688}">
      <dgm:prSet/>
      <dgm:spPr/>
      <dgm:t>
        <a:bodyPr/>
        <a:lstStyle/>
        <a:p>
          <a:endParaRPr lang="en-US" sz="1600"/>
        </a:p>
      </dgm:t>
    </dgm:pt>
    <dgm:pt modelId="{7E732DFB-E637-47D4-AE84-7322A33BB789}" type="sibTrans" cxnId="{922BD402-17E6-46E0-87D8-3A3B46C81688}">
      <dgm:prSet/>
      <dgm:spPr/>
      <dgm:t>
        <a:bodyPr/>
        <a:lstStyle/>
        <a:p>
          <a:endParaRPr lang="en-US" sz="1600"/>
        </a:p>
      </dgm:t>
    </dgm:pt>
    <dgm:pt modelId="{C464CC0F-D403-420F-81EE-62A0D3D27019}" type="pres">
      <dgm:prSet presAssocID="{07DBB2F4-8A60-4533-85F1-7BD5F778F3A5}" presName="linear" presStyleCnt="0">
        <dgm:presLayoutVars>
          <dgm:animLvl val="lvl"/>
          <dgm:resizeHandles val="exact"/>
        </dgm:presLayoutVars>
      </dgm:prSet>
      <dgm:spPr/>
    </dgm:pt>
    <dgm:pt modelId="{F9CB9454-0017-4406-B740-0F02A90CD7DB}" type="pres">
      <dgm:prSet presAssocID="{0AD1C160-EAB9-4BF1-A5FE-E44E8CD440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2BD402-17E6-46E0-87D8-3A3B46C81688}" srcId="{07DBB2F4-8A60-4533-85F1-7BD5F778F3A5}" destId="{0AD1C160-EAB9-4BF1-A5FE-E44E8CD44034}" srcOrd="0" destOrd="0" parTransId="{9DCC934B-7AB5-47B1-960F-FFF9BB64AF0A}" sibTransId="{7E732DFB-E637-47D4-AE84-7322A33BB789}"/>
    <dgm:cxn modelId="{C281A1A8-8683-416D-A093-AFB1F4C3143F}" type="presOf" srcId="{07DBB2F4-8A60-4533-85F1-7BD5F778F3A5}" destId="{C464CC0F-D403-420F-81EE-62A0D3D27019}" srcOrd="0" destOrd="0" presId="urn:microsoft.com/office/officeart/2005/8/layout/vList2"/>
    <dgm:cxn modelId="{50CD01BE-B7FD-4080-A4ED-D1C91195CEFD}" type="presOf" srcId="{0AD1C160-EAB9-4BF1-A5FE-E44E8CD44034}" destId="{F9CB9454-0017-4406-B740-0F02A90CD7DB}" srcOrd="0" destOrd="0" presId="urn:microsoft.com/office/officeart/2005/8/layout/vList2"/>
    <dgm:cxn modelId="{141D38D0-1BC9-46A6-8263-F7CA22D66302}" type="presParOf" srcId="{C464CC0F-D403-420F-81EE-62A0D3D27019}" destId="{F9CB9454-0017-4406-B740-0F02A90CD7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84FEF-195C-4128-AD1C-9CA485EC98C3}">
      <dsp:nvSpPr>
        <dsp:cNvPr id="0" name=""/>
        <dsp:cNvSpPr/>
      </dsp:nvSpPr>
      <dsp:spPr>
        <a:xfrm>
          <a:off x="279860" y="288522"/>
          <a:ext cx="5073240" cy="1697847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1" kern="1200" dirty="0">
              <a:solidFill>
                <a:schemeClr val="tx1"/>
              </a:solidFill>
            </a:rPr>
            <a:t>Femur</a:t>
          </a:r>
          <a:endParaRPr lang="ar-SA" sz="8800" kern="1200" dirty="0">
            <a:solidFill>
              <a:schemeClr val="tx1"/>
            </a:solidFill>
          </a:endParaRPr>
        </a:p>
      </dsp:txBody>
      <dsp:txXfrm>
        <a:off x="362742" y="371404"/>
        <a:ext cx="4907476" cy="1532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B9454-0017-4406-B740-0F02A90CD7DB}">
      <dsp:nvSpPr>
        <dsp:cNvPr id="0" name=""/>
        <dsp:cNvSpPr/>
      </dsp:nvSpPr>
      <dsp:spPr>
        <a:xfrm>
          <a:off x="0" y="234"/>
          <a:ext cx="8458200" cy="609131"/>
        </a:xfrm>
        <a:prstGeom prst="roundRect">
          <a:avLst/>
        </a:prstGeom>
        <a:solidFill>
          <a:srgbClr val="FF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Superior view of upper articular surface of tibia</a:t>
          </a:r>
          <a:endParaRPr lang="en-US" sz="2800" kern="1200" dirty="0"/>
        </a:p>
      </dsp:txBody>
      <dsp:txXfrm>
        <a:off x="29735" y="29969"/>
        <a:ext cx="8398730" cy="54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3F3CD-326F-4D94-978F-88F19BFFCC5D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07767-3C3F-412D-8DE6-80EB86D5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C7249A3-E185-40EC-8A74-98A6DDF22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DC71AD8-2AB4-4E86-81FE-A63302784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44BF3E2-FCA3-4C5E-ADBB-F2DB6A374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247F97-92F8-4E47-AE45-A1BB4DFBD06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4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4D5CBE0-FB04-4FC6-8B8D-5E5E680D0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34E2075-EF5E-4457-BF08-5D4D70FE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9721074-38B6-4092-A250-7DF03B837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EF8FB-6736-4619-956E-18026849A2A7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7E0EC6C-7A40-4498-B824-B7AD8EABE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0396D8D-C771-433D-AC53-4AEAED74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CD699599-E6A8-42CB-B8FD-95ABE052A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9C4D2-3792-4E2D-8C2A-BDEA5E7666E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BF4D3AC-520F-487D-B53B-AD851C52A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1E796B6-F85C-4C87-BAEE-82B93697B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0E10F9A7-EDC0-48D0-B704-940211BB8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AE907-75E8-4388-8457-F706C0276DB6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9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8BB5764-0531-4896-BE46-FC7903D82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E253B55-B362-4CAB-A045-8CDD21092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0AC18FB-E563-4270-B73F-3BDA043B0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1D1B6-6B19-4895-914D-1015C70BCD37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6140522-8559-4AF2-AF89-6FBAB87C3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CE2C01A-B0BB-4BD9-A56B-17BFEF8A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1B05D14-B0BA-47E7-A8EF-8D6868DEE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C277C-5657-40A7-A51B-DBBDEBBEF11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1F0901D-2142-4CA7-BE53-39F55A369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4CB9B9F-0C22-4A54-9D01-8B504822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CADCAF6-5503-429D-8625-B1E978A48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2ED66-0D22-4C35-A2D2-7265EDF8D683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17EB2FC-7F02-43E9-8D65-5323AD7BF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8ED146C-5510-4B24-BB1C-016BF550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202068C-667C-44C5-A853-84AE2151A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F9DF-6A0B-487F-899E-0458E698F830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1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BF2E0896-5CB8-4080-94D0-1DA002294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F5AE01C-ABE4-4DF1-AB32-9E758A5E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522ECA4-3817-4418-97CF-D0445A97C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C10BB-351A-4606-B8B0-3D7567FC8BA8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9CF03CED-78C2-4736-9C7A-0F3BB07D8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F9F0AE40-2CDD-4235-BF41-2AB55B6F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21ED402-3DEA-4A82-AD8A-D2C8E14D4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E0D3D4-4396-4B10-848C-8BBDF0B17FF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67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FA0A94BE-3F26-478A-8171-3A0CC7A31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34425963-6646-4AE1-9A9E-F2A5DB74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A2C1BF52-BA03-445B-A707-7D44CEA91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A612F3-777C-4191-9B24-162CF79779E5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FEED2D3-8051-43AF-8475-9D31D03D1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C99CA914-218E-452C-8D36-117C1505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01D75D8C-9F8D-42C9-9F62-1162E24E4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C4077-C634-445E-B079-E95B30266AED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381CF5A-1560-4BC8-B859-593D04F5E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FE98062-D2F6-4D1C-A89A-1BB5B959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47F45DAD-8CEC-4E7A-94B2-A4026657A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A6F5B9-D0B4-4EC4-AFA7-F6C5F87A2A86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2C930CB6-3544-450A-8AD6-7A228A74A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CF0E0AF-EC1C-42F4-BD50-3CC2C238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8DE4D4E-B2D4-465D-83D1-BAE2A8BFD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E8C8C-A6C7-4046-964A-DE22A240BA03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37E3CDCD-4C7B-4113-9ACD-1FA1CD9F0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B59D3EC3-283C-4289-8CEC-1288A9FF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84818996-8379-4769-8DA6-2E1F14ADF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382C9-E094-45D6-9E7D-5D08FAE378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9953A44-54CC-47EA-A520-87C67A24A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C2359DAE-11BC-4FF6-8745-5D16CC48E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65AE42E-01F9-4CC2-B5EE-F7CCF1097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02ACD-BDD8-45C8-9A01-D17CA91612E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DFE4F226-8E36-4838-9C95-A2DA6861D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318008AF-AE2F-4342-9A98-D204D242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0B38C2A-4BF9-4F52-86EC-2A04ABAAC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06B6-F5B0-49B2-9D10-F8E8B248F1A2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6BCA425-6D40-4C34-8559-08D93FC2C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D6B9653-F9E1-4117-9D1E-7F19572A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95E433E-ABBA-457F-8959-A6C8D1566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A1801-E7BF-48A4-B7FC-7A3EE98D6324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571A0426-4AB6-4E5D-A081-804B24946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A074B1FF-5DEA-41DB-8AA4-BAE55E74C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77C048E0-C4F3-4BFA-BF3A-8D86A1368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76123-6B19-4289-B50A-F607A4E486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463CC3F-9DCD-4303-9AB4-2A1A1DF81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73287975-18C6-49FE-B967-371D590D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0BA67FD-B326-4FBE-90E8-914197FC0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2F046-F92D-477B-AB59-5DAC696D9D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B67E60A4-24A2-4364-AF43-A5D06D0E61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169D705B-E682-4325-A8CF-52E1A536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E46D7734-8441-4F85-9A4E-BFBCEAED3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AEB4B-D1B6-4A1B-905B-DEBD3CB195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9E08D05A-34FE-41B1-AA95-14210323D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30A81E32-1C92-4604-A33B-21EF6EA9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6A9652FE-B0CD-4E3A-A3CC-B2ECEBD18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7CC8B-CD7E-4CEE-B6CA-2B965EB9E40C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62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4D24533-6290-4DB1-A081-2AA05A854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04047000-F524-47B5-A4B6-F43F84481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F80BB8E0-6C50-4BBB-9D1C-6C43083DF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C8E40-3470-4B89-965E-31DBB75645E9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07D1D804-9FCE-43C7-A9A4-4A5928DB9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7142538-342C-4F21-87EA-43AA2CB93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1C7B4DD8-5E70-4801-A49C-5044B6DB9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B1630-BF16-4B5A-9674-947912C3BF13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73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C6664BB4-D81C-4D87-A652-AEA94BA25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03A049DB-B70B-4048-8B7B-805E6AE8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6145C05-6853-40EF-BE7F-7CFDF77A9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A163B-8D9A-4C60-BB5C-9511AA10D404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0070C5E-A4CC-4CEF-A2B6-19B3654AF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A177D616-FFFD-42B6-8C01-8908E6342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CDDAD54-96AF-48F4-9DE6-8AE92CD04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9091A-8D01-418B-B952-F49F26DF932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1CA547E-E6F9-4124-A1EA-AE35E52E14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6F239AD-AE38-401F-B0C0-AE85BB1F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6B26088-F2C7-476E-A9A6-CC64BF472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E1A9D-24E4-4828-AC16-02FD307F44E0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59248379-CC7C-4A9A-8FEE-310E8987B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2EFC4854-D586-46E5-8C76-F57B01F02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6C1CD926-E60B-46E4-A57E-61FE5A10C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DC8BD-32A4-4F2B-926E-2616B45149C9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74B4D9C1-5239-429C-9E93-0EC5D080A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DB574E70-EFF1-40BE-BCB3-0190F28C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95D9D82B-049A-43C0-8E90-71D439C74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112ED-33C7-427C-BC59-6B7DE6BD26F4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89464BC1-2153-4801-8664-E9C2FC474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E0EE3EE1-6FD1-41B0-8E2B-3FB8B279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274F9F0D-F863-4A6F-A5C2-AA68DC3C1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9D9B8-7798-4EC3-A6DA-71E31FB0663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3AF3A3F2-EF41-40C9-B76E-1481B0BA2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39F008A8-02F6-41EF-A713-3140CB31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9E9B9AFD-D80D-4E8E-A1D3-F1D0DF7DC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FF036-EEF7-403E-B156-58BBEFAD9672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E339F2C3-89F1-4BAB-B6DF-A175ADB4D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1F74DD24-DBA6-49E5-AEDC-B4A1549A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131E75DF-D04E-463A-B3DA-46BFC8CC4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42B4A-A7C0-4703-9F95-356FA09F3326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337D66CD-34C6-429B-9557-6FF763DA7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35C86107-0E86-489D-8541-B96231CD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2DD2A9F6-2D87-4BEA-8210-EB37F0B60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21597-42BC-4ADC-A1E8-0872BEC90D8E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3BD9C30-6E29-4F30-A77A-2BFBCC976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C094BE15-19DE-4671-817E-0E1070275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258E744B-7906-4F00-B0D6-47A4A2031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5C890-5294-4E54-9943-6EB52A96169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54ED8BF6-52B9-4695-B52B-7D60DA6F08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3BB1C61E-2C2A-4EC8-AAEA-A89B3581A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183D0D6C-381F-4290-8AFC-5B2D3FBCB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453947-95BB-491F-8955-ACDB5B179639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438E7A77-004E-41D1-9DC4-94F344BF7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6D69FBB2-9708-45DC-BF8E-2354C7C74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444F966F-0BB1-44FE-89D2-8460728EA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1C559-CB8C-496C-A5B5-33900E42FF3A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CF624EA7-81FF-48D5-9F80-BB3088186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293F3C1-219E-4A79-8B5E-19C7EE7EA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9307342C-8B81-41E4-8189-413921303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84013-F1DB-4419-9464-7C4A647429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C39568A-45BE-4439-9F23-BA6D5C05A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76CDCD9-E6BB-44A1-BC94-2D527A72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9BCD7F6-6F4A-4AA6-B385-1A42C55FB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7FD60-30B2-4D74-AF68-70D4A90DBF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6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B0A7EE0-BDB6-40AB-B8B2-A66DD56FF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8F60E2B-0868-41C4-A38D-24AF3A9C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E99D8C9-6BDE-4B00-B4B1-E6807549E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7A255-CB2A-48DB-A376-D63601F79AA5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096475-435C-4ACE-BA30-8C9B935027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FF385-4F36-4D78-970F-B0BB9D8D8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Iliac tuberosity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gives attachment to the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sacroiliac ligament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which is one of the strongest ligaments in the body.</a:t>
            </a:r>
            <a:endParaRPr lang="ar-SA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05639C8-18FF-4B0E-807E-C1600EDB8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1DB7B-5098-41E8-BCE8-A1E32D6F565D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300921-FFF0-454A-AF11-97B87789F6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3F47C73-1599-484F-B20F-5E4640D8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F16C6DB-A9A0-40C8-92B4-F3FC63918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50B37-0507-4FD8-9E41-94E369FE3090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8A59DBE-94F7-4A25-9745-985844C9F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1E876E9-1842-4E93-ADA2-8B12952A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35BBFF8-75A1-44E0-AFD9-98F15A387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60C5A-ED43-491C-B6A7-BA445619B6EF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3FA307-C392-493B-AD14-1F2DD27B4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20313A-2C0B-4092-994B-2632F65F2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58251-A597-4BF1-B062-F59BFD757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FC2-0D2C-4BB9-A6B2-160D77365D6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C52CF-95EA-4040-BA9D-D6D71C608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F625B-A975-463C-A9B8-787028058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65850-45D9-4D9F-A22C-40982167C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5BC1-6609-4C9E-B51F-551E0EED06CC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6C5224-8C3E-4EEB-99B9-7576F5A98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0C804-A5D0-4782-8C2E-790A7ED07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3B6B3-DBFF-40DF-B862-75C5C7AD2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D004-9323-4B0F-9916-FA2EA3779AC5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8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9866-F4B3-43F2-9E88-815CF43DD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3CDE2-C254-482B-B7BC-6C5D79A7E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ECAC1-57AE-4F4C-8252-F4379F93C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0313-1480-4EF2-A043-F2CD9AB4FB3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06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F232A-EE73-42BA-AC54-F2A61121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9814-6F9F-4DA0-A50F-231871506F38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407B3-D08B-4036-AD6D-3B71B7DA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60A6-FCE9-44EA-BA4B-6EE87A0A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FEC1-ED92-448C-9FD3-570038803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2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E4D2C-C87E-49F5-9003-AB814F7B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E736-8BFC-47CE-9426-352C9F550631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B4900-8D40-428D-AFF4-E3559D78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5CC93-39E6-4ECD-93B1-054218C0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46F8-F647-4138-8706-9AF1B0860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FD63-2BBF-4EB2-8B75-F345E2386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6A32-28A3-4E0B-B27F-426146840CAC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6D66-4836-406E-8120-D5F7CFFB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9A4C-A266-4F4F-8AC5-D6F8E450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7D6F-1A74-427B-9CA4-DD971DEDB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3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1EA4B3-A6B1-4AA9-85DA-B7F6E6D2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469D-3E57-4640-BEDF-76A7D87B72E2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A573D-B96B-4A82-B5A9-67E7BEB3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AD9098-3B5D-4007-9252-D58564C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3F81-2D29-4984-8F0A-9588DDD7F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38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4BC7F3-2135-4DEF-9311-4ABEC82A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27298-AC67-42D4-9814-311849A72926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52156E-BAD4-4DA5-8257-025B2F9B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65DD1-B238-49BF-9FD5-9CF8541A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7A4D-0ABF-481B-ABBE-1231C21FF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58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0C7446-4CE7-40A7-A17D-99F15B27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22EF-1689-4A8A-97A5-C80C7E3722D8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E62FB2-7F49-4D24-AC4F-417877F7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4C2064-9BB9-40FB-8F1D-580AC37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150D-A0E6-4334-92AF-3BC2B1A5F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9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553BE6-6DD7-43D7-AF78-1B86BAFE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050B-BDDB-4A9A-AB64-7CE3E761E7A9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5731E0-5B0B-4966-AE6E-322290EF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DFB27-2972-4CC5-B82D-48D1790A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8206-DAF2-4F9A-9D31-53B487AF2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4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2BA9A-E238-4B06-B8E3-604599DE7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2233FA-1506-4B48-9417-25792878D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1B94E-FFAF-4D07-BD08-A8A2D952D1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7B72-B22C-4562-870D-D8A02E531B7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9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522A6B-540A-48FE-97DA-600EE1B9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0447-347D-4B59-836E-F44B21005822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BEA-6AF5-448F-BA0B-2311C6BC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9FFB3-5B8B-4333-AC15-34ED2842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9056-93DD-4EED-8E59-1004D1007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0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829EB-3623-47A5-B249-532D971C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1543-47D4-4B72-8483-69B0EBC20A73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E60EFD-1F02-4798-B046-79B3DFD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6E4FC5-CF82-4944-8F58-A2640ACF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DB5F-FF6F-44A2-A93D-8188DD4F0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8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EA1C4-9D0C-4B1C-A914-F0B1431A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269B-A9D7-4244-99C1-8C8EFC13B647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0A06E-411A-4AA9-A7F2-11676FB3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29C35-3EDE-4B96-9D7C-CA49E711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7D5-A4B6-4ACA-B4BB-1C6A09F75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1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8F80-CBC4-4798-8E07-83AD0DE8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B085-E008-4ECD-8B4E-19A66A4C9765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5F83C-A898-4F23-9E3A-A68E397E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CCF26-6FB7-4E30-A5FB-8D4FE305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7429-0A34-4A3E-B4EA-9DA9C80FA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73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3583C2-BB20-4DB3-A28B-BE457BFB0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9221F2-F9A8-4400-8C78-A447907BA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7C10F9-1A0A-4F80-90E3-86890C336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60FB-4DC8-4263-8004-7EC10086638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63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9A9E48-0C9C-422D-B7AB-00734E040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A6C379-93D4-4D5A-926F-9DF15A87C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8F754-E773-45C6-9E03-FE5258359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FC75-9662-4732-B92F-AF6F5EF03379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4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A8D51-1D39-4222-8153-55CAE2412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0D86F-D014-40D0-8869-03C73BA5F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38537-70F6-451F-AED6-C9C3D1439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6530-A9C7-46A0-A684-23E41D29BB14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F3273-BF05-4608-86E2-81E09D0C4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E72E1-FE2A-43AB-AD1C-DD7446ABC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9C495-5BF6-498D-8DA4-7D2CF3BC6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A833-DB96-4B9C-9A1F-78D7DAF4B047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98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87F91D-657E-4C15-975D-A67A879AD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3A3480-D1D6-4B47-8920-CB499652D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A2807C-45EA-4380-B253-A79DBBF21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E67C-DEA3-4F1A-823F-57C3AC5354BA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4FDE68-98BB-4D0D-ACF4-14BC933BC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011FCA-6687-485B-ABAA-4B010A97C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AF08B0-C1D0-4C9B-B79E-17266E24D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CD1D-30D3-403B-8E32-3867EAE80909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04A5F-8745-439A-9D5E-F5073DF5B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C9EBC-7C37-46F4-A05B-3B07D12FB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3BA80-B617-41EE-A8C2-8D7316831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AB2F-B3BF-4A92-92B4-65D5F1C0B2D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1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E0EC26-01CC-4B3D-83C1-919CB1482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A1CC4-AB63-4E01-8B94-88456920B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10B6D6-34B7-4F49-9F0E-C9F4B3B0C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12AC-BB00-43CE-BB87-F70603EB9DEB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09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07569-F02A-4B4B-8DAA-1C76E7E8B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45A18-3AA2-45A7-B5A1-3C3953E99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E8566-1F6C-4B77-99EC-38BB0EEC5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4657-5A32-4FC6-93E6-39FF521D673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990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6F812-7617-4636-9AE0-CA517679F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DAD63-30BD-418B-A80B-94E9DE0A3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DF1DD-DD2F-40E4-A003-5212630F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6F97-B390-4978-A679-EA28A402BFF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06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5C7F98-36C8-465C-A7AF-DA3B70A34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0462CD-2770-4CF0-AAC2-A5371E186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F81249-D113-41A0-B6FE-DE6D572DD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3ABD-C4B5-4440-B9CB-DA5FF556B81A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02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14CA9-8203-4010-950F-50376F40F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5EADA-4598-4165-B878-3A1DBD916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9DC3-690B-4311-854F-CE109FC7A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9CBF-20D5-4161-8279-7BC0201F075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60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714A4B-5661-42D1-82BB-7118944FC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44B562-9792-4A5F-8839-2A4884E15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1AB9DD-7C57-4287-9725-3C6FDA47B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FEC0-3ABA-4212-BA24-8BE36AC93E58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288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682EC1-DD2D-4B38-B12D-65779D912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6FB84-8311-4FBC-8233-03C52F44A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35A33B-9D01-4C6A-AF70-DFD0E385A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EB7F-DC19-4ACC-B760-DD6A4D78641F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11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00855-7ADE-4AA1-96D5-FCD105C6C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B09B5-2F01-4F95-B691-03CDDEC8F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D651DA-ABF4-4E2E-ABE1-E2AA9608E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F614-4E0C-40E0-9F1D-14357BDFAF9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84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43C9A-D892-4C50-8427-B2DB10887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E76C3-57F5-4D78-91DE-66AE48DCF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16E08-8D1E-472D-B0C0-829EE1BA6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EA03-22D1-46E8-B1C4-AB36D40DD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4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E597D4-8077-41DE-8F13-13D12F020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BA3995-D68E-492F-8927-BDF9591C8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9DDA7-EA44-4DFD-B485-D8CFDE066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E27B9-E934-4BFB-83DF-108B953E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25A30-557B-41A5-A369-5AFE28A79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82F53-D8AE-40D0-8B28-C6D14E0CF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3FEB8-3D75-45EF-88A9-6C9F8FC88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B8E8-FC68-4A03-9CA3-1DBD43AF9A71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91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72510D-C828-445A-BE8D-747168CA3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8F392-0A8F-412B-9697-9351AC110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958BA4-231D-4F11-A713-66E703022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A1DD-689D-463C-AE7B-229EF96AF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717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6C7E0-7014-47B3-95A0-90F961DCB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67731-C74A-4722-860F-F76657461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4F14C-75FB-42DC-8177-312636EFC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B33-33B0-41E5-87E3-7DEDBF928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289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907E2D-F365-4962-8DDF-06C76A7BA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872915-5B64-4CE8-B3CC-D6C73B168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AE4CA6-15A6-4C4C-9810-92517F435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CC51-3E1F-4623-8317-E7CF930EB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119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54F370-9629-4E1E-B341-D137F2FA2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FAB3ED-269F-45CF-AE69-BAB4C238C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E9CC2C-606E-4822-971A-07948C24B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38C9-1C80-404B-AA3C-9534608C3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97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C2DC8E-B3A6-4DC7-96AC-4CCC76A83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C82442-E1D6-4E02-8000-3D0903123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5A6E6F-05C7-4945-AACD-8E1FB13A6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8C13-FBE2-4C1A-B5FB-9F7F16330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49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DCA6C-6570-4317-9873-B2923DB5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9EFFD-DCBD-4D3C-BD05-E24F97955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AE049-6270-45FB-B21E-8ACF01745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AA34-BAE2-4C7E-A055-485886657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42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1E9AD-AF3C-4620-A8DE-1841F6923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856DE-97F5-4CFD-AC23-0311E4FCE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34BE3-FEAB-40AC-B165-422DFEE6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BF31-244D-4933-82B7-615C2C1B3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48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85E45D-5B91-46ED-BD37-C64652DFB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10A95C-D148-469B-A162-BFF15A4AC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E9B0F-59E0-4A77-915D-EDC05CDDE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A3F5-04DA-4FD1-8A09-ED412AF99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3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54712D-9A3E-415D-A81E-D35C7BE34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E83B4-EC38-460A-9999-725714153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0FEA8-BA94-4861-B350-AE6C1F6E0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F8A1-1CFE-4FB8-93D3-488659240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272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6B5C-EEBA-4DED-B444-D1CE534E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8DFC-6CCC-4F43-A130-56216840D970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6337-E68A-44E8-892D-85E01628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26F3-B56E-4663-A6ED-E9032DE3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0693-0BFC-4E0E-AFE0-1312B091B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C463BB-C457-4287-A2E1-ADD1B2448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15BAE8-B77B-4648-A3E7-E26ACC450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D8EBFA-AD49-497F-9DD5-33EFDC339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C791A-2564-4AFC-9267-44423DCCEDBA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531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3C7F-BE38-40BA-ACC4-E9830705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0C8E-2BBC-4982-9547-73461E0AD772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E8BB3-ED38-423E-82DD-9885A10E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907D-E9A0-4B87-88C9-85F5161E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7418-5283-4321-B340-024834A81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256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243B-CEF4-4A1C-88ED-0E155605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E954-25E0-4DF1-B13B-35DC223F4698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AA7D-3AED-4255-ADE7-DC07AC12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C3AD-C669-4DA1-9295-F13D281B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238E-8AF2-4464-897D-F831D4AA8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1097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FAF65-6F0A-43BC-AE75-E0B99A55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EE0B-8C11-4448-A963-C4F832128B6C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5CB060-264D-4A7C-92A8-27B83662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336B98-4450-444A-99A6-736F2DF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E5E6-3D51-4C3B-AAF8-D799B2714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68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135429-248A-4041-A876-3E8FEECC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2958-64F9-496F-9124-432B89883CA3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2B7AF3-16C5-4F6F-B61B-E9D71301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CE20A8-7DCD-4760-B8DB-328C6C19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A643-0E0D-4618-BCED-159C33DD5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24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27A350-5E38-4DFE-89F5-78D1E077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8BC2-1A3E-40D0-9AAD-B8C9546C5F3A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A61470-5497-491C-A9CF-455C9497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A1E18-7DC6-430A-A23B-0DF3A2B2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2565-51A5-4C45-BA07-9459560BC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439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73FF5A-6D31-455B-86E2-1991615E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716F-16DF-419F-B6B4-9FA08C7D5177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E989DE-59D4-49EC-968A-1E1394C3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D5A4D2-B175-4F02-AFF1-A3965E87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5ACC-8B7C-472E-B384-2CC032339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81DDA9-C95D-496A-934A-90CB9203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0DB2-4506-4A72-8717-B79359B2BC56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3DFAD9-4112-4E72-8B99-9680F3DE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0B6AD8-FF0F-4E72-A0EE-6B164886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C2F7-0813-47B3-95FA-37C538A97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76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539E6-EAB7-4858-944F-646D4BFF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A729-27F6-4C6B-8FBB-DE1E434C812F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45C8FF-4DC9-43D9-8FE1-97DBC52C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8DCCE6-D681-462E-93EE-578B86A0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63B2-1F3C-4416-A9CB-28AB70EEE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68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8950-480C-49D8-A3FA-72F179B9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47BA-DF0A-4796-9E66-A4604BC61E53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A6FB1-8495-419D-AD72-90B1AF0F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D8D8-18FF-41B6-92E8-05C76677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915D-45F2-4EC7-B672-2DAEDD29B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71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7CD5-9010-4566-8EAA-526FEAE5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EADB-EDA4-4169-9DF7-BBE8FAA49C36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FF80-9D1E-41AB-908D-C3480827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C1625-3B9F-4848-8416-D28E90FC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4DEB-03AD-4612-A66B-AC84189E2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4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E3B26D-5F7E-4B21-AD7C-4E2D992A4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1F4FE5-861E-47BB-832C-515558513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CDB97B-40BA-413D-9CD5-ABABD1E7A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2C40-89DD-4708-A30D-5F93ACDD28D4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085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9E5B3-DA80-4D7F-8968-B863BCF26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A4175-03EA-4D3D-B3C4-BBFC77DF4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8E93D-7657-4B90-B40A-FFFA77094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103E-71DD-4F6C-8575-4AB24143E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268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6C3EDD-36EA-44D2-98E4-D18D6CC67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F804E1-77EF-4748-BB57-49E9AD75F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0E6213-76B8-49D3-8E18-BA0B4C925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7CE5-09CA-4882-B634-EE52C3246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68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86802-BE82-4012-BB7E-56B776CCF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F0DB53-39BF-4210-9CCB-92771A89B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97314-01B1-42F0-B153-0253617B0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E1BB-51A6-4992-A5B1-C5940F6D6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8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BCBCC-E8E6-40E8-89BD-2F6E29D8D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99004-297A-4A19-8101-42CB537A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2C303-9962-4E39-AB5F-614BA02E5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4294-59E3-4C1B-9B43-E87B855EE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29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A58515-FE78-4AFD-95BF-CB379B1D2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81F475-08EE-4EDD-A5C3-EBD938713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DE6241-983B-486E-BBDC-1C9423559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AE13-D490-4A15-974B-84545B0B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1130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8CDD74-E295-4895-8F4F-02DBC0B95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6A70F8-8970-4B83-A180-BAF2F782CE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A4C7F9-6889-4F14-84BF-B224D8ED0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DA1E-80F2-473C-8FD1-AC7488D77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205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DED261-532F-48B1-BCF7-BCFEDAC3C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F11B81-F131-4C75-9DD5-73727DB4D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F7D58E-4AF7-4EA0-9F99-1EAF05069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8629-76F8-4505-A639-A710F45F5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68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DC3AB-AD5A-46F2-931C-BDCEFFE90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198DC-C28C-48DA-9A15-4AE2669E8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271E0-F230-49C5-B4CB-36B7A6F8E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8C0C-F088-4FEE-89E6-AA95A6D72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71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90649-8DBF-4270-90C6-6B4FAFE74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606AA-BF53-47FB-9E85-F313B298A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FAFD27-81FE-44EC-A40F-777953A69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0753-1882-48E0-B2E0-70B69C08E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632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1E285-C8F7-486D-BC0C-4F48D9B3E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9E9EF-46CD-461F-9E11-C15EC9CCC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3B2D1-CF57-4BA1-A295-B96F547D0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465A-C41E-48A6-819E-440AAA2CE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4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41D908-EEB6-472F-8CC1-67076D703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766FA9-712C-41EF-953C-BE93ABAB3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2F375C-9168-4B5D-B3A5-C77C12668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4978-D9C3-415A-BE91-7782D1242EEC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38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3B465-6B18-4AFF-A8A5-4B63BB93C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A20273-59FD-402D-9880-94DE2B340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B26AB-7904-4B0F-9477-1F0B21357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BF35-47F8-4BAA-BAA5-A0AFA0B37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297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C6082-D7F3-41C3-B324-222D9D0C3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E2E05E-C773-498D-A7CB-F18BE89B9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607762-45D7-4B97-8CDA-AFAC1DF61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F8C7-E8A1-45FA-9CBA-50E50FCAB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82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0BF73-B4BB-4CF8-9272-6F3D5514D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C0BAF-E6D3-4A2F-92F8-91AE767ED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8C65C-80EC-49FC-AEA4-4CA708969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CBA5-216F-4379-B8FF-65E4787DA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294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AB775-2128-4108-A411-0069336B7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11DA5-1B59-46CD-971B-1571C86C1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76AEB-83AC-4C3F-B00D-96BFD1C88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828D-75D1-4587-B8CB-EF9CEE8B2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19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4C2DDA-61A6-4964-B17A-2F147666B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716FA6-E727-4EC8-8FCA-DCB8390A9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92D1BF-F0F3-42EC-B9D6-F7080C517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581F9-92EE-4EFF-A759-79B7F363A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78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DA8574-9EE1-4BE8-B74E-D9BB7333E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A3F611-808C-4FE7-BE61-EBA891B7F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FD3D853-CF12-4763-A776-345495B35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A5EE-4E6E-4D71-B83A-3F1A5DB2C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2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A59DA-9A85-4130-AE7B-2CB535BB4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2B838-1ABA-41E6-9DB7-067807428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A5B78-801E-467E-AE34-BF9FD803F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A678-BD92-4F4A-923A-FE811C43A8F7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11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64523-3202-4A63-A8F2-B77C0A0B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9590C-8A39-4B6D-BE58-CE77D693E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916FD-3925-4BB7-96D6-8325B1B20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9A5D-A016-4344-AFA8-8AB9187230C6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C8A2B9-2612-4305-BABB-322877058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B07AD8-E5EC-436F-8635-7DCF969EF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25DAE0-3BF9-4D79-BD79-9D60ACE19D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B0BBE5-8CFE-4C3F-9C14-FD77475FCC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1D6EEF-CBAE-4869-B7F5-A09FC59DBD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AE03C31F-AA7A-4BC7-B0FE-EC24072FE5AB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77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3D9D09A-C531-4DE4-BF4C-9421E6E82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9E51315-35F1-4A81-81A8-916608D9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8D67-07D1-466B-9656-781FAEF94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0CD5A-0BDC-491F-97CB-0A53AA029B76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87AD-64C9-443B-88DC-4B342521C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873F5-1927-484C-89D1-2CBAD224A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A62DB2-104A-467F-B4D0-74B2F1D4B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9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FE4C9C-4872-44BD-BC2D-7B8CA70C2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30A013-1C6B-4DCA-AF02-9CADF98AA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40D697-D563-404E-B710-3DEA2D884A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9EDEB3-6B04-473D-8FDD-BFA5213378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04DC78-2B5B-4E2B-B114-24323C74C7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fld id="{A8AD2458-6624-4668-BC45-235CDDFC1ACE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CE6535B-8CD6-4D30-B1CB-192F88348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B4941C-808D-4559-8F10-A291554A8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5C215E-EF86-49C8-83F6-5BC1FBA93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A92D80-4991-4C87-93B6-62328CB6A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E6AB64-8B65-43CF-997C-C182056A87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/>
            </a:lvl1pPr>
          </a:lstStyle>
          <a:p>
            <a:pPr>
              <a:defRPr/>
            </a:pPr>
            <a:fld id="{32915B01-EDB9-41E1-8C5F-DAB4E3FEA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8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3FCF3D3-54F5-4995-ABF8-13928D9DE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6796BE0-F321-4073-A619-B79327FE7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F6E9-CF0E-436A-8B9F-7E173F8A4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0370F-A5B6-4C57-83F9-656F89E15A33}" type="datetimeFigureOut">
              <a:rPr lang="en-US"/>
              <a:pPr>
                <a:defRPr/>
              </a:pPr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B63F-E69A-425B-A2F9-FC39611F0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E0EE-02C1-4DAA-806F-567C25122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23567B-30BB-4775-B01A-1609D9CD7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cs typeface="Times New Roman" panose="02020603050405020304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DAA059-CB5A-4CFC-9F29-2D461B7A3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A890D9-734D-47EA-8C39-A7109B2AA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49EDAF-3EEC-465C-A0E7-4BE13B00D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10DE01-A7F2-43D9-85E8-094C72AEC4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121105-2259-4BBB-A011-64CC0123AB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2BC63B8-E183-45E1-8042-CA3D71B5D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7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2BD9672B-149F-48F8-94EA-6FA3AB085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6" y="958850"/>
            <a:ext cx="57626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2FDCB39-CBE0-411D-9E9B-F030E338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6" y="3243263"/>
            <a:ext cx="8120063" cy="2652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75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759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759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759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86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6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63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6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1744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14A9BC87-3CCA-4390-BACC-44D633AD5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1" y="1050926"/>
            <a:ext cx="1933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3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TextBox 3">
            <a:extLst>
              <a:ext uri="{FF2B5EF4-FFF2-40B4-BE49-F238E27FC236}">
                <a16:creationId xmlns:a16="http://schemas.microsoft.com/office/drawing/2014/main" id="{EDBC6A6E-8AE8-4957-AA54-ECD8D0F53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958851"/>
            <a:ext cx="241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33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0A99A9F6-0205-4D09-A538-940CB50C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1014" r="25282" b="22000"/>
          <a:stretch>
            <a:fillRect/>
          </a:stretch>
        </p:blipFill>
        <p:spPr bwMode="auto">
          <a:xfrm>
            <a:off x="2057400" y="1"/>
            <a:ext cx="54864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AutoShape 3">
            <a:extLst>
              <a:ext uri="{FF2B5EF4-FFF2-40B4-BE49-F238E27FC236}">
                <a16:creationId xmlns:a16="http://schemas.microsoft.com/office/drawing/2014/main" id="{B7D2408A-03D7-41C4-A793-B9EE7F3AFFE9}"/>
              </a:ext>
            </a:extLst>
          </p:cNvPr>
          <p:cNvSpPr>
            <a:spLocks/>
          </p:cNvSpPr>
          <p:nvPr/>
        </p:nvSpPr>
        <p:spPr bwMode="auto">
          <a:xfrm>
            <a:off x="6770688" y="317500"/>
            <a:ext cx="2984500" cy="1066800"/>
          </a:xfrm>
          <a:prstGeom prst="borderCallout3">
            <a:avLst>
              <a:gd name="adj1" fmla="val 10713"/>
              <a:gd name="adj2" fmla="val 102551"/>
              <a:gd name="adj3" fmla="val 10713"/>
              <a:gd name="adj4" fmla="val 113884"/>
              <a:gd name="adj5" fmla="val 117560"/>
              <a:gd name="adj6" fmla="val 113884"/>
              <a:gd name="adj7" fmla="val 175148"/>
              <a:gd name="adj8" fmla="val -10264"/>
            </a:avLst>
          </a:prstGeom>
          <a:solidFill>
            <a:srgbClr val="00FFFF"/>
          </a:solidFill>
          <a:ln w="57150" cap="sq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gluteal line</a:t>
            </a:r>
          </a:p>
        </p:txBody>
      </p:sp>
      <p:sp>
        <p:nvSpPr>
          <p:cNvPr id="389124" name="AutoShape 4">
            <a:extLst>
              <a:ext uri="{FF2B5EF4-FFF2-40B4-BE49-F238E27FC236}">
                <a16:creationId xmlns:a16="http://schemas.microsoft.com/office/drawing/2014/main" id="{A0DD35F7-3C5C-424D-9537-99A3FA677631}"/>
              </a:ext>
            </a:extLst>
          </p:cNvPr>
          <p:cNvSpPr>
            <a:spLocks/>
          </p:cNvSpPr>
          <p:nvPr/>
        </p:nvSpPr>
        <p:spPr bwMode="auto">
          <a:xfrm>
            <a:off x="6934200" y="3962400"/>
            <a:ext cx="2984500" cy="1066800"/>
          </a:xfrm>
          <a:prstGeom prst="borderCallout3">
            <a:avLst>
              <a:gd name="adj1" fmla="val 10713"/>
              <a:gd name="adj2" fmla="val 102551"/>
              <a:gd name="adj3" fmla="val 10713"/>
              <a:gd name="adj4" fmla="val 102551"/>
              <a:gd name="adj5" fmla="val -24255"/>
              <a:gd name="adj6" fmla="val 102551"/>
              <a:gd name="adj7" fmla="val -150296"/>
              <a:gd name="adj8" fmla="val -50690"/>
            </a:avLst>
          </a:prstGeom>
          <a:solidFill>
            <a:srgbClr val="FF0000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gluteal line </a:t>
            </a:r>
          </a:p>
        </p:txBody>
      </p:sp>
      <p:sp>
        <p:nvSpPr>
          <p:cNvPr id="389125" name="AutoShape 5">
            <a:extLst>
              <a:ext uri="{FF2B5EF4-FFF2-40B4-BE49-F238E27FC236}">
                <a16:creationId xmlns:a16="http://schemas.microsoft.com/office/drawing/2014/main" id="{27D252BA-CE60-4586-9D9D-1905EA9467E3}"/>
              </a:ext>
            </a:extLst>
          </p:cNvPr>
          <p:cNvSpPr>
            <a:spLocks/>
          </p:cNvSpPr>
          <p:nvPr/>
        </p:nvSpPr>
        <p:spPr bwMode="auto">
          <a:xfrm>
            <a:off x="3438525" y="5448300"/>
            <a:ext cx="2984500" cy="1066800"/>
          </a:xfrm>
          <a:prstGeom prst="borderCallout3">
            <a:avLst>
              <a:gd name="adj1" fmla="val 10713"/>
              <a:gd name="adj2" fmla="val 102551"/>
              <a:gd name="adj3" fmla="val 10713"/>
              <a:gd name="adj4" fmla="val 114574"/>
              <a:gd name="adj5" fmla="val -16667"/>
              <a:gd name="adj6" fmla="val 114574"/>
              <a:gd name="adj7" fmla="val -231694"/>
              <a:gd name="adj8" fmla="val 30796"/>
            </a:avLst>
          </a:prstGeom>
          <a:solidFill>
            <a:srgbClr val="FF33CC"/>
          </a:solidFill>
          <a:ln w="57150" cap="sq">
            <a:solidFill>
              <a:srgbClr val="FF33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gluteal 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AE8D8-6286-47B1-85F2-A61146C5B90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animBg="1"/>
      <p:bldP spid="389124" grpId="0" animBg="1"/>
      <p:bldP spid="389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Picture 269">
            <a:extLst>
              <a:ext uri="{FF2B5EF4-FFF2-40B4-BE49-F238E27FC236}">
                <a16:creationId xmlns:a16="http://schemas.microsoft.com/office/drawing/2014/main" id="{A6C5BE95-A7A1-4918-B0B3-64D75153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8588"/>
            <a:ext cx="4779963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9">
            <a:extLst>
              <a:ext uri="{FF2B5EF4-FFF2-40B4-BE49-F238E27FC236}">
                <a16:creationId xmlns:a16="http://schemas.microsoft.com/office/drawing/2014/main" id="{5B069EB3-2555-4C76-8BFC-80F07FB5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9906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F53E17E-DE8C-4B47-97DE-819973EA9743}"/>
              </a:ext>
            </a:extLst>
          </p:cNvPr>
          <p:cNvSpPr>
            <a:spLocks/>
          </p:cNvSpPr>
          <p:nvPr/>
        </p:nvSpPr>
        <p:spPr bwMode="auto">
          <a:xfrm flipH="1">
            <a:off x="5791200" y="2057400"/>
            <a:ext cx="336550" cy="357188"/>
          </a:xfrm>
          <a:custGeom>
            <a:avLst/>
            <a:gdLst>
              <a:gd name="T0" fmla="*/ 168838 w 337127"/>
              <a:gd name="T1" fmla="*/ 11384 h 357909"/>
              <a:gd name="T2" fmla="*/ 4562 w 337127"/>
              <a:gd name="T3" fmla="*/ 38705 h 357909"/>
              <a:gd name="T4" fmla="*/ 141457 w 337127"/>
              <a:gd name="T5" fmla="*/ 243608 h 357909"/>
              <a:gd name="T6" fmla="*/ 319420 w 337127"/>
              <a:gd name="T7" fmla="*/ 325572 h 357909"/>
              <a:gd name="T8" fmla="*/ 223594 w 337127"/>
              <a:gd name="T9" fmla="*/ 79686 h 357909"/>
              <a:gd name="T10" fmla="*/ 4562 w 337127"/>
              <a:gd name="T11" fmla="*/ 11384 h 3579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127"/>
              <a:gd name="T19" fmla="*/ 0 h 357909"/>
              <a:gd name="T20" fmla="*/ 337127 w 337127"/>
              <a:gd name="T21" fmla="*/ 357909 h 3579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127" h="357909">
                <a:moveTo>
                  <a:pt x="170873" y="11545"/>
                </a:moveTo>
                <a:cubicBezTo>
                  <a:pt x="90054" y="5772"/>
                  <a:pt x="9236" y="0"/>
                  <a:pt x="4618" y="39255"/>
                </a:cubicBezTo>
                <a:cubicBezTo>
                  <a:pt x="0" y="78510"/>
                  <a:pt x="90055" y="198582"/>
                  <a:pt x="143164" y="247073"/>
                </a:cubicBezTo>
                <a:cubicBezTo>
                  <a:pt x="196273" y="295564"/>
                  <a:pt x="309419" y="357909"/>
                  <a:pt x="323273" y="330200"/>
                </a:cubicBezTo>
                <a:cubicBezTo>
                  <a:pt x="337127" y="302491"/>
                  <a:pt x="279400" y="133927"/>
                  <a:pt x="226291" y="80818"/>
                </a:cubicBezTo>
                <a:cubicBezTo>
                  <a:pt x="173182" y="27709"/>
                  <a:pt x="88900" y="19627"/>
                  <a:pt x="4618" y="11545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5EF1D8-FB08-4135-B710-D1127FBC2360}"/>
              </a:ext>
            </a:extLst>
          </p:cNvPr>
          <p:cNvSpPr>
            <a:spLocks/>
          </p:cNvSpPr>
          <p:nvPr/>
        </p:nvSpPr>
        <p:spPr bwMode="auto">
          <a:xfrm rot="20884450" flipH="1">
            <a:off x="5372100" y="3076575"/>
            <a:ext cx="323850" cy="400050"/>
          </a:xfrm>
          <a:custGeom>
            <a:avLst/>
            <a:gdLst>
              <a:gd name="T0" fmla="*/ 124143 w 337127"/>
              <a:gd name="T1" fmla="*/ 28037 h 357909"/>
              <a:gd name="T2" fmla="*/ 3355 w 337127"/>
              <a:gd name="T3" fmla="*/ 95328 h 357909"/>
              <a:gd name="T4" fmla="*/ 104012 w 337127"/>
              <a:gd name="T5" fmla="*/ 599998 h 357909"/>
              <a:gd name="T6" fmla="*/ 234866 w 337127"/>
              <a:gd name="T7" fmla="*/ 801866 h 357909"/>
              <a:gd name="T8" fmla="*/ 164406 w 337127"/>
              <a:gd name="T9" fmla="*/ 196261 h 357909"/>
              <a:gd name="T10" fmla="*/ 3355 w 337127"/>
              <a:gd name="T11" fmla="*/ 28037 h 3579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127"/>
              <a:gd name="T19" fmla="*/ 0 h 357909"/>
              <a:gd name="T20" fmla="*/ 337127 w 337127"/>
              <a:gd name="T21" fmla="*/ 357909 h 35790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127" h="357909">
                <a:moveTo>
                  <a:pt x="170873" y="11545"/>
                </a:moveTo>
                <a:cubicBezTo>
                  <a:pt x="90054" y="5772"/>
                  <a:pt x="9236" y="0"/>
                  <a:pt x="4618" y="39255"/>
                </a:cubicBezTo>
                <a:cubicBezTo>
                  <a:pt x="0" y="78510"/>
                  <a:pt x="90055" y="198582"/>
                  <a:pt x="143164" y="247073"/>
                </a:cubicBezTo>
                <a:cubicBezTo>
                  <a:pt x="196273" y="295564"/>
                  <a:pt x="309419" y="357909"/>
                  <a:pt x="323273" y="330200"/>
                </a:cubicBezTo>
                <a:cubicBezTo>
                  <a:pt x="337127" y="302491"/>
                  <a:pt x="279400" y="133927"/>
                  <a:pt x="226291" y="80818"/>
                </a:cubicBezTo>
                <a:cubicBezTo>
                  <a:pt x="173182" y="27709"/>
                  <a:pt x="88900" y="19627"/>
                  <a:pt x="4618" y="11545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7C1291AC-3B79-46FE-9CBE-36B997F4FF38}"/>
              </a:ext>
            </a:extLst>
          </p:cNvPr>
          <p:cNvSpPr>
            <a:spLocks/>
          </p:cNvSpPr>
          <p:nvPr/>
        </p:nvSpPr>
        <p:spPr bwMode="auto">
          <a:xfrm>
            <a:off x="6910388" y="1343025"/>
            <a:ext cx="3484562" cy="1785938"/>
          </a:xfrm>
          <a:prstGeom prst="borderCallout2">
            <a:avLst>
              <a:gd name="adj1" fmla="val 96727"/>
              <a:gd name="adj2" fmla="val -356"/>
              <a:gd name="adj3" fmla="val 40421"/>
              <a:gd name="adj4" fmla="val -167"/>
              <a:gd name="adj5" fmla="val 51574"/>
              <a:gd name="adj6" fmla="val -28713"/>
            </a:avLst>
          </a:prstGeom>
          <a:solidFill>
            <a:srgbClr val="FF00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Sartorius</a:t>
            </a:r>
            <a:endParaRPr lang="en-US" altLang="en-US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Anterior  superior iliac spine below the inguinal lig.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5FCEE886-0C4E-4156-9992-0C2343DD48D8}"/>
              </a:ext>
            </a:extLst>
          </p:cNvPr>
          <p:cNvSpPr>
            <a:spLocks/>
          </p:cNvSpPr>
          <p:nvPr/>
        </p:nvSpPr>
        <p:spPr bwMode="auto">
          <a:xfrm>
            <a:off x="6351588" y="3438526"/>
            <a:ext cx="3962400" cy="1198563"/>
          </a:xfrm>
          <a:prstGeom prst="borderCallout3">
            <a:avLst>
              <a:gd name="adj1" fmla="val 10000"/>
              <a:gd name="adj2" fmla="val 102273"/>
              <a:gd name="adj3" fmla="val 2000"/>
              <a:gd name="adj4" fmla="val 99486"/>
              <a:gd name="adj5" fmla="val 996"/>
              <a:gd name="adj6" fmla="val 782"/>
              <a:gd name="adj7" fmla="val -15768"/>
              <a:gd name="adj8" fmla="val -21192"/>
            </a:avLst>
          </a:prstGeom>
          <a:solidFill>
            <a:srgbClr val="CCFF99"/>
          </a:solidFill>
          <a:ln w="57150" cap="sq">
            <a:solidFill>
              <a:schemeClr val="hlink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rPr>
              <a:t>Straight head of</a:t>
            </a:r>
            <a:r>
              <a:rPr lang="en-US" sz="2400" b="1" dirty="0">
                <a:solidFill>
                  <a:srgbClr val="333399"/>
                </a:solidFill>
                <a:latin typeface="Times New Roman" pitchFamily="18" charset="0"/>
                <a:cs typeface="Arial" panose="020B0604020202020204" pitchFamily="34" charset="0"/>
              </a:rPr>
              <a:t> Rectus femoris from anterior inferior iliac spine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3864C98-D9BD-4478-A428-0E79B5D50B93}"/>
              </a:ext>
            </a:extLst>
          </p:cNvPr>
          <p:cNvSpPr>
            <a:spLocks/>
          </p:cNvSpPr>
          <p:nvPr/>
        </p:nvSpPr>
        <p:spPr bwMode="auto">
          <a:xfrm flipH="1">
            <a:off x="3167064" y="428626"/>
            <a:ext cx="2547937" cy="2314575"/>
          </a:xfrm>
          <a:custGeom>
            <a:avLst/>
            <a:gdLst>
              <a:gd name="T0" fmla="*/ 2147483646 w 1072"/>
              <a:gd name="T1" fmla="*/ 2147483646 h 1248"/>
              <a:gd name="T2" fmla="*/ 2147483646 w 1072"/>
              <a:gd name="T3" fmla="*/ 2147483646 h 1248"/>
              <a:gd name="T4" fmla="*/ 2147483646 w 1072"/>
              <a:gd name="T5" fmla="*/ 2147483646 h 1248"/>
              <a:gd name="T6" fmla="*/ 2147483646 w 1072"/>
              <a:gd name="T7" fmla="*/ 2147483646 h 1248"/>
              <a:gd name="T8" fmla="*/ 2147483646 w 1072"/>
              <a:gd name="T9" fmla="*/ 2147483646 h 1248"/>
              <a:gd name="T10" fmla="*/ 2147483646 w 1072"/>
              <a:gd name="T11" fmla="*/ 2147483646 h 1248"/>
              <a:gd name="T12" fmla="*/ 2147483646 w 1072"/>
              <a:gd name="T13" fmla="*/ 2147483646 h 1248"/>
              <a:gd name="T14" fmla="*/ 2147483646 w 1072"/>
              <a:gd name="T15" fmla="*/ 2147483646 h 1248"/>
              <a:gd name="T16" fmla="*/ 2147483646 w 1072"/>
              <a:gd name="T17" fmla="*/ 2147483646 h 1248"/>
              <a:gd name="T18" fmla="*/ 2147483646 w 1072"/>
              <a:gd name="T19" fmla="*/ 2147483646 h 1248"/>
              <a:gd name="T20" fmla="*/ 2147483646 w 1072"/>
              <a:gd name="T21" fmla="*/ 2147483646 h 1248"/>
              <a:gd name="T22" fmla="*/ 2147483646 w 1072"/>
              <a:gd name="T23" fmla="*/ 2147483646 h 1248"/>
              <a:gd name="T24" fmla="*/ 2147483646 w 1072"/>
              <a:gd name="T25" fmla="*/ 2147483646 h 1248"/>
              <a:gd name="T26" fmla="*/ 2147483646 w 1072"/>
              <a:gd name="T27" fmla="*/ 2147483646 h 1248"/>
              <a:gd name="T28" fmla="*/ 2147483646 w 1072"/>
              <a:gd name="T29" fmla="*/ 2147483646 h 1248"/>
              <a:gd name="T30" fmla="*/ 2147483646 w 1072"/>
              <a:gd name="T31" fmla="*/ 2147483646 h 1248"/>
              <a:gd name="T32" fmla="*/ 2147483646 w 1072"/>
              <a:gd name="T33" fmla="*/ 2147483646 h 1248"/>
              <a:gd name="T34" fmla="*/ 2147483646 w 1072"/>
              <a:gd name="T35" fmla="*/ 2147483646 h 1248"/>
              <a:gd name="T36" fmla="*/ 2147483646 w 1072"/>
              <a:gd name="T37" fmla="*/ 2147483646 h 1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72"/>
              <a:gd name="T58" fmla="*/ 0 h 1248"/>
              <a:gd name="T59" fmla="*/ 1072 w 1072"/>
              <a:gd name="T60" fmla="*/ 1248 h 12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72" h="1248">
                <a:moveTo>
                  <a:pt x="824" y="24"/>
                </a:moveTo>
                <a:cubicBezTo>
                  <a:pt x="744" y="48"/>
                  <a:pt x="576" y="152"/>
                  <a:pt x="488" y="216"/>
                </a:cubicBezTo>
                <a:cubicBezTo>
                  <a:pt x="400" y="280"/>
                  <a:pt x="360" y="344"/>
                  <a:pt x="296" y="408"/>
                </a:cubicBezTo>
                <a:cubicBezTo>
                  <a:pt x="232" y="472"/>
                  <a:pt x="152" y="544"/>
                  <a:pt x="104" y="600"/>
                </a:cubicBezTo>
                <a:cubicBezTo>
                  <a:pt x="56" y="656"/>
                  <a:pt x="16" y="688"/>
                  <a:pt x="8" y="744"/>
                </a:cubicBezTo>
                <a:cubicBezTo>
                  <a:pt x="0" y="800"/>
                  <a:pt x="32" y="880"/>
                  <a:pt x="56" y="936"/>
                </a:cubicBezTo>
                <a:cubicBezTo>
                  <a:pt x="80" y="992"/>
                  <a:pt x="136" y="1032"/>
                  <a:pt x="152" y="1080"/>
                </a:cubicBezTo>
                <a:cubicBezTo>
                  <a:pt x="168" y="1128"/>
                  <a:pt x="136" y="1200"/>
                  <a:pt x="152" y="1224"/>
                </a:cubicBezTo>
                <a:cubicBezTo>
                  <a:pt x="168" y="1248"/>
                  <a:pt x="208" y="1240"/>
                  <a:pt x="248" y="1224"/>
                </a:cubicBezTo>
                <a:cubicBezTo>
                  <a:pt x="288" y="1208"/>
                  <a:pt x="352" y="1152"/>
                  <a:pt x="392" y="1128"/>
                </a:cubicBezTo>
                <a:cubicBezTo>
                  <a:pt x="432" y="1104"/>
                  <a:pt x="448" y="1088"/>
                  <a:pt x="488" y="1080"/>
                </a:cubicBezTo>
                <a:cubicBezTo>
                  <a:pt x="528" y="1072"/>
                  <a:pt x="584" y="1080"/>
                  <a:pt x="632" y="1080"/>
                </a:cubicBezTo>
                <a:cubicBezTo>
                  <a:pt x="680" y="1080"/>
                  <a:pt x="744" y="1120"/>
                  <a:pt x="776" y="1080"/>
                </a:cubicBezTo>
                <a:cubicBezTo>
                  <a:pt x="808" y="1040"/>
                  <a:pt x="800" y="920"/>
                  <a:pt x="824" y="840"/>
                </a:cubicBezTo>
                <a:cubicBezTo>
                  <a:pt x="848" y="760"/>
                  <a:pt x="888" y="672"/>
                  <a:pt x="920" y="600"/>
                </a:cubicBezTo>
                <a:cubicBezTo>
                  <a:pt x="952" y="528"/>
                  <a:pt x="992" y="464"/>
                  <a:pt x="1016" y="408"/>
                </a:cubicBezTo>
                <a:cubicBezTo>
                  <a:pt x="1040" y="352"/>
                  <a:pt x="1072" y="320"/>
                  <a:pt x="1064" y="264"/>
                </a:cubicBezTo>
                <a:cubicBezTo>
                  <a:pt x="1056" y="208"/>
                  <a:pt x="1008" y="112"/>
                  <a:pt x="968" y="72"/>
                </a:cubicBezTo>
                <a:cubicBezTo>
                  <a:pt x="928" y="32"/>
                  <a:pt x="904" y="0"/>
                  <a:pt x="824" y="24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7" name="TextBox 1">
            <a:extLst>
              <a:ext uri="{FF2B5EF4-FFF2-40B4-BE49-F238E27FC236}">
                <a16:creationId xmlns:a16="http://schemas.microsoft.com/office/drawing/2014/main" id="{4A5C6E4F-4DAC-49D7-B606-0A79FEDF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1219201"/>
            <a:ext cx="1319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Iliacus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4EC4CB8-1907-4DD4-AF9E-BBA22A2423C1}"/>
              </a:ext>
            </a:extLst>
          </p:cNvPr>
          <p:cNvSpPr>
            <a:spLocks/>
          </p:cNvSpPr>
          <p:nvPr/>
        </p:nvSpPr>
        <p:spPr bwMode="auto">
          <a:xfrm>
            <a:off x="3200400" y="3505200"/>
            <a:ext cx="1900238" cy="2738438"/>
          </a:xfrm>
          <a:custGeom>
            <a:avLst/>
            <a:gdLst>
              <a:gd name="T0" fmla="*/ 1061339 w 1901588"/>
              <a:gd name="T1" fmla="*/ 349885 h 2442950"/>
              <a:gd name="T2" fmla="*/ 1367747 w 1901588"/>
              <a:gd name="T3" fmla="*/ 1505943 h 2442950"/>
              <a:gd name="T4" fmla="*/ 1660832 w 1901588"/>
              <a:gd name="T5" fmla="*/ 2844527 h 2442950"/>
              <a:gd name="T6" fmla="*/ 1820698 w 1901588"/>
              <a:gd name="T7" fmla="*/ 3726820 h 2442950"/>
              <a:gd name="T8" fmla="*/ 1447679 w 1901588"/>
              <a:gd name="T9" fmla="*/ 5187055 h 2442950"/>
              <a:gd name="T10" fmla="*/ 688314 w 1901588"/>
              <a:gd name="T11" fmla="*/ 5278339 h 2442950"/>
              <a:gd name="T12" fmla="*/ 355258 w 1901588"/>
              <a:gd name="T13" fmla="*/ 4274407 h 2442950"/>
              <a:gd name="T14" fmla="*/ 22202 w 1901588"/>
              <a:gd name="T15" fmla="*/ 3422586 h 2442950"/>
              <a:gd name="T16" fmla="*/ 222036 w 1901588"/>
              <a:gd name="T17" fmla="*/ 3027082 h 2442950"/>
              <a:gd name="T18" fmla="*/ 448512 w 1901588"/>
              <a:gd name="T19" fmla="*/ 2296941 h 2442950"/>
              <a:gd name="T20" fmla="*/ 475157 w 1901588"/>
              <a:gd name="T21" fmla="*/ 1262534 h 2442950"/>
              <a:gd name="T22" fmla="*/ 461834 w 1901588"/>
              <a:gd name="T23" fmla="*/ 441119 h 2442950"/>
              <a:gd name="T24" fmla="*/ 688314 w 1901588"/>
              <a:gd name="T25" fmla="*/ 15236 h 2442950"/>
              <a:gd name="T26" fmla="*/ 1061339 w 1901588"/>
              <a:gd name="T27" fmla="*/ 349885 h 24429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01588"/>
              <a:gd name="T43" fmla="*/ 0 h 2442950"/>
              <a:gd name="T44" fmla="*/ 1901588 w 1901588"/>
              <a:gd name="T45" fmla="*/ 2442950 h 24429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01588" h="2442950">
                <a:moveTo>
                  <a:pt x="1087271" y="156950"/>
                </a:moveTo>
                <a:cubicBezTo>
                  <a:pt x="1203277" y="268407"/>
                  <a:pt x="1298812" y="489046"/>
                  <a:pt x="1401170" y="675565"/>
                </a:cubicBezTo>
                <a:cubicBezTo>
                  <a:pt x="1503528" y="862084"/>
                  <a:pt x="1624084" y="1110018"/>
                  <a:pt x="1701421" y="1276066"/>
                </a:cubicBezTo>
                <a:cubicBezTo>
                  <a:pt x="1778758" y="1442114"/>
                  <a:pt x="1901588" y="1496705"/>
                  <a:pt x="1865194" y="1671851"/>
                </a:cubicBezTo>
                <a:cubicBezTo>
                  <a:pt x="1828800" y="1846997"/>
                  <a:pt x="1676400" y="2210938"/>
                  <a:pt x="1483057" y="2326944"/>
                </a:cubicBezTo>
                <a:cubicBezTo>
                  <a:pt x="1289714" y="2442950"/>
                  <a:pt x="891654" y="2436126"/>
                  <a:pt x="705134" y="2367887"/>
                </a:cubicBezTo>
                <a:cubicBezTo>
                  <a:pt x="518615" y="2299648"/>
                  <a:pt x="477671" y="2056263"/>
                  <a:pt x="363940" y="1917511"/>
                </a:cubicBezTo>
                <a:cubicBezTo>
                  <a:pt x="250209" y="1778759"/>
                  <a:pt x="45492" y="1628634"/>
                  <a:pt x="22746" y="1535374"/>
                </a:cubicBezTo>
                <a:cubicBezTo>
                  <a:pt x="0" y="1442114"/>
                  <a:pt x="154674" y="1442114"/>
                  <a:pt x="227462" y="1357953"/>
                </a:cubicBezTo>
                <a:cubicBezTo>
                  <a:pt x="300250" y="1273792"/>
                  <a:pt x="416256" y="1162334"/>
                  <a:pt x="459474" y="1030406"/>
                </a:cubicBezTo>
                <a:cubicBezTo>
                  <a:pt x="502692" y="898478"/>
                  <a:pt x="484495" y="705135"/>
                  <a:pt x="486770" y="566383"/>
                </a:cubicBezTo>
                <a:cubicBezTo>
                  <a:pt x="489045" y="427631"/>
                  <a:pt x="436728" y="291153"/>
                  <a:pt x="473122" y="197893"/>
                </a:cubicBezTo>
                <a:cubicBezTo>
                  <a:pt x="509516" y="104633"/>
                  <a:pt x="600501" y="13648"/>
                  <a:pt x="705134" y="6824"/>
                </a:cubicBezTo>
                <a:cubicBezTo>
                  <a:pt x="809767" y="0"/>
                  <a:pt x="971265" y="45493"/>
                  <a:pt x="1087271" y="156950"/>
                </a:cubicBezTo>
                <a:close/>
              </a:path>
            </a:pathLst>
          </a:cu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9" name="TextBox 14">
            <a:extLst>
              <a:ext uri="{FF2B5EF4-FFF2-40B4-BE49-F238E27FC236}">
                <a16:creationId xmlns:a16="http://schemas.microsoft.com/office/drawing/2014/main" id="{21C6A705-5E71-467D-BA1B-AA862865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6" y="4684714"/>
            <a:ext cx="1882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Obturator internus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D57F7-E2EF-4DFD-B801-89CEE18AFAAB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Picture 267">
            <a:extLst>
              <a:ext uri="{FF2B5EF4-FFF2-40B4-BE49-F238E27FC236}">
                <a16:creationId xmlns:a16="http://schemas.microsoft.com/office/drawing/2014/main" id="{6C46DE64-F706-4B39-A953-5AB66AFA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198"/>
          <a:stretch>
            <a:fillRect/>
          </a:stretch>
        </p:blipFill>
        <p:spPr bwMode="auto">
          <a:xfrm>
            <a:off x="1752600" y="304800"/>
            <a:ext cx="4508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1">
            <a:extLst>
              <a:ext uri="{FF2B5EF4-FFF2-40B4-BE49-F238E27FC236}">
                <a16:creationId xmlns:a16="http://schemas.microsoft.com/office/drawing/2014/main" id="{AA7B90DE-4B97-441B-8C09-38EE7CCB096A}"/>
              </a:ext>
            </a:extLst>
          </p:cNvPr>
          <p:cNvSpPr>
            <a:spLocks noChangeArrowheads="1"/>
          </p:cNvSpPr>
          <p:nvPr/>
        </p:nvSpPr>
        <p:spPr bwMode="auto">
          <a:xfrm rot="19724314">
            <a:off x="5392739" y="168275"/>
            <a:ext cx="1443037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580" name="Rectangle 8">
            <a:extLst>
              <a:ext uri="{FF2B5EF4-FFF2-40B4-BE49-F238E27FC236}">
                <a16:creationId xmlns:a16="http://schemas.microsoft.com/office/drawing/2014/main" id="{5BB48DEA-CEB4-4D7B-9BFF-027D189DA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10668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286" name="Rectangle 9">
            <a:extLst>
              <a:ext uri="{FF2B5EF4-FFF2-40B4-BE49-F238E27FC236}">
                <a16:creationId xmlns:a16="http://schemas.microsoft.com/office/drawing/2014/main" id="{09624351-45D2-4DA6-8101-E892CA0BF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419600"/>
            <a:ext cx="1905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28549AA-AFED-4496-AFA3-2A60E11A432E}"/>
              </a:ext>
            </a:extLst>
          </p:cNvPr>
          <p:cNvSpPr>
            <a:spLocks/>
          </p:cNvSpPr>
          <p:nvPr/>
        </p:nvSpPr>
        <p:spPr bwMode="auto">
          <a:xfrm>
            <a:off x="5553076" y="2133600"/>
            <a:ext cx="404813" cy="1130300"/>
          </a:xfrm>
          <a:custGeom>
            <a:avLst/>
            <a:gdLst>
              <a:gd name="T0" fmla="*/ 268884 w 404091"/>
              <a:gd name="T1" fmla="*/ 68779 h 1131455"/>
              <a:gd name="T2" fmla="*/ 325001 w 404091"/>
              <a:gd name="T3" fmla="*/ 330141 h 1131455"/>
              <a:gd name="T4" fmla="*/ 367086 w 404091"/>
              <a:gd name="T5" fmla="*/ 591501 h 1131455"/>
              <a:gd name="T6" fmla="*/ 72481 w 404091"/>
              <a:gd name="T7" fmla="*/ 1004176 h 1131455"/>
              <a:gd name="T8" fmla="*/ 2337 w 404091"/>
              <a:gd name="T9" fmla="*/ 1059200 h 1131455"/>
              <a:gd name="T10" fmla="*/ 86510 w 404091"/>
              <a:gd name="T11" fmla="*/ 619012 h 1131455"/>
              <a:gd name="T12" fmla="*/ 198740 w 404091"/>
              <a:gd name="T13" fmla="*/ 123802 h 1131455"/>
              <a:gd name="T14" fmla="*/ 282914 w 404091"/>
              <a:gd name="T15" fmla="*/ 0 h 11314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4091"/>
              <a:gd name="T25" fmla="*/ 0 h 1131455"/>
              <a:gd name="T26" fmla="*/ 404091 w 404091"/>
              <a:gd name="T27" fmla="*/ 1131455 h 113145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4091" h="1131455">
                <a:moveTo>
                  <a:pt x="265545" y="69272"/>
                </a:moveTo>
                <a:cubicBezTo>
                  <a:pt x="285172" y="157018"/>
                  <a:pt x="304799" y="244764"/>
                  <a:pt x="320963" y="332509"/>
                </a:cubicBezTo>
                <a:cubicBezTo>
                  <a:pt x="337127" y="420254"/>
                  <a:pt x="404091" y="482600"/>
                  <a:pt x="362527" y="595745"/>
                </a:cubicBezTo>
                <a:cubicBezTo>
                  <a:pt x="320963" y="708890"/>
                  <a:pt x="131617" y="932873"/>
                  <a:pt x="71581" y="1011382"/>
                </a:cubicBezTo>
                <a:cubicBezTo>
                  <a:pt x="11545" y="1089891"/>
                  <a:pt x="0" y="1131455"/>
                  <a:pt x="2309" y="1066800"/>
                </a:cubicBezTo>
                <a:cubicBezTo>
                  <a:pt x="4618" y="1002145"/>
                  <a:pt x="53109" y="780472"/>
                  <a:pt x="85436" y="623454"/>
                </a:cubicBezTo>
                <a:cubicBezTo>
                  <a:pt x="117763" y="466436"/>
                  <a:pt x="163945" y="228600"/>
                  <a:pt x="196272" y="124691"/>
                </a:cubicBezTo>
                <a:cubicBezTo>
                  <a:pt x="228599" y="20782"/>
                  <a:pt x="253999" y="10391"/>
                  <a:pt x="279400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E4C64F4F-C5D8-4A72-8963-92FC47E807C1}"/>
              </a:ext>
            </a:extLst>
          </p:cNvPr>
          <p:cNvSpPr>
            <a:spLocks/>
          </p:cNvSpPr>
          <p:nvPr/>
        </p:nvSpPr>
        <p:spPr bwMode="auto">
          <a:xfrm rot="18797373" flipH="1">
            <a:off x="1674813" y="1409701"/>
            <a:ext cx="1042988" cy="236537"/>
          </a:xfrm>
          <a:custGeom>
            <a:avLst/>
            <a:gdLst>
              <a:gd name="T0" fmla="*/ 2147483646 w 272"/>
              <a:gd name="T1" fmla="*/ 2147483646 h 112"/>
              <a:gd name="T2" fmla="*/ 2147483646 w 272"/>
              <a:gd name="T3" fmla="*/ 2147483646 h 112"/>
              <a:gd name="T4" fmla="*/ 2147483646 w 272"/>
              <a:gd name="T5" fmla="*/ 2147483646 h 112"/>
              <a:gd name="T6" fmla="*/ 2147483646 w 272"/>
              <a:gd name="T7" fmla="*/ 2147483646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112"/>
              <a:gd name="T14" fmla="*/ 272 w 272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112">
                <a:moveTo>
                  <a:pt x="256" y="104"/>
                </a:moveTo>
                <a:cubicBezTo>
                  <a:pt x="272" y="96"/>
                  <a:pt x="152" y="16"/>
                  <a:pt x="112" y="8"/>
                </a:cubicBezTo>
                <a:cubicBezTo>
                  <a:pt x="72" y="0"/>
                  <a:pt x="0" y="40"/>
                  <a:pt x="16" y="56"/>
                </a:cubicBezTo>
                <a:cubicBezTo>
                  <a:pt x="32" y="72"/>
                  <a:pt x="240" y="112"/>
                  <a:pt x="256" y="104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091BF306-3BCE-49EE-B16A-AB0A86B27B86}"/>
              </a:ext>
            </a:extLst>
          </p:cNvPr>
          <p:cNvSpPr>
            <a:spLocks/>
          </p:cNvSpPr>
          <p:nvPr/>
        </p:nvSpPr>
        <p:spPr bwMode="auto">
          <a:xfrm>
            <a:off x="7370763" y="1452563"/>
            <a:ext cx="2743200" cy="533400"/>
          </a:xfrm>
          <a:prstGeom prst="borderCallout3">
            <a:avLst>
              <a:gd name="adj1" fmla="val 4379"/>
              <a:gd name="adj2" fmla="val 93472"/>
              <a:gd name="adj3" fmla="val 5301"/>
              <a:gd name="adj4" fmla="val 92455"/>
              <a:gd name="adj5" fmla="val -723"/>
              <a:gd name="adj6" fmla="val 46690"/>
              <a:gd name="adj7" fmla="val 238131"/>
              <a:gd name="adj8" fmla="val -58810"/>
            </a:avLst>
          </a:prstGeom>
          <a:solidFill>
            <a:srgbClr val="00FFFF"/>
          </a:solidFill>
          <a:ln w="57150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Maximus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B11ABAA2-7A5E-481A-8709-946EC3FC6749}"/>
              </a:ext>
            </a:extLst>
          </p:cNvPr>
          <p:cNvSpPr>
            <a:spLocks/>
          </p:cNvSpPr>
          <p:nvPr/>
        </p:nvSpPr>
        <p:spPr bwMode="auto">
          <a:xfrm>
            <a:off x="1806575" y="80963"/>
            <a:ext cx="3429000" cy="533400"/>
          </a:xfrm>
          <a:prstGeom prst="borderCallout3">
            <a:avLst>
              <a:gd name="adj1" fmla="val 8507"/>
              <a:gd name="adj2" fmla="val 528"/>
              <a:gd name="adj3" fmla="val 87294"/>
              <a:gd name="adj4" fmla="val 2953"/>
              <a:gd name="adj5" fmla="val 98086"/>
              <a:gd name="adj6" fmla="val -1088"/>
              <a:gd name="adj7" fmla="val 286591"/>
              <a:gd name="adj8" fmla="val 10433"/>
            </a:avLst>
          </a:prstGeom>
          <a:solidFill>
            <a:srgbClr val="9966FF"/>
          </a:solidFill>
          <a:ln w="57150" cap="sq">
            <a:solidFill>
              <a:srgbClr val="9966FF"/>
            </a:solidFill>
            <a:miter lim="800000"/>
            <a:headEnd type="none" w="sm" len="sm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Fascia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Latae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31442E8A-D3B5-44D8-9392-4C931D2B2720}"/>
              </a:ext>
            </a:extLst>
          </p:cNvPr>
          <p:cNvSpPr>
            <a:spLocks/>
          </p:cNvSpPr>
          <p:nvPr/>
        </p:nvSpPr>
        <p:spPr bwMode="auto">
          <a:xfrm rot="18644633" flipH="1">
            <a:off x="4815682" y="5060157"/>
            <a:ext cx="298450" cy="379413"/>
          </a:xfrm>
          <a:custGeom>
            <a:avLst/>
            <a:gdLst>
              <a:gd name="T0" fmla="*/ 0 w 120"/>
              <a:gd name="T1" fmla="*/ 2147483646 h 168"/>
              <a:gd name="T2" fmla="*/ 2147483646 w 120"/>
              <a:gd name="T3" fmla="*/ 2147483646 h 168"/>
              <a:gd name="T4" fmla="*/ 2147483646 w 120"/>
              <a:gd name="T5" fmla="*/ 2147483646 h 168"/>
              <a:gd name="T6" fmla="*/ 0 w 120"/>
              <a:gd name="T7" fmla="*/ 2147483646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168"/>
              <a:gd name="T14" fmla="*/ 120 w 120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168">
                <a:moveTo>
                  <a:pt x="0" y="16"/>
                </a:moveTo>
                <a:cubicBezTo>
                  <a:pt x="0" y="32"/>
                  <a:pt x="80" y="152"/>
                  <a:pt x="96" y="160"/>
                </a:cubicBezTo>
                <a:cubicBezTo>
                  <a:pt x="112" y="168"/>
                  <a:pt x="120" y="96"/>
                  <a:pt x="96" y="64"/>
                </a:cubicBezTo>
                <a:cubicBezTo>
                  <a:pt x="72" y="32"/>
                  <a:pt x="0" y="0"/>
                  <a:pt x="0" y="16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19CD4395-EAA2-4540-AB9A-EAAD0229C174}"/>
              </a:ext>
            </a:extLst>
          </p:cNvPr>
          <p:cNvSpPr>
            <a:spLocks/>
          </p:cNvSpPr>
          <p:nvPr/>
        </p:nvSpPr>
        <p:spPr bwMode="auto">
          <a:xfrm rot="19567987" flipH="1">
            <a:off x="4781550" y="4710114"/>
            <a:ext cx="349250" cy="333375"/>
          </a:xfrm>
          <a:custGeom>
            <a:avLst/>
            <a:gdLst>
              <a:gd name="T0" fmla="*/ 0 w 120"/>
              <a:gd name="T1" fmla="*/ 2147483646 h 168"/>
              <a:gd name="T2" fmla="*/ 2147483646 w 120"/>
              <a:gd name="T3" fmla="*/ 2147483646 h 168"/>
              <a:gd name="T4" fmla="*/ 2147483646 w 120"/>
              <a:gd name="T5" fmla="*/ 2147483646 h 168"/>
              <a:gd name="T6" fmla="*/ 0 w 120"/>
              <a:gd name="T7" fmla="*/ 2147483646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168"/>
              <a:gd name="T14" fmla="*/ 120 w 120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168">
                <a:moveTo>
                  <a:pt x="0" y="16"/>
                </a:moveTo>
                <a:cubicBezTo>
                  <a:pt x="0" y="32"/>
                  <a:pt x="80" y="152"/>
                  <a:pt x="96" y="160"/>
                </a:cubicBezTo>
                <a:cubicBezTo>
                  <a:pt x="112" y="168"/>
                  <a:pt x="120" y="96"/>
                  <a:pt x="96" y="64"/>
                </a:cubicBezTo>
                <a:cubicBezTo>
                  <a:pt x="72" y="32"/>
                  <a:pt x="0" y="0"/>
                  <a:pt x="0" y="16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32">
            <a:extLst>
              <a:ext uri="{FF2B5EF4-FFF2-40B4-BE49-F238E27FC236}">
                <a16:creationId xmlns:a16="http://schemas.microsoft.com/office/drawing/2014/main" id="{1056DC14-5989-49D0-B88B-CB14F5762662}"/>
              </a:ext>
            </a:extLst>
          </p:cNvPr>
          <p:cNvSpPr>
            <a:spLocks/>
          </p:cNvSpPr>
          <p:nvPr/>
        </p:nvSpPr>
        <p:spPr bwMode="auto">
          <a:xfrm>
            <a:off x="6324600" y="4572001"/>
            <a:ext cx="3581400" cy="612775"/>
          </a:xfrm>
          <a:prstGeom prst="borderCallout1">
            <a:avLst>
              <a:gd name="adj1" fmla="val 18653"/>
              <a:gd name="adj2" fmla="val -1870"/>
              <a:gd name="adj3" fmla="val 41120"/>
              <a:gd name="adj4" fmla="val -38397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Gemellus</a:t>
            </a:r>
          </a:p>
        </p:txBody>
      </p:sp>
      <p:sp>
        <p:nvSpPr>
          <p:cNvPr id="29" name="AutoShape 33">
            <a:extLst>
              <a:ext uri="{FF2B5EF4-FFF2-40B4-BE49-F238E27FC236}">
                <a16:creationId xmlns:a16="http://schemas.microsoft.com/office/drawing/2014/main" id="{377B2677-6AFA-4EFC-86DC-37D4A352AAC5}"/>
              </a:ext>
            </a:extLst>
          </p:cNvPr>
          <p:cNvSpPr>
            <a:spLocks/>
          </p:cNvSpPr>
          <p:nvPr/>
        </p:nvSpPr>
        <p:spPr bwMode="auto">
          <a:xfrm>
            <a:off x="6267450" y="5715001"/>
            <a:ext cx="3486150" cy="612775"/>
          </a:xfrm>
          <a:prstGeom prst="borderCallout1">
            <a:avLst>
              <a:gd name="adj1" fmla="val 18653"/>
              <a:gd name="adj2" fmla="val -2009"/>
              <a:gd name="adj3" fmla="val -74798"/>
              <a:gd name="adj4" fmla="val -36402"/>
            </a:avLst>
          </a:prstGeom>
          <a:solidFill>
            <a:srgbClr val="99FF33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Gemellus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78B1040F-D46A-49DB-8515-F053E99CCDC6}"/>
              </a:ext>
            </a:extLst>
          </p:cNvPr>
          <p:cNvSpPr>
            <a:spLocks/>
          </p:cNvSpPr>
          <p:nvPr/>
        </p:nvSpPr>
        <p:spPr bwMode="auto">
          <a:xfrm rot="208357">
            <a:off x="2227264" y="708025"/>
            <a:ext cx="3343275" cy="2343150"/>
          </a:xfrm>
          <a:custGeom>
            <a:avLst/>
            <a:gdLst>
              <a:gd name="T0" fmla="*/ 2147483646 w 2192"/>
              <a:gd name="T1" fmla="*/ 2147483646 h 1632"/>
              <a:gd name="T2" fmla="*/ 2147483646 w 2192"/>
              <a:gd name="T3" fmla="*/ 2147483646 h 1632"/>
              <a:gd name="T4" fmla="*/ 2147483646 w 2192"/>
              <a:gd name="T5" fmla="*/ 2147483646 h 1632"/>
              <a:gd name="T6" fmla="*/ 2147483646 w 2192"/>
              <a:gd name="T7" fmla="*/ 2147483646 h 1632"/>
              <a:gd name="T8" fmla="*/ 2147483646 w 2192"/>
              <a:gd name="T9" fmla="*/ 2147483646 h 1632"/>
              <a:gd name="T10" fmla="*/ 2147483646 w 2192"/>
              <a:gd name="T11" fmla="*/ 2147483646 h 1632"/>
              <a:gd name="T12" fmla="*/ 2147483646 w 2192"/>
              <a:gd name="T13" fmla="*/ 2147483646 h 1632"/>
              <a:gd name="T14" fmla="*/ 2147483646 w 2192"/>
              <a:gd name="T15" fmla="*/ 2147483646 h 1632"/>
              <a:gd name="T16" fmla="*/ 2147483646 w 2192"/>
              <a:gd name="T17" fmla="*/ 2147483646 h 1632"/>
              <a:gd name="T18" fmla="*/ 2147483646 w 2192"/>
              <a:gd name="T19" fmla="*/ 2147483646 h 1632"/>
              <a:gd name="T20" fmla="*/ 2147483646 w 2192"/>
              <a:gd name="T21" fmla="*/ 2147483646 h 1632"/>
              <a:gd name="T22" fmla="*/ 2147483646 w 2192"/>
              <a:gd name="T23" fmla="*/ 2147483646 h 1632"/>
              <a:gd name="T24" fmla="*/ 2147483646 w 2192"/>
              <a:gd name="T25" fmla="*/ 2147483646 h 1632"/>
              <a:gd name="T26" fmla="*/ 2147483646 w 2192"/>
              <a:gd name="T27" fmla="*/ 2147483646 h 1632"/>
              <a:gd name="T28" fmla="*/ 2147483646 w 2192"/>
              <a:gd name="T29" fmla="*/ 2147483646 h 1632"/>
              <a:gd name="T30" fmla="*/ 2147483646 w 2192"/>
              <a:gd name="T31" fmla="*/ 2147483646 h 1632"/>
              <a:gd name="T32" fmla="*/ 2147483646 w 2192"/>
              <a:gd name="T33" fmla="*/ 2147483646 h 1632"/>
              <a:gd name="T34" fmla="*/ 2147483646 w 2192"/>
              <a:gd name="T35" fmla="*/ 2147483646 h 1632"/>
              <a:gd name="T36" fmla="*/ 2147483646 w 2192"/>
              <a:gd name="T37" fmla="*/ 2147483646 h 1632"/>
              <a:gd name="T38" fmla="*/ 2147483646 w 2192"/>
              <a:gd name="T39" fmla="*/ 2147483646 h 16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92"/>
              <a:gd name="T61" fmla="*/ 0 h 1632"/>
              <a:gd name="T62" fmla="*/ 2192 w 2192"/>
              <a:gd name="T63" fmla="*/ 1632 h 16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92" h="1632">
                <a:moveTo>
                  <a:pt x="1312" y="64"/>
                </a:moveTo>
                <a:cubicBezTo>
                  <a:pt x="1408" y="112"/>
                  <a:pt x="1576" y="208"/>
                  <a:pt x="1696" y="304"/>
                </a:cubicBezTo>
                <a:cubicBezTo>
                  <a:pt x="1816" y="400"/>
                  <a:pt x="1952" y="528"/>
                  <a:pt x="2032" y="640"/>
                </a:cubicBezTo>
                <a:cubicBezTo>
                  <a:pt x="2112" y="752"/>
                  <a:pt x="2160" y="848"/>
                  <a:pt x="2176" y="976"/>
                </a:cubicBezTo>
                <a:cubicBezTo>
                  <a:pt x="2192" y="1104"/>
                  <a:pt x="2144" y="1304"/>
                  <a:pt x="2128" y="1408"/>
                </a:cubicBezTo>
                <a:cubicBezTo>
                  <a:pt x="2112" y="1512"/>
                  <a:pt x="2112" y="1576"/>
                  <a:pt x="2080" y="1600"/>
                </a:cubicBezTo>
                <a:cubicBezTo>
                  <a:pt x="2048" y="1624"/>
                  <a:pt x="1992" y="1632"/>
                  <a:pt x="1936" y="1552"/>
                </a:cubicBezTo>
                <a:cubicBezTo>
                  <a:pt x="1880" y="1472"/>
                  <a:pt x="1824" y="1240"/>
                  <a:pt x="1744" y="1120"/>
                </a:cubicBezTo>
                <a:cubicBezTo>
                  <a:pt x="1664" y="1000"/>
                  <a:pt x="1544" y="912"/>
                  <a:pt x="1456" y="832"/>
                </a:cubicBezTo>
                <a:cubicBezTo>
                  <a:pt x="1368" y="752"/>
                  <a:pt x="1304" y="688"/>
                  <a:pt x="1216" y="640"/>
                </a:cubicBezTo>
                <a:cubicBezTo>
                  <a:pt x="1128" y="592"/>
                  <a:pt x="1056" y="552"/>
                  <a:pt x="928" y="544"/>
                </a:cubicBezTo>
                <a:cubicBezTo>
                  <a:pt x="800" y="536"/>
                  <a:pt x="576" y="568"/>
                  <a:pt x="448" y="592"/>
                </a:cubicBezTo>
                <a:cubicBezTo>
                  <a:pt x="320" y="616"/>
                  <a:pt x="232" y="664"/>
                  <a:pt x="160" y="688"/>
                </a:cubicBezTo>
                <a:cubicBezTo>
                  <a:pt x="88" y="712"/>
                  <a:pt x="32" y="752"/>
                  <a:pt x="16" y="736"/>
                </a:cubicBezTo>
                <a:cubicBezTo>
                  <a:pt x="0" y="720"/>
                  <a:pt x="24" y="664"/>
                  <a:pt x="64" y="592"/>
                </a:cubicBezTo>
                <a:cubicBezTo>
                  <a:pt x="104" y="520"/>
                  <a:pt x="184" y="384"/>
                  <a:pt x="256" y="304"/>
                </a:cubicBezTo>
                <a:cubicBezTo>
                  <a:pt x="328" y="224"/>
                  <a:pt x="392" y="160"/>
                  <a:pt x="496" y="112"/>
                </a:cubicBezTo>
                <a:cubicBezTo>
                  <a:pt x="600" y="64"/>
                  <a:pt x="776" y="32"/>
                  <a:pt x="880" y="16"/>
                </a:cubicBezTo>
                <a:cubicBezTo>
                  <a:pt x="984" y="0"/>
                  <a:pt x="1040" y="8"/>
                  <a:pt x="1120" y="16"/>
                </a:cubicBezTo>
                <a:cubicBezTo>
                  <a:pt x="1200" y="24"/>
                  <a:pt x="1216" y="16"/>
                  <a:pt x="1312" y="6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E5AC7A9-6F25-49E1-8A0D-C27ACD9AEF4A}"/>
              </a:ext>
            </a:extLst>
          </p:cNvPr>
          <p:cNvSpPr>
            <a:spLocks/>
          </p:cNvSpPr>
          <p:nvPr/>
        </p:nvSpPr>
        <p:spPr bwMode="auto">
          <a:xfrm>
            <a:off x="2133600" y="1600200"/>
            <a:ext cx="2743200" cy="1524000"/>
          </a:xfrm>
          <a:custGeom>
            <a:avLst/>
            <a:gdLst>
              <a:gd name="T0" fmla="*/ 2147483646 w 1776"/>
              <a:gd name="T1" fmla="*/ 2147483646 h 1000"/>
              <a:gd name="T2" fmla="*/ 2147483646 w 1776"/>
              <a:gd name="T3" fmla="*/ 2147483646 h 1000"/>
              <a:gd name="T4" fmla="*/ 2147483646 w 1776"/>
              <a:gd name="T5" fmla="*/ 2147483646 h 1000"/>
              <a:gd name="T6" fmla="*/ 2147483646 w 1776"/>
              <a:gd name="T7" fmla="*/ 2147483646 h 1000"/>
              <a:gd name="T8" fmla="*/ 2147483646 w 1776"/>
              <a:gd name="T9" fmla="*/ 2147483646 h 1000"/>
              <a:gd name="T10" fmla="*/ 2147483646 w 1776"/>
              <a:gd name="T11" fmla="*/ 2147483646 h 1000"/>
              <a:gd name="T12" fmla="*/ 2147483646 w 1776"/>
              <a:gd name="T13" fmla="*/ 2147483646 h 1000"/>
              <a:gd name="T14" fmla="*/ 2147483646 w 1776"/>
              <a:gd name="T15" fmla="*/ 2147483646 h 1000"/>
              <a:gd name="T16" fmla="*/ 2147483646 w 1776"/>
              <a:gd name="T17" fmla="*/ 2147483646 h 1000"/>
              <a:gd name="T18" fmla="*/ 2147483646 w 1776"/>
              <a:gd name="T19" fmla="*/ 2147483646 h 1000"/>
              <a:gd name="T20" fmla="*/ 2147483646 w 1776"/>
              <a:gd name="T21" fmla="*/ 2147483646 h 1000"/>
              <a:gd name="T22" fmla="*/ 2147483646 w 1776"/>
              <a:gd name="T23" fmla="*/ 2147483646 h 1000"/>
              <a:gd name="T24" fmla="*/ 2147483646 w 1776"/>
              <a:gd name="T25" fmla="*/ 2147483646 h 1000"/>
              <a:gd name="T26" fmla="*/ 2147483646 w 1776"/>
              <a:gd name="T27" fmla="*/ 2147483646 h 1000"/>
              <a:gd name="T28" fmla="*/ 2147483646 w 1776"/>
              <a:gd name="T29" fmla="*/ 2147483646 h 1000"/>
              <a:gd name="T30" fmla="*/ 2147483646 w 1776"/>
              <a:gd name="T31" fmla="*/ 2147483646 h 10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6"/>
              <a:gd name="T49" fmla="*/ 0 h 1000"/>
              <a:gd name="T50" fmla="*/ 1776 w 1776"/>
              <a:gd name="T51" fmla="*/ 1000 h 10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6" h="1000">
                <a:moveTo>
                  <a:pt x="1704" y="936"/>
                </a:moveTo>
                <a:cubicBezTo>
                  <a:pt x="1744" y="920"/>
                  <a:pt x="1776" y="912"/>
                  <a:pt x="1752" y="840"/>
                </a:cubicBezTo>
                <a:cubicBezTo>
                  <a:pt x="1728" y="768"/>
                  <a:pt x="1640" y="608"/>
                  <a:pt x="1560" y="504"/>
                </a:cubicBezTo>
                <a:cubicBezTo>
                  <a:pt x="1480" y="400"/>
                  <a:pt x="1376" y="296"/>
                  <a:pt x="1272" y="216"/>
                </a:cubicBezTo>
                <a:cubicBezTo>
                  <a:pt x="1168" y="136"/>
                  <a:pt x="1048" y="48"/>
                  <a:pt x="936" y="24"/>
                </a:cubicBezTo>
                <a:cubicBezTo>
                  <a:pt x="824" y="0"/>
                  <a:pt x="712" y="48"/>
                  <a:pt x="600" y="72"/>
                </a:cubicBezTo>
                <a:cubicBezTo>
                  <a:pt x="488" y="96"/>
                  <a:pt x="360" y="136"/>
                  <a:pt x="264" y="168"/>
                </a:cubicBezTo>
                <a:cubicBezTo>
                  <a:pt x="168" y="200"/>
                  <a:pt x="48" y="200"/>
                  <a:pt x="24" y="264"/>
                </a:cubicBezTo>
                <a:cubicBezTo>
                  <a:pt x="0" y="328"/>
                  <a:pt x="80" y="472"/>
                  <a:pt x="120" y="552"/>
                </a:cubicBezTo>
                <a:cubicBezTo>
                  <a:pt x="160" y="632"/>
                  <a:pt x="200" y="728"/>
                  <a:pt x="264" y="744"/>
                </a:cubicBezTo>
                <a:cubicBezTo>
                  <a:pt x="328" y="760"/>
                  <a:pt x="376" y="656"/>
                  <a:pt x="504" y="648"/>
                </a:cubicBezTo>
                <a:cubicBezTo>
                  <a:pt x="632" y="640"/>
                  <a:pt x="904" y="664"/>
                  <a:pt x="1032" y="696"/>
                </a:cubicBezTo>
                <a:cubicBezTo>
                  <a:pt x="1160" y="728"/>
                  <a:pt x="1208" y="792"/>
                  <a:pt x="1272" y="840"/>
                </a:cubicBezTo>
                <a:cubicBezTo>
                  <a:pt x="1336" y="888"/>
                  <a:pt x="1376" y="968"/>
                  <a:pt x="1416" y="984"/>
                </a:cubicBezTo>
                <a:cubicBezTo>
                  <a:pt x="1456" y="1000"/>
                  <a:pt x="1472" y="944"/>
                  <a:pt x="1512" y="936"/>
                </a:cubicBezTo>
                <a:cubicBezTo>
                  <a:pt x="1552" y="928"/>
                  <a:pt x="1664" y="952"/>
                  <a:pt x="1704" y="93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6BF7F951-09FB-4AB4-BE90-0512FF998E0E}"/>
              </a:ext>
            </a:extLst>
          </p:cNvPr>
          <p:cNvSpPr>
            <a:spLocks/>
          </p:cNvSpPr>
          <p:nvPr/>
        </p:nvSpPr>
        <p:spPr bwMode="auto">
          <a:xfrm rot="545311">
            <a:off x="3067050" y="2809876"/>
            <a:ext cx="865188" cy="303213"/>
          </a:xfrm>
          <a:custGeom>
            <a:avLst/>
            <a:gdLst>
              <a:gd name="T0" fmla="*/ 2147483646 w 496"/>
              <a:gd name="T1" fmla="*/ 2147483646 h 232"/>
              <a:gd name="T2" fmla="*/ 2147483646 w 496"/>
              <a:gd name="T3" fmla="*/ 2147483646 h 232"/>
              <a:gd name="T4" fmla="*/ 2147483646 w 496"/>
              <a:gd name="T5" fmla="*/ 2147483646 h 232"/>
              <a:gd name="T6" fmla="*/ 2147483646 w 496"/>
              <a:gd name="T7" fmla="*/ 2147483646 h 232"/>
              <a:gd name="T8" fmla="*/ 2147483646 w 496"/>
              <a:gd name="T9" fmla="*/ 2147483646 h 232"/>
              <a:gd name="T10" fmla="*/ 2147483646 w 496"/>
              <a:gd name="T11" fmla="*/ 2147483646 h 232"/>
              <a:gd name="T12" fmla="*/ 2147483646 w 496"/>
              <a:gd name="T13" fmla="*/ 2147483646 h 232"/>
              <a:gd name="T14" fmla="*/ 2147483646 w 496"/>
              <a:gd name="T15" fmla="*/ 2147483646 h 232"/>
              <a:gd name="T16" fmla="*/ 2147483646 w 496"/>
              <a:gd name="T17" fmla="*/ 2147483646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6"/>
              <a:gd name="T28" fmla="*/ 0 h 232"/>
              <a:gd name="T29" fmla="*/ 496 w 496"/>
              <a:gd name="T30" fmla="*/ 232 h 2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6" h="232">
                <a:moveTo>
                  <a:pt x="488" y="112"/>
                </a:moveTo>
                <a:cubicBezTo>
                  <a:pt x="480" y="80"/>
                  <a:pt x="440" y="32"/>
                  <a:pt x="392" y="16"/>
                </a:cubicBezTo>
                <a:cubicBezTo>
                  <a:pt x="344" y="0"/>
                  <a:pt x="256" y="8"/>
                  <a:pt x="200" y="16"/>
                </a:cubicBezTo>
                <a:cubicBezTo>
                  <a:pt x="144" y="24"/>
                  <a:pt x="88" y="32"/>
                  <a:pt x="56" y="64"/>
                </a:cubicBezTo>
                <a:cubicBezTo>
                  <a:pt x="24" y="96"/>
                  <a:pt x="0" y="184"/>
                  <a:pt x="8" y="208"/>
                </a:cubicBezTo>
                <a:cubicBezTo>
                  <a:pt x="16" y="232"/>
                  <a:pt x="56" y="216"/>
                  <a:pt x="104" y="208"/>
                </a:cubicBezTo>
                <a:cubicBezTo>
                  <a:pt x="152" y="200"/>
                  <a:pt x="240" y="160"/>
                  <a:pt x="296" y="160"/>
                </a:cubicBezTo>
                <a:cubicBezTo>
                  <a:pt x="352" y="160"/>
                  <a:pt x="400" y="216"/>
                  <a:pt x="440" y="208"/>
                </a:cubicBezTo>
                <a:cubicBezTo>
                  <a:pt x="480" y="200"/>
                  <a:pt x="496" y="144"/>
                  <a:pt x="488" y="11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C62CD1F2-6799-4EA5-9F14-F1EE09433A88}"/>
              </a:ext>
            </a:extLst>
          </p:cNvPr>
          <p:cNvSpPr>
            <a:spLocks/>
          </p:cNvSpPr>
          <p:nvPr/>
        </p:nvSpPr>
        <p:spPr bwMode="auto">
          <a:xfrm>
            <a:off x="7289800" y="412750"/>
            <a:ext cx="2743200" cy="533400"/>
          </a:xfrm>
          <a:prstGeom prst="borderCallout3">
            <a:avLst>
              <a:gd name="adj1" fmla="val 4379"/>
              <a:gd name="adj2" fmla="val 93472"/>
              <a:gd name="adj3" fmla="val 5301"/>
              <a:gd name="adj4" fmla="val 92455"/>
              <a:gd name="adj5" fmla="val -723"/>
              <a:gd name="adj6" fmla="val 46690"/>
              <a:gd name="adj7" fmla="val 268546"/>
              <a:gd name="adj8" fmla="val -87842"/>
            </a:avLst>
          </a:prstGeom>
          <a:solidFill>
            <a:srgbClr val="00FFFF"/>
          </a:solidFill>
          <a:ln w="57150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Medius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B7F76357-D866-4EBD-A998-2F670B0097FA}"/>
              </a:ext>
            </a:extLst>
          </p:cNvPr>
          <p:cNvSpPr>
            <a:spLocks/>
          </p:cNvSpPr>
          <p:nvPr/>
        </p:nvSpPr>
        <p:spPr bwMode="auto">
          <a:xfrm>
            <a:off x="7461250" y="2693989"/>
            <a:ext cx="2743200" cy="612775"/>
          </a:xfrm>
          <a:prstGeom prst="borderCallout3">
            <a:avLst>
              <a:gd name="adj1" fmla="val 93431"/>
              <a:gd name="adj2" fmla="val -1689"/>
              <a:gd name="adj3" fmla="val 79913"/>
              <a:gd name="adj4" fmla="val 11272"/>
              <a:gd name="adj5" fmla="val 153313"/>
              <a:gd name="adj6" fmla="val -93095"/>
              <a:gd name="adj7" fmla="val -53094"/>
              <a:gd name="adj8" fmla="val -125477"/>
            </a:avLst>
          </a:prstGeom>
          <a:solidFill>
            <a:srgbClr val="00FFFF"/>
          </a:solidFill>
          <a:ln w="57150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Maximus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ECB54513-91DA-4CE8-A6FD-68D64B835AC2}"/>
              </a:ext>
            </a:extLst>
          </p:cNvPr>
          <p:cNvSpPr>
            <a:spLocks/>
          </p:cNvSpPr>
          <p:nvPr/>
        </p:nvSpPr>
        <p:spPr bwMode="auto">
          <a:xfrm>
            <a:off x="6113464" y="3713164"/>
            <a:ext cx="4478337" cy="612775"/>
          </a:xfrm>
          <a:prstGeom prst="borderCallout3">
            <a:avLst>
              <a:gd name="adj1" fmla="val 93431"/>
              <a:gd name="adj2" fmla="val -1689"/>
              <a:gd name="adj3" fmla="val 79913"/>
              <a:gd name="adj4" fmla="val 11272"/>
              <a:gd name="adj5" fmla="val 93143"/>
              <a:gd name="adj6" fmla="val -48382"/>
              <a:gd name="adj7" fmla="val -132519"/>
              <a:gd name="adj8" fmla="val -61244"/>
            </a:avLst>
          </a:prstGeom>
          <a:solidFill>
            <a:srgbClr val="00FFFF"/>
          </a:solidFill>
          <a:ln w="57150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rPr>
              <a:t>Reflected head of rectus femoris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B94FD0-F78A-4D8E-91A9-4CB39A5FC645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Pubic 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37902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icture 271">
            <a:extLst>
              <a:ext uri="{FF2B5EF4-FFF2-40B4-BE49-F238E27FC236}">
                <a16:creationId xmlns:a16="http://schemas.microsoft.com/office/drawing/2014/main" id="{C3AE57DD-AB20-4725-AF94-979DC1EC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4"/>
          <a:stretch>
            <a:fillRect/>
          </a:stretch>
        </p:blipFill>
        <p:spPr bwMode="auto">
          <a:xfrm>
            <a:off x="1524000" y="914400"/>
            <a:ext cx="5943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AutoShape 5">
            <a:extLst>
              <a:ext uri="{FF2B5EF4-FFF2-40B4-BE49-F238E27FC236}">
                <a16:creationId xmlns:a16="http://schemas.microsoft.com/office/drawing/2014/main" id="{A0D277AD-2AC3-4AAB-9D9C-228DE5DC7C75}"/>
              </a:ext>
            </a:extLst>
          </p:cNvPr>
          <p:cNvSpPr>
            <a:spLocks/>
          </p:cNvSpPr>
          <p:nvPr/>
        </p:nvSpPr>
        <p:spPr bwMode="auto">
          <a:xfrm>
            <a:off x="7653338" y="1781175"/>
            <a:ext cx="1524000" cy="952500"/>
          </a:xfrm>
          <a:prstGeom prst="callout3">
            <a:avLst>
              <a:gd name="adj1" fmla="val 12000"/>
              <a:gd name="adj2" fmla="val 105000"/>
              <a:gd name="adj3" fmla="val 12000"/>
              <a:gd name="adj4" fmla="val 164167"/>
              <a:gd name="adj5" fmla="val 128500"/>
              <a:gd name="adj6" fmla="val 164167"/>
              <a:gd name="adj7" fmla="val 245000"/>
              <a:gd name="adj8" fmla="val -93440"/>
            </a:avLst>
          </a:prstGeom>
          <a:solidFill>
            <a:srgbClr val="CCFF99"/>
          </a:solidFill>
          <a:ln w="7620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Pubic body</a:t>
            </a:r>
          </a:p>
        </p:txBody>
      </p:sp>
      <p:sp>
        <p:nvSpPr>
          <p:cNvPr id="119818" name="AutoShape 10">
            <a:extLst>
              <a:ext uri="{FF2B5EF4-FFF2-40B4-BE49-F238E27FC236}">
                <a16:creationId xmlns:a16="http://schemas.microsoft.com/office/drawing/2014/main" id="{86F582B0-46B2-444B-999F-05D2C578523C}"/>
              </a:ext>
            </a:extLst>
          </p:cNvPr>
          <p:cNvSpPr>
            <a:spLocks/>
          </p:cNvSpPr>
          <p:nvPr/>
        </p:nvSpPr>
        <p:spPr bwMode="auto">
          <a:xfrm>
            <a:off x="3724275" y="306388"/>
            <a:ext cx="2438400" cy="1028700"/>
          </a:xfrm>
          <a:prstGeom prst="callout3">
            <a:avLst>
              <a:gd name="adj1" fmla="val 11111"/>
              <a:gd name="adj2" fmla="val 103125"/>
              <a:gd name="adj3" fmla="val 11111"/>
              <a:gd name="adj4" fmla="val 119727"/>
              <a:gd name="adj5" fmla="val 133949"/>
              <a:gd name="adj6" fmla="val 119727"/>
              <a:gd name="adj7" fmla="val 257097"/>
              <a:gd name="adj8" fmla="val 77931"/>
            </a:avLst>
          </a:prstGeom>
          <a:solidFill>
            <a:srgbClr val="FF9900"/>
          </a:solidFill>
          <a:ln w="76200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Superior Pubic ramus</a:t>
            </a:r>
          </a:p>
        </p:txBody>
      </p:sp>
      <p:sp>
        <p:nvSpPr>
          <p:cNvPr id="119819" name="AutoShape 11">
            <a:extLst>
              <a:ext uri="{FF2B5EF4-FFF2-40B4-BE49-F238E27FC236}">
                <a16:creationId xmlns:a16="http://schemas.microsoft.com/office/drawing/2014/main" id="{84F13732-F820-48CC-87DA-58CB91149AA4}"/>
              </a:ext>
            </a:extLst>
          </p:cNvPr>
          <p:cNvSpPr>
            <a:spLocks/>
          </p:cNvSpPr>
          <p:nvPr/>
        </p:nvSpPr>
        <p:spPr bwMode="auto">
          <a:xfrm>
            <a:off x="7445375" y="5364163"/>
            <a:ext cx="2438400" cy="1028700"/>
          </a:xfrm>
          <a:prstGeom prst="callout3">
            <a:avLst>
              <a:gd name="adj1" fmla="val 11111"/>
              <a:gd name="adj2" fmla="val 103125"/>
              <a:gd name="adj3" fmla="val 11111"/>
              <a:gd name="adj4" fmla="val 110611"/>
              <a:gd name="adj5" fmla="val -33333"/>
              <a:gd name="adj6" fmla="val 110611"/>
              <a:gd name="adj7" fmla="val -35495"/>
              <a:gd name="adj8" fmla="val -75782"/>
            </a:avLst>
          </a:prstGeom>
          <a:solidFill>
            <a:srgbClr val="FFFF66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Inferior  Pubic ramus</a:t>
            </a:r>
          </a:p>
        </p:txBody>
      </p:sp>
      <p:sp>
        <p:nvSpPr>
          <p:cNvPr id="28678" name="Line 12">
            <a:extLst>
              <a:ext uri="{FF2B5EF4-FFF2-40B4-BE49-F238E27FC236}">
                <a16:creationId xmlns:a16="http://schemas.microsoft.com/office/drawing/2014/main" id="{3BA887B9-90E9-4CAF-A3FE-FAED4A1414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752600"/>
            <a:ext cx="457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Line 13">
            <a:extLst>
              <a:ext uri="{FF2B5EF4-FFF2-40B4-BE49-F238E27FC236}">
                <a16:creationId xmlns:a16="http://schemas.microsoft.com/office/drawing/2014/main" id="{11A5D77F-8A82-4127-BB2C-25CAD1A046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286000"/>
            <a:ext cx="9144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2" name="Line 14">
            <a:extLst>
              <a:ext uri="{FF2B5EF4-FFF2-40B4-BE49-F238E27FC236}">
                <a16:creationId xmlns:a16="http://schemas.microsoft.com/office/drawing/2014/main" id="{98C13A85-D216-46E2-910B-2D3DCBCF96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5105400"/>
            <a:ext cx="457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24" name="Rectangle 16">
            <a:extLst>
              <a:ext uri="{FF2B5EF4-FFF2-40B4-BE49-F238E27FC236}">
                <a16:creationId xmlns:a16="http://schemas.microsoft.com/office/drawing/2014/main" id="{C2AFD776-D6A1-47B8-ABF0-BE9CFB5C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4800"/>
            <a:ext cx="31242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FF"/>
                </a:solidFill>
                <a:latin typeface="Arial"/>
                <a:cs typeface="Arial"/>
              </a:rPr>
              <a:t>pubic bone</a:t>
            </a:r>
          </a:p>
        </p:txBody>
      </p:sp>
      <p:sp>
        <p:nvSpPr>
          <p:cNvPr id="28682" name="AutoShape 5">
            <a:extLst>
              <a:ext uri="{FF2B5EF4-FFF2-40B4-BE49-F238E27FC236}">
                <a16:creationId xmlns:a16="http://schemas.microsoft.com/office/drawing/2014/main" id="{7CFA00D0-12FC-4A18-B795-0B4DC387A3F6}"/>
              </a:ext>
            </a:extLst>
          </p:cNvPr>
          <p:cNvSpPr>
            <a:spLocks/>
          </p:cNvSpPr>
          <p:nvPr/>
        </p:nvSpPr>
        <p:spPr bwMode="auto">
          <a:xfrm>
            <a:off x="2244725" y="4549775"/>
            <a:ext cx="1905000" cy="762000"/>
          </a:xfrm>
          <a:prstGeom prst="callout3">
            <a:avLst>
              <a:gd name="adj1" fmla="val 15000"/>
              <a:gd name="adj2" fmla="val -4000"/>
              <a:gd name="adj3" fmla="val 15000"/>
              <a:gd name="adj4" fmla="val -27917"/>
              <a:gd name="adj5" fmla="val -144167"/>
              <a:gd name="adj6" fmla="val -27917"/>
              <a:gd name="adj7" fmla="val -376722"/>
              <a:gd name="adj8" fmla="val 97477"/>
            </a:avLst>
          </a:prstGeom>
          <a:solidFill>
            <a:srgbClr val="00CC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Iliopubic eminance</a:t>
            </a:r>
          </a:p>
          <a:p>
            <a:pPr algn="l" rtl="0" fontAlgn="base">
              <a:lnSpc>
                <a:spcPct val="90000"/>
              </a:lnSpc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28683" name="TextBox 1">
            <a:extLst>
              <a:ext uri="{FF2B5EF4-FFF2-40B4-BE49-F238E27FC236}">
                <a16:creationId xmlns:a16="http://schemas.microsoft.com/office/drawing/2014/main" id="{389CBE6B-EF03-4ED9-8BDE-6E0801E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43600"/>
            <a:ext cx="1905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B9D66-D546-4712-A3BF-E7934B6D5805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nimBg="1"/>
      <p:bldP spid="119818" grpId="0" animBg="1"/>
      <p:bldP spid="1198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0109D5F-43C3-4B48-A472-DBB5A31D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26611" r="64583" b="49153"/>
          <a:stretch>
            <a:fillRect/>
          </a:stretch>
        </p:blipFill>
        <p:spPr bwMode="auto">
          <a:xfrm>
            <a:off x="1524001" y="1219200"/>
            <a:ext cx="60229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AutoShape 5">
            <a:extLst>
              <a:ext uri="{FF2B5EF4-FFF2-40B4-BE49-F238E27FC236}">
                <a16:creationId xmlns:a16="http://schemas.microsoft.com/office/drawing/2014/main" id="{54F2532E-6F56-4CBB-9186-3CEF4B0C4B22}"/>
              </a:ext>
            </a:extLst>
          </p:cNvPr>
          <p:cNvSpPr>
            <a:spLocks/>
          </p:cNvSpPr>
          <p:nvPr/>
        </p:nvSpPr>
        <p:spPr bwMode="auto">
          <a:xfrm>
            <a:off x="6072188" y="533400"/>
            <a:ext cx="1981200" cy="825500"/>
          </a:xfrm>
          <a:prstGeom prst="callout3">
            <a:avLst>
              <a:gd name="adj1" fmla="val 99604"/>
              <a:gd name="adj2" fmla="val 100869"/>
              <a:gd name="adj3" fmla="val 102907"/>
              <a:gd name="adj4" fmla="val 1836"/>
              <a:gd name="adj5" fmla="val 180455"/>
              <a:gd name="adj6" fmla="val 12123"/>
              <a:gd name="adj7" fmla="val 394695"/>
              <a:gd name="adj8" fmla="val -6997"/>
            </a:avLst>
          </a:prstGeom>
          <a:ln>
            <a:solidFill>
              <a:srgbClr val="FF3300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Pectineal line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2886" name="AutoShape 6">
            <a:extLst>
              <a:ext uri="{FF2B5EF4-FFF2-40B4-BE49-F238E27FC236}">
                <a16:creationId xmlns:a16="http://schemas.microsoft.com/office/drawing/2014/main" id="{C5D7563D-43F9-4326-B7ED-6112CD9F01DB}"/>
              </a:ext>
            </a:extLst>
          </p:cNvPr>
          <p:cNvSpPr>
            <a:spLocks/>
          </p:cNvSpPr>
          <p:nvPr/>
        </p:nvSpPr>
        <p:spPr bwMode="auto">
          <a:xfrm>
            <a:off x="2514600" y="393701"/>
            <a:ext cx="1828800" cy="803275"/>
          </a:xfrm>
          <a:prstGeom prst="callout3">
            <a:avLst>
              <a:gd name="adj1" fmla="val 101503"/>
              <a:gd name="adj2" fmla="val 97446"/>
              <a:gd name="adj3" fmla="val 101503"/>
              <a:gd name="adj4" fmla="val 100530"/>
              <a:gd name="adj5" fmla="val 171272"/>
              <a:gd name="adj6" fmla="val 53755"/>
              <a:gd name="adj7" fmla="val 468219"/>
              <a:gd name="adj8" fmla="val 175163"/>
            </a:avLst>
          </a:prstGeom>
          <a:solidFill>
            <a:srgbClr val="FF3300"/>
          </a:solidFill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Obturator crest</a:t>
            </a:r>
          </a:p>
        </p:txBody>
      </p:sp>
      <p:sp>
        <p:nvSpPr>
          <p:cNvPr id="122900" name="AutoShape 20">
            <a:extLst>
              <a:ext uri="{FF2B5EF4-FFF2-40B4-BE49-F238E27FC236}">
                <a16:creationId xmlns:a16="http://schemas.microsoft.com/office/drawing/2014/main" id="{7300FADC-5275-41B4-96DB-92430E3492FF}"/>
              </a:ext>
            </a:extLst>
          </p:cNvPr>
          <p:cNvSpPr>
            <a:spLocks/>
          </p:cNvSpPr>
          <p:nvPr/>
        </p:nvSpPr>
        <p:spPr bwMode="auto">
          <a:xfrm>
            <a:off x="2209800" y="5702300"/>
            <a:ext cx="1905000" cy="762000"/>
          </a:xfrm>
          <a:prstGeom prst="callout3">
            <a:avLst>
              <a:gd name="adj1" fmla="val -3182"/>
              <a:gd name="adj2" fmla="val 48364"/>
              <a:gd name="adj3" fmla="val -5000"/>
              <a:gd name="adj4" fmla="val 46242"/>
              <a:gd name="adj5" fmla="val -83163"/>
              <a:gd name="adj6" fmla="val 76060"/>
              <a:gd name="adj7" fmla="val -223712"/>
              <a:gd name="adj8" fmla="val 130432"/>
            </a:avLst>
          </a:prstGeom>
          <a:solidFill>
            <a:srgbClr val="0066FF"/>
          </a:solidFill>
          <a:ln w="57150">
            <a:solidFill>
              <a:srgbClr val="FF66CC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Acetabular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notch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705A3921-2A4F-48FC-8515-D5C3C89C538E}"/>
              </a:ext>
            </a:extLst>
          </p:cNvPr>
          <p:cNvSpPr>
            <a:spLocks/>
          </p:cNvSpPr>
          <p:nvPr/>
        </p:nvSpPr>
        <p:spPr bwMode="auto">
          <a:xfrm>
            <a:off x="7696200" y="4811714"/>
            <a:ext cx="2857500" cy="574675"/>
          </a:xfrm>
          <a:prstGeom prst="callout3">
            <a:avLst>
              <a:gd name="adj1" fmla="val 47901"/>
              <a:gd name="adj2" fmla="val -1894"/>
              <a:gd name="adj3" fmla="val 45103"/>
              <a:gd name="adj4" fmla="val -1445"/>
              <a:gd name="adj5" fmla="val 56215"/>
              <a:gd name="adj6" fmla="val -30104"/>
              <a:gd name="adj7" fmla="val -100615"/>
              <a:gd name="adj8" fmla="val -51530"/>
            </a:avLst>
          </a:prstGeom>
          <a:ln>
            <a:solidFill>
              <a:srgbClr val="FFFF00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9900FF"/>
                </a:solidFill>
                <a:latin typeface="Arial"/>
                <a:cs typeface="Arial"/>
              </a:rPr>
              <a:t>pubic tubercle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1449ADE5-8F99-43A6-82D0-28AAC260171C}"/>
              </a:ext>
            </a:extLst>
          </p:cNvPr>
          <p:cNvSpPr>
            <a:spLocks/>
          </p:cNvSpPr>
          <p:nvPr/>
        </p:nvSpPr>
        <p:spPr bwMode="auto">
          <a:xfrm>
            <a:off x="7850188" y="3619500"/>
            <a:ext cx="2286000" cy="838200"/>
          </a:xfrm>
          <a:prstGeom prst="callout3">
            <a:avLst>
              <a:gd name="adj1" fmla="val 101237"/>
              <a:gd name="adj2" fmla="val 51399"/>
              <a:gd name="adj3" fmla="val 99584"/>
              <a:gd name="adj4" fmla="val 2997"/>
              <a:gd name="adj5" fmla="val 110909"/>
              <a:gd name="adj6" fmla="val 472"/>
              <a:gd name="adj7" fmla="val 83609"/>
              <a:gd name="adj8" fmla="val -61593"/>
            </a:avLst>
          </a:prstGeom>
          <a:ln w="38100">
            <a:solidFill>
              <a:srgbClr val="7030A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3300"/>
                </a:solidFill>
                <a:latin typeface="Arial"/>
                <a:cs typeface="Arial"/>
              </a:rPr>
              <a:t>pubic crest</a:t>
            </a:r>
            <a:r>
              <a:rPr lang="en-US" sz="28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 b="1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94AD7C5D-C9AE-4101-A01A-CD0F06BDF1BF}"/>
              </a:ext>
            </a:extLst>
          </p:cNvPr>
          <p:cNvSpPr>
            <a:spLocks/>
          </p:cNvSpPr>
          <p:nvPr/>
        </p:nvSpPr>
        <p:spPr bwMode="auto">
          <a:xfrm>
            <a:off x="8002588" y="2300288"/>
            <a:ext cx="1981200" cy="825500"/>
          </a:xfrm>
          <a:prstGeom prst="callout3">
            <a:avLst>
              <a:gd name="adj1" fmla="val 5455"/>
              <a:gd name="adj2" fmla="val 350"/>
              <a:gd name="adj3" fmla="val 96085"/>
              <a:gd name="adj4" fmla="val -1863"/>
              <a:gd name="adj5" fmla="val 94861"/>
              <a:gd name="adj6" fmla="val -4660"/>
              <a:gd name="adj7" fmla="val 214778"/>
              <a:gd name="adj8" fmla="val -101912"/>
            </a:avLst>
          </a:prstGeom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Pectineal surface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C1D89FF2-ED2D-455B-A048-0FC4E6ED139C}"/>
              </a:ext>
            </a:extLst>
          </p:cNvPr>
          <p:cNvSpPr>
            <a:spLocks/>
          </p:cNvSpPr>
          <p:nvPr/>
        </p:nvSpPr>
        <p:spPr bwMode="auto">
          <a:xfrm>
            <a:off x="6207125" y="5602288"/>
            <a:ext cx="1828800" cy="1219200"/>
          </a:xfrm>
          <a:prstGeom prst="callout3">
            <a:avLst>
              <a:gd name="adj1" fmla="val 11537"/>
              <a:gd name="adj2" fmla="val -4167"/>
              <a:gd name="adj3" fmla="val 11537"/>
              <a:gd name="adj4" fmla="val -22051"/>
              <a:gd name="adj5" fmla="val 11537"/>
              <a:gd name="adj6" fmla="val -22051"/>
              <a:gd name="adj7" fmla="val -112173"/>
              <a:gd name="adj8" fmla="val -34246"/>
            </a:avLst>
          </a:prstGeom>
          <a:solidFill>
            <a:srgbClr val="FF3300"/>
          </a:solidFill>
          <a:ln>
            <a:solidFill>
              <a:srgbClr val="0066FF"/>
            </a:solidFill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Obturator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surface and groove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4A765B-EEAC-45E4-A59F-466FB8F614FC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  <p:bldP spid="122900" grpId="0" animBg="1"/>
      <p:bldP spid="14" grpId="0" animBg="1"/>
      <p:bldP spid="12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icture 271">
            <a:extLst>
              <a:ext uri="{FF2B5EF4-FFF2-40B4-BE49-F238E27FC236}">
                <a16:creationId xmlns:a16="http://schemas.microsoft.com/office/drawing/2014/main" id="{D078A0BC-63FF-46BB-9A21-309E3EC6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4" r="2563" b="2516"/>
          <a:stretch>
            <a:fillRect/>
          </a:stretch>
        </p:blipFill>
        <p:spPr bwMode="auto">
          <a:xfrm>
            <a:off x="1524000" y="914400"/>
            <a:ext cx="5791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1" name="Freeform 5">
            <a:extLst>
              <a:ext uri="{FF2B5EF4-FFF2-40B4-BE49-F238E27FC236}">
                <a16:creationId xmlns:a16="http://schemas.microsoft.com/office/drawing/2014/main" id="{27F910DE-CC0C-47D4-BE87-75A5EED144BC}"/>
              </a:ext>
            </a:extLst>
          </p:cNvPr>
          <p:cNvSpPr>
            <a:spLocks/>
          </p:cNvSpPr>
          <p:nvPr/>
        </p:nvSpPr>
        <p:spPr bwMode="auto">
          <a:xfrm rot="309513">
            <a:off x="4876801" y="2805113"/>
            <a:ext cx="1674813" cy="539750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Rectangle 9">
            <a:extLst>
              <a:ext uri="{FF2B5EF4-FFF2-40B4-BE49-F238E27FC236}">
                <a16:creationId xmlns:a16="http://schemas.microsoft.com/office/drawing/2014/main" id="{56366412-940B-4E7D-998B-68867DC1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96000"/>
            <a:ext cx="2286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630CD337-5D0E-4B10-AF8D-FC993B1C391B}"/>
              </a:ext>
            </a:extLst>
          </p:cNvPr>
          <p:cNvSpPr>
            <a:spLocks/>
          </p:cNvSpPr>
          <p:nvPr/>
        </p:nvSpPr>
        <p:spPr bwMode="auto">
          <a:xfrm>
            <a:off x="5181600" y="152400"/>
            <a:ext cx="2438400" cy="533400"/>
          </a:xfrm>
          <a:prstGeom prst="accentCallout1">
            <a:avLst>
              <a:gd name="adj1" fmla="val 94886"/>
              <a:gd name="adj2" fmla="val 1173"/>
              <a:gd name="adj3" fmla="val 546042"/>
              <a:gd name="adj4" fmla="val 16469"/>
            </a:avLst>
          </a:prstGeom>
          <a:solidFill>
            <a:srgbClr val="FF33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Pectineus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6B05735-55C1-4835-988A-DB69954D2380}"/>
              </a:ext>
            </a:extLst>
          </p:cNvPr>
          <p:cNvSpPr>
            <a:spLocks/>
          </p:cNvSpPr>
          <p:nvPr/>
        </p:nvSpPr>
        <p:spPr bwMode="auto">
          <a:xfrm rot="11540345">
            <a:off x="5943600" y="3810000"/>
            <a:ext cx="508000" cy="520700"/>
          </a:xfrm>
          <a:custGeom>
            <a:avLst/>
            <a:gdLst>
              <a:gd name="T0" fmla="*/ 2147483646 w 320"/>
              <a:gd name="T1" fmla="*/ 2147483646 h 328"/>
              <a:gd name="T2" fmla="*/ 2147483646 w 320"/>
              <a:gd name="T3" fmla="*/ 2147483646 h 328"/>
              <a:gd name="T4" fmla="*/ 2147483646 w 320"/>
              <a:gd name="T5" fmla="*/ 2147483646 h 328"/>
              <a:gd name="T6" fmla="*/ 2147483646 w 320"/>
              <a:gd name="T7" fmla="*/ 2147483646 h 328"/>
              <a:gd name="T8" fmla="*/ 2147483646 w 320"/>
              <a:gd name="T9" fmla="*/ 2147483646 h 328"/>
              <a:gd name="T10" fmla="*/ 2147483646 w 320"/>
              <a:gd name="T11" fmla="*/ 2147483646 h 328"/>
              <a:gd name="T12" fmla="*/ 2147483646 w 320"/>
              <a:gd name="T13" fmla="*/ 2147483646 h 328"/>
              <a:gd name="T14" fmla="*/ 2147483646 w 320"/>
              <a:gd name="T15" fmla="*/ 2147483646 h 328"/>
              <a:gd name="T16" fmla="*/ 2147483646 w 320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0"/>
              <a:gd name="T28" fmla="*/ 0 h 328"/>
              <a:gd name="T29" fmla="*/ 320 w 320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0" h="328">
                <a:moveTo>
                  <a:pt x="304" y="56"/>
                </a:moveTo>
                <a:cubicBezTo>
                  <a:pt x="296" y="40"/>
                  <a:pt x="288" y="136"/>
                  <a:pt x="256" y="152"/>
                </a:cubicBezTo>
                <a:cubicBezTo>
                  <a:pt x="224" y="168"/>
                  <a:pt x="128" y="176"/>
                  <a:pt x="112" y="152"/>
                </a:cubicBezTo>
                <a:cubicBezTo>
                  <a:pt x="96" y="128"/>
                  <a:pt x="176" y="16"/>
                  <a:pt x="160" y="8"/>
                </a:cubicBezTo>
                <a:cubicBezTo>
                  <a:pt x="144" y="0"/>
                  <a:pt x="32" y="56"/>
                  <a:pt x="16" y="104"/>
                </a:cubicBezTo>
                <a:cubicBezTo>
                  <a:pt x="0" y="152"/>
                  <a:pt x="32" y="264"/>
                  <a:pt x="64" y="296"/>
                </a:cubicBezTo>
                <a:cubicBezTo>
                  <a:pt x="96" y="328"/>
                  <a:pt x="168" y="304"/>
                  <a:pt x="208" y="296"/>
                </a:cubicBezTo>
                <a:cubicBezTo>
                  <a:pt x="248" y="288"/>
                  <a:pt x="288" y="280"/>
                  <a:pt x="304" y="248"/>
                </a:cubicBezTo>
                <a:cubicBezTo>
                  <a:pt x="320" y="216"/>
                  <a:pt x="312" y="72"/>
                  <a:pt x="304" y="56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A5725CDD-17BD-4604-9190-6E131EB3A8D3}"/>
              </a:ext>
            </a:extLst>
          </p:cNvPr>
          <p:cNvSpPr>
            <a:spLocks/>
          </p:cNvSpPr>
          <p:nvPr/>
        </p:nvSpPr>
        <p:spPr bwMode="auto">
          <a:xfrm flipH="1">
            <a:off x="6572251" y="1524000"/>
            <a:ext cx="3617913" cy="533400"/>
          </a:xfrm>
          <a:prstGeom prst="accentCallout2">
            <a:avLst>
              <a:gd name="adj1" fmla="val 11117"/>
              <a:gd name="adj2" fmla="val 100698"/>
              <a:gd name="adj3" fmla="val 265174"/>
              <a:gd name="adj4" fmla="val 90449"/>
              <a:gd name="adj5" fmla="val 469824"/>
              <a:gd name="adj6" fmla="val 108391"/>
            </a:avLst>
          </a:prstGeom>
          <a:solidFill>
            <a:srgbClr val="FF33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Adductor longus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2FD7CA62-EEE4-43AC-BA8D-3D3F1545D689}"/>
              </a:ext>
            </a:extLst>
          </p:cNvPr>
          <p:cNvSpPr>
            <a:spLocks/>
          </p:cNvSpPr>
          <p:nvPr/>
        </p:nvSpPr>
        <p:spPr bwMode="auto">
          <a:xfrm rot="20383364" flipH="1">
            <a:off x="5472113" y="4470401"/>
            <a:ext cx="1039812" cy="428625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7303B4F-7482-4939-89C1-A4691F16911A}"/>
              </a:ext>
            </a:extLst>
          </p:cNvPr>
          <p:cNvSpPr>
            <a:spLocks/>
          </p:cNvSpPr>
          <p:nvPr/>
        </p:nvSpPr>
        <p:spPr bwMode="auto">
          <a:xfrm flipH="1">
            <a:off x="7391401" y="3965576"/>
            <a:ext cx="3103563" cy="676275"/>
          </a:xfrm>
          <a:prstGeom prst="accentCallout2">
            <a:avLst>
              <a:gd name="adj1" fmla="val 10231"/>
              <a:gd name="adj2" fmla="val 98490"/>
              <a:gd name="adj3" fmla="val 23593"/>
              <a:gd name="adj4" fmla="val 102962"/>
              <a:gd name="adj5" fmla="val 87015"/>
              <a:gd name="adj6" fmla="val 140317"/>
            </a:avLst>
          </a:prstGeom>
          <a:solidFill>
            <a:srgbClr val="FF3399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Adductor brevis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646F25D3-4181-47C9-905B-CC7FEE4B79D1}"/>
              </a:ext>
            </a:extLst>
          </p:cNvPr>
          <p:cNvSpPr>
            <a:spLocks/>
          </p:cNvSpPr>
          <p:nvPr/>
        </p:nvSpPr>
        <p:spPr bwMode="auto">
          <a:xfrm rot="19533025" flipH="1" flipV="1">
            <a:off x="4568825" y="5059364"/>
            <a:ext cx="2357438" cy="300037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F1E9AD23-42C8-40B4-AF8D-1075AE046E7A}"/>
              </a:ext>
            </a:extLst>
          </p:cNvPr>
          <p:cNvSpPr>
            <a:spLocks/>
          </p:cNvSpPr>
          <p:nvPr/>
        </p:nvSpPr>
        <p:spPr bwMode="auto">
          <a:xfrm flipH="1">
            <a:off x="6804026" y="5975350"/>
            <a:ext cx="3103563" cy="533400"/>
          </a:xfrm>
          <a:prstGeom prst="borderCallout1">
            <a:avLst>
              <a:gd name="adj1" fmla="val 16667"/>
              <a:gd name="adj2" fmla="val 103431"/>
              <a:gd name="adj3" fmla="val -130619"/>
              <a:gd name="adj4" fmla="val 142605"/>
            </a:avLst>
          </a:prstGeom>
          <a:solidFill>
            <a:srgbClr val="FF3300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Gracilis</a:t>
            </a:r>
            <a:endParaRPr lang="en-US" sz="28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B38A42F4-29E1-4CAB-BC7F-C4367D6B47B1}"/>
              </a:ext>
            </a:extLst>
          </p:cNvPr>
          <p:cNvSpPr>
            <a:spLocks/>
          </p:cNvSpPr>
          <p:nvPr/>
        </p:nvSpPr>
        <p:spPr bwMode="auto">
          <a:xfrm rot="21351707">
            <a:off x="2101851" y="4502151"/>
            <a:ext cx="231775" cy="1228725"/>
          </a:xfrm>
          <a:custGeom>
            <a:avLst/>
            <a:gdLst>
              <a:gd name="T0" fmla="*/ 2147483646 w 176"/>
              <a:gd name="T1" fmla="*/ 2147483646 h 704"/>
              <a:gd name="T2" fmla="*/ 2147483646 w 176"/>
              <a:gd name="T3" fmla="*/ 2147483646 h 704"/>
              <a:gd name="T4" fmla="*/ 2147483646 w 176"/>
              <a:gd name="T5" fmla="*/ 2147483646 h 704"/>
              <a:gd name="T6" fmla="*/ 2147483646 w 176"/>
              <a:gd name="T7" fmla="*/ 2147483646 h 704"/>
              <a:gd name="T8" fmla="*/ 2147483646 w 176"/>
              <a:gd name="T9" fmla="*/ 2147483646 h 704"/>
              <a:gd name="T10" fmla="*/ 2147483646 w 176"/>
              <a:gd name="T11" fmla="*/ 2147483646 h 704"/>
              <a:gd name="T12" fmla="*/ 2147483646 w 176"/>
              <a:gd name="T13" fmla="*/ 2147483646 h 704"/>
              <a:gd name="T14" fmla="*/ 2147483646 w 176"/>
              <a:gd name="T15" fmla="*/ 2147483646 h 704"/>
              <a:gd name="T16" fmla="*/ 2147483646 w 176"/>
              <a:gd name="T17" fmla="*/ 2147483646 h 7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"/>
              <a:gd name="T28" fmla="*/ 0 h 704"/>
              <a:gd name="T29" fmla="*/ 176 w 176"/>
              <a:gd name="T30" fmla="*/ 704 h 7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" h="704">
                <a:moveTo>
                  <a:pt x="160" y="72"/>
                </a:moveTo>
                <a:cubicBezTo>
                  <a:pt x="144" y="48"/>
                  <a:pt x="88" y="0"/>
                  <a:pt x="64" y="24"/>
                </a:cubicBezTo>
                <a:cubicBezTo>
                  <a:pt x="40" y="48"/>
                  <a:pt x="24" y="128"/>
                  <a:pt x="16" y="216"/>
                </a:cubicBezTo>
                <a:cubicBezTo>
                  <a:pt x="8" y="304"/>
                  <a:pt x="0" y="472"/>
                  <a:pt x="16" y="552"/>
                </a:cubicBezTo>
                <a:cubicBezTo>
                  <a:pt x="32" y="632"/>
                  <a:pt x="88" y="704"/>
                  <a:pt x="112" y="696"/>
                </a:cubicBezTo>
                <a:cubicBezTo>
                  <a:pt x="136" y="688"/>
                  <a:pt x="152" y="568"/>
                  <a:pt x="160" y="504"/>
                </a:cubicBezTo>
                <a:cubicBezTo>
                  <a:pt x="168" y="440"/>
                  <a:pt x="160" y="368"/>
                  <a:pt x="160" y="312"/>
                </a:cubicBezTo>
                <a:cubicBezTo>
                  <a:pt x="160" y="256"/>
                  <a:pt x="160" y="208"/>
                  <a:pt x="160" y="168"/>
                </a:cubicBezTo>
                <a:cubicBezTo>
                  <a:pt x="160" y="128"/>
                  <a:pt x="176" y="96"/>
                  <a:pt x="160" y="7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4E1E7566-CA5E-4EE3-AA1E-64A9CCBCC066}"/>
              </a:ext>
            </a:extLst>
          </p:cNvPr>
          <p:cNvSpPr>
            <a:spLocks/>
          </p:cNvSpPr>
          <p:nvPr/>
        </p:nvSpPr>
        <p:spPr bwMode="auto">
          <a:xfrm>
            <a:off x="2133600" y="152400"/>
            <a:ext cx="2438400" cy="1905000"/>
          </a:xfrm>
          <a:prstGeom prst="callout1">
            <a:avLst>
              <a:gd name="adj1" fmla="val 11582"/>
              <a:gd name="adj2" fmla="val -1018"/>
              <a:gd name="adj3" fmla="val 241595"/>
              <a:gd name="adj4" fmla="val 3382"/>
            </a:avLst>
          </a:prstGeom>
          <a:solidFill>
            <a:srgbClr val="FF0000"/>
          </a:solidFill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Quadratus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border of Ischial tuberoisty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596CAD-53E0-4968-B5C1-7CEE247BD27F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Ischium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4474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>
            <a:extLst>
              <a:ext uri="{FF2B5EF4-FFF2-40B4-BE49-F238E27FC236}">
                <a16:creationId xmlns:a16="http://schemas.microsoft.com/office/drawing/2014/main" id="{ED4EC7B2-27F0-49C4-9E97-187816E1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31133" r="40140" b="22000"/>
          <a:stretch>
            <a:fillRect/>
          </a:stretch>
        </p:blipFill>
        <p:spPr bwMode="auto">
          <a:xfrm>
            <a:off x="3657600" y="-9525"/>
            <a:ext cx="7010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Oval 5">
            <a:extLst>
              <a:ext uri="{FF2B5EF4-FFF2-40B4-BE49-F238E27FC236}">
                <a16:creationId xmlns:a16="http://schemas.microsoft.com/office/drawing/2014/main" id="{FD21FD79-BF34-48BE-8E07-1D644F89DA9B}"/>
              </a:ext>
            </a:extLst>
          </p:cNvPr>
          <p:cNvSpPr>
            <a:spLocks noChangeArrowheads="1"/>
          </p:cNvSpPr>
          <p:nvPr/>
        </p:nvSpPr>
        <p:spPr bwMode="auto">
          <a:xfrm rot="422830" flipH="1">
            <a:off x="6030913" y="4097338"/>
            <a:ext cx="381000" cy="1447800"/>
          </a:xfrm>
          <a:prstGeom prst="ellipse">
            <a:avLst/>
          </a:prstGeom>
          <a:solidFill>
            <a:srgbClr val="A9C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pic>
        <p:nvPicPr>
          <p:cNvPr id="36868" name="Picture 20">
            <a:extLst>
              <a:ext uri="{FF2B5EF4-FFF2-40B4-BE49-F238E27FC236}">
                <a16:creationId xmlns:a16="http://schemas.microsoft.com/office/drawing/2014/main" id="{30687991-2CFE-4E7A-A346-9067F1F3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9" t="59302" r="38641" b="29860"/>
          <a:stretch>
            <a:fillRect/>
          </a:stretch>
        </p:blipFill>
        <p:spPr bwMode="auto">
          <a:xfrm rot="8192477" flipH="1">
            <a:off x="6234113" y="4106863"/>
            <a:ext cx="4699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4" name="AutoShape 12">
            <a:extLst>
              <a:ext uri="{FF2B5EF4-FFF2-40B4-BE49-F238E27FC236}">
                <a16:creationId xmlns:a16="http://schemas.microsoft.com/office/drawing/2014/main" id="{A11B3490-EC8A-4FA5-90E9-D6105EA59CB3}"/>
              </a:ext>
            </a:extLst>
          </p:cNvPr>
          <p:cNvSpPr>
            <a:spLocks/>
          </p:cNvSpPr>
          <p:nvPr/>
        </p:nvSpPr>
        <p:spPr bwMode="auto">
          <a:xfrm flipH="1">
            <a:off x="1676400" y="1447800"/>
            <a:ext cx="2819400" cy="914400"/>
          </a:xfrm>
          <a:prstGeom prst="borderCallout1">
            <a:avLst>
              <a:gd name="adj1" fmla="val 5250"/>
              <a:gd name="adj2" fmla="val -491"/>
              <a:gd name="adj3" fmla="val 48907"/>
              <a:gd name="adj4" fmla="val -58213"/>
            </a:avLst>
          </a:prstGeom>
          <a:solidFill>
            <a:srgbClr val="FFFF00"/>
          </a:solidFill>
          <a:ln w="38100" cap="sq">
            <a:solidFill>
              <a:srgbClr val="7030A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9900FF"/>
                </a:solidFill>
              </a:rPr>
              <a:t>Greater sciatic notch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08069DA7-1C37-42AF-A90C-67A139F1403E}"/>
              </a:ext>
            </a:extLst>
          </p:cNvPr>
          <p:cNvSpPr>
            <a:spLocks/>
          </p:cNvSpPr>
          <p:nvPr/>
        </p:nvSpPr>
        <p:spPr bwMode="auto">
          <a:xfrm>
            <a:off x="7772400" y="5486400"/>
            <a:ext cx="2438400" cy="990600"/>
          </a:xfrm>
          <a:prstGeom prst="borderCallout1">
            <a:avLst>
              <a:gd name="adj1" fmla="val 40704"/>
              <a:gd name="adj2" fmla="val -884"/>
              <a:gd name="adj3" fmla="val -63385"/>
              <a:gd name="adj4" fmla="val -54208"/>
            </a:avLst>
          </a:prstGeom>
          <a:solidFill>
            <a:srgbClr val="FF3300"/>
          </a:solidFill>
          <a:ln w="57150" cap="sq">
            <a:solidFill>
              <a:srgbClr val="0066FF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Ischial</a:t>
            </a:r>
            <a:r>
              <a:rPr lang="en-US" sz="2800" b="1" kern="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tuberosity</a:t>
            </a:r>
            <a:endParaRPr lang="en-US" sz="2800" b="1" kern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46893FF-2198-46D1-B87F-9AA274A9C619}"/>
              </a:ext>
            </a:extLst>
          </p:cNvPr>
          <p:cNvSpPr>
            <a:spLocks/>
          </p:cNvSpPr>
          <p:nvPr/>
        </p:nvSpPr>
        <p:spPr bwMode="auto">
          <a:xfrm flipH="1">
            <a:off x="1828800" y="3962400"/>
            <a:ext cx="2819400" cy="914400"/>
          </a:xfrm>
          <a:prstGeom prst="borderCallout1">
            <a:avLst>
              <a:gd name="adj1" fmla="val 5250"/>
              <a:gd name="adj2" fmla="val -491"/>
              <a:gd name="adj3" fmla="val -69273"/>
              <a:gd name="adj4" fmla="val -53301"/>
            </a:avLst>
          </a:prstGeom>
          <a:solidFill>
            <a:srgbClr val="66FFFF"/>
          </a:solidFill>
          <a:ln w="38100" cap="sq">
            <a:solidFill>
              <a:srgbClr val="7030A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9900FF"/>
                </a:solidFill>
              </a:rPr>
              <a:t>Lesser  sciatic notch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0B0F1CB-D189-4BA6-8489-06EA4AD27704}"/>
              </a:ext>
            </a:extLst>
          </p:cNvPr>
          <p:cNvSpPr>
            <a:spLocks/>
          </p:cNvSpPr>
          <p:nvPr/>
        </p:nvSpPr>
        <p:spPr bwMode="auto">
          <a:xfrm flipH="1">
            <a:off x="1828800" y="3276600"/>
            <a:ext cx="2819400" cy="533400"/>
          </a:xfrm>
          <a:prstGeom prst="borderCallout1">
            <a:avLst>
              <a:gd name="adj1" fmla="val 5250"/>
              <a:gd name="adj2" fmla="val -491"/>
              <a:gd name="adj3" fmla="val -42653"/>
              <a:gd name="adj4" fmla="val -37574"/>
            </a:avLst>
          </a:prstGeom>
          <a:solidFill>
            <a:srgbClr val="FF66CC"/>
          </a:solidFill>
          <a:ln w="38100" cap="sq">
            <a:solidFill>
              <a:srgbClr val="7030A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Ischial spine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41F6C-26E9-49C9-9840-9B7EC163F7DE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4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0EF27DCA-2047-4E8B-9AC3-EE266FCE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3217" r="22247" b="69661"/>
          <a:stretch>
            <a:fillRect/>
          </a:stretch>
        </p:blipFill>
        <p:spPr bwMode="auto">
          <a:xfrm>
            <a:off x="1524000" y="2484438"/>
            <a:ext cx="9144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7">
            <a:extLst>
              <a:ext uri="{FF2B5EF4-FFF2-40B4-BE49-F238E27FC236}">
                <a16:creationId xmlns:a16="http://schemas.microsoft.com/office/drawing/2014/main" id="{F4AF493C-340C-4FC4-ADD5-70B3AE42CAC6}"/>
              </a:ext>
            </a:extLst>
          </p:cNvPr>
          <p:cNvSpPr>
            <a:spLocks/>
          </p:cNvSpPr>
          <p:nvPr/>
        </p:nvSpPr>
        <p:spPr bwMode="auto">
          <a:xfrm>
            <a:off x="7543800" y="3506789"/>
            <a:ext cx="3124200" cy="1182687"/>
          </a:xfrm>
          <a:prstGeom prst="borderCallout1">
            <a:avLst>
              <a:gd name="adj1" fmla="val 46259"/>
              <a:gd name="adj2" fmla="val 190"/>
              <a:gd name="adj3" fmla="val 34773"/>
              <a:gd name="adj4" fmla="val -23343"/>
            </a:avLst>
          </a:prstGeom>
          <a:solidFill>
            <a:schemeClr val="bg1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Semimembranosus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Upper lateral part of upper area</a:t>
            </a:r>
          </a:p>
        </p:txBody>
      </p:sp>
      <p:sp>
        <p:nvSpPr>
          <p:cNvPr id="38916" name="AutoShape 7">
            <a:extLst>
              <a:ext uri="{FF2B5EF4-FFF2-40B4-BE49-F238E27FC236}">
                <a16:creationId xmlns:a16="http://schemas.microsoft.com/office/drawing/2014/main" id="{2460BBC7-BFDB-44BA-88E1-21615D955ABC}"/>
              </a:ext>
            </a:extLst>
          </p:cNvPr>
          <p:cNvSpPr>
            <a:spLocks/>
          </p:cNvSpPr>
          <p:nvPr/>
        </p:nvSpPr>
        <p:spPr bwMode="auto">
          <a:xfrm>
            <a:off x="7829551" y="5075238"/>
            <a:ext cx="2765425" cy="1600200"/>
          </a:xfrm>
          <a:prstGeom prst="borderCallout1">
            <a:avLst>
              <a:gd name="adj1" fmla="val 41389"/>
              <a:gd name="adj2" fmla="val -801"/>
              <a:gd name="adj3" fmla="val 23282"/>
              <a:gd name="adj4" fmla="val -39032"/>
            </a:avLst>
          </a:prstGeom>
          <a:solidFill>
            <a:schemeClr val="bg1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Ischial part of adductor Magnus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Lateral part of lower area</a:t>
            </a:r>
          </a:p>
        </p:txBody>
      </p:sp>
      <p:sp>
        <p:nvSpPr>
          <p:cNvPr id="38917" name="AutoShape 7">
            <a:extLst>
              <a:ext uri="{FF2B5EF4-FFF2-40B4-BE49-F238E27FC236}">
                <a16:creationId xmlns:a16="http://schemas.microsoft.com/office/drawing/2014/main" id="{1EFF3877-5AAC-4EC2-9DD6-35D0C9E8CDDF}"/>
              </a:ext>
            </a:extLst>
          </p:cNvPr>
          <p:cNvSpPr>
            <a:spLocks/>
          </p:cNvSpPr>
          <p:nvPr/>
        </p:nvSpPr>
        <p:spPr bwMode="auto">
          <a:xfrm>
            <a:off x="1597026" y="5375276"/>
            <a:ext cx="4060825" cy="1268413"/>
          </a:xfrm>
          <a:prstGeom prst="borderCallout1">
            <a:avLst>
              <a:gd name="adj1" fmla="val -116"/>
              <a:gd name="adj2" fmla="val 99338"/>
              <a:gd name="adj3" fmla="val -24634"/>
              <a:gd name="adj4" fmla="val 111764"/>
            </a:avLst>
          </a:prstGeom>
          <a:solidFill>
            <a:schemeClr val="bg1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Medial part of lower area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Subcutaneous part in sitting position</a:t>
            </a:r>
          </a:p>
        </p:txBody>
      </p:sp>
      <p:sp>
        <p:nvSpPr>
          <p:cNvPr id="38918" name="TextBox 1">
            <a:extLst>
              <a:ext uri="{FF2B5EF4-FFF2-40B4-BE49-F238E27FC236}">
                <a16:creationId xmlns:a16="http://schemas.microsoft.com/office/drawing/2014/main" id="{47AE7786-9C78-45D5-8288-193F6545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1"/>
            <a:ext cx="1600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Upper</a:t>
            </a:r>
          </a:p>
        </p:txBody>
      </p:sp>
      <p:sp>
        <p:nvSpPr>
          <p:cNvPr id="38919" name="TextBox 9">
            <a:extLst>
              <a:ext uri="{FF2B5EF4-FFF2-40B4-BE49-F238E27FC236}">
                <a16:creationId xmlns:a16="http://schemas.microsoft.com/office/drawing/2014/main" id="{F89BB4E6-09BE-4D6E-8F9E-17FC98CEE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2228851"/>
            <a:ext cx="15367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Inferior</a:t>
            </a:r>
          </a:p>
        </p:txBody>
      </p:sp>
      <p:sp>
        <p:nvSpPr>
          <p:cNvPr id="38920" name="TextBox 10">
            <a:extLst>
              <a:ext uri="{FF2B5EF4-FFF2-40B4-BE49-F238E27FC236}">
                <a16:creationId xmlns:a16="http://schemas.microsoft.com/office/drawing/2014/main" id="{761AF2EB-D159-48A6-AC90-C57627E3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75" y="1092201"/>
            <a:ext cx="16002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Lateral</a:t>
            </a:r>
          </a:p>
        </p:txBody>
      </p:sp>
      <p:sp>
        <p:nvSpPr>
          <p:cNvPr id="38921" name="TextBox 11">
            <a:extLst>
              <a:ext uri="{FF2B5EF4-FFF2-40B4-BE49-F238E27FC236}">
                <a16:creationId xmlns:a16="http://schemas.microsoft.com/office/drawing/2014/main" id="{5F860886-FFF6-4A79-91DB-BFAB34C4A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1093788"/>
            <a:ext cx="1600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C8AF3-3AC8-4078-9B7A-C988E05F5E6B}"/>
              </a:ext>
            </a:extLst>
          </p:cNvPr>
          <p:cNvSpPr/>
          <p:nvPr/>
        </p:nvSpPr>
        <p:spPr>
          <a:xfrm rot="20273361">
            <a:off x="2098768" y="3040514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8925" name="Picture 2">
            <a:extLst>
              <a:ext uri="{FF2B5EF4-FFF2-40B4-BE49-F238E27FC236}">
                <a16:creationId xmlns:a16="http://schemas.microsoft.com/office/drawing/2014/main" id="{11239EF9-23D6-4B32-8B5E-41191D06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8684" r="64583" b="49492"/>
          <a:stretch>
            <a:fillRect/>
          </a:stretch>
        </p:blipFill>
        <p:spPr bwMode="auto">
          <a:xfrm rot="20478197">
            <a:off x="1843088" y="55563"/>
            <a:ext cx="28876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AFD5CF-F7A3-4B7D-875B-C3A1BDE7FA7C}"/>
              </a:ext>
            </a:extLst>
          </p:cNvPr>
          <p:cNvCxnSpPr>
            <a:cxnSpLocks/>
          </p:cNvCxnSpPr>
          <p:nvPr/>
        </p:nvCxnSpPr>
        <p:spPr>
          <a:xfrm>
            <a:off x="7199313" y="369888"/>
            <a:ext cx="1314450" cy="9525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92E4BB-A458-4A2E-B169-1C3742E38B6C}"/>
              </a:ext>
            </a:extLst>
          </p:cNvPr>
          <p:cNvCxnSpPr>
            <a:cxnSpLocks/>
          </p:cNvCxnSpPr>
          <p:nvPr/>
        </p:nvCxnSpPr>
        <p:spPr>
          <a:xfrm>
            <a:off x="6789738" y="1309689"/>
            <a:ext cx="2316162" cy="2857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12">
            <a:extLst>
              <a:ext uri="{FF2B5EF4-FFF2-40B4-BE49-F238E27FC236}">
                <a16:creationId xmlns:a16="http://schemas.microsoft.com/office/drawing/2014/main" id="{9E3C0D1F-AF52-4F94-BF4D-6F86324B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87313"/>
            <a:ext cx="2209800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Origin of hamstring M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220994-AC1B-47A3-8AFC-671B91D4831D}"/>
              </a:ext>
            </a:extLst>
          </p:cNvPr>
          <p:cNvCxnSpPr>
            <a:cxnSpLocks/>
            <a:endCxn id="38919" idx="0"/>
          </p:cNvCxnSpPr>
          <p:nvPr/>
        </p:nvCxnSpPr>
        <p:spPr>
          <a:xfrm>
            <a:off x="7945439" y="1363664"/>
            <a:ext cx="22225" cy="8651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AutoShape 7">
            <a:extLst>
              <a:ext uri="{FF2B5EF4-FFF2-40B4-BE49-F238E27FC236}">
                <a16:creationId xmlns:a16="http://schemas.microsoft.com/office/drawing/2014/main" id="{16EFE262-B9CD-4323-B1BE-AE11EDE48293}"/>
              </a:ext>
            </a:extLst>
          </p:cNvPr>
          <p:cNvSpPr>
            <a:spLocks/>
          </p:cNvSpPr>
          <p:nvPr/>
        </p:nvSpPr>
        <p:spPr bwMode="auto">
          <a:xfrm>
            <a:off x="1716088" y="3576638"/>
            <a:ext cx="3733800" cy="1600200"/>
          </a:xfrm>
          <a:prstGeom prst="borderCallout1">
            <a:avLst>
              <a:gd name="adj1" fmla="val 49620"/>
              <a:gd name="adj2" fmla="val 100144"/>
              <a:gd name="adj3" fmla="val 50690"/>
              <a:gd name="adj4" fmla="val 120310"/>
            </a:avLst>
          </a:prstGeom>
          <a:solidFill>
            <a:schemeClr val="bg1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Ling head of biceps &amp; semitendinosus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Lower medial part of upper area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00"/>
              </a:solidFill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C0FA4D-5A0C-4E37-B7B8-34104A59BCA6}"/>
              </a:ext>
            </a:extLst>
          </p:cNvPr>
          <p:cNvCxnSpPr>
            <a:cxnSpLocks/>
          </p:cNvCxnSpPr>
          <p:nvPr/>
        </p:nvCxnSpPr>
        <p:spPr>
          <a:xfrm flipV="1">
            <a:off x="8070851" y="677863"/>
            <a:ext cx="500063" cy="252412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DF22DB-EE51-4BBC-A049-F52B9789AFEE}"/>
              </a:ext>
            </a:extLst>
          </p:cNvPr>
          <p:cNvCxnSpPr>
            <a:cxnSpLocks/>
          </p:cNvCxnSpPr>
          <p:nvPr/>
        </p:nvCxnSpPr>
        <p:spPr>
          <a:xfrm flipH="1">
            <a:off x="7410450" y="727075"/>
            <a:ext cx="266700" cy="342900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123658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Skeleton of Lower limb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extLst>
              <a:ext uri="{FF2B5EF4-FFF2-40B4-BE49-F238E27FC236}">
                <a16:creationId xmlns:a16="http://schemas.microsoft.com/office/drawing/2014/main" id="{E6602450-3634-4A4D-95D7-84F28487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4164" r="38000" b="22000"/>
          <a:stretch>
            <a:fillRect/>
          </a:stretch>
        </p:blipFill>
        <p:spPr bwMode="auto">
          <a:xfrm>
            <a:off x="1676400" y="381001"/>
            <a:ext cx="6858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2" name="Freeform 12">
            <a:extLst>
              <a:ext uri="{FF2B5EF4-FFF2-40B4-BE49-F238E27FC236}">
                <a16:creationId xmlns:a16="http://schemas.microsoft.com/office/drawing/2014/main" id="{FA00B6AF-FAE1-4761-9D81-512843B268A1}"/>
              </a:ext>
            </a:extLst>
          </p:cNvPr>
          <p:cNvSpPr>
            <a:spLocks/>
          </p:cNvSpPr>
          <p:nvPr/>
        </p:nvSpPr>
        <p:spPr bwMode="auto">
          <a:xfrm>
            <a:off x="3657600" y="3873500"/>
            <a:ext cx="1143000" cy="1752600"/>
          </a:xfrm>
          <a:custGeom>
            <a:avLst/>
            <a:gdLst>
              <a:gd name="T0" fmla="*/ 2147483646 w 760"/>
              <a:gd name="T1" fmla="*/ 2147483646 h 1104"/>
              <a:gd name="T2" fmla="*/ 2147483646 w 760"/>
              <a:gd name="T3" fmla="*/ 2147483646 h 1104"/>
              <a:gd name="T4" fmla="*/ 2147483646 w 760"/>
              <a:gd name="T5" fmla="*/ 2147483646 h 1104"/>
              <a:gd name="T6" fmla="*/ 2147483646 w 760"/>
              <a:gd name="T7" fmla="*/ 2147483646 h 1104"/>
              <a:gd name="T8" fmla="*/ 2147483646 w 760"/>
              <a:gd name="T9" fmla="*/ 2147483646 h 1104"/>
              <a:gd name="T10" fmla="*/ 2147483646 w 760"/>
              <a:gd name="T11" fmla="*/ 2147483646 h 1104"/>
              <a:gd name="T12" fmla="*/ 2147483646 w 760"/>
              <a:gd name="T13" fmla="*/ 2147483646 h 1104"/>
              <a:gd name="T14" fmla="*/ 0 w 760"/>
              <a:gd name="T15" fmla="*/ 2147483646 h 1104"/>
              <a:gd name="T16" fmla="*/ 2147483646 w 760"/>
              <a:gd name="T17" fmla="*/ 2147483646 h 1104"/>
              <a:gd name="T18" fmla="*/ 2147483646 w 760"/>
              <a:gd name="T19" fmla="*/ 2147483646 h 1104"/>
              <a:gd name="T20" fmla="*/ 2147483646 w 760"/>
              <a:gd name="T21" fmla="*/ 2147483646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0"/>
              <a:gd name="T34" fmla="*/ 0 h 1104"/>
              <a:gd name="T35" fmla="*/ 760 w 760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0" h="1104">
                <a:moveTo>
                  <a:pt x="336" y="56"/>
                </a:moveTo>
                <a:cubicBezTo>
                  <a:pt x="400" y="56"/>
                  <a:pt x="512" y="0"/>
                  <a:pt x="576" y="56"/>
                </a:cubicBezTo>
                <a:cubicBezTo>
                  <a:pt x="640" y="112"/>
                  <a:pt x="696" y="256"/>
                  <a:pt x="720" y="392"/>
                </a:cubicBezTo>
                <a:cubicBezTo>
                  <a:pt x="744" y="528"/>
                  <a:pt x="760" y="760"/>
                  <a:pt x="720" y="872"/>
                </a:cubicBezTo>
                <a:cubicBezTo>
                  <a:pt x="680" y="984"/>
                  <a:pt x="568" y="1032"/>
                  <a:pt x="480" y="1064"/>
                </a:cubicBezTo>
                <a:cubicBezTo>
                  <a:pt x="392" y="1096"/>
                  <a:pt x="264" y="1104"/>
                  <a:pt x="192" y="1064"/>
                </a:cubicBezTo>
                <a:cubicBezTo>
                  <a:pt x="120" y="1024"/>
                  <a:pt x="80" y="928"/>
                  <a:pt x="48" y="824"/>
                </a:cubicBezTo>
                <a:cubicBezTo>
                  <a:pt x="16" y="720"/>
                  <a:pt x="0" y="544"/>
                  <a:pt x="0" y="440"/>
                </a:cubicBezTo>
                <a:cubicBezTo>
                  <a:pt x="0" y="336"/>
                  <a:pt x="16" y="264"/>
                  <a:pt x="48" y="200"/>
                </a:cubicBezTo>
                <a:cubicBezTo>
                  <a:pt x="80" y="136"/>
                  <a:pt x="144" y="80"/>
                  <a:pt x="192" y="56"/>
                </a:cubicBezTo>
                <a:cubicBezTo>
                  <a:pt x="240" y="32"/>
                  <a:pt x="272" y="56"/>
                  <a:pt x="336" y="56"/>
                </a:cubicBezTo>
                <a:close/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4" name="Freeform 14">
            <a:extLst>
              <a:ext uri="{FF2B5EF4-FFF2-40B4-BE49-F238E27FC236}">
                <a16:creationId xmlns:a16="http://schemas.microsoft.com/office/drawing/2014/main" id="{4B0EB74C-B2E0-4CF9-8E3C-311467E60FF1}"/>
              </a:ext>
            </a:extLst>
          </p:cNvPr>
          <p:cNvSpPr>
            <a:spLocks/>
          </p:cNvSpPr>
          <p:nvPr/>
        </p:nvSpPr>
        <p:spPr bwMode="auto">
          <a:xfrm>
            <a:off x="3962400" y="5257800"/>
            <a:ext cx="1866900" cy="1181100"/>
          </a:xfrm>
          <a:custGeom>
            <a:avLst/>
            <a:gdLst>
              <a:gd name="T0" fmla="*/ 2147483646 w 1176"/>
              <a:gd name="T1" fmla="*/ 2147483646 h 744"/>
              <a:gd name="T2" fmla="*/ 2147483646 w 1176"/>
              <a:gd name="T3" fmla="*/ 2147483646 h 744"/>
              <a:gd name="T4" fmla="*/ 2147483646 w 1176"/>
              <a:gd name="T5" fmla="*/ 2147483646 h 744"/>
              <a:gd name="T6" fmla="*/ 2147483646 w 1176"/>
              <a:gd name="T7" fmla="*/ 2147483646 h 744"/>
              <a:gd name="T8" fmla="*/ 2147483646 w 1176"/>
              <a:gd name="T9" fmla="*/ 2147483646 h 744"/>
              <a:gd name="T10" fmla="*/ 2147483646 w 1176"/>
              <a:gd name="T11" fmla="*/ 2147483646 h 744"/>
              <a:gd name="T12" fmla="*/ 2147483646 w 1176"/>
              <a:gd name="T13" fmla="*/ 2147483646 h 744"/>
              <a:gd name="T14" fmla="*/ 2147483646 w 1176"/>
              <a:gd name="T15" fmla="*/ 2147483646 h 744"/>
              <a:gd name="T16" fmla="*/ 2147483646 w 1176"/>
              <a:gd name="T17" fmla="*/ 2147483646 h 744"/>
              <a:gd name="T18" fmla="*/ 2147483646 w 1176"/>
              <a:gd name="T19" fmla="*/ 2147483646 h 744"/>
              <a:gd name="T20" fmla="*/ 2147483646 w 1176"/>
              <a:gd name="T21" fmla="*/ 2147483646 h 744"/>
              <a:gd name="T22" fmla="*/ 2147483646 w 1176"/>
              <a:gd name="T23" fmla="*/ 2147483646 h 7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6"/>
              <a:gd name="T37" fmla="*/ 0 h 744"/>
              <a:gd name="T38" fmla="*/ 1176 w 1176"/>
              <a:gd name="T39" fmla="*/ 744 h 7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6" h="744">
                <a:moveTo>
                  <a:pt x="544" y="48"/>
                </a:moveTo>
                <a:cubicBezTo>
                  <a:pt x="592" y="96"/>
                  <a:pt x="656" y="288"/>
                  <a:pt x="736" y="384"/>
                </a:cubicBezTo>
                <a:cubicBezTo>
                  <a:pt x="816" y="480"/>
                  <a:pt x="952" y="584"/>
                  <a:pt x="1024" y="624"/>
                </a:cubicBezTo>
                <a:cubicBezTo>
                  <a:pt x="1096" y="664"/>
                  <a:pt x="1160" y="608"/>
                  <a:pt x="1168" y="624"/>
                </a:cubicBezTo>
                <a:cubicBezTo>
                  <a:pt x="1176" y="640"/>
                  <a:pt x="1144" y="704"/>
                  <a:pt x="1072" y="720"/>
                </a:cubicBezTo>
                <a:cubicBezTo>
                  <a:pt x="1000" y="736"/>
                  <a:pt x="848" y="744"/>
                  <a:pt x="736" y="720"/>
                </a:cubicBezTo>
                <a:cubicBezTo>
                  <a:pt x="624" y="696"/>
                  <a:pt x="504" y="632"/>
                  <a:pt x="400" y="576"/>
                </a:cubicBezTo>
                <a:cubicBezTo>
                  <a:pt x="296" y="520"/>
                  <a:pt x="176" y="440"/>
                  <a:pt x="112" y="384"/>
                </a:cubicBezTo>
                <a:cubicBezTo>
                  <a:pt x="48" y="328"/>
                  <a:pt x="0" y="264"/>
                  <a:pt x="16" y="240"/>
                </a:cubicBezTo>
                <a:cubicBezTo>
                  <a:pt x="32" y="216"/>
                  <a:pt x="136" y="264"/>
                  <a:pt x="208" y="240"/>
                </a:cubicBezTo>
                <a:cubicBezTo>
                  <a:pt x="280" y="216"/>
                  <a:pt x="392" y="128"/>
                  <a:pt x="448" y="96"/>
                </a:cubicBezTo>
                <a:cubicBezTo>
                  <a:pt x="504" y="64"/>
                  <a:pt x="496" y="0"/>
                  <a:pt x="544" y="48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6" name="Freeform 16">
            <a:extLst>
              <a:ext uri="{FF2B5EF4-FFF2-40B4-BE49-F238E27FC236}">
                <a16:creationId xmlns:a16="http://schemas.microsoft.com/office/drawing/2014/main" id="{2097ED91-18FF-4395-B147-CC8DFD7E3192}"/>
              </a:ext>
            </a:extLst>
          </p:cNvPr>
          <p:cNvSpPr>
            <a:spLocks/>
          </p:cNvSpPr>
          <p:nvPr/>
        </p:nvSpPr>
        <p:spPr bwMode="auto">
          <a:xfrm>
            <a:off x="4419600" y="5562600"/>
            <a:ext cx="1295400" cy="787400"/>
          </a:xfrm>
          <a:custGeom>
            <a:avLst/>
            <a:gdLst>
              <a:gd name="T0" fmla="*/ 0 w 816"/>
              <a:gd name="T1" fmla="*/ 0 h 496"/>
              <a:gd name="T2" fmla="*/ 2147483646 w 816"/>
              <a:gd name="T3" fmla="*/ 2147483646 h 496"/>
              <a:gd name="T4" fmla="*/ 2147483646 w 816"/>
              <a:gd name="T5" fmla="*/ 2147483646 h 496"/>
              <a:gd name="T6" fmla="*/ 2147483646 w 816"/>
              <a:gd name="T7" fmla="*/ 2147483646 h 496"/>
              <a:gd name="T8" fmla="*/ 2147483646 w 816"/>
              <a:gd name="T9" fmla="*/ 2147483646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496"/>
              <a:gd name="T17" fmla="*/ 816 w 816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496">
                <a:moveTo>
                  <a:pt x="0" y="0"/>
                </a:moveTo>
                <a:cubicBezTo>
                  <a:pt x="64" y="88"/>
                  <a:pt x="128" y="176"/>
                  <a:pt x="192" y="240"/>
                </a:cubicBezTo>
                <a:cubicBezTo>
                  <a:pt x="256" y="304"/>
                  <a:pt x="320" y="344"/>
                  <a:pt x="384" y="384"/>
                </a:cubicBezTo>
                <a:cubicBezTo>
                  <a:pt x="448" y="424"/>
                  <a:pt x="504" y="464"/>
                  <a:pt x="576" y="480"/>
                </a:cubicBezTo>
                <a:cubicBezTo>
                  <a:pt x="648" y="496"/>
                  <a:pt x="732" y="488"/>
                  <a:pt x="816" y="48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7" name="Freeform 17">
            <a:extLst>
              <a:ext uri="{FF2B5EF4-FFF2-40B4-BE49-F238E27FC236}">
                <a16:creationId xmlns:a16="http://schemas.microsoft.com/office/drawing/2014/main" id="{6C37BC8D-395F-4F7E-B916-BE1CB8B08DC6}"/>
              </a:ext>
            </a:extLst>
          </p:cNvPr>
          <p:cNvSpPr>
            <a:spLocks/>
          </p:cNvSpPr>
          <p:nvPr/>
        </p:nvSpPr>
        <p:spPr bwMode="auto">
          <a:xfrm>
            <a:off x="4343400" y="5029200"/>
            <a:ext cx="2438400" cy="1295400"/>
          </a:xfrm>
          <a:custGeom>
            <a:avLst/>
            <a:gdLst>
              <a:gd name="T0" fmla="*/ 2147483646 w 1448"/>
              <a:gd name="T1" fmla="*/ 2147483646 h 768"/>
              <a:gd name="T2" fmla="*/ 2147483646 w 1448"/>
              <a:gd name="T3" fmla="*/ 2147483646 h 768"/>
              <a:gd name="T4" fmla="*/ 2147483646 w 1448"/>
              <a:gd name="T5" fmla="*/ 2147483646 h 768"/>
              <a:gd name="T6" fmla="*/ 2147483646 w 1448"/>
              <a:gd name="T7" fmla="*/ 2147483646 h 768"/>
              <a:gd name="T8" fmla="*/ 2147483646 w 1448"/>
              <a:gd name="T9" fmla="*/ 2147483646 h 768"/>
              <a:gd name="T10" fmla="*/ 2147483646 w 1448"/>
              <a:gd name="T11" fmla="*/ 2147483646 h 768"/>
              <a:gd name="T12" fmla="*/ 2147483646 w 1448"/>
              <a:gd name="T13" fmla="*/ 2147483646 h 768"/>
              <a:gd name="T14" fmla="*/ 2147483646 w 1448"/>
              <a:gd name="T15" fmla="*/ 2147483646 h 768"/>
              <a:gd name="T16" fmla="*/ 2147483646 w 1448"/>
              <a:gd name="T17" fmla="*/ 2147483646 h 768"/>
              <a:gd name="T18" fmla="*/ 2147483646 w 1448"/>
              <a:gd name="T19" fmla="*/ 2147483646 h 768"/>
              <a:gd name="T20" fmla="*/ 2147483646 w 1448"/>
              <a:gd name="T21" fmla="*/ 2147483646 h 768"/>
              <a:gd name="T22" fmla="*/ 2147483646 w 1448"/>
              <a:gd name="T23" fmla="*/ 2147483646 h 768"/>
              <a:gd name="T24" fmla="*/ 2147483646 w 1448"/>
              <a:gd name="T25" fmla="*/ 2147483646 h 768"/>
              <a:gd name="T26" fmla="*/ 2147483646 w 1448"/>
              <a:gd name="T27" fmla="*/ 2147483646 h 768"/>
              <a:gd name="T28" fmla="*/ 2147483646 w 1448"/>
              <a:gd name="T29" fmla="*/ 2147483646 h 7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8"/>
              <a:gd name="T46" fmla="*/ 0 h 768"/>
              <a:gd name="T47" fmla="*/ 1448 w 1448"/>
              <a:gd name="T48" fmla="*/ 768 h 7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8" h="768">
                <a:moveTo>
                  <a:pt x="296" y="152"/>
                </a:moveTo>
                <a:cubicBezTo>
                  <a:pt x="248" y="160"/>
                  <a:pt x="96" y="256"/>
                  <a:pt x="56" y="296"/>
                </a:cubicBezTo>
                <a:cubicBezTo>
                  <a:pt x="16" y="336"/>
                  <a:pt x="0" y="328"/>
                  <a:pt x="56" y="392"/>
                </a:cubicBezTo>
                <a:cubicBezTo>
                  <a:pt x="112" y="456"/>
                  <a:pt x="264" y="624"/>
                  <a:pt x="392" y="680"/>
                </a:cubicBezTo>
                <a:cubicBezTo>
                  <a:pt x="520" y="736"/>
                  <a:pt x="688" y="768"/>
                  <a:pt x="824" y="728"/>
                </a:cubicBezTo>
                <a:cubicBezTo>
                  <a:pt x="960" y="688"/>
                  <a:pt x="1120" y="528"/>
                  <a:pt x="1208" y="440"/>
                </a:cubicBezTo>
                <a:cubicBezTo>
                  <a:pt x="1296" y="352"/>
                  <a:pt x="1312" y="264"/>
                  <a:pt x="1352" y="200"/>
                </a:cubicBezTo>
                <a:cubicBezTo>
                  <a:pt x="1392" y="136"/>
                  <a:pt x="1448" y="80"/>
                  <a:pt x="1448" y="56"/>
                </a:cubicBezTo>
                <a:cubicBezTo>
                  <a:pt x="1448" y="32"/>
                  <a:pt x="1408" y="0"/>
                  <a:pt x="1352" y="56"/>
                </a:cubicBezTo>
                <a:cubicBezTo>
                  <a:pt x="1296" y="112"/>
                  <a:pt x="1184" y="304"/>
                  <a:pt x="1112" y="392"/>
                </a:cubicBezTo>
                <a:cubicBezTo>
                  <a:pt x="1040" y="480"/>
                  <a:pt x="1008" y="552"/>
                  <a:pt x="920" y="584"/>
                </a:cubicBezTo>
                <a:cubicBezTo>
                  <a:pt x="832" y="616"/>
                  <a:pt x="664" y="616"/>
                  <a:pt x="584" y="584"/>
                </a:cubicBezTo>
                <a:cubicBezTo>
                  <a:pt x="504" y="552"/>
                  <a:pt x="480" y="448"/>
                  <a:pt x="440" y="392"/>
                </a:cubicBezTo>
                <a:cubicBezTo>
                  <a:pt x="400" y="336"/>
                  <a:pt x="368" y="288"/>
                  <a:pt x="344" y="248"/>
                </a:cubicBezTo>
                <a:cubicBezTo>
                  <a:pt x="320" y="208"/>
                  <a:pt x="344" y="144"/>
                  <a:pt x="296" y="152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6DA8D190-9DB5-4AEE-A54B-B35FBD2BA678}"/>
              </a:ext>
            </a:extLst>
          </p:cNvPr>
          <p:cNvSpPr>
            <a:spLocks/>
          </p:cNvSpPr>
          <p:nvPr/>
        </p:nvSpPr>
        <p:spPr bwMode="auto">
          <a:xfrm flipH="1">
            <a:off x="1524000" y="2819400"/>
            <a:ext cx="2133600" cy="990600"/>
          </a:xfrm>
          <a:prstGeom prst="borderCallout1">
            <a:avLst>
              <a:gd name="adj1" fmla="val 40704"/>
              <a:gd name="adj2" fmla="val -884"/>
              <a:gd name="adj3" fmla="val 172740"/>
              <a:gd name="adj4" fmla="val -14272"/>
            </a:avLst>
          </a:prstGeom>
          <a:solidFill>
            <a:srgbClr val="00FFFF"/>
          </a:solidFill>
          <a:ln w="57150" cap="sq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Ischial tuberosity</a:t>
            </a:r>
          </a:p>
        </p:txBody>
      </p:sp>
      <p:sp>
        <p:nvSpPr>
          <p:cNvPr id="39944" name="Freeform 3">
            <a:extLst>
              <a:ext uri="{FF2B5EF4-FFF2-40B4-BE49-F238E27FC236}">
                <a16:creationId xmlns:a16="http://schemas.microsoft.com/office/drawing/2014/main" id="{EF0AAD2D-C399-4D6D-BCD4-9670E620911B}"/>
              </a:ext>
            </a:extLst>
          </p:cNvPr>
          <p:cNvSpPr>
            <a:spLocks/>
          </p:cNvSpPr>
          <p:nvPr/>
        </p:nvSpPr>
        <p:spPr bwMode="auto">
          <a:xfrm rot="18316111" flipH="1" flipV="1">
            <a:off x="5850732" y="5191920"/>
            <a:ext cx="2146300" cy="325437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5" name="Freeform 3">
            <a:extLst>
              <a:ext uri="{FF2B5EF4-FFF2-40B4-BE49-F238E27FC236}">
                <a16:creationId xmlns:a16="http://schemas.microsoft.com/office/drawing/2014/main" id="{B1E12A9B-9AC7-4CF7-BFF4-13C501DAE604}"/>
              </a:ext>
            </a:extLst>
          </p:cNvPr>
          <p:cNvSpPr>
            <a:spLocks/>
          </p:cNvSpPr>
          <p:nvPr/>
        </p:nvSpPr>
        <p:spPr bwMode="auto">
          <a:xfrm rot="19231104" flipH="1">
            <a:off x="6659564" y="4633914"/>
            <a:ext cx="992187" cy="225425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6" name="Freeform 7">
            <a:extLst>
              <a:ext uri="{FF2B5EF4-FFF2-40B4-BE49-F238E27FC236}">
                <a16:creationId xmlns:a16="http://schemas.microsoft.com/office/drawing/2014/main" id="{24052334-A636-41BA-B1BD-A2339C8ECC1D}"/>
              </a:ext>
            </a:extLst>
          </p:cNvPr>
          <p:cNvSpPr>
            <a:spLocks/>
          </p:cNvSpPr>
          <p:nvPr/>
        </p:nvSpPr>
        <p:spPr bwMode="auto">
          <a:xfrm rot="11540345">
            <a:off x="7302500" y="4149725"/>
            <a:ext cx="363538" cy="387350"/>
          </a:xfrm>
          <a:custGeom>
            <a:avLst/>
            <a:gdLst>
              <a:gd name="T0" fmla="*/ 2147483646 w 320"/>
              <a:gd name="T1" fmla="*/ 2147483646 h 328"/>
              <a:gd name="T2" fmla="*/ 2147483646 w 320"/>
              <a:gd name="T3" fmla="*/ 2147483646 h 328"/>
              <a:gd name="T4" fmla="*/ 2147483646 w 320"/>
              <a:gd name="T5" fmla="*/ 2147483646 h 328"/>
              <a:gd name="T6" fmla="*/ 2147483646 w 320"/>
              <a:gd name="T7" fmla="*/ 2147483646 h 328"/>
              <a:gd name="T8" fmla="*/ 2147483646 w 320"/>
              <a:gd name="T9" fmla="*/ 2147483646 h 328"/>
              <a:gd name="T10" fmla="*/ 2147483646 w 320"/>
              <a:gd name="T11" fmla="*/ 2147483646 h 328"/>
              <a:gd name="T12" fmla="*/ 2147483646 w 320"/>
              <a:gd name="T13" fmla="*/ 2147483646 h 328"/>
              <a:gd name="T14" fmla="*/ 2147483646 w 320"/>
              <a:gd name="T15" fmla="*/ 2147483646 h 328"/>
              <a:gd name="T16" fmla="*/ 2147483646 w 320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0"/>
              <a:gd name="T28" fmla="*/ 0 h 328"/>
              <a:gd name="T29" fmla="*/ 320 w 320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0" h="328">
                <a:moveTo>
                  <a:pt x="304" y="56"/>
                </a:moveTo>
                <a:cubicBezTo>
                  <a:pt x="296" y="40"/>
                  <a:pt x="288" y="136"/>
                  <a:pt x="256" y="152"/>
                </a:cubicBezTo>
                <a:cubicBezTo>
                  <a:pt x="224" y="168"/>
                  <a:pt x="128" y="176"/>
                  <a:pt x="112" y="152"/>
                </a:cubicBezTo>
                <a:cubicBezTo>
                  <a:pt x="96" y="128"/>
                  <a:pt x="176" y="16"/>
                  <a:pt x="160" y="8"/>
                </a:cubicBezTo>
                <a:cubicBezTo>
                  <a:pt x="144" y="0"/>
                  <a:pt x="32" y="56"/>
                  <a:pt x="16" y="104"/>
                </a:cubicBezTo>
                <a:cubicBezTo>
                  <a:pt x="0" y="152"/>
                  <a:pt x="32" y="264"/>
                  <a:pt x="64" y="296"/>
                </a:cubicBezTo>
                <a:cubicBezTo>
                  <a:pt x="96" y="328"/>
                  <a:pt x="168" y="304"/>
                  <a:pt x="208" y="296"/>
                </a:cubicBezTo>
                <a:cubicBezTo>
                  <a:pt x="248" y="288"/>
                  <a:pt x="288" y="280"/>
                  <a:pt x="304" y="248"/>
                </a:cubicBezTo>
                <a:cubicBezTo>
                  <a:pt x="320" y="216"/>
                  <a:pt x="312" y="72"/>
                  <a:pt x="304" y="56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D589969F-A618-4ABE-AFEB-4EEC5BE48098}"/>
              </a:ext>
            </a:extLst>
          </p:cNvPr>
          <p:cNvSpPr>
            <a:spLocks/>
          </p:cNvSpPr>
          <p:nvPr/>
        </p:nvSpPr>
        <p:spPr bwMode="auto">
          <a:xfrm>
            <a:off x="5105400" y="3810000"/>
            <a:ext cx="1600200" cy="1905000"/>
          </a:xfrm>
          <a:custGeom>
            <a:avLst/>
            <a:gdLst>
              <a:gd name="T0" fmla="*/ 2147483646 w 1464"/>
              <a:gd name="T1" fmla="*/ 0 h 1208"/>
              <a:gd name="T2" fmla="*/ 2147483646 w 1464"/>
              <a:gd name="T3" fmla="*/ 2147483646 h 1208"/>
              <a:gd name="T4" fmla="*/ 2147483646 w 1464"/>
              <a:gd name="T5" fmla="*/ 2147483646 h 1208"/>
              <a:gd name="T6" fmla="*/ 2147483646 w 1464"/>
              <a:gd name="T7" fmla="*/ 2147483646 h 1208"/>
              <a:gd name="T8" fmla="*/ 2147483646 w 1464"/>
              <a:gd name="T9" fmla="*/ 2147483646 h 1208"/>
              <a:gd name="T10" fmla="*/ 2147483646 w 1464"/>
              <a:gd name="T11" fmla="*/ 2147483646 h 1208"/>
              <a:gd name="T12" fmla="*/ 2147483646 w 1464"/>
              <a:gd name="T13" fmla="*/ 2147483646 h 1208"/>
              <a:gd name="T14" fmla="*/ 2147483646 w 1464"/>
              <a:gd name="T15" fmla="*/ 2147483646 h 1208"/>
              <a:gd name="T16" fmla="*/ 2147483646 w 1464"/>
              <a:gd name="T17" fmla="*/ 2147483646 h 1208"/>
              <a:gd name="T18" fmla="*/ 2147483646 w 1464"/>
              <a:gd name="T19" fmla="*/ 2147483646 h 1208"/>
              <a:gd name="T20" fmla="*/ 2147483646 w 1464"/>
              <a:gd name="T21" fmla="*/ 2147483646 h 1208"/>
              <a:gd name="T22" fmla="*/ 2147483646 w 1464"/>
              <a:gd name="T23" fmla="*/ 2147483646 h 1208"/>
              <a:gd name="T24" fmla="*/ 2147483646 w 1464"/>
              <a:gd name="T25" fmla="*/ 2147483646 h 1208"/>
              <a:gd name="T26" fmla="*/ 2147483646 w 1464"/>
              <a:gd name="T27" fmla="*/ 2147483646 h 1208"/>
              <a:gd name="T28" fmla="*/ 2147483646 w 1464"/>
              <a:gd name="T29" fmla="*/ 2147483646 h 1208"/>
              <a:gd name="T30" fmla="*/ 2147483646 w 1464"/>
              <a:gd name="T31" fmla="*/ 2147483646 h 1208"/>
              <a:gd name="T32" fmla="*/ 2147483646 w 1464"/>
              <a:gd name="T33" fmla="*/ 2147483646 h 1208"/>
              <a:gd name="T34" fmla="*/ 2147483646 w 1464"/>
              <a:gd name="T35" fmla="*/ 2147483646 h 1208"/>
              <a:gd name="T36" fmla="*/ 2147483646 w 1464"/>
              <a:gd name="T37" fmla="*/ 2147483646 h 1208"/>
              <a:gd name="T38" fmla="*/ 2147483646 w 1464"/>
              <a:gd name="T39" fmla="*/ 2147483646 h 1208"/>
              <a:gd name="T40" fmla="*/ 2147483646 w 1464"/>
              <a:gd name="T41" fmla="*/ 2147483646 h 1208"/>
              <a:gd name="T42" fmla="*/ 2147483646 w 1464"/>
              <a:gd name="T43" fmla="*/ 2147483646 h 1208"/>
              <a:gd name="T44" fmla="*/ 2147483646 w 1464"/>
              <a:gd name="T45" fmla="*/ 0 h 12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64"/>
              <a:gd name="T70" fmla="*/ 0 h 1208"/>
              <a:gd name="T71" fmla="*/ 1464 w 1464"/>
              <a:gd name="T72" fmla="*/ 1208 h 120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64" h="1208">
                <a:moveTo>
                  <a:pt x="1272" y="0"/>
                </a:moveTo>
                <a:cubicBezTo>
                  <a:pt x="1304" y="0"/>
                  <a:pt x="1384" y="40"/>
                  <a:pt x="1416" y="96"/>
                </a:cubicBezTo>
                <a:cubicBezTo>
                  <a:pt x="1448" y="152"/>
                  <a:pt x="1464" y="240"/>
                  <a:pt x="1464" y="336"/>
                </a:cubicBezTo>
                <a:cubicBezTo>
                  <a:pt x="1464" y="432"/>
                  <a:pt x="1448" y="576"/>
                  <a:pt x="1416" y="672"/>
                </a:cubicBezTo>
                <a:cubicBezTo>
                  <a:pt x="1384" y="768"/>
                  <a:pt x="1344" y="840"/>
                  <a:pt x="1272" y="912"/>
                </a:cubicBezTo>
                <a:cubicBezTo>
                  <a:pt x="1200" y="984"/>
                  <a:pt x="1088" y="1064"/>
                  <a:pt x="984" y="1104"/>
                </a:cubicBezTo>
                <a:cubicBezTo>
                  <a:pt x="880" y="1144"/>
                  <a:pt x="752" y="1136"/>
                  <a:pt x="648" y="1152"/>
                </a:cubicBezTo>
                <a:cubicBezTo>
                  <a:pt x="544" y="1168"/>
                  <a:pt x="448" y="1208"/>
                  <a:pt x="360" y="1200"/>
                </a:cubicBezTo>
                <a:cubicBezTo>
                  <a:pt x="272" y="1192"/>
                  <a:pt x="176" y="1160"/>
                  <a:pt x="120" y="1104"/>
                </a:cubicBezTo>
                <a:cubicBezTo>
                  <a:pt x="64" y="1048"/>
                  <a:pt x="40" y="928"/>
                  <a:pt x="24" y="864"/>
                </a:cubicBezTo>
                <a:cubicBezTo>
                  <a:pt x="8" y="800"/>
                  <a:pt x="0" y="728"/>
                  <a:pt x="24" y="720"/>
                </a:cubicBezTo>
                <a:cubicBezTo>
                  <a:pt x="48" y="712"/>
                  <a:pt x="128" y="768"/>
                  <a:pt x="168" y="816"/>
                </a:cubicBezTo>
                <a:cubicBezTo>
                  <a:pt x="208" y="864"/>
                  <a:pt x="224" y="976"/>
                  <a:pt x="264" y="1008"/>
                </a:cubicBezTo>
                <a:cubicBezTo>
                  <a:pt x="304" y="1040"/>
                  <a:pt x="360" y="1008"/>
                  <a:pt x="408" y="1008"/>
                </a:cubicBezTo>
                <a:cubicBezTo>
                  <a:pt x="456" y="1008"/>
                  <a:pt x="488" y="1024"/>
                  <a:pt x="552" y="1008"/>
                </a:cubicBezTo>
                <a:cubicBezTo>
                  <a:pt x="616" y="992"/>
                  <a:pt x="720" y="936"/>
                  <a:pt x="792" y="912"/>
                </a:cubicBezTo>
                <a:cubicBezTo>
                  <a:pt x="864" y="888"/>
                  <a:pt x="912" y="904"/>
                  <a:pt x="984" y="864"/>
                </a:cubicBezTo>
                <a:cubicBezTo>
                  <a:pt x="1056" y="824"/>
                  <a:pt x="1168" y="736"/>
                  <a:pt x="1224" y="672"/>
                </a:cubicBezTo>
                <a:cubicBezTo>
                  <a:pt x="1280" y="608"/>
                  <a:pt x="1304" y="536"/>
                  <a:pt x="1320" y="480"/>
                </a:cubicBezTo>
                <a:cubicBezTo>
                  <a:pt x="1336" y="424"/>
                  <a:pt x="1328" y="376"/>
                  <a:pt x="1320" y="336"/>
                </a:cubicBezTo>
                <a:cubicBezTo>
                  <a:pt x="1312" y="296"/>
                  <a:pt x="1288" y="280"/>
                  <a:pt x="1272" y="240"/>
                </a:cubicBezTo>
                <a:cubicBezTo>
                  <a:pt x="1256" y="200"/>
                  <a:pt x="1216" y="136"/>
                  <a:pt x="1224" y="96"/>
                </a:cubicBezTo>
                <a:cubicBezTo>
                  <a:pt x="1232" y="56"/>
                  <a:pt x="1240" y="0"/>
                  <a:pt x="1272" y="0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6887F55F-4CD3-4D8F-AD6F-6597ADB4D93C}"/>
              </a:ext>
            </a:extLst>
          </p:cNvPr>
          <p:cNvSpPr>
            <a:spLocks/>
          </p:cNvSpPr>
          <p:nvPr/>
        </p:nvSpPr>
        <p:spPr bwMode="auto">
          <a:xfrm>
            <a:off x="6781801" y="381000"/>
            <a:ext cx="3546475" cy="1905000"/>
          </a:xfrm>
          <a:prstGeom prst="borderCallout3">
            <a:avLst>
              <a:gd name="adj1" fmla="val 1880"/>
              <a:gd name="adj2" fmla="val -1801"/>
              <a:gd name="adj3" fmla="val 3093"/>
              <a:gd name="adj4" fmla="val -750"/>
              <a:gd name="adj5" fmla="val 2843"/>
              <a:gd name="adj6" fmla="val -1792"/>
              <a:gd name="adj7" fmla="val 201560"/>
              <a:gd name="adj8" fmla="val -5646"/>
            </a:avLst>
          </a:prstGeom>
          <a:noFill/>
          <a:ln w="57150" cap="sq">
            <a:solidFill>
              <a:srgbClr val="99FF33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 externus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900FF"/>
                </a:solidFill>
                <a:latin typeface="Times New Roman" pitchFamily="18" charset="0"/>
                <a:cs typeface="Arial" panose="020B0604020202020204" pitchFamily="34" charset="0"/>
              </a:rPr>
              <a:t>O: Outer margin of obturator foramen and outer surface of obturator membrane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400" b="1" dirty="0">
              <a:solidFill>
                <a:srgbClr val="9900FF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5ECD4947-59A8-4740-AFA1-AE3856E451AB}"/>
              </a:ext>
            </a:extLst>
          </p:cNvPr>
          <p:cNvSpPr>
            <a:spLocks/>
          </p:cNvSpPr>
          <p:nvPr/>
        </p:nvSpPr>
        <p:spPr bwMode="auto">
          <a:xfrm flipH="1">
            <a:off x="1752600" y="304800"/>
            <a:ext cx="3505200" cy="1447800"/>
          </a:xfrm>
          <a:prstGeom prst="accentCallout2">
            <a:avLst>
              <a:gd name="adj1" fmla="val 98176"/>
              <a:gd name="adj2" fmla="val 381"/>
              <a:gd name="adj3" fmla="val 341998"/>
              <a:gd name="adj4" fmla="val 5488"/>
              <a:gd name="adj5" fmla="val 377842"/>
              <a:gd name="adj6" fmla="val 13545"/>
            </a:avLst>
          </a:prstGeom>
          <a:solidFill>
            <a:srgbClr val="FF0000"/>
          </a:solidFill>
          <a:ln w="57150" cap="sq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Ischial part of Adductor Magnus : lateral Part of lower    area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2923212E-BCCD-45CF-BA50-44BAD4CE0BE8}"/>
              </a:ext>
            </a:extLst>
          </p:cNvPr>
          <p:cNvSpPr>
            <a:spLocks/>
          </p:cNvSpPr>
          <p:nvPr/>
        </p:nvSpPr>
        <p:spPr bwMode="auto">
          <a:xfrm>
            <a:off x="7543800" y="4495800"/>
            <a:ext cx="2971800" cy="1752600"/>
          </a:xfrm>
          <a:prstGeom prst="accentCallout2">
            <a:avLst>
              <a:gd name="adj1" fmla="val 18750"/>
              <a:gd name="adj2" fmla="val 27"/>
              <a:gd name="adj3" fmla="val 98934"/>
              <a:gd name="adj4" fmla="val -505"/>
              <a:gd name="adj5" fmla="val 57988"/>
              <a:gd name="adj6" fmla="val -37409"/>
            </a:avLst>
          </a:prstGeom>
          <a:solidFill>
            <a:srgbClr val="FF0000"/>
          </a:solidFill>
          <a:ln w="57150" cap="sq">
            <a:solidFill>
              <a:srgbClr val="00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pubic part of Adductor Magnus : from conjoined pubic and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ischial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4F35AD-C1B4-4D2E-A686-DEDDE15DAE77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>
            <a:extLst>
              <a:ext uri="{FF2B5EF4-FFF2-40B4-BE49-F238E27FC236}">
                <a16:creationId xmlns:a16="http://schemas.microsoft.com/office/drawing/2014/main" id="{D14F53BE-FF50-46EC-9614-45A6F39D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4164" r="38000" b="22000"/>
          <a:stretch>
            <a:fillRect/>
          </a:stretch>
        </p:blipFill>
        <p:spPr bwMode="auto">
          <a:xfrm>
            <a:off x="1676400" y="381001"/>
            <a:ext cx="6858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Oval 5">
            <a:extLst>
              <a:ext uri="{FF2B5EF4-FFF2-40B4-BE49-F238E27FC236}">
                <a16:creationId xmlns:a16="http://schemas.microsoft.com/office/drawing/2014/main" id="{2B2CD4E9-2E86-4426-AFCE-103394C2B598}"/>
              </a:ext>
            </a:extLst>
          </p:cNvPr>
          <p:cNvSpPr>
            <a:spLocks noChangeArrowheads="1"/>
          </p:cNvSpPr>
          <p:nvPr/>
        </p:nvSpPr>
        <p:spPr bwMode="auto">
          <a:xfrm rot="396989" flipH="1">
            <a:off x="3743326" y="3987801"/>
            <a:ext cx="525463" cy="1323975"/>
          </a:xfrm>
          <a:prstGeom prst="ellipse">
            <a:avLst/>
          </a:prstGeom>
          <a:solidFill>
            <a:srgbClr val="A9CD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pic>
        <p:nvPicPr>
          <p:cNvPr id="41988" name="Picture 20">
            <a:extLst>
              <a:ext uri="{FF2B5EF4-FFF2-40B4-BE49-F238E27FC236}">
                <a16:creationId xmlns:a16="http://schemas.microsoft.com/office/drawing/2014/main" id="{58D0513B-5977-42F9-874F-8E87270D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9" t="59302" r="38641" b="29860"/>
          <a:stretch>
            <a:fillRect/>
          </a:stretch>
        </p:blipFill>
        <p:spPr bwMode="auto">
          <a:xfrm rot="7980249" flipH="1">
            <a:off x="3975895" y="4169570"/>
            <a:ext cx="4556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6">
            <a:extLst>
              <a:ext uri="{FF2B5EF4-FFF2-40B4-BE49-F238E27FC236}">
                <a16:creationId xmlns:a16="http://schemas.microsoft.com/office/drawing/2014/main" id="{BD99746A-F50B-409C-9D20-ADB24CB10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191000"/>
            <a:ext cx="838200" cy="11430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0" name="Freeform 4">
            <a:extLst>
              <a:ext uri="{FF2B5EF4-FFF2-40B4-BE49-F238E27FC236}">
                <a16:creationId xmlns:a16="http://schemas.microsoft.com/office/drawing/2014/main" id="{67CEBFB5-1EF3-44FE-A2B9-B397205B2D7E}"/>
              </a:ext>
            </a:extLst>
          </p:cNvPr>
          <p:cNvSpPr>
            <a:spLocks/>
          </p:cNvSpPr>
          <p:nvPr/>
        </p:nvSpPr>
        <p:spPr bwMode="auto">
          <a:xfrm>
            <a:off x="3657600" y="3962400"/>
            <a:ext cx="1143000" cy="1600200"/>
          </a:xfrm>
          <a:custGeom>
            <a:avLst/>
            <a:gdLst>
              <a:gd name="T0" fmla="*/ 2147483646 w 760"/>
              <a:gd name="T1" fmla="*/ 2147483646 h 1104"/>
              <a:gd name="T2" fmla="*/ 2147483646 w 760"/>
              <a:gd name="T3" fmla="*/ 2147483646 h 1104"/>
              <a:gd name="T4" fmla="*/ 2147483646 w 760"/>
              <a:gd name="T5" fmla="*/ 2147483646 h 1104"/>
              <a:gd name="T6" fmla="*/ 2147483646 w 760"/>
              <a:gd name="T7" fmla="*/ 2147483646 h 1104"/>
              <a:gd name="T8" fmla="*/ 2147483646 w 760"/>
              <a:gd name="T9" fmla="*/ 2147483646 h 1104"/>
              <a:gd name="T10" fmla="*/ 2147483646 w 760"/>
              <a:gd name="T11" fmla="*/ 2147483646 h 1104"/>
              <a:gd name="T12" fmla="*/ 2147483646 w 760"/>
              <a:gd name="T13" fmla="*/ 2147483646 h 1104"/>
              <a:gd name="T14" fmla="*/ 0 w 760"/>
              <a:gd name="T15" fmla="*/ 2147483646 h 1104"/>
              <a:gd name="T16" fmla="*/ 2147483646 w 760"/>
              <a:gd name="T17" fmla="*/ 2147483646 h 1104"/>
              <a:gd name="T18" fmla="*/ 2147483646 w 760"/>
              <a:gd name="T19" fmla="*/ 2147483646 h 1104"/>
              <a:gd name="T20" fmla="*/ 2147483646 w 760"/>
              <a:gd name="T21" fmla="*/ 2147483646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0"/>
              <a:gd name="T34" fmla="*/ 0 h 1104"/>
              <a:gd name="T35" fmla="*/ 760 w 760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0" h="1104">
                <a:moveTo>
                  <a:pt x="336" y="56"/>
                </a:moveTo>
                <a:cubicBezTo>
                  <a:pt x="400" y="56"/>
                  <a:pt x="512" y="0"/>
                  <a:pt x="576" y="56"/>
                </a:cubicBezTo>
                <a:cubicBezTo>
                  <a:pt x="640" y="112"/>
                  <a:pt x="696" y="256"/>
                  <a:pt x="720" y="392"/>
                </a:cubicBezTo>
                <a:cubicBezTo>
                  <a:pt x="744" y="528"/>
                  <a:pt x="760" y="760"/>
                  <a:pt x="720" y="872"/>
                </a:cubicBezTo>
                <a:cubicBezTo>
                  <a:pt x="680" y="984"/>
                  <a:pt x="568" y="1032"/>
                  <a:pt x="480" y="1064"/>
                </a:cubicBezTo>
                <a:cubicBezTo>
                  <a:pt x="392" y="1096"/>
                  <a:pt x="264" y="1104"/>
                  <a:pt x="192" y="1064"/>
                </a:cubicBezTo>
                <a:cubicBezTo>
                  <a:pt x="120" y="1024"/>
                  <a:pt x="80" y="928"/>
                  <a:pt x="48" y="824"/>
                </a:cubicBezTo>
                <a:cubicBezTo>
                  <a:pt x="16" y="720"/>
                  <a:pt x="0" y="544"/>
                  <a:pt x="0" y="440"/>
                </a:cubicBezTo>
                <a:cubicBezTo>
                  <a:pt x="0" y="336"/>
                  <a:pt x="16" y="264"/>
                  <a:pt x="48" y="200"/>
                </a:cubicBezTo>
                <a:cubicBezTo>
                  <a:pt x="80" y="136"/>
                  <a:pt x="144" y="80"/>
                  <a:pt x="192" y="56"/>
                </a:cubicBezTo>
                <a:cubicBezTo>
                  <a:pt x="240" y="32"/>
                  <a:pt x="272" y="56"/>
                  <a:pt x="336" y="56"/>
                </a:cubicBezTo>
                <a:close/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Freeform 11">
            <a:extLst>
              <a:ext uri="{FF2B5EF4-FFF2-40B4-BE49-F238E27FC236}">
                <a16:creationId xmlns:a16="http://schemas.microsoft.com/office/drawing/2014/main" id="{A11A3264-A4FE-460F-B925-A522612539AA}"/>
              </a:ext>
            </a:extLst>
          </p:cNvPr>
          <p:cNvSpPr>
            <a:spLocks/>
          </p:cNvSpPr>
          <p:nvPr/>
        </p:nvSpPr>
        <p:spPr bwMode="auto">
          <a:xfrm flipH="1">
            <a:off x="4343400" y="5653088"/>
            <a:ext cx="1371600" cy="671512"/>
          </a:xfrm>
          <a:custGeom>
            <a:avLst/>
            <a:gdLst>
              <a:gd name="T0" fmla="*/ 1454958 w 1357746"/>
              <a:gd name="T1" fmla="*/ 0 h 838199"/>
              <a:gd name="T2" fmla="*/ 979865 w 1357746"/>
              <a:gd name="T3" fmla="*/ 93906 h 838199"/>
              <a:gd name="T4" fmla="*/ 296932 w 1357746"/>
              <a:gd name="T5" fmla="*/ 164335 h 838199"/>
              <a:gd name="T6" fmla="*/ 0 w 1357746"/>
              <a:gd name="T7" fmla="*/ 173138 h 838199"/>
              <a:gd name="T8" fmla="*/ 0 60000 65536"/>
              <a:gd name="T9" fmla="*/ 0 60000 65536"/>
              <a:gd name="T10" fmla="*/ 0 60000 65536"/>
              <a:gd name="T11" fmla="*/ 0 60000 65536"/>
              <a:gd name="T12" fmla="*/ 0 w 1357746"/>
              <a:gd name="T13" fmla="*/ 0 h 838199"/>
              <a:gd name="T14" fmla="*/ 1357746 w 1357746"/>
              <a:gd name="T15" fmla="*/ 838199 h 8381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746" h="838199">
                <a:moveTo>
                  <a:pt x="1357746" y="0"/>
                </a:moveTo>
                <a:cubicBezTo>
                  <a:pt x="1226127" y="157018"/>
                  <a:pt x="1094509" y="314036"/>
                  <a:pt x="914400" y="443345"/>
                </a:cubicBezTo>
                <a:cubicBezTo>
                  <a:pt x="734291" y="572654"/>
                  <a:pt x="429491" y="713509"/>
                  <a:pt x="277091" y="775854"/>
                </a:cubicBezTo>
                <a:cubicBezTo>
                  <a:pt x="124691" y="838199"/>
                  <a:pt x="62345" y="827808"/>
                  <a:pt x="0" y="817418"/>
                </a:cubicBezTo>
              </a:path>
            </a:pathLst>
          </a:cu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F71D45E-9E7C-46E6-89EF-37BA908DD9AA}"/>
              </a:ext>
            </a:extLst>
          </p:cNvPr>
          <p:cNvSpPr>
            <a:spLocks/>
          </p:cNvSpPr>
          <p:nvPr/>
        </p:nvSpPr>
        <p:spPr bwMode="auto">
          <a:xfrm flipH="1">
            <a:off x="3733800" y="4343400"/>
            <a:ext cx="838200" cy="1143000"/>
          </a:xfrm>
          <a:custGeom>
            <a:avLst/>
            <a:gdLst>
              <a:gd name="T0" fmla="*/ 2147483646 w 544"/>
              <a:gd name="T1" fmla="*/ 2147483646 h 768"/>
              <a:gd name="T2" fmla="*/ 2147483646 w 544"/>
              <a:gd name="T3" fmla="*/ 2147483646 h 768"/>
              <a:gd name="T4" fmla="*/ 2147483646 w 544"/>
              <a:gd name="T5" fmla="*/ 2147483646 h 768"/>
              <a:gd name="T6" fmla="*/ 2147483646 w 544"/>
              <a:gd name="T7" fmla="*/ 2147483646 h 768"/>
              <a:gd name="T8" fmla="*/ 2147483646 w 544"/>
              <a:gd name="T9" fmla="*/ 2147483646 h 768"/>
              <a:gd name="T10" fmla="*/ 2147483646 w 544"/>
              <a:gd name="T11" fmla="*/ 2147483646 h 768"/>
              <a:gd name="T12" fmla="*/ 2147483646 w 544"/>
              <a:gd name="T13" fmla="*/ 2147483646 h 768"/>
              <a:gd name="T14" fmla="*/ 2147483646 w 544"/>
              <a:gd name="T15" fmla="*/ 2147483646 h 768"/>
              <a:gd name="T16" fmla="*/ 2147483646 w 544"/>
              <a:gd name="T17" fmla="*/ 2147483646 h 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"/>
              <a:gd name="T28" fmla="*/ 0 h 768"/>
              <a:gd name="T29" fmla="*/ 544 w 544"/>
              <a:gd name="T30" fmla="*/ 768 h 7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" h="768">
                <a:moveTo>
                  <a:pt x="496" y="8"/>
                </a:moveTo>
                <a:cubicBezTo>
                  <a:pt x="520" y="16"/>
                  <a:pt x="544" y="72"/>
                  <a:pt x="544" y="152"/>
                </a:cubicBezTo>
                <a:cubicBezTo>
                  <a:pt x="544" y="232"/>
                  <a:pt x="520" y="392"/>
                  <a:pt x="496" y="488"/>
                </a:cubicBezTo>
                <a:cubicBezTo>
                  <a:pt x="472" y="584"/>
                  <a:pt x="456" y="688"/>
                  <a:pt x="400" y="728"/>
                </a:cubicBezTo>
                <a:cubicBezTo>
                  <a:pt x="344" y="768"/>
                  <a:pt x="224" y="744"/>
                  <a:pt x="160" y="728"/>
                </a:cubicBezTo>
                <a:cubicBezTo>
                  <a:pt x="96" y="712"/>
                  <a:pt x="0" y="696"/>
                  <a:pt x="16" y="632"/>
                </a:cubicBezTo>
                <a:cubicBezTo>
                  <a:pt x="32" y="568"/>
                  <a:pt x="192" y="432"/>
                  <a:pt x="256" y="344"/>
                </a:cubicBezTo>
                <a:cubicBezTo>
                  <a:pt x="320" y="256"/>
                  <a:pt x="360" y="168"/>
                  <a:pt x="400" y="104"/>
                </a:cubicBezTo>
                <a:cubicBezTo>
                  <a:pt x="440" y="40"/>
                  <a:pt x="472" y="0"/>
                  <a:pt x="496" y="8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4F58680E-E39C-44FB-9BB9-B3D0064DFBB8}"/>
              </a:ext>
            </a:extLst>
          </p:cNvPr>
          <p:cNvSpPr>
            <a:spLocks/>
          </p:cNvSpPr>
          <p:nvPr/>
        </p:nvSpPr>
        <p:spPr bwMode="auto">
          <a:xfrm rot="11078123" flipH="1">
            <a:off x="3852863" y="4073525"/>
            <a:ext cx="906462" cy="1073150"/>
          </a:xfrm>
          <a:custGeom>
            <a:avLst/>
            <a:gdLst>
              <a:gd name="T0" fmla="*/ 2147483646 w 544"/>
              <a:gd name="T1" fmla="*/ 2147483646 h 768"/>
              <a:gd name="T2" fmla="*/ 2147483646 w 544"/>
              <a:gd name="T3" fmla="*/ 2147483646 h 768"/>
              <a:gd name="T4" fmla="*/ 2147483646 w 544"/>
              <a:gd name="T5" fmla="*/ 2147483646 h 768"/>
              <a:gd name="T6" fmla="*/ 2147483646 w 544"/>
              <a:gd name="T7" fmla="*/ 2147483646 h 768"/>
              <a:gd name="T8" fmla="*/ 2147483646 w 544"/>
              <a:gd name="T9" fmla="*/ 2147483646 h 768"/>
              <a:gd name="T10" fmla="*/ 2147483646 w 544"/>
              <a:gd name="T11" fmla="*/ 2147483646 h 768"/>
              <a:gd name="T12" fmla="*/ 2147483646 w 544"/>
              <a:gd name="T13" fmla="*/ 2147483646 h 768"/>
              <a:gd name="T14" fmla="*/ 2147483646 w 544"/>
              <a:gd name="T15" fmla="*/ 2147483646 h 768"/>
              <a:gd name="T16" fmla="*/ 2147483646 w 544"/>
              <a:gd name="T17" fmla="*/ 2147483646 h 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"/>
              <a:gd name="T28" fmla="*/ 0 h 768"/>
              <a:gd name="T29" fmla="*/ 544 w 544"/>
              <a:gd name="T30" fmla="*/ 768 h 7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" h="768">
                <a:moveTo>
                  <a:pt x="496" y="8"/>
                </a:moveTo>
                <a:cubicBezTo>
                  <a:pt x="520" y="16"/>
                  <a:pt x="544" y="72"/>
                  <a:pt x="544" y="152"/>
                </a:cubicBezTo>
                <a:cubicBezTo>
                  <a:pt x="544" y="232"/>
                  <a:pt x="520" y="392"/>
                  <a:pt x="496" y="488"/>
                </a:cubicBezTo>
                <a:cubicBezTo>
                  <a:pt x="472" y="584"/>
                  <a:pt x="456" y="688"/>
                  <a:pt x="400" y="728"/>
                </a:cubicBezTo>
                <a:cubicBezTo>
                  <a:pt x="344" y="768"/>
                  <a:pt x="224" y="744"/>
                  <a:pt x="160" y="728"/>
                </a:cubicBezTo>
                <a:cubicBezTo>
                  <a:pt x="96" y="712"/>
                  <a:pt x="0" y="696"/>
                  <a:pt x="16" y="632"/>
                </a:cubicBezTo>
                <a:cubicBezTo>
                  <a:pt x="32" y="568"/>
                  <a:pt x="192" y="432"/>
                  <a:pt x="256" y="344"/>
                </a:cubicBezTo>
                <a:cubicBezTo>
                  <a:pt x="320" y="256"/>
                  <a:pt x="360" y="168"/>
                  <a:pt x="400" y="104"/>
                </a:cubicBezTo>
                <a:cubicBezTo>
                  <a:pt x="440" y="40"/>
                  <a:pt x="472" y="0"/>
                  <a:pt x="496" y="8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A7379ED5-C213-4046-A2EF-8C169C9C2E38}"/>
              </a:ext>
            </a:extLst>
          </p:cNvPr>
          <p:cNvSpPr>
            <a:spLocks/>
          </p:cNvSpPr>
          <p:nvPr/>
        </p:nvSpPr>
        <p:spPr bwMode="auto">
          <a:xfrm>
            <a:off x="6248400" y="533401"/>
            <a:ext cx="3886200" cy="1558925"/>
          </a:xfrm>
          <a:prstGeom prst="borderCallout1">
            <a:avLst>
              <a:gd name="adj1" fmla="val 99668"/>
              <a:gd name="adj2" fmla="val 462"/>
              <a:gd name="adj3" fmla="val 259925"/>
              <a:gd name="adj4" fmla="val -44869"/>
            </a:avLst>
          </a:prstGeom>
          <a:solidFill>
            <a:srgbClr val="FF66FF"/>
          </a:solidFill>
          <a:ln w="57150" cap="sq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 of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Semimembranosus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upper lateral part of upper area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F1974E2A-F54F-41F7-9470-5A60038BACAD}"/>
              </a:ext>
            </a:extLst>
          </p:cNvPr>
          <p:cNvSpPr>
            <a:spLocks/>
          </p:cNvSpPr>
          <p:nvPr/>
        </p:nvSpPr>
        <p:spPr bwMode="auto">
          <a:xfrm rot="21351707">
            <a:off x="4845051" y="4119563"/>
            <a:ext cx="168275" cy="1231900"/>
          </a:xfrm>
          <a:custGeom>
            <a:avLst/>
            <a:gdLst>
              <a:gd name="T0" fmla="*/ 2147483646 w 176"/>
              <a:gd name="T1" fmla="*/ 2147483646 h 704"/>
              <a:gd name="T2" fmla="*/ 2147483646 w 176"/>
              <a:gd name="T3" fmla="*/ 2147483646 h 704"/>
              <a:gd name="T4" fmla="*/ 2147483646 w 176"/>
              <a:gd name="T5" fmla="*/ 2147483646 h 704"/>
              <a:gd name="T6" fmla="*/ 2147483646 w 176"/>
              <a:gd name="T7" fmla="*/ 2147483646 h 704"/>
              <a:gd name="T8" fmla="*/ 2147483646 w 176"/>
              <a:gd name="T9" fmla="*/ 2147483646 h 704"/>
              <a:gd name="T10" fmla="*/ 2147483646 w 176"/>
              <a:gd name="T11" fmla="*/ 2147483646 h 704"/>
              <a:gd name="T12" fmla="*/ 2147483646 w 176"/>
              <a:gd name="T13" fmla="*/ 2147483646 h 704"/>
              <a:gd name="T14" fmla="*/ 2147483646 w 176"/>
              <a:gd name="T15" fmla="*/ 2147483646 h 704"/>
              <a:gd name="T16" fmla="*/ 2147483646 w 176"/>
              <a:gd name="T17" fmla="*/ 2147483646 h 7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6"/>
              <a:gd name="T28" fmla="*/ 0 h 704"/>
              <a:gd name="T29" fmla="*/ 176 w 176"/>
              <a:gd name="T30" fmla="*/ 704 h 7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6" h="704">
                <a:moveTo>
                  <a:pt x="160" y="72"/>
                </a:moveTo>
                <a:cubicBezTo>
                  <a:pt x="144" y="48"/>
                  <a:pt x="88" y="0"/>
                  <a:pt x="64" y="24"/>
                </a:cubicBezTo>
                <a:cubicBezTo>
                  <a:pt x="40" y="48"/>
                  <a:pt x="24" y="128"/>
                  <a:pt x="16" y="216"/>
                </a:cubicBezTo>
                <a:cubicBezTo>
                  <a:pt x="8" y="304"/>
                  <a:pt x="0" y="472"/>
                  <a:pt x="16" y="552"/>
                </a:cubicBezTo>
                <a:cubicBezTo>
                  <a:pt x="32" y="632"/>
                  <a:pt x="88" y="704"/>
                  <a:pt x="112" y="696"/>
                </a:cubicBezTo>
                <a:cubicBezTo>
                  <a:pt x="136" y="688"/>
                  <a:pt x="152" y="568"/>
                  <a:pt x="160" y="504"/>
                </a:cubicBezTo>
                <a:cubicBezTo>
                  <a:pt x="168" y="440"/>
                  <a:pt x="160" y="368"/>
                  <a:pt x="160" y="312"/>
                </a:cubicBezTo>
                <a:cubicBezTo>
                  <a:pt x="160" y="256"/>
                  <a:pt x="160" y="208"/>
                  <a:pt x="160" y="168"/>
                </a:cubicBezTo>
                <a:cubicBezTo>
                  <a:pt x="160" y="128"/>
                  <a:pt x="176" y="96"/>
                  <a:pt x="160" y="72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E02C0800-97D2-414C-8CE8-A2919C16E1C5}"/>
              </a:ext>
            </a:extLst>
          </p:cNvPr>
          <p:cNvSpPr>
            <a:spLocks/>
          </p:cNvSpPr>
          <p:nvPr/>
        </p:nvSpPr>
        <p:spPr bwMode="auto">
          <a:xfrm flipH="1">
            <a:off x="7696200" y="2590800"/>
            <a:ext cx="2362200" cy="1905000"/>
          </a:xfrm>
          <a:prstGeom prst="callout1">
            <a:avLst>
              <a:gd name="adj1" fmla="val 2855"/>
              <a:gd name="adj2" fmla="val 97054"/>
              <a:gd name="adj3" fmla="val 112141"/>
              <a:gd name="adj4" fmla="val 216937"/>
            </a:avLst>
          </a:prstGeom>
          <a:solidFill>
            <a:srgbClr val="FF0000"/>
          </a:solidFill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Quadratus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border of Ischial tuberoisty</a:t>
            </a:r>
          </a:p>
        </p:txBody>
      </p:sp>
      <p:sp>
        <p:nvSpPr>
          <p:cNvPr id="41997" name="Freeform 3">
            <a:extLst>
              <a:ext uri="{FF2B5EF4-FFF2-40B4-BE49-F238E27FC236}">
                <a16:creationId xmlns:a16="http://schemas.microsoft.com/office/drawing/2014/main" id="{97AC09FD-03E0-4715-B220-5675CA9EDA24}"/>
              </a:ext>
            </a:extLst>
          </p:cNvPr>
          <p:cNvSpPr>
            <a:spLocks/>
          </p:cNvSpPr>
          <p:nvPr/>
        </p:nvSpPr>
        <p:spPr bwMode="auto">
          <a:xfrm rot="18316111" flipH="1" flipV="1">
            <a:off x="5850732" y="5191920"/>
            <a:ext cx="2146300" cy="325437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8" name="Freeform 7">
            <a:extLst>
              <a:ext uri="{FF2B5EF4-FFF2-40B4-BE49-F238E27FC236}">
                <a16:creationId xmlns:a16="http://schemas.microsoft.com/office/drawing/2014/main" id="{ECBAA469-5714-4030-8C4C-3C705BC0D248}"/>
              </a:ext>
            </a:extLst>
          </p:cNvPr>
          <p:cNvSpPr>
            <a:spLocks/>
          </p:cNvSpPr>
          <p:nvPr/>
        </p:nvSpPr>
        <p:spPr bwMode="auto">
          <a:xfrm rot="11540345">
            <a:off x="7302500" y="4149725"/>
            <a:ext cx="363538" cy="387350"/>
          </a:xfrm>
          <a:custGeom>
            <a:avLst/>
            <a:gdLst>
              <a:gd name="T0" fmla="*/ 2147483646 w 320"/>
              <a:gd name="T1" fmla="*/ 2147483646 h 328"/>
              <a:gd name="T2" fmla="*/ 2147483646 w 320"/>
              <a:gd name="T3" fmla="*/ 2147483646 h 328"/>
              <a:gd name="T4" fmla="*/ 2147483646 w 320"/>
              <a:gd name="T5" fmla="*/ 2147483646 h 328"/>
              <a:gd name="T6" fmla="*/ 2147483646 w 320"/>
              <a:gd name="T7" fmla="*/ 2147483646 h 328"/>
              <a:gd name="T8" fmla="*/ 2147483646 w 320"/>
              <a:gd name="T9" fmla="*/ 2147483646 h 328"/>
              <a:gd name="T10" fmla="*/ 2147483646 w 320"/>
              <a:gd name="T11" fmla="*/ 2147483646 h 328"/>
              <a:gd name="T12" fmla="*/ 2147483646 w 320"/>
              <a:gd name="T13" fmla="*/ 2147483646 h 328"/>
              <a:gd name="T14" fmla="*/ 2147483646 w 320"/>
              <a:gd name="T15" fmla="*/ 2147483646 h 328"/>
              <a:gd name="T16" fmla="*/ 2147483646 w 320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0"/>
              <a:gd name="T28" fmla="*/ 0 h 328"/>
              <a:gd name="T29" fmla="*/ 320 w 320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0" h="328">
                <a:moveTo>
                  <a:pt x="304" y="56"/>
                </a:moveTo>
                <a:cubicBezTo>
                  <a:pt x="296" y="40"/>
                  <a:pt x="288" y="136"/>
                  <a:pt x="256" y="152"/>
                </a:cubicBezTo>
                <a:cubicBezTo>
                  <a:pt x="224" y="168"/>
                  <a:pt x="128" y="176"/>
                  <a:pt x="112" y="152"/>
                </a:cubicBezTo>
                <a:cubicBezTo>
                  <a:pt x="96" y="128"/>
                  <a:pt x="176" y="16"/>
                  <a:pt x="160" y="8"/>
                </a:cubicBezTo>
                <a:cubicBezTo>
                  <a:pt x="144" y="0"/>
                  <a:pt x="32" y="56"/>
                  <a:pt x="16" y="104"/>
                </a:cubicBezTo>
                <a:cubicBezTo>
                  <a:pt x="0" y="152"/>
                  <a:pt x="32" y="264"/>
                  <a:pt x="64" y="296"/>
                </a:cubicBezTo>
                <a:cubicBezTo>
                  <a:pt x="96" y="328"/>
                  <a:pt x="168" y="304"/>
                  <a:pt x="208" y="296"/>
                </a:cubicBezTo>
                <a:cubicBezTo>
                  <a:pt x="248" y="288"/>
                  <a:pt x="288" y="280"/>
                  <a:pt x="304" y="248"/>
                </a:cubicBezTo>
                <a:cubicBezTo>
                  <a:pt x="320" y="216"/>
                  <a:pt x="312" y="72"/>
                  <a:pt x="304" y="56"/>
                </a:cubicBezTo>
                <a:close/>
              </a:path>
            </a:pathLst>
          </a:cu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9" name="Freeform 3">
            <a:extLst>
              <a:ext uri="{FF2B5EF4-FFF2-40B4-BE49-F238E27FC236}">
                <a16:creationId xmlns:a16="http://schemas.microsoft.com/office/drawing/2014/main" id="{6397DE6E-CAA1-4B9E-ACC3-5CB1F3ABE82D}"/>
              </a:ext>
            </a:extLst>
          </p:cNvPr>
          <p:cNvSpPr>
            <a:spLocks/>
          </p:cNvSpPr>
          <p:nvPr/>
        </p:nvSpPr>
        <p:spPr bwMode="auto">
          <a:xfrm rot="19231104" flipH="1">
            <a:off x="6659564" y="4633914"/>
            <a:ext cx="992187" cy="225425"/>
          </a:xfrm>
          <a:custGeom>
            <a:avLst/>
            <a:gdLst>
              <a:gd name="T0" fmla="*/ 2147483646 w 352"/>
              <a:gd name="T1" fmla="*/ 2147483646 h 392"/>
              <a:gd name="T2" fmla="*/ 2147483646 w 352"/>
              <a:gd name="T3" fmla="*/ 2147483646 h 392"/>
              <a:gd name="T4" fmla="*/ 2147483646 w 352"/>
              <a:gd name="T5" fmla="*/ 2147483646 h 392"/>
              <a:gd name="T6" fmla="*/ 2147483646 w 352"/>
              <a:gd name="T7" fmla="*/ 2147483646 h 392"/>
              <a:gd name="T8" fmla="*/ 2147483646 w 352"/>
              <a:gd name="T9" fmla="*/ 2147483646 h 392"/>
              <a:gd name="T10" fmla="*/ 2147483646 w 352"/>
              <a:gd name="T11" fmla="*/ 2147483646 h 392"/>
              <a:gd name="T12" fmla="*/ 2147483646 w 352"/>
              <a:gd name="T13" fmla="*/ 2147483646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2"/>
              <a:gd name="T22" fmla="*/ 0 h 392"/>
              <a:gd name="T23" fmla="*/ 352 w 352"/>
              <a:gd name="T24" fmla="*/ 392 h 3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2" h="392">
                <a:moveTo>
                  <a:pt x="296" y="200"/>
                </a:moveTo>
                <a:cubicBezTo>
                  <a:pt x="256" y="152"/>
                  <a:pt x="152" y="16"/>
                  <a:pt x="104" y="8"/>
                </a:cubicBezTo>
                <a:cubicBezTo>
                  <a:pt x="56" y="0"/>
                  <a:pt x="0" y="104"/>
                  <a:pt x="8" y="152"/>
                </a:cubicBezTo>
                <a:cubicBezTo>
                  <a:pt x="16" y="200"/>
                  <a:pt x="104" y="256"/>
                  <a:pt x="152" y="296"/>
                </a:cubicBezTo>
                <a:cubicBezTo>
                  <a:pt x="200" y="336"/>
                  <a:pt x="264" y="392"/>
                  <a:pt x="296" y="392"/>
                </a:cubicBezTo>
                <a:cubicBezTo>
                  <a:pt x="328" y="392"/>
                  <a:pt x="352" y="328"/>
                  <a:pt x="344" y="296"/>
                </a:cubicBezTo>
                <a:cubicBezTo>
                  <a:pt x="336" y="264"/>
                  <a:pt x="336" y="248"/>
                  <a:pt x="296" y="200"/>
                </a:cubicBezTo>
                <a:close/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0" name="Freeform 14">
            <a:extLst>
              <a:ext uri="{FF2B5EF4-FFF2-40B4-BE49-F238E27FC236}">
                <a16:creationId xmlns:a16="http://schemas.microsoft.com/office/drawing/2014/main" id="{827CB4C1-FAB3-4659-BC09-31A1331AC85E}"/>
              </a:ext>
            </a:extLst>
          </p:cNvPr>
          <p:cNvSpPr>
            <a:spLocks/>
          </p:cNvSpPr>
          <p:nvPr/>
        </p:nvSpPr>
        <p:spPr bwMode="auto">
          <a:xfrm>
            <a:off x="3962400" y="5257800"/>
            <a:ext cx="1866900" cy="1181100"/>
          </a:xfrm>
          <a:custGeom>
            <a:avLst/>
            <a:gdLst>
              <a:gd name="T0" fmla="*/ 2147483646 w 1176"/>
              <a:gd name="T1" fmla="*/ 2147483646 h 744"/>
              <a:gd name="T2" fmla="*/ 2147483646 w 1176"/>
              <a:gd name="T3" fmla="*/ 2147483646 h 744"/>
              <a:gd name="T4" fmla="*/ 2147483646 w 1176"/>
              <a:gd name="T5" fmla="*/ 2147483646 h 744"/>
              <a:gd name="T6" fmla="*/ 2147483646 w 1176"/>
              <a:gd name="T7" fmla="*/ 2147483646 h 744"/>
              <a:gd name="T8" fmla="*/ 2147483646 w 1176"/>
              <a:gd name="T9" fmla="*/ 2147483646 h 744"/>
              <a:gd name="T10" fmla="*/ 2147483646 w 1176"/>
              <a:gd name="T11" fmla="*/ 2147483646 h 744"/>
              <a:gd name="T12" fmla="*/ 2147483646 w 1176"/>
              <a:gd name="T13" fmla="*/ 2147483646 h 744"/>
              <a:gd name="T14" fmla="*/ 2147483646 w 1176"/>
              <a:gd name="T15" fmla="*/ 2147483646 h 744"/>
              <a:gd name="T16" fmla="*/ 2147483646 w 1176"/>
              <a:gd name="T17" fmla="*/ 2147483646 h 744"/>
              <a:gd name="T18" fmla="*/ 2147483646 w 1176"/>
              <a:gd name="T19" fmla="*/ 2147483646 h 744"/>
              <a:gd name="T20" fmla="*/ 2147483646 w 1176"/>
              <a:gd name="T21" fmla="*/ 2147483646 h 744"/>
              <a:gd name="T22" fmla="*/ 2147483646 w 1176"/>
              <a:gd name="T23" fmla="*/ 2147483646 h 7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76"/>
              <a:gd name="T37" fmla="*/ 0 h 744"/>
              <a:gd name="T38" fmla="*/ 1176 w 1176"/>
              <a:gd name="T39" fmla="*/ 744 h 7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76" h="744">
                <a:moveTo>
                  <a:pt x="544" y="48"/>
                </a:moveTo>
                <a:cubicBezTo>
                  <a:pt x="592" y="96"/>
                  <a:pt x="656" y="288"/>
                  <a:pt x="736" y="384"/>
                </a:cubicBezTo>
                <a:cubicBezTo>
                  <a:pt x="816" y="480"/>
                  <a:pt x="952" y="584"/>
                  <a:pt x="1024" y="624"/>
                </a:cubicBezTo>
                <a:cubicBezTo>
                  <a:pt x="1096" y="664"/>
                  <a:pt x="1160" y="608"/>
                  <a:pt x="1168" y="624"/>
                </a:cubicBezTo>
                <a:cubicBezTo>
                  <a:pt x="1176" y="640"/>
                  <a:pt x="1144" y="704"/>
                  <a:pt x="1072" y="720"/>
                </a:cubicBezTo>
                <a:cubicBezTo>
                  <a:pt x="1000" y="736"/>
                  <a:pt x="848" y="744"/>
                  <a:pt x="736" y="720"/>
                </a:cubicBezTo>
                <a:cubicBezTo>
                  <a:pt x="624" y="696"/>
                  <a:pt x="504" y="632"/>
                  <a:pt x="400" y="576"/>
                </a:cubicBezTo>
                <a:cubicBezTo>
                  <a:pt x="296" y="520"/>
                  <a:pt x="176" y="440"/>
                  <a:pt x="112" y="384"/>
                </a:cubicBezTo>
                <a:cubicBezTo>
                  <a:pt x="48" y="328"/>
                  <a:pt x="0" y="264"/>
                  <a:pt x="16" y="240"/>
                </a:cubicBezTo>
                <a:cubicBezTo>
                  <a:pt x="32" y="216"/>
                  <a:pt x="136" y="264"/>
                  <a:pt x="208" y="240"/>
                </a:cubicBezTo>
                <a:cubicBezTo>
                  <a:pt x="280" y="216"/>
                  <a:pt x="392" y="128"/>
                  <a:pt x="448" y="96"/>
                </a:cubicBezTo>
                <a:cubicBezTo>
                  <a:pt x="504" y="64"/>
                  <a:pt x="496" y="0"/>
                  <a:pt x="544" y="48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01" name="Freeform 17">
            <a:extLst>
              <a:ext uri="{FF2B5EF4-FFF2-40B4-BE49-F238E27FC236}">
                <a16:creationId xmlns:a16="http://schemas.microsoft.com/office/drawing/2014/main" id="{8CCAC37D-B26A-402F-91A8-CDFA5643C4D4}"/>
              </a:ext>
            </a:extLst>
          </p:cNvPr>
          <p:cNvSpPr>
            <a:spLocks/>
          </p:cNvSpPr>
          <p:nvPr/>
        </p:nvSpPr>
        <p:spPr bwMode="auto">
          <a:xfrm>
            <a:off x="4343400" y="5029200"/>
            <a:ext cx="2438400" cy="1295400"/>
          </a:xfrm>
          <a:custGeom>
            <a:avLst/>
            <a:gdLst>
              <a:gd name="T0" fmla="*/ 2147483646 w 1448"/>
              <a:gd name="T1" fmla="*/ 2147483646 h 768"/>
              <a:gd name="T2" fmla="*/ 2147483646 w 1448"/>
              <a:gd name="T3" fmla="*/ 2147483646 h 768"/>
              <a:gd name="T4" fmla="*/ 2147483646 w 1448"/>
              <a:gd name="T5" fmla="*/ 2147483646 h 768"/>
              <a:gd name="T6" fmla="*/ 2147483646 w 1448"/>
              <a:gd name="T7" fmla="*/ 2147483646 h 768"/>
              <a:gd name="T8" fmla="*/ 2147483646 w 1448"/>
              <a:gd name="T9" fmla="*/ 2147483646 h 768"/>
              <a:gd name="T10" fmla="*/ 2147483646 w 1448"/>
              <a:gd name="T11" fmla="*/ 2147483646 h 768"/>
              <a:gd name="T12" fmla="*/ 2147483646 w 1448"/>
              <a:gd name="T13" fmla="*/ 2147483646 h 768"/>
              <a:gd name="T14" fmla="*/ 2147483646 w 1448"/>
              <a:gd name="T15" fmla="*/ 2147483646 h 768"/>
              <a:gd name="T16" fmla="*/ 2147483646 w 1448"/>
              <a:gd name="T17" fmla="*/ 2147483646 h 768"/>
              <a:gd name="T18" fmla="*/ 2147483646 w 1448"/>
              <a:gd name="T19" fmla="*/ 2147483646 h 768"/>
              <a:gd name="T20" fmla="*/ 2147483646 w 1448"/>
              <a:gd name="T21" fmla="*/ 2147483646 h 768"/>
              <a:gd name="T22" fmla="*/ 2147483646 w 1448"/>
              <a:gd name="T23" fmla="*/ 2147483646 h 768"/>
              <a:gd name="T24" fmla="*/ 2147483646 w 1448"/>
              <a:gd name="T25" fmla="*/ 2147483646 h 768"/>
              <a:gd name="T26" fmla="*/ 2147483646 w 1448"/>
              <a:gd name="T27" fmla="*/ 2147483646 h 768"/>
              <a:gd name="T28" fmla="*/ 2147483646 w 1448"/>
              <a:gd name="T29" fmla="*/ 2147483646 h 7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48"/>
              <a:gd name="T46" fmla="*/ 0 h 768"/>
              <a:gd name="T47" fmla="*/ 1448 w 1448"/>
              <a:gd name="T48" fmla="*/ 768 h 7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48" h="768">
                <a:moveTo>
                  <a:pt x="296" y="152"/>
                </a:moveTo>
                <a:cubicBezTo>
                  <a:pt x="248" y="160"/>
                  <a:pt x="96" y="256"/>
                  <a:pt x="56" y="296"/>
                </a:cubicBezTo>
                <a:cubicBezTo>
                  <a:pt x="16" y="336"/>
                  <a:pt x="0" y="328"/>
                  <a:pt x="56" y="392"/>
                </a:cubicBezTo>
                <a:cubicBezTo>
                  <a:pt x="112" y="456"/>
                  <a:pt x="264" y="624"/>
                  <a:pt x="392" y="680"/>
                </a:cubicBezTo>
                <a:cubicBezTo>
                  <a:pt x="520" y="736"/>
                  <a:pt x="688" y="768"/>
                  <a:pt x="824" y="728"/>
                </a:cubicBezTo>
                <a:cubicBezTo>
                  <a:pt x="960" y="688"/>
                  <a:pt x="1120" y="528"/>
                  <a:pt x="1208" y="440"/>
                </a:cubicBezTo>
                <a:cubicBezTo>
                  <a:pt x="1296" y="352"/>
                  <a:pt x="1312" y="264"/>
                  <a:pt x="1352" y="200"/>
                </a:cubicBezTo>
                <a:cubicBezTo>
                  <a:pt x="1392" y="136"/>
                  <a:pt x="1448" y="80"/>
                  <a:pt x="1448" y="56"/>
                </a:cubicBezTo>
                <a:cubicBezTo>
                  <a:pt x="1448" y="32"/>
                  <a:pt x="1408" y="0"/>
                  <a:pt x="1352" y="56"/>
                </a:cubicBezTo>
                <a:cubicBezTo>
                  <a:pt x="1296" y="112"/>
                  <a:pt x="1184" y="304"/>
                  <a:pt x="1112" y="392"/>
                </a:cubicBezTo>
                <a:cubicBezTo>
                  <a:pt x="1040" y="480"/>
                  <a:pt x="1008" y="552"/>
                  <a:pt x="920" y="584"/>
                </a:cubicBezTo>
                <a:cubicBezTo>
                  <a:pt x="832" y="616"/>
                  <a:pt x="664" y="616"/>
                  <a:pt x="584" y="584"/>
                </a:cubicBezTo>
                <a:cubicBezTo>
                  <a:pt x="504" y="552"/>
                  <a:pt x="480" y="448"/>
                  <a:pt x="440" y="392"/>
                </a:cubicBezTo>
                <a:cubicBezTo>
                  <a:pt x="400" y="336"/>
                  <a:pt x="368" y="288"/>
                  <a:pt x="344" y="248"/>
                </a:cubicBezTo>
                <a:cubicBezTo>
                  <a:pt x="320" y="208"/>
                  <a:pt x="344" y="144"/>
                  <a:pt x="296" y="152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23">
            <a:extLst>
              <a:ext uri="{FF2B5EF4-FFF2-40B4-BE49-F238E27FC236}">
                <a16:creationId xmlns:a16="http://schemas.microsoft.com/office/drawing/2014/main" id="{A9486071-9007-4AB9-AA98-A6B259E5E082}"/>
              </a:ext>
            </a:extLst>
          </p:cNvPr>
          <p:cNvSpPr>
            <a:spLocks/>
          </p:cNvSpPr>
          <p:nvPr/>
        </p:nvSpPr>
        <p:spPr bwMode="auto">
          <a:xfrm flipH="1">
            <a:off x="1905000" y="609600"/>
            <a:ext cx="3581400" cy="1905000"/>
          </a:xfrm>
          <a:prstGeom prst="accentCallout2">
            <a:avLst>
              <a:gd name="adj1" fmla="val 16477"/>
              <a:gd name="adj2" fmla="val 99622"/>
              <a:gd name="adj3" fmla="val 101326"/>
              <a:gd name="adj4" fmla="val 99242"/>
              <a:gd name="adj5" fmla="val 236742"/>
              <a:gd name="adj6" fmla="val 43105"/>
            </a:avLst>
          </a:prstGeom>
          <a:solidFill>
            <a:srgbClr val="FF3300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Origin of long head of biceps femoris 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Arial" panose="020B0604020202020204" pitchFamily="34" charset="0"/>
              </a:rPr>
              <a:t> &amp; Semitendinosus: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medial part of upper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7DAA3D-4C90-42B2-8273-B9D25B3A70BE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649C3CEE-D5C2-4AC8-8F5F-B05456EA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767" r="15399"/>
          <a:stretch>
            <a:fillRect/>
          </a:stretch>
        </p:blipFill>
        <p:spPr bwMode="auto">
          <a:xfrm>
            <a:off x="1641476" y="-14288"/>
            <a:ext cx="849312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EF5FBC-C7F0-45EC-B151-7366CCF2C697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BEC7C5A6-B3BF-44C7-B443-BC932AC8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79375"/>
            <a:ext cx="8915400" cy="669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222250" algn="l"/>
                <a:tab pos="2730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222250" algn="l"/>
                <a:tab pos="2730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r" rtl="1">
              <a:spcBef>
                <a:spcPct val="20000"/>
              </a:spcBef>
              <a:buChar char="•"/>
              <a:tabLst>
                <a:tab pos="222250" algn="l"/>
                <a:tab pos="273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Ilium</a:t>
            </a:r>
            <a:endParaRPr lang="en-US" altLang="en-US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This is the upper part of the hip bone. 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 has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4 borders and 3 surfaces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n-US" altLang="en-US" sz="2400">
              <a:solidFill>
                <a:srgbClr val="000000"/>
              </a:solidFill>
            </a:endParaRPr>
          </a:p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** Borders</a:t>
            </a:r>
            <a:endParaRPr lang="en-US" altLang="en-US" sz="2400">
              <a:solidFill>
                <a:srgbClr val="FF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A- Iliac crest:</a:t>
            </a:r>
            <a:r>
              <a:rPr lang="en-US" altLang="en-US" sz="24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upper border of the ilium. 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Its anterior end forms anterior superior iliac spine (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A.S.I.S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Its posterior end forms posterior superior iliac spine (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P.S.I.S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). 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B- Anterior border:</a:t>
            </a:r>
            <a:r>
              <a:rPr lang="en-US" altLang="en-US" sz="24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from A.S.I.S to anterior inferior iliac spine (A.I.I.S).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C- Posterior border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from  (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P.S.I.S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to posterior inferior iliac spine, t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hen it forms the upper part of greater sciatic notch. 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D- Medial border:</a:t>
            </a:r>
            <a:r>
              <a:rPr lang="en-US" altLang="en-US" sz="24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is called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arcuate or iliopectineal line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of the hip bone. </a:t>
            </a:r>
            <a:endParaRPr lang="en-US" altLang="en-US" sz="2400">
              <a:solidFill>
                <a:srgbClr val="000000"/>
              </a:solidFill>
            </a:endParaRPr>
          </a:p>
          <a:p>
            <a:pPr algn="justLow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Its junction with the pubis forms a projection called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iIiopectineal or iliopubic eminence.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5E017-241E-48AF-B15D-40791097A105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53426E-FA87-41B9-A601-CB2C4C58C7E9}"/>
              </a:ext>
            </a:extLst>
          </p:cNvPr>
          <p:cNvSpPr/>
          <p:nvPr/>
        </p:nvSpPr>
        <p:spPr>
          <a:xfrm>
            <a:off x="1600200" y="2"/>
            <a:ext cx="9067800" cy="6810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surfaces of ileum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  <a:tab pos="222885" algn="l"/>
                <a:tab pos="27305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	Gluteal surface: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wide outer surface of the ilium.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7305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gluteal line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P.I.I.S. to iliac crest. </a:t>
            </a: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7305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gluteal line: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upper border of greater sciatic notch to A.S.I.S.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7305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Inferior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gluteal line: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apex of the greater sciatic notch to A.I.I.S.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7305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-	Iliac Fossa: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smooth and gently concave surface.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7305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	Sacropelvic surface: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an irregular surface which lies behind and below the iliac fossa.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  <a:tab pos="183515" algn="l"/>
                <a:tab pos="38481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Iliac tuberosity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rough area below dorsal of the iliac crest.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  <a:tab pos="183515" algn="l"/>
                <a:tab pos="38481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	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Auricular surface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resembles the auricle of the external ear. It articulates with the auricular surface of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sacrurm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form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sacroiliac join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(plane synovial joint).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  <a:tab pos="183515" algn="l"/>
                <a:tab pos="222885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Pelvic surface: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lower part of the sacropelvic surface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923F2-519E-48DE-A7E3-E47CDBBD68F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EDD0D-6882-4ED8-9711-DE73E16C018E}"/>
              </a:ext>
            </a:extLst>
          </p:cNvPr>
          <p:cNvSpPr/>
          <p:nvPr/>
        </p:nvSpPr>
        <p:spPr>
          <a:xfrm>
            <a:off x="1524000" y="1"/>
            <a:ext cx="9144000" cy="6359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Pubis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is the anterior and inferior part of the hip bone;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includes the anterior part of the acetabulum and extends to the symphysis pubis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pubis is formed of three main pans: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body and 2 rami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	Body of the pubis: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flattened and has 3 surfaces: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  <a:tab pos="129540" algn="l"/>
                <a:tab pos="2228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I-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surface: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directed anteroinferior towards the thigh.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  <a:tab pos="361950" algn="l"/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Posterior surface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directed posterosuperior towards the pelvis.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5527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Symphyseal surface;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directed medially where it shares in the symphysis pubis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upper border of the body is called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pubic crest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crest ends laterally in a small but well defined bony projection called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pubic tubercle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A7C16-83FF-4C0A-A35D-0B7577D34CA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BC1DA1-6A86-4491-BFFE-E041B9EECEE9}"/>
              </a:ext>
            </a:extLst>
          </p:cNvPr>
          <p:cNvSpPr/>
          <p:nvPr/>
        </p:nvSpPr>
        <p:spPr>
          <a:xfrm>
            <a:off x="1524000" y="0"/>
            <a:ext cx="9144000" cy="666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Superior pubic ramus: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It is triangular in cross section, having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surfaces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are separated by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borders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18745" algn="l"/>
                <a:tab pos="0" algn="l"/>
                <a:tab pos="118745" algn="l"/>
                <a:tab pos="298450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Pectineal line: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sharp ridge extending from pubic tubercle to  iliopectineal eminence. It separates pectineal and pelvic surfaces.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Obturator crest: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rounded ridge separating the pectineal and obturator surfaces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Inferior border: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 the obturator and pelvic surfaces. 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Pectineal surface: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triangular surface between pectineal line and obturator crest</a:t>
            </a:r>
          </a:p>
          <a:p>
            <a:pPr algn="justLow" fontAlgn="base">
              <a:lnSpc>
                <a:spcPct val="122000"/>
              </a:lnSpc>
              <a:tabLst>
                <a:tab pos="222885" algn="l"/>
                <a:tab pos="222885" algn="l"/>
                <a:tab pos="298450" algn="l"/>
              </a:tabLst>
              <a:defRPr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Pelvic surface: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forming a part of the wall of the true pelvis.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  <a:tab pos="222885" algn="l"/>
                <a:tab pos="298450" algn="l"/>
              </a:tabLst>
              <a:defRPr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Obturator surface;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directed posteroinferiorly towards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obturator foramen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is grooved obliquely to form the </a:t>
            </a:r>
            <a:r>
              <a:rPr lang="en-US" sz="2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obturator groove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Inferior pubic ramus: 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inferior pubic ramus has 2 surfaces (outer &amp; inner) separated by 2 borders. 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C402D-85A0-44CF-BE60-92C863618BB8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3C987-F31A-4874-AC3F-ED933DB46980}"/>
              </a:ext>
            </a:extLst>
          </p:cNvPr>
          <p:cNvSpPr/>
          <p:nvPr/>
        </p:nvSpPr>
        <p:spPr>
          <a:xfrm>
            <a:off x="1524000" y="1"/>
            <a:ext cx="9144000" cy="7076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122000"/>
              </a:lnSpc>
              <a:buFont typeface="Wingdings" panose="05000000000000000000" pitchFamily="2" charset="2"/>
              <a:buChar char="v"/>
              <a:tabLst>
                <a:tab pos="269875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ischium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is the posterior and inferior part of the hip bone. 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formed of a body, ischial tuberosity and one ramus.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border of the body 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shows </a:t>
            </a:r>
            <a:r>
              <a:rPr lang="en-US" sz="215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ischial spine 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 </a:t>
            </a:r>
            <a:r>
              <a:rPr lang="en-US" sz="21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sciatic notch above  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US" sz="21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</a:t>
            </a:r>
            <a:r>
              <a:rPr lang="en-US" sz="215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sciatic notch below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Ischial tuberosity: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is divided by a transverse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ridge into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areas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47320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Upper area: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which is divided by an oblique ridge into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parts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47320" algn="l"/>
                <a:tab pos="266065" algn="l"/>
                <a:tab pos="147320" algn="l"/>
                <a:tab pos="240665" algn="l"/>
                <a:tab pos="266065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       a - Upper lateral part.	           b- Lower medial part.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Lower area: 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is divided by a longitudinal ridge into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parts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Lateral part. 		b- Medial part.</a:t>
            </a:r>
          </a:p>
          <a:p>
            <a:pPr marL="342900" indent="-342900" algn="ctr" fontAlgn="base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Acetabulum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is a cup-shaped depression on the lateral side of the hip bone.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includes parts of the 3 components of the hip bone.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articulates with the head of the femur to form the hip joint.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inferior margin of the acetabulum shows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acetabular notch.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-articular area called the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acetabular fossa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C-shaped articular strip called the </a:t>
            </a:r>
            <a:r>
              <a:rPr lang="en-US" sz="21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lunate surface</a:t>
            </a: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36E588-313A-4E07-96BB-DDF2D28AC694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>
            <a:extLst>
              <a:ext uri="{FF2B5EF4-FFF2-40B4-BE49-F238E27FC236}">
                <a16:creationId xmlns:a16="http://schemas.microsoft.com/office/drawing/2014/main" id="{5685B1FD-3B16-4491-A033-BBFB9A24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2666" r="36000" b="23334"/>
          <a:stretch>
            <a:fillRect/>
          </a:stretch>
        </p:blipFill>
        <p:spPr bwMode="auto">
          <a:xfrm>
            <a:off x="1905001" y="685800"/>
            <a:ext cx="3876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6" name="Freeform 8">
            <a:extLst>
              <a:ext uri="{FF2B5EF4-FFF2-40B4-BE49-F238E27FC236}">
                <a16:creationId xmlns:a16="http://schemas.microsoft.com/office/drawing/2014/main" id="{EA26F9CE-11D6-45A2-81E9-E87651F1D8F3}"/>
              </a:ext>
            </a:extLst>
          </p:cNvPr>
          <p:cNvSpPr>
            <a:spLocks/>
          </p:cNvSpPr>
          <p:nvPr/>
        </p:nvSpPr>
        <p:spPr bwMode="auto">
          <a:xfrm>
            <a:off x="4114800" y="2438400"/>
            <a:ext cx="1143000" cy="1752600"/>
          </a:xfrm>
          <a:custGeom>
            <a:avLst/>
            <a:gdLst>
              <a:gd name="T0" fmla="*/ 2147483646 w 656"/>
              <a:gd name="T1" fmla="*/ 2147483646 h 1000"/>
              <a:gd name="T2" fmla="*/ 2147483646 w 656"/>
              <a:gd name="T3" fmla="*/ 2147483646 h 1000"/>
              <a:gd name="T4" fmla="*/ 2147483646 w 656"/>
              <a:gd name="T5" fmla="*/ 2147483646 h 1000"/>
              <a:gd name="T6" fmla="*/ 2147483646 w 656"/>
              <a:gd name="T7" fmla="*/ 2147483646 h 1000"/>
              <a:gd name="T8" fmla="*/ 2147483646 w 656"/>
              <a:gd name="T9" fmla="*/ 2147483646 h 1000"/>
              <a:gd name="T10" fmla="*/ 2147483646 w 656"/>
              <a:gd name="T11" fmla="*/ 2147483646 h 1000"/>
              <a:gd name="T12" fmla="*/ 2147483646 w 656"/>
              <a:gd name="T13" fmla="*/ 2147483646 h 1000"/>
              <a:gd name="T14" fmla="*/ 2147483646 w 656"/>
              <a:gd name="T15" fmla="*/ 2147483646 h 1000"/>
              <a:gd name="T16" fmla="*/ 2147483646 w 656"/>
              <a:gd name="T17" fmla="*/ 2147483646 h 1000"/>
              <a:gd name="T18" fmla="*/ 2147483646 w 656"/>
              <a:gd name="T19" fmla="*/ 2147483646 h 1000"/>
              <a:gd name="T20" fmla="*/ 2147483646 w 656"/>
              <a:gd name="T21" fmla="*/ 2147483646 h 1000"/>
              <a:gd name="T22" fmla="*/ 2147483646 w 656"/>
              <a:gd name="T23" fmla="*/ 2147483646 h 1000"/>
              <a:gd name="T24" fmla="*/ 2147483646 w 656"/>
              <a:gd name="T25" fmla="*/ 2147483646 h 1000"/>
              <a:gd name="T26" fmla="*/ 2147483646 w 656"/>
              <a:gd name="T27" fmla="*/ 2147483646 h 1000"/>
              <a:gd name="T28" fmla="*/ 2147483646 w 656"/>
              <a:gd name="T29" fmla="*/ 2147483646 h 1000"/>
              <a:gd name="T30" fmla="*/ 2147483646 w 656"/>
              <a:gd name="T31" fmla="*/ 2147483646 h 1000"/>
              <a:gd name="T32" fmla="*/ 2147483646 w 656"/>
              <a:gd name="T33" fmla="*/ 2147483646 h 1000"/>
              <a:gd name="T34" fmla="*/ 2147483646 w 656"/>
              <a:gd name="T35" fmla="*/ 2147483646 h 1000"/>
              <a:gd name="T36" fmla="*/ 2147483646 w 656"/>
              <a:gd name="T37" fmla="*/ 2147483646 h 1000"/>
              <a:gd name="T38" fmla="*/ 2147483646 w 656"/>
              <a:gd name="T39" fmla="*/ 2147483646 h 1000"/>
              <a:gd name="T40" fmla="*/ 2147483646 w 656"/>
              <a:gd name="T41" fmla="*/ 2147483646 h 1000"/>
              <a:gd name="T42" fmla="*/ 2147483646 w 656"/>
              <a:gd name="T43" fmla="*/ 2147483646 h 1000"/>
              <a:gd name="T44" fmla="*/ 2147483646 w 656"/>
              <a:gd name="T45" fmla="*/ 2147483646 h 1000"/>
              <a:gd name="T46" fmla="*/ 2147483646 w 656"/>
              <a:gd name="T47" fmla="*/ 2147483646 h 1000"/>
              <a:gd name="T48" fmla="*/ 2147483646 w 656"/>
              <a:gd name="T49" fmla="*/ 2147483646 h 1000"/>
              <a:gd name="T50" fmla="*/ 2147483646 w 656"/>
              <a:gd name="T51" fmla="*/ 2147483646 h 1000"/>
              <a:gd name="T52" fmla="*/ 2147483646 w 656"/>
              <a:gd name="T53" fmla="*/ 2147483646 h 1000"/>
              <a:gd name="T54" fmla="*/ 2147483646 w 656"/>
              <a:gd name="T55" fmla="*/ 2147483646 h 1000"/>
              <a:gd name="T56" fmla="*/ 2147483646 w 656"/>
              <a:gd name="T57" fmla="*/ 2147483646 h 1000"/>
              <a:gd name="T58" fmla="*/ 2147483646 w 656"/>
              <a:gd name="T59" fmla="*/ 2147483646 h 10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6"/>
              <a:gd name="T91" fmla="*/ 0 h 1000"/>
              <a:gd name="T92" fmla="*/ 656 w 656"/>
              <a:gd name="T93" fmla="*/ 1000 h 10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6" h="1000">
                <a:moveTo>
                  <a:pt x="168" y="160"/>
                </a:moveTo>
                <a:cubicBezTo>
                  <a:pt x="128" y="168"/>
                  <a:pt x="96" y="272"/>
                  <a:pt x="72" y="256"/>
                </a:cubicBezTo>
                <a:cubicBezTo>
                  <a:pt x="48" y="240"/>
                  <a:pt x="8" y="104"/>
                  <a:pt x="24" y="64"/>
                </a:cubicBezTo>
                <a:cubicBezTo>
                  <a:pt x="40" y="24"/>
                  <a:pt x="128" y="16"/>
                  <a:pt x="168" y="16"/>
                </a:cubicBezTo>
                <a:cubicBezTo>
                  <a:pt x="208" y="16"/>
                  <a:pt x="208" y="56"/>
                  <a:pt x="264" y="64"/>
                </a:cubicBezTo>
                <a:cubicBezTo>
                  <a:pt x="320" y="72"/>
                  <a:pt x="448" y="72"/>
                  <a:pt x="504" y="64"/>
                </a:cubicBezTo>
                <a:cubicBezTo>
                  <a:pt x="560" y="56"/>
                  <a:pt x="576" y="0"/>
                  <a:pt x="600" y="16"/>
                </a:cubicBezTo>
                <a:cubicBezTo>
                  <a:pt x="624" y="32"/>
                  <a:pt x="656" y="96"/>
                  <a:pt x="648" y="160"/>
                </a:cubicBezTo>
                <a:cubicBezTo>
                  <a:pt x="640" y="224"/>
                  <a:pt x="576" y="344"/>
                  <a:pt x="552" y="400"/>
                </a:cubicBezTo>
                <a:cubicBezTo>
                  <a:pt x="528" y="456"/>
                  <a:pt x="520" y="440"/>
                  <a:pt x="504" y="496"/>
                </a:cubicBezTo>
                <a:cubicBezTo>
                  <a:pt x="488" y="552"/>
                  <a:pt x="472" y="680"/>
                  <a:pt x="456" y="736"/>
                </a:cubicBezTo>
                <a:cubicBezTo>
                  <a:pt x="440" y="792"/>
                  <a:pt x="432" y="800"/>
                  <a:pt x="408" y="832"/>
                </a:cubicBezTo>
                <a:cubicBezTo>
                  <a:pt x="384" y="864"/>
                  <a:pt x="352" y="904"/>
                  <a:pt x="312" y="928"/>
                </a:cubicBezTo>
                <a:cubicBezTo>
                  <a:pt x="272" y="952"/>
                  <a:pt x="216" y="968"/>
                  <a:pt x="168" y="976"/>
                </a:cubicBezTo>
                <a:cubicBezTo>
                  <a:pt x="120" y="984"/>
                  <a:pt x="48" y="1000"/>
                  <a:pt x="24" y="976"/>
                </a:cubicBezTo>
                <a:cubicBezTo>
                  <a:pt x="0" y="952"/>
                  <a:pt x="8" y="864"/>
                  <a:pt x="24" y="832"/>
                </a:cubicBezTo>
                <a:cubicBezTo>
                  <a:pt x="40" y="800"/>
                  <a:pt x="80" y="792"/>
                  <a:pt x="120" y="784"/>
                </a:cubicBezTo>
                <a:cubicBezTo>
                  <a:pt x="160" y="776"/>
                  <a:pt x="224" y="792"/>
                  <a:pt x="264" y="784"/>
                </a:cubicBezTo>
                <a:cubicBezTo>
                  <a:pt x="304" y="776"/>
                  <a:pt x="352" y="760"/>
                  <a:pt x="360" y="736"/>
                </a:cubicBezTo>
                <a:cubicBezTo>
                  <a:pt x="368" y="712"/>
                  <a:pt x="336" y="664"/>
                  <a:pt x="312" y="640"/>
                </a:cubicBezTo>
                <a:cubicBezTo>
                  <a:pt x="288" y="616"/>
                  <a:pt x="256" y="600"/>
                  <a:pt x="216" y="592"/>
                </a:cubicBezTo>
                <a:cubicBezTo>
                  <a:pt x="176" y="584"/>
                  <a:pt x="104" y="608"/>
                  <a:pt x="72" y="592"/>
                </a:cubicBezTo>
                <a:cubicBezTo>
                  <a:pt x="40" y="576"/>
                  <a:pt x="16" y="528"/>
                  <a:pt x="24" y="496"/>
                </a:cubicBezTo>
                <a:cubicBezTo>
                  <a:pt x="32" y="464"/>
                  <a:pt x="88" y="408"/>
                  <a:pt x="120" y="400"/>
                </a:cubicBezTo>
                <a:cubicBezTo>
                  <a:pt x="152" y="392"/>
                  <a:pt x="184" y="440"/>
                  <a:pt x="216" y="448"/>
                </a:cubicBezTo>
                <a:cubicBezTo>
                  <a:pt x="248" y="456"/>
                  <a:pt x="280" y="464"/>
                  <a:pt x="312" y="448"/>
                </a:cubicBezTo>
                <a:cubicBezTo>
                  <a:pt x="344" y="432"/>
                  <a:pt x="392" y="384"/>
                  <a:pt x="408" y="352"/>
                </a:cubicBezTo>
                <a:cubicBezTo>
                  <a:pt x="424" y="320"/>
                  <a:pt x="424" y="280"/>
                  <a:pt x="408" y="256"/>
                </a:cubicBezTo>
                <a:cubicBezTo>
                  <a:pt x="392" y="232"/>
                  <a:pt x="352" y="224"/>
                  <a:pt x="312" y="208"/>
                </a:cubicBezTo>
                <a:cubicBezTo>
                  <a:pt x="272" y="192"/>
                  <a:pt x="208" y="152"/>
                  <a:pt x="168" y="160"/>
                </a:cubicBezTo>
                <a:close/>
              </a:path>
            </a:pathLst>
          </a:cu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858" name="Rectangle 10">
            <a:extLst>
              <a:ext uri="{FF2B5EF4-FFF2-40B4-BE49-F238E27FC236}">
                <a16:creationId xmlns:a16="http://schemas.microsoft.com/office/drawing/2014/main" id="{C4388C19-5CDD-496A-B8A9-A55B56B18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668" y="228601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Piriformis</a:t>
            </a:r>
            <a:endParaRPr lang="en-US" sz="4800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49105954-B34F-4EF2-A3A5-770FAE13951B}"/>
              </a:ext>
            </a:extLst>
          </p:cNvPr>
          <p:cNvSpPr>
            <a:spLocks/>
          </p:cNvSpPr>
          <p:nvPr/>
        </p:nvSpPr>
        <p:spPr bwMode="auto">
          <a:xfrm>
            <a:off x="5638800" y="447676"/>
            <a:ext cx="4495800" cy="1381125"/>
          </a:xfrm>
          <a:prstGeom prst="accentCallout1">
            <a:avLst>
              <a:gd name="adj1" fmla="val 25120"/>
              <a:gd name="adj2" fmla="val 604"/>
              <a:gd name="adj3" fmla="val 186820"/>
              <a:gd name="adj4" fmla="val -15221"/>
            </a:avLst>
          </a:prstGeom>
          <a:solidFill>
            <a:srgbClr val="FF3300"/>
          </a:solidFill>
          <a:ln w="762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Piriformis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Pelvic surface of the 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Arial" panose="020B0604020202020204" pitchFamily="34" charset="0"/>
              </a:rPr>
              <a:t>middle 3 pieces 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sacrum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169B84-0413-486C-A495-344BD62418C4}"/>
              </a:ext>
            </a:extLst>
          </p:cNvPr>
          <p:cNvSpPr/>
          <p:nvPr/>
        </p:nvSpPr>
        <p:spPr>
          <a:xfrm>
            <a:off x="2057400" y="1066800"/>
            <a:ext cx="279400" cy="1163638"/>
          </a:xfrm>
          <a:custGeom>
            <a:avLst/>
            <a:gdLst>
              <a:gd name="connsiteX0" fmla="*/ 194310 w 264795"/>
              <a:gd name="connsiteY0" fmla="*/ 0 h 1163955"/>
              <a:gd name="connsiteX1" fmla="*/ 251460 w 264795"/>
              <a:gd name="connsiteY1" fmla="*/ 240030 h 1163955"/>
              <a:gd name="connsiteX2" fmla="*/ 228600 w 264795"/>
              <a:gd name="connsiteY2" fmla="*/ 697230 h 1163955"/>
              <a:gd name="connsiteX3" fmla="*/ 34290 w 264795"/>
              <a:gd name="connsiteY3" fmla="*/ 1120140 h 1163955"/>
              <a:gd name="connsiteX4" fmla="*/ 22860 w 264795"/>
              <a:gd name="connsiteY4" fmla="*/ 960120 h 1163955"/>
              <a:gd name="connsiteX5" fmla="*/ 22860 w 264795"/>
              <a:gd name="connsiteY5" fmla="*/ 594360 h 1163955"/>
              <a:gd name="connsiteX6" fmla="*/ 80010 w 264795"/>
              <a:gd name="connsiteY6" fmla="*/ 274320 h 1163955"/>
              <a:gd name="connsiteX7" fmla="*/ 205740 w 264795"/>
              <a:gd name="connsiteY7" fmla="*/ 68580 h 116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795" h="1163955">
                <a:moveTo>
                  <a:pt x="194310" y="0"/>
                </a:moveTo>
                <a:cubicBezTo>
                  <a:pt x="220027" y="61912"/>
                  <a:pt x="245745" y="123825"/>
                  <a:pt x="251460" y="240030"/>
                </a:cubicBezTo>
                <a:cubicBezTo>
                  <a:pt x="257175" y="356235"/>
                  <a:pt x="264795" y="550545"/>
                  <a:pt x="228600" y="697230"/>
                </a:cubicBezTo>
                <a:cubicBezTo>
                  <a:pt x="192405" y="843915"/>
                  <a:pt x="68580" y="1076325"/>
                  <a:pt x="34290" y="1120140"/>
                </a:cubicBezTo>
                <a:cubicBezTo>
                  <a:pt x="0" y="1163955"/>
                  <a:pt x="24765" y="1047750"/>
                  <a:pt x="22860" y="960120"/>
                </a:cubicBezTo>
                <a:cubicBezTo>
                  <a:pt x="20955" y="872490"/>
                  <a:pt x="13335" y="708660"/>
                  <a:pt x="22860" y="594360"/>
                </a:cubicBezTo>
                <a:cubicBezTo>
                  <a:pt x="32385" y="480060"/>
                  <a:pt x="49530" y="361950"/>
                  <a:pt x="80010" y="274320"/>
                </a:cubicBezTo>
                <a:cubicBezTo>
                  <a:pt x="110490" y="186690"/>
                  <a:pt x="158115" y="127635"/>
                  <a:pt x="205740" y="68580"/>
                </a:cubicBezTo>
              </a:path>
            </a:pathLst>
          </a:custGeom>
          <a:solidFill>
            <a:srgbClr val="FF0000"/>
          </a:solidFill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EB3495C2-8856-4DC0-953A-EBAFF8671951}"/>
              </a:ext>
            </a:extLst>
          </p:cNvPr>
          <p:cNvSpPr>
            <a:spLocks/>
          </p:cNvSpPr>
          <p:nvPr/>
        </p:nvSpPr>
        <p:spPr bwMode="auto">
          <a:xfrm flipH="1">
            <a:off x="4114800" y="5257801"/>
            <a:ext cx="4267200" cy="1262063"/>
          </a:xfrm>
          <a:prstGeom prst="borderCallout1">
            <a:avLst>
              <a:gd name="adj1" fmla="val 8354"/>
              <a:gd name="adj2" fmla="val 100524"/>
              <a:gd name="adj3" fmla="val -284538"/>
              <a:gd name="adj4" fmla="val 144440"/>
            </a:avLst>
          </a:prstGeom>
          <a:solidFill>
            <a:srgbClr val="FF3399"/>
          </a:solidFill>
          <a:ln w="5715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charset="0"/>
                <a:cs typeface="Arial" charset="0"/>
              </a:rPr>
              <a:t>Iliacus</a:t>
            </a:r>
            <a:endParaRPr lang="en-US" sz="2400" b="1" dirty="0">
              <a:solidFill>
                <a:srgbClr val="FFFFFF"/>
              </a:solidFill>
              <a:latin typeface="Times New Roman" charset="0"/>
              <a:cs typeface="Arial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Arial" panose="020B0604020202020204" pitchFamily="34" charset="0"/>
              </a:rPr>
              <a:t>Origin: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surface of the lateral mass of sacrum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F1E0F4-78D9-4543-AA97-40249222F01D}"/>
              </a:ext>
            </a:extLst>
          </p:cNvPr>
          <p:cNvSpPr/>
          <p:nvPr/>
        </p:nvSpPr>
        <p:spPr>
          <a:xfrm>
            <a:off x="6248400" y="2591425"/>
            <a:ext cx="3756156" cy="1446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sacrum</a:t>
            </a:r>
            <a:endParaRPr lang="ar-SA" sz="8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B5F6B-48F4-4CE1-8323-A42D88B128C2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B601A92-8F9A-426B-A317-41A278AC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666" r="38887" b="24667"/>
          <a:stretch>
            <a:fillRect/>
          </a:stretch>
        </p:blipFill>
        <p:spPr bwMode="auto">
          <a:xfrm>
            <a:off x="1676400" y="533400"/>
            <a:ext cx="457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7">
            <a:extLst>
              <a:ext uri="{FF2B5EF4-FFF2-40B4-BE49-F238E27FC236}">
                <a16:creationId xmlns:a16="http://schemas.microsoft.com/office/drawing/2014/main" id="{5491B1DF-CD47-427D-9727-0315489F1794}"/>
              </a:ext>
            </a:extLst>
          </p:cNvPr>
          <p:cNvSpPr>
            <a:spLocks/>
          </p:cNvSpPr>
          <p:nvPr/>
        </p:nvSpPr>
        <p:spPr bwMode="auto">
          <a:xfrm>
            <a:off x="2590800" y="3886200"/>
            <a:ext cx="1511300" cy="2324100"/>
          </a:xfrm>
          <a:custGeom>
            <a:avLst/>
            <a:gdLst>
              <a:gd name="T0" fmla="*/ 2147483646 w 952"/>
              <a:gd name="T1" fmla="*/ 2147483646 h 1512"/>
              <a:gd name="T2" fmla="*/ 2147483646 w 952"/>
              <a:gd name="T3" fmla="*/ 2147483646 h 1512"/>
              <a:gd name="T4" fmla="*/ 2147483646 w 952"/>
              <a:gd name="T5" fmla="*/ 2147483646 h 1512"/>
              <a:gd name="T6" fmla="*/ 2147483646 w 952"/>
              <a:gd name="T7" fmla="*/ 2147483646 h 1512"/>
              <a:gd name="T8" fmla="*/ 2147483646 w 952"/>
              <a:gd name="T9" fmla="*/ 2147483646 h 1512"/>
              <a:gd name="T10" fmla="*/ 2147483646 w 952"/>
              <a:gd name="T11" fmla="*/ 2147483646 h 1512"/>
              <a:gd name="T12" fmla="*/ 2147483646 w 952"/>
              <a:gd name="T13" fmla="*/ 2147483646 h 1512"/>
              <a:gd name="T14" fmla="*/ 2147483646 w 952"/>
              <a:gd name="T15" fmla="*/ 2147483646 h 1512"/>
              <a:gd name="T16" fmla="*/ 2147483646 w 952"/>
              <a:gd name="T17" fmla="*/ 2147483646 h 1512"/>
              <a:gd name="T18" fmla="*/ 2147483646 w 952"/>
              <a:gd name="T19" fmla="*/ 2147483646 h 1512"/>
              <a:gd name="T20" fmla="*/ 2147483646 w 952"/>
              <a:gd name="T21" fmla="*/ 2147483646 h 1512"/>
              <a:gd name="T22" fmla="*/ 2147483646 w 952"/>
              <a:gd name="T23" fmla="*/ 2147483646 h 1512"/>
              <a:gd name="T24" fmla="*/ 2147483646 w 952"/>
              <a:gd name="T25" fmla="*/ 2147483646 h 1512"/>
              <a:gd name="T26" fmla="*/ 2147483646 w 952"/>
              <a:gd name="T27" fmla="*/ 2147483646 h 1512"/>
              <a:gd name="T28" fmla="*/ 2147483646 w 952"/>
              <a:gd name="T29" fmla="*/ 2147483646 h 1512"/>
              <a:gd name="T30" fmla="*/ 2147483646 w 952"/>
              <a:gd name="T31" fmla="*/ 2147483646 h 1512"/>
              <a:gd name="T32" fmla="*/ 2147483646 w 952"/>
              <a:gd name="T33" fmla="*/ 2147483646 h 15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2"/>
              <a:gd name="T52" fmla="*/ 0 h 1512"/>
              <a:gd name="T53" fmla="*/ 952 w 952"/>
              <a:gd name="T54" fmla="*/ 1512 h 15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2" h="1512">
                <a:moveTo>
                  <a:pt x="16" y="24"/>
                </a:moveTo>
                <a:cubicBezTo>
                  <a:pt x="32" y="0"/>
                  <a:pt x="152" y="8"/>
                  <a:pt x="208" y="24"/>
                </a:cubicBezTo>
                <a:cubicBezTo>
                  <a:pt x="264" y="40"/>
                  <a:pt x="312" y="64"/>
                  <a:pt x="352" y="120"/>
                </a:cubicBezTo>
                <a:cubicBezTo>
                  <a:pt x="392" y="176"/>
                  <a:pt x="408" y="288"/>
                  <a:pt x="448" y="360"/>
                </a:cubicBezTo>
                <a:cubicBezTo>
                  <a:pt x="488" y="432"/>
                  <a:pt x="552" y="496"/>
                  <a:pt x="592" y="552"/>
                </a:cubicBezTo>
                <a:cubicBezTo>
                  <a:pt x="632" y="608"/>
                  <a:pt x="656" y="624"/>
                  <a:pt x="688" y="696"/>
                </a:cubicBezTo>
                <a:cubicBezTo>
                  <a:pt x="720" y="768"/>
                  <a:pt x="744" y="888"/>
                  <a:pt x="784" y="984"/>
                </a:cubicBezTo>
                <a:cubicBezTo>
                  <a:pt x="824" y="1080"/>
                  <a:pt x="904" y="1192"/>
                  <a:pt x="928" y="1272"/>
                </a:cubicBezTo>
                <a:cubicBezTo>
                  <a:pt x="952" y="1352"/>
                  <a:pt x="944" y="1432"/>
                  <a:pt x="928" y="1464"/>
                </a:cubicBezTo>
                <a:cubicBezTo>
                  <a:pt x="912" y="1496"/>
                  <a:pt x="856" y="1512"/>
                  <a:pt x="832" y="1464"/>
                </a:cubicBezTo>
                <a:cubicBezTo>
                  <a:pt x="808" y="1416"/>
                  <a:pt x="816" y="1264"/>
                  <a:pt x="784" y="1176"/>
                </a:cubicBezTo>
                <a:cubicBezTo>
                  <a:pt x="752" y="1088"/>
                  <a:pt x="672" y="1000"/>
                  <a:pt x="640" y="936"/>
                </a:cubicBezTo>
                <a:cubicBezTo>
                  <a:pt x="608" y="872"/>
                  <a:pt x="640" y="832"/>
                  <a:pt x="592" y="792"/>
                </a:cubicBezTo>
                <a:cubicBezTo>
                  <a:pt x="544" y="752"/>
                  <a:pt x="416" y="768"/>
                  <a:pt x="352" y="696"/>
                </a:cubicBezTo>
                <a:cubicBezTo>
                  <a:pt x="288" y="624"/>
                  <a:pt x="248" y="448"/>
                  <a:pt x="208" y="360"/>
                </a:cubicBezTo>
                <a:cubicBezTo>
                  <a:pt x="168" y="272"/>
                  <a:pt x="144" y="224"/>
                  <a:pt x="112" y="168"/>
                </a:cubicBezTo>
                <a:cubicBezTo>
                  <a:pt x="80" y="112"/>
                  <a:pt x="0" y="48"/>
                  <a:pt x="16" y="24"/>
                </a:cubicBez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E996CFC8-8378-4E05-AC85-6F4EEF0039CB}"/>
              </a:ext>
            </a:extLst>
          </p:cNvPr>
          <p:cNvSpPr>
            <a:spLocks/>
          </p:cNvSpPr>
          <p:nvPr/>
        </p:nvSpPr>
        <p:spPr bwMode="auto">
          <a:xfrm flipH="1">
            <a:off x="6413500" y="5435601"/>
            <a:ext cx="4040188" cy="1185863"/>
          </a:xfrm>
          <a:prstGeom prst="borderCallout1">
            <a:avLst>
              <a:gd name="adj1" fmla="val 8354"/>
              <a:gd name="adj2" fmla="val 100524"/>
              <a:gd name="adj3" fmla="val -55236"/>
              <a:gd name="adj4" fmla="val 174860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Arial" panose="020B0604020202020204" pitchFamily="34" charset="0"/>
              </a:rPr>
              <a:t>Origin of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of sacrum and coccyx. 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E090A-BC08-4683-9486-3677E21E22B3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Hip 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4071841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xrayhip">
            <a:extLst>
              <a:ext uri="{FF2B5EF4-FFF2-40B4-BE49-F238E27FC236}">
                <a16:creationId xmlns:a16="http://schemas.microsoft.com/office/drawing/2014/main" id="{594BC75C-DB1A-417C-B1A7-4B6C5760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7543800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570E60-5EE5-4B75-9BEE-4CED4F008F5A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Femur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6981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0F26F6-1C81-4C09-859A-42E140F1C2C4}"/>
              </a:ext>
            </a:extLst>
          </p:cNvPr>
          <p:cNvGraphicFramePr/>
          <p:nvPr/>
        </p:nvGraphicFramePr>
        <p:xfrm>
          <a:off x="2895600" y="304800"/>
          <a:ext cx="5486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3" name="Oval 17">
            <a:extLst>
              <a:ext uri="{FF2B5EF4-FFF2-40B4-BE49-F238E27FC236}">
                <a16:creationId xmlns:a16="http://schemas.microsoft.com/office/drawing/2014/main" id="{6054E0EB-84FC-4B6B-8760-913056EA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00"/>
            <a:ext cx="5334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6324" name="Rectangle 1">
            <a:extLst>
              <a:ext uri="{FF2B5EF4-FFF2-40B4-BE49-F238E27FC236}">
                <a16:creationId xmlns:a16="http://schemas.microsoft.com/office/drawing/2014/main" id="{01D9F3D2-F04A-437A-A234-3C103E13A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00400"/>
            <a:ext cx="8686800" cy="2819400"/>
          </a:xfrm>
          <a:prstGeom prst="rect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128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128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128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cs typeface="Times New Roman" panose="02020603050405020304" pitchFamily="18" charset="0"/>
              </a:rPr>
              <a:t>** How to identify the side of femur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cs typeface="Times New Roman" panose="02020603050405020304" pitchFamily="18" charset="0"/>
              </a:rPr>
              <a:t>1- The head is directed upwards and medially. 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cs typeface="Times New Roman" panose="02020603050405020304" pitchFamily="18" charset="0"/>
              </a:rPr>
              <a:t>2 - The shaft is convex anteriorly.</a:t>
            </a: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33408-18D7-4123-BA47-34F482C9235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Picture 273">
            <a:extLst>
              <a:ext uri="{FF2B5EF4-FFF2-40B4-BE49-F238E27FC236}">
                <a16:creationId xmlns:a16="http://schemas.microsoft.com/office/drawing/2014/main" id="{408427BD-7197-41F6-A115-77836BF0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>
            <a:fillRect/>
          </a:stretch>
        </p:blipFill>
        <p:spPr bwMode="auto">
          <a:xfrm>
            <a:off x="2438400" y="49214"/>
            <a:ext cx="75438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AutoShape 6">
            <a:extLst>
              <a:ext uri="{FF2B5EF4-FFF2-40B4-BE49-F238E27FC236}">
                <a16:creationId xmlns:a16="http://schemas.microsoft.com/office/drawing/2014/main" id="{DEFC74D0-9A20-4C4B-8B98-90C108425448}"/>
              </a:ext>
            </a:extLst>
          </p:cNvPr>
          <p:cNvSpPr>
            <a:spLocks/>
          </p:cNvSpPr>
          <p:nvPr/>
        </p:nvSpPr>
        <p:spPr bwMode="auto">
          <a:xfrm>
            <a:off x="4522788" y="71438"/>
            <a:ext cx="2133600" cy="914400"/>
          </a:xfrm>
          <a:prstGeom prst="borderCallout2">
            <a:avLst>
              <a:gd name="adj1" fmla="val 12500"/>
              <a:gd name="adj2" fmla="val 103569"/>
              <a:gd name="adj3" fmla="val 12500"/>
              <a:gd name="adj4" fmla="val 165699"/>
              <a:gd name="adj5" fmla="val 131773"/>
              <a:gd name="adj6" fmla="val 211310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Fovea of head</a:t>
            </a:r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3FE6E581-35AE-4AB7-99B7-1F3FCE12B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286000"/>
            <a:ext cx="838200" cy="8382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3" name="Line 9">
            <a:extLst>
              <a:ext uri="{FF2B5EF4-FFF2-40B4-BE49-F238E27FC236}">
                <a16:creationId xmlns:a16="http://schemas.microsoft.com/office/drawing/2014/main" id="{36D19339-0048-4CE1-9E84-E44B229F4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24200"/>
            <a:ext cx="152400" cy="15240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Freeform 10">
            <a:extLst>
              <a:ext uri="{FF2B5EF4-FFF2-40B4-BE49-F238E27FC236}">
                <a16:creationId xmlns:a16="http://schemas.microsoft.com/office/drawing/2014/main" id="{F4B829EB-381D-4D87-B147-D05D1FEDEB78}"/>
              </a:ext>
            </a:extLst>
          </p:cNvPr>
          <p:cNvSpPr>
            <a:spLocks/>
          </p:cNvSpPr>
          <p:nvPr/>
        </p:nvSpPr>
        <p:spPr bwMode="auto">
          <a:xfrm>
            <a:off x="3759200" y="2819400"/>
            <a:ext cx="508000" cy="762000"/>
          </a:xfrm>
          <a:custGeom>
            <a:avLst/>
            <a:gdLst>
              <a:gd name="T0" fmla="*/ 2147483646 w 320"/>
              <a:gd name="T1" fmla="*/ 0 h 480"/>
              <a:gd name="T2" fmla="*/ 2147483646 w 320"/>
              <a:gd name="T3" fmla="*/ 2147483646 h 480"/>
              <a:gd name="T4" fmla="*/ 2147483646 w 320"/>
              <a:gd name="T5" fmla="*/ 2147483646 h 480"/>
              <a:gd name="T6" fmla="*/ 0 60000 65536"/>
              <a:gd name="T7" fmla="*/ 0 60000 65536"/>
              <a:gd name="T8" fmla="*/ 0 60000 65536"/>
              <a:gd name="T9" fmla="*/ 0 w 320"/>
              <a:gd name="T10" fmla="*/ 0 h 480"/>
              <a:gd name="T11" fmla="*/ 320 w 32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480">
                <a:moveTo>
                  <a:pt x="128" y="0"/>
                </a:moveTo>
                <a:cubicBezTo>
                  <a:pt x="64" y="128"/>
                  <a:pt x="0" y="256"/>
                  <a:pt x="32" y="336"/>
                </a:cubicBezTo>
                <a:cubicBezTo>
                  <a:pt x="64" y="416"/>
                  <a:pt x="272" y="456"/>
                  <a:pt x="320" y="48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5" name="Rectangle 11">
            <a:extLst>
              <a:ext uri="{FF2B5EF4-FFF2-40B4-BE49-F238E27FC236}">
                <a16:creationId xmlns:a16="http://schemas.microsoft.com/office/drawing/2014/main" id="{6B7F0311-7083-417F-812E-572A9F28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990600" cy="762000"/>
          </a:xfrm>
          <a:prstGeom prst="rect">
            <a:avLst/>
          </a:prstGeom>
          <a:solidFill>
            <a:srgbClr val="FFFF66"/>
          </a:solidFill>
          <a:ln w="9525">
            <a:noFill/>
            <a:prstDash val="lgDashDot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120˚</a:t>
            </a:r>
          </a:p>
        </p:txBody>
      </p:sp>
      <p:sp>
        <p:nvSpPr>
          <p:cNvPr id="43017" name="Rectangle 12">
            <a:extLst>
              <a:ext uri="{FF2B5EF4-FFF2-40B4-BE49-F238E27FC236}">
                <a16:creationId xmlns:a16="http://schemas.microsoft.com/office/drawing/2014/main" id="{B7FB201D-E8AC-433E-B2C3-CCD2B374B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1828800" cy="1981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Head&amp;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 of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femur</a:t>
            </a:r>
          </a:p>
        </p:txBody>
      </p:sp>
      <p:sp>
        <p:nvSpPr>
          <p:cNvPr id="129038" name="Rectangle 14">
            <a:extLst>
              <a:ext uri="{FF2B5EF4-FFF2-40B4-BE49-F238E27FC236}">
                <a16:creationId xmlns:a16="http://schemas.microsoft.com/office/drawing/2014/main" id="{C6000985-B7AE-4287-B147-1F34CD4C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200400"/>
            <a:ext cx="14478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 </a:t>
            </a:r>
          </a:p>
        </p:txBody>
      </p:sp>
      <p:sp>
        <p:nvSpPr>
          <p:cNvPr id="129039" name="Line 15">
            <a:extLst>
              <a:ext uri="{FF2B5EF4-FFF2-40B4-BE49-F238E27FC236}">
                <a16:creationId xmlns:a16="http://schemas.microsoft.com/office/drawing/2014/main" id="{3A05B96F-B49C-4664-A025-59A99352E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2098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41" name="AutoShape 17">
            <a:extLst>
              <a:ext uri="{FF2B5EF4-FFF2-40B4-BE49-F238E27FC236}">
                <a16:creationId xmlns:a16="http://schemas.microsoft.com/office/drawing/2014/main" id="{09F5DC74-A976-4BD6-B9B4-614A4540992B}"/>
              </a:ext>
            </a:extLst>
          </p:cNvPr>
          <p:cNvSpPr>
            <a:spLocks/>
          </p:cNvSpPr>
          <p:nvPr/>
        </p:nvSpPr>
        <p:spPr bwMode="auto">
          <a:xfrm flipH="1">
            <a:off x="2057400" y="304800"/>
            <a:ext cx="1371600" cy="6858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18306"/>
              <a:gd name="adj5" fmla="val 247020"/>
              <a:gd name="adj6" fmla="val -82702"/>
            </a:avLst>
          </a:prstGeom>
          <a:solidFill>
            <a:srgbClr val="FF3300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Neck 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02BDE11-A2F7-4A65-8F91-664FA006A9EB}"/>
              </a:ext>
            </a:extLst>
          </p:cNvPr>
          <p:cNvSpPr>
            <a:spLocks/>
          </p:cNvSpPr>
          <p:nvPr/>
        </p:nvSpPr>
        <p:spPr bwMode="auto">
          <a:xfrm>
            <a:off x="7000876" y="5534025"/>
            <a:ext cx="3097213" cy="914400"/>
          </a:xfrm>
          <a:prstGeom prst="borderCallout2">
            <a:avLst>
              <a:gd name="adj1" fmla="val 12500"/>
              <a:gd name="adj2" fmla="val -2458"/>
              <a:gd name="adj3" fmla="val -1136"/>
              <a:gd name="adj4" fmla="val -2145"/>
              <a:gd name="adj5" fmla="val -326913"/>
              <a:gd name="adj6" fmla="val -70375"/>
            </a:avLst>
          </a:prstGeom>
          <a:solidFill>
            <a:srgbClr val="99FF33"/>
          </a:solidFill>
          <a:ln w="7620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Intertrochanteric line (anterior)</a:t>
            </a:r>
          </a:p>
        </p:txBody>
      </p:sp>
      <p:sp>
        <p:nvSpPr>
          <p:cNvPr id="58387" name="TextBox 1">
            <a:extLst>
              <a:ext uri="{FF2B5EF4-FFF2-40B4-BE49-F238E27FC236}">
                <a16:creationId xmlns:a16="http://schemas.microsoft.com/office/drawing/2014/main" id="{20D5EF93-F86B-4183-A7DF-169B9D147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75" y="1295401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58388" name="TextBox 15">
            <a:extLst>
              <a:ext uri="{FF2B5EF4-FFF2-40B4-BE49-F238E27FC236}">
                <a16:creationId xmlns:a16="http://schemas.microsoft.com/office/drawing/2014/main" id="{F7BBE7EE-EAC7-46B7-9882-BCABE0A0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32337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389" name="TextBox 16">
            <a:extLst>
              <a:ext uri="{FF2B5EF4-FFF2-40B4-BE49-F238E27FC236}">
                <a16:creationId xmlns:a16="http://schemas.microsoft.com/office/drawing/2014/main" id="{3D43E19F-D902-4717-B6E1-6067EA3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65451"/>
            <a:ext cx="457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8390" name="TextBox 17">
            <a:extLst>
              <a:ext uri="{FF2B5EF4-FFF2-40B4-BE49-F238E27FC236}">
                <a16:creationId xmlns:a16="http://schemas.microsoft.com/office/drawing/2014/main" id="{EC67D573-E866-441C-9E94-E207A7146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71513"/>
            <a:ext cx="60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04B02-B8A4-44D1-94A6-0255909E01D8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4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icture 273">
            <a:extLst>
              <a:ext uri="{FF2B5EF4-FFF2-40B4-BE49-F238E27FC236}">
                <a16:creationId xmlns:a16="http://schemas.microsoft.com/office/drawing/2014/main" id="{12D245B1-5D11-4F12-BE67-859CE737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286000" y="249238"/>
            <a:ext cx="7620000" cy="6227762"/>
          </a:xfrm>
          <a:prstGeom prst="rect">
            <a:avLst/>
          </a:prstGeom>
          <a:noFill/>
          <a:ln w="9525">
            <a:noFill/>
            <a:prstDash val="lgDashDotDot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6198" name="AutoShape 6">
            <a:extLst>
              <a:ext uri="{FF2B5EF4-FFF2-40B4-BE49-F238E27FC236}">
                <a16:creationId xmlns:a16="http://schemas.microsoft.com/office/drawing/2014/main" id="{1F0038D6-7BB3-462D-9333-C5C6E9AF3AF4}"/>
              </a:ext>
            </a:extLst>
          </p:cNvPr>
          <p:cNvSpPr>
            <a:spLocks/>
          </p:cNvSpPr>
          <p:nvPr/>
        </p:nvSpPr>
        <p:spPr bwMode="auto">
          <a:xfrm>
            <a:off x="8270875" y="3192463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50083"/>
              <a:gd name="adj5" fmla="val -197222"/>
              <a:gd name="adj6" fmla="val -52333"/>
            </a:avLst>
          </a:prstGeom>
          <a:solidFill>
            <a:srgbClr val="9900FF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surface</a:t>
            </a:r>
          </a:p>
        </p:txBody>
      </p:sp>
      <p:sp>
        <p:nvSpPr>
          <p:cNvPr id="136208" name="AutoShape 16">
            <a:extLst>
              <a:ext uri="{FF2B5EF4-FFF2-40B4-BE49-F238E27FC236}">
                <a16:creationId xmlns:a16="http://schemas.microsoft.com/office/drawing/2014/main" id="{C21DA85F-C42B-426D-AAE2-D66BBA909E5F}"/>
              </a:ext>
            </a:extLst>
          </p:cNvPr>
          <p:cNvSpPr>
            <a:spLocks/>
          </p:cNvSpPr>
          <p:nvPr/>
        </p:nvSpPr>
        <p:spPr bwMode="auto">
          <a:xfrm>
            <a:off x="7466013" y="478790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3569"/>
              <a:gd name="adj5" fmla="val -148611"/>
              <a:gd name="adj6" fmla="val -25523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lesser trochanter</a:t>
            </a:r>
          </a:p>
        </p:txBody>
      </p:sp>
      <p:sp>
        <p:nvSpPr>
          <p:cNvPr id="136209" name="Oval 17">
            <a:extLst>
              <a:ext uri="{FF2B5EF4-FFF2-40B4-BE49-F238E27FC236}">
                <a16:creationId xmlns:a16="http://schemas.microsoft.com/office/drawing/2014/main" id="{112A8294-9188-49BB-83A7-4A129C39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447800"/>
            <a:ext cx="381000" cy="30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0422" name="TextBox 1">
            <a:extLst>
              <a:ext uri="{FF2B5EF4-FFF2-40B4-BE49-F238E27FC236}">
                <a16:creationId xmlns:a16="http://schemas.microsoft.com/office/drawing/2014/main" id="{810D501D-44FB-4E3A-B4D9-784EE7F1E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9238"/>
            <a:ext cx="2667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1FC6A2-8FDC-4565-949D-1F15FB8A3846}"/>
              </a:ext>
            </a:extLst>
          </p:cNvPr>
          <p:cNvSpPr>
            <a:spLocks/>
          </p:cNvSpPr>
          <p:nvPr/>
        </p:nvSpPr>
        <p:spPr bwMode="auto">
          <a:xfrm>
            <a:off x="3082925" y="14288"/>
            <a:ext cx="2133600" cy="914400"/>
          </a:xfrm>
          <a:prstGeom prst="borderCallout2">
            <a:avLst>
              <a:gd name="adj1" fmla="val 12500"/>
              <a:gd name="adj2" fmla="val 103569"/>
              <a:gd name="adj3" fmla="val 12500"/>
              <a:gd name="adj4" fmla="val 103569"/>
              <a:gd name="adj5" fmla="val 165972"/>
              <a:gd name="adj6" fmla="val 123440"/>
            </a:avLst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trochanter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B7188C07-A2B7-4F16-BC88-AEE4D7589239}"/>
              </a:ext>
            </a:extLst>
          </p:cNvPr>
          <p:cNvSpPr>
            <a:spLocks/>
          </p:cNvSpPr>
          <p:nvPr/>
        </p:nvSpPr>
        <p:spPr bwMode="auto">
          <a:xfrm>
            <a:off x="7466013" y="0"/>
            <a:ext cx="3097212" cy="914400"/>
          </a:xfrm>
          <a:prstGeom prst="borderCallout2">
            <a:avLst>
              <a:gd name="adj1" fmla="val 12500"/>
              <a:gd name="adj2" fmla="val 102458"/>
              <a:gd name="adj3" fmla="val 31855"/>
              <a:gd name="adj4" fmla="val 1031"/>
              <a:gd name="adj5" fmla="val 177233"/>
              <a:gd name="adj6" fmla="val -17903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Trochanteric fossa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8718D41-B759-47EC-86F7-3D87A30608AF}"/>
              </a:ext>
            </a:extLst>
          </p:cNvPr>
          <p:cNvSpPr>
            <a:spLocks/>
          </p:cNvSpPr>
          <p:nvPr/>
        </p:nvSpPr>
        <p:spPr bwMode="auto">
          <a:xfrm>
            <a:off x="2141538" y="5245100"/>
            <a:ext cx="3097212" cy="914400"/>
          </a:xfrm>
          <a:prstGeom prst="borderCallout2">
            <a:avLst>
              <a:gd name="adj1" fmla="val -403"/>
              <a:gd name="adj2" fmla="val 62779"/>
              <a:gd name="adj3" fmla="val -403"/>
              <a:gd name="adj4" fmla="val 114083"/>
              <a:gd name="adj5" fmla="val -259913"/>
              <a:gd name="adj6" fmla="val 146974"/>
            </a:avLst>
          </a:prstGeom>
          <a:solidFill>
            <a:srgbClr val="99FF33"/>
          </a:solidFill>
          <a:ln w="57150">
            <a:solidFill>
              <a:srgbClr val="99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Intertrochanteric crest (posterior)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79D9AA53-BDAA-4A90-A90F-807B6C262C13}"/>
              </a:ext>
            </a:extLst>
          </p:cNvPr>
          <p:cNvSpPr>
            <a:spLocks/>
          </p:cNvSpPr>
          <p:nvPr/>
        </p:nvSpPr>
        <p:spPr bwMode="auto">
          <a:xfrm>
            <a:off x="3059113" y="3873500"/>
            <a:ext cx="2133600" cy="914400"/>
          </a:xfrm>
          <a:prstGeom prst="borderCallout2">
            <a:avLst>
              <a:gd name="adj1" fmla="val -2016"/>
              <a:gd name="adj2" fmla="val 104265"/>
              <a:gd name="adj3" fmla="val -19758"/>
              <a:gd name="adj4" fmla="val 133601"/>
              <a:gd name="adj5" fmla="val -189821"/>
              <a:gd name="adj6" fmla="val 159843"/>
            </a:avLst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Quadrate tubercle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471AF1-EB8C-48A9-9A24-D239BBDB8882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animBg="1"/>
      <p:bldP spid="136208" grpId="0" animBg="1"/>
      <p:bldP spid="136209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9DA8DFF3-F01F-4549-A420-8A8269B3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r="29668" b="49425"/>
          <a:stretch>
            <a:fillRect/>
          </a:stretch>
        </p:blipFill>
        <p:spPr bwMode="auto">
          <a:xfrm>
            <a:off x="1905000" y="180976"/>
            <a:ext cx="8458200" cy="667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9" name="Text Box 3">
            <a:extLst>
              <a:ext uri="{FF2B5EF4-FFF2-40B4-BE49-F238E27FC236}">
                <a16:creationId xmlns:a16="http://schemas.microsoft.com/office/drawing/2014/main" id="{1211056C-DEFC-4539-AC9F-0B219766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04801"/>
            <a:ext cx="3810000" cy="58896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3300"/>
                </a:solidFill>
                <a:latin typeface="Trebuchet MS" pitchFamily="34" charset="0"/>
                <a:cs typeface="Arial" panose="020B0604020202020204" pitchFamily="34" charset="0"/>
              </a:rPr>
              <a:t>Angle of Inclination</a:t>
            </a: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768C8C08-1197-4315-8957-35FEF848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74" y="4038600"/>
            <a:ext cx="3178126" cy="1143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angle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120</a:t>
            </a:r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898F52C6-D663-4DC2-A6A4-9F0C8059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962400"/>
            <a:ext cx="3193270" cy="1143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valga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angle</a:t>
            </a:r>
          </a:p>
        </p:txBody>
      </p:sp>
      <p:sp>
        <p:nvSpPr>
          <p:cNvPr id="173063" name="Rectangle 7">
            <a:extLst>
              <a:ext uri="{FF2B5EF4-FFF2-40B4-BE49-F238E27FC236}">
                <a16:creationId xmlns:a16="http://schemas.microsoft.com/office/drawing/2014/main" id="{AC78A3D4-AEB4-426E-97D3-7FF59405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49" y="3962400"/>
            <a:ext cx="3668151" cy="1143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angle </a:t>
            </a:r>
          </a:p>
        </p:txBody>
      </p:sp>
      <p:sp>
        <p:nvSpPr>
          <p:cNvPr id="50183" name="Rectangle 8">
            <a:extLst>
              <a:ext uri="{FF2B5EF4-FFF2-40B4-BE49-F238E27FC236}">
                <a16:creationId xmlns:a16="http://schemas.microsoft.com/office/drawing/2014/main" id="{2902591D-3CF1-4A13-93D5-6C934841D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00"/>
            <a:ext cx="6019800" cy="15240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4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meaning of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 of Inclination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B1032-CE18-4FBC-9B25-657B8FF3DB8F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icture 273">
            <a:extLst>
              <a:ext uri="{FF2B5EF4-FFF2-40B4-BE49-F238E27FC236}">
                <a16:creationId xmlns:a16="http://schemas.microsoft.com/office/drawing/2014/main" id="{3E646E5F-80F3-4A9E-906E-7351DF32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6" r="3883"/>
          <a:stretch>
            <a:fillRect/>
          </a:stretch>
        </p:blipFill>
        <p:spPr bwMode="auto">
          <a:xfrm>
            <a:off x="4452938" y="0"/>
            <a:ext cx="35052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9" name="AutoShape 11">
            <a:extLst>
              <a:ext uri="{FF2B5EF4-FFF2-40B4-BE49-F238E27FC236}">
                <a16:creationId xmlns:a16="http://schemas.microsoft.com/office/drawing/2014/main" id="{6AD1E55D-D5F9-4268-85F0-DAA00EF7B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3643313"/>
            <a:ext cx="215900" cy="792162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01DDFFED-3E2E-4E24-B0B1-082064326F59}"/>
              </a:ext>
            </a:extLst>
          </p:cNvPr>
          <p:cNvSpPr>
            <a:spLocks/>
          </p:cNvSpPr>
          <p:nvPr/>
        </p:nvSpPr>
        <p:spPr bwMode="auto">
          <a:xfrm>
            <a:off x="1881188" y="3929063"/>
            <a:ext cx="2286000" cy="609600"/>
          </a:xfrm>
          <a:prstGeom prst="callout2">
            <a:avLst>
              <a:gd name="adj1" fmla="val 84375"/>
              <a:gd name="adj2" fmla="val 97676"/>
              <a:gd name="adj3" fmla="val 4796"/>
              <a:gd name="adj4" fmla="val 119741"/>
              <a:gd name="adj5" fmla="val -55273"/>
              <a:gd name="adj6" fmla="val 142292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lesser trochanter</a:t>
            </a:r>
          </a:p>
        </p:txBody>
      </p:sp>
      <p:sp>
        <p:nvSpPr>
          <p:cNvPr id="89094" name="Oval 6">
            <a:extLst>
              <a:ext uri="{FF2B5EF4-FFF2-40B4-BE49-F238E27FC236}">
                <a16:creationId xmlns:a16="http://schemas.microsoft.com/office/drawing/2014/main" id="{B0B0C5F3-CA70-4E03-83B2-8DECBC2E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4" y="3286125"/>
            <a:ext cx="560387" cy="5207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sp>
        <p:nvSpPr>
          <p:cNvPr id="89092" name="AutoShape 4">
            <a:extLst>
              <a:ext uri="{FF2B5EF4-FFF2-40B4-BE49-F238E27FC236}">
                <a16:creationId xmlns:a16="http://schemas.microsoft.com/office/drawing/2014/main" id="{8FF452FF-4A96-4726-8FC0-D7063D27CDBB}"/>
              </a:ext>
            </a:extLst>
          </p:cNvPr>
          <p:cNvSpPr>
            <a:spLocks/>
          </p:cNvSpPr>
          <p:nvPr/>
        </p:nvSpPr>
        <p:spPr bwMode="auto">
          <a:xfrm>
            <a:off x="6629401" y="4724400"/>
            <a:ext cx="3381375" cy="1752600"/>
          </a:xfrm>
          <a:prstGeom prst="borderCallout1">
            <a:avLst>
              <a:gd name="adj1" fmla="val 8542"/>
              <a:gd name="adj2" fmla="val -3032"/>
              <a:gd name="adj3" fmla="val -60583"/>
              <a:gd name="adj4" fmla="val -43236"/>
            </a:avLst>
          </a:prstGeom>
          <a:solidFill>
            <a:srgbClr val="0000FF"/>
          </a:solidFill>
          <a:ln w="57150">
            <a:solidFill>
              <a:srgbClr val="FF33CC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Insertion of </a:t>
            </a:r>
            <a:r>
              <a:rPr lang="en-US" alt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Iliacus</a:t>
            </a:r>
            <a:endParaRPr lang="en-US" altLang="en-US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: lesser trochanter and one inch below it</a:t>
            </a:r>
            <a:endParaRPr lang="en-US" altLang="en-US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4957C81B-6148-420B-B827-50F1C9604A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7314" y="4071938"/>
            <a:ext cx="1309687" cy="728662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AC7047C6-D0DE-436D-B12E-FEAE567D8F5D}"/>
              </a:ext>
            </a:extLst>
          </p:cNvPr>
          <p:cNvSpPr>
            <a:spLocks noChangeArrowheads="1"/>
          </p:cNvSpPr>
          <p:nvPr/>
        </p:nvSpPr>
        <p:spPr bwMode="auto">
          <a:xfrm rot="20138003">
            <a:off x="5086350" y="1258888"/>
            <a:ext cx="280988" cy="40005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00AB4BA-4ED5-4D0E-B162-4C18576E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922338"/>
            <a:ext cx="2286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4C5919E9-01E0-4EEF-BD55-E18606C5C35D}"/>
              </a:ext>
            </a:extLst>
          </p:cNvPr>
          <p:cNvSpPr>
            <a:spLocks/>
          </p:cNvSpPr>
          <p:nvPr/>
        </p:nvSpPr>
        <p:spPr bwMode="auto">
          <a:xfrm>
            <a:off x="6400800" y="2819400"/>
            <a:ext cx="3924300" cy="1371600"/>
          </a:xfrm>
          <a:prstGeom prst="borderCallout1">
            <a:avLst>
              <a:gd name="adj1" fmla="val 10287"/>
              <a:gd name="adj2" fmla="val -2222"/>
              <a:gd name="adj3" fmla="val -93195"/>
              <a:gd name="adj4" fmla="val -29309"/>
            </a:avLst>
          </a:prstGeom>
          <a:solidFill>
            <a:srgbClr val="0000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Insertion of obturator externus: fossa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EB7952A-FBB5-4F20-8D1E-9125F755D0A3}"/>
              </a:ext>
            </a:extLst>
          </p:cNvPr>
          <p:cNvSpPr>
            <a:spLocks/>
          </p:cNvSpPr>
          <p:nvPr/>
        </p:nvSpPr>
        <p:spPr bwMode="auto">
          <a:xfrm>
            <a:off x="1600200" y="152400"/>
            <a:ext cx="2743200" cy="1600200"/>
          </a:xfrm>
          <a:prstGeom prst="borderCallout1">
            <a:avLst>
              <a:gd name="adj1" fmla="val 14199"/>
              <a:gd name="adj2" fmla="val 103449"/>
              <a:gd name="adj3" fmla="val 56200"/>
              <a:gd name="adj4" fmla="val 134985"/>
            </a:avLst>
          </a:prstGeom>
          <a:solidFill>
            <a:srgbClr val="66FFFF"/>
          </a:solidFill>
          <a:ln w="76200">
            <a:solidFill>
              <a:srgbClr val="66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of obturator internus: Medial surface of greater trochanter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018CC7-4F6F-4DC8-85AC-5451324FE5AD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 animBg="1"/>
      <p:bldP spid="7" grpId="0" animBg="1"/>
      <p:bldP spid="89094" grpId="0" animBg="1"/>
      <p:bldP spid="89092" grpId="0" animBg="1"/>
      <p:bldP spid="9" grpId="0" animBg="1"/>
      <p:bldP spid="15" grpId="0" animBg="1"/>
      <p:bldP spid="1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Picture 274">
            <a:extLst>
              <a:ext uri="{FF2B5EF4-FFF2-40B4-BE49-F238E27FC236}">
                <a16:creationId xmlns:a16="http://schemas.microsoft.com/office/drawing/2014/main" id="{02A52F9C-79DE-49C8-919D-6206F7CB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086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6">
            <a:extLst>
              <a:ext uri="{FF2B5EF4-FFF2-40B4-BE49-F238E27FC236}">
                <a16:creationId xmlns:a16="http://schemas.microsoft.com/office/drawing/2014/main" id="{114A474D-9A32-4EBD-8CDB-AFCF63DC5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90800"/>
            <a:ext cx="28194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6564" name="Oval 7">
            <a:extLst>
              <a:ext uri="{FF2B5EF4-FFF2-40B4-BE49-F238E27FC236}">
                <a16:creationId xmlns:a16="http://schemas.microsoft.com/office/drawing/2014/main" id="{C94ECCF4-C445-4011-B6DB-CE3C415C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352800"/>
            <a:ext cx="914400" cy="1752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9969F5BA-5BBC-4004-B189-AB989A3AFEB1}"/>
              </a:ext>
            </a:extLst>
          </p:cNvPr>
          <p:cNvSpPr>
            <a:spLocks/>
          </p:cNvSpPr>
          <p:nvPr/>
        </p:nvSpPr>
        <p:spPr bwMode="auto">
          <a:xfrm rot="295747">
            <a:off x="8520114" y="436564"/>
            <a:ext cx="409575" cy="1449387"/>
          </a:xfrm>
          <a:custGeom>
            <a:avLst/>
            <a:gdLst>
              <a:gd name="T0" fmla="*/ 2147483646 w 216"/>
              <a:gd name="T1" fmla="*/ 2147483646 h 976"/>
              <a:gd name="T2" fmla="*/ 2147483646 w 216"/>
              <a:gd name="T3" fmla="*/ 2147483646 h 976"/>
              <a:gd name="T4" fmla="*/ 2147483646 w 216"/>
              <a:gd name="T5" fmla="*/ 2147483646 h 976"/>
              <a:gd name="T6" fmla="*/ 2147483646 w 216"/>
              <a:gd name="T7" fmla="*/ 2147483646 h 976"/>
              <a:gd name="T8" fmla="*/ 2147483646 w 216"/>
              <a:gd name="T9" fmla="*/ 2147483646 h 976"/>
              <a:gd name="T10" fmla="*/ 2147483646 w 216"/>
              <a:gd name="T11" fmla="*/ 2147483646 h 976"/>
              <a:gd name="T12" fmla="*/ 2147483646 w 216"/>
              <a:gd name="T13" fmla="*/ 2147483646 h 976"/>
              <a:gd name="T14" fmla="*/ 2147483646 w 216"/>
              <a:gd name="T15" fmla="*/ 2147483646 h 976"/>
              <a:gd name="T16" fmla="*/ 2147483646 w 216"/>
              <a:gd name="T17" fmla="*/ 2147483646 h 976"/>
              <a:gd name="T18" fmla="*/ 2147483646 w 216"/>
              <a:gd name="T19" fmla="*/ 2147483646 h 976"/>
              <a:gd name="T20" fmla="*/ 2147483646 w 216"/>
              <a:gd name="T21" fmla="*/ 2147483646 h 976"/>
              <a:gd name="T22" fmla="*/ 2147483646 w 216"/>
              <a:gd name="T23" fmla="*/ 2147483646 h 976"/>
              <a:gd name="T24" fmla="*/ 2147483646 w 216"/>
              <a:gd name="T25" fmla="*/ 2147483646 h 976"/>
              <a:gd name="T26" fmla="*/ 2147483646 w 216"/>
              <a:gd name="T27" fmla="*/ 2147483646 h 976"/>
              <a:gd name="T28" fmla="*/ 2147483646 w 216"/>
              <a:gd name="T29" fmla="*/ 2147483646 h 976"/>
              <a:gd name="T30" fmla="*/ 2147483646 w 216"/>
              <a:gd name="T31" fmla="*/ 2147483646 h 976"/>
              <a:gd name="T32" fmla="*/ 2147483646 w 216"/>
              <a:gd name="T33" fmla="*/ 2147483646 h 9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6"/>
              <a:gd name="T52" fmla="*/ 0 h 976"/>
              <a:gd name="T53" fmla="*/ 216 w 216"/>
              <a:gd name="T54" fmla="*/ 976 h 9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6" h="976">
                <a:moveTo>
                  <a:pt x="56" y="104"/>
                </a:moveTo>
                <a:cubicBezTo>
                  <a:pt x="40" y="88"/>
                  <a:pt x="0" y="72"/>
                  <a:pt x="8" y="56"/>
                </a:cubicBezTo>
                <a:cubicBezTo>
                  <a:pt x="16" y="40"/>
                  <a:pt x="72" y="0"/>
                  <a:pt x="104" y="8"/>
                </a:cubicBezTo>
                <a:cubicBezTo>
                  <a:pt x="136" y="16"/>
                  <a:pt x="184" y="64"/>
                  <a:pt x="200" y="104"/>
                </a:cubicBezTo>
                <a:cubicBezTo>
                  <a:pt x="216" y="144"/>
                  <a:pt x="200" y="192"/>
                  <a:pt x="200" y="248"/>
                </a:cubicBezTo>
                <a:cubicBezTo>
                  <a:pt x="200" y="304"/>
                  <a:pt x="200" y="384"/>
                  <a:pt x="200" y="440"/>
                </a:cubicBezTo>
                <a:cubicBezTo>
                  <a:pt x="200" y="496"/>
                  <a:pt x="200" y="528"/>
                  <a:pt x="200" y="584"/>
                </a:cubicBezTo>
                <a:cubicBezTo>
                  <a:pt x="200" y="640"/>
                  <a:pt x="208" y="720"/>
                  <a:pt x="200" y="776"/>
                </a:cubicBezTo>
                <a:cubicBezTo>
                  <a:pt x="192" y="832"/>
                  <a:pt x="168" y="888"/>
                  <a:pt x="152" y="920"/>
                </a:cubicBezTo>
                <a:cubicBezTo>
                  <a:pt x="136" y="952"/>
                  <a:pt x="120" y="976"/>
                  <a:pt x="104" y="968"/>
                </a:cubicBezTo>
                <a:cubicBezTo>
                  <a:pt x="88" y="960"/>
                  <a:pt x="56" y="920"/>
                  <a:pt x="56" y="872"/>
                </a:cubicBezTo>
                <a:cubicBezTo>
                  <a:pt x="56" y="824"/>
                  <a:pt x="96" y="736"/>
                  <a:pt x="104" y="680"/>
                </a:cubicBezTo>
                <a:cubicBezTo>
                  <a:pt x="112" y="624"/>
                  <a:pt x="104" y="584"/>
                  <a:pt x="104" y="536"/>
                </a:cubicBezTo>
                <a:cubicBezTo>
                  <a:pt x="104" y="488"/>
                  <a:pt x="104" y="432"/>
                  <a:pt x="104" y="392"/>
                </a:cubicBezTo>
                <a:cubicBezTo>
                  <a:pt x="104" y="352"/>
                  <a:pt x="104" y="336"/>
                  <a:pt x="104" y="296"/>
                </a:cubicBezTo>
                <a:cubicBezTo>
                  <a:pt x="104" y="256"/>
                  <a:pt x="112" y="192"/>
                  <a:pt x="104" y="152"/>
                </a:cubicBezTo>
                <a:cubicBezTo>
                  <a:pt x="96" y="112"/>
                  <a:pt x="72" y="120"/>
                  <a:pt x="56" y="10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F6FB9D48-8445-4B0E-B08B-971D1863712C}"/>
              </a:ext>
            </a:extLst>
          </p:cNvPr>
          <p:cNvSpPr>
            <a:spLocks/>
          </p:cNvSpPr>
          <p:nvPr/>
        </p:nvSpPr>
        <p:spPr bwMode="auto">
          <a:xfrm>
            <a:off x="7162800" y="4267200"/>
            <a:ext cx="3276600" cy="2025650"/>
          </a:xfrm>
          <a:prstGeom prst="borderCallout1">
            <a:avLst>
              <a:gd name="adj1" fmla="val -1663"/>
              <a:gd name="adj2" fmla="val 69672"/>
              <a:gd name="adj3" fmla="val -131725"/>
              <a:gd name="adj4" fmla="val 45953"/>
            </a:avLst>
          </a:prstGeom>
          <a:solidFill>
            <a:srgbClr val="0000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Medius</a:t>
            </a:r>
            <a:endParaRPr lang="ar-S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-superior angle and oblique ridge on lateral surface of Greater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trochanter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829323F-12DB-469E-8062-E9BC44A6876A}"/>
              </a:ext>
            </a:extLst>
          </p:cNvPr>
          <p:cNvSpPr>
            <a:spLocks/>
          </p:cNvSpPr>
          <p:nvPr/>
        </p:nvSpPr>
        <p:spPr bwMode="auto">
          <a:xfrm rot="21358900">
            <a:off x="7726364" y="1114426"/>
            <a:ext cx="777875" cy="904875"/>
          </a:xfrm>
          <a:custGeom>
            <a:avLst/>
            <a:gdLst>
              <a:gd name="T0" fmla="*/ 2147483646 w 584"/>
              <a:gd name="T1" fmla="*/ 2147483646 h 512"/>
              <a:gd name="T2" fmla="*/ 2147483646 w 584"/>
              <a:gd name="T3" fmla="*/ 2147483646 h 512"/>
              <a:gd name="T4" fmla="*/ 0 w 584"/>
              <a:gd name="T5" fmla="*/ 2147483646 h 512"/>
              <a:gd name="T6" fmla="*/ 2147483646 w 584"/>
              <a:gd name="T7" fmla="*/ 2147483646 h 512"/>
              <a:gd name="T8" fmla="*/ 2147483646 w 584"/>
              <a:gd name="T9" fmla="*/ 2147483646 h 512"/>
              <a:gd name="T10" fmla="*/ 2147483646 w 584"/>
              <a:gd name="T11" fmla="*/ 2147483646 h 512"/>
              <a:gd name="T12" fmla="*/ 2147483646 w 584"/>
              <a:gd name="T13" fmla="*/ 2147483646 h 512"/>
              <a:gd name="T14" fmla="*/ 2147483646 w 584"/>
              <a:gd name="T15" fmla="*/ 2147483646 h 512"/>
              <a:gd name="T16" fmla="*/ 2147483646 w 584"/>
              <a:gd name="T17" fmla="*/ 2147483646 h 512"/>
              <a:gd name="T18" fmla="*/ 2147483646 w 584"/>
              <a:gd name="T19" fmla="*/ 2147483646 h 512"/>
              <a:gd name="T20" fmla="*/ 2147483646 w 584"/>
              <a:gd name="T21" fmla="*/ 2147483646 h 512"/>
              <a:gd name="T22" fmla="*/ 2147483646 w 584"/>
              <a:gd name="T23" fmla="*/ 2147483646 h 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4"/>
              <a:gd name="T37" fmla="*/ 0 h 512"/>
              <a:gd name="T38" fmla="*/ 584 w 584"/>
              <a:gd name="T39" fmla="*/ 512 h 5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4" h="512">
                <a:moveTo>
                  <a:pt x="288" y="24"/>
                </a:moveTo>
                <a:cubicBezTo>
                  <a:pt x="248" y="8"/>
                  <a:pt x="192" y="0"/>
                  <a:pt x="144" y="24"/>
                </a:cubicBezTo>
                <a:cubicBezTo>
                  <a:pt x="96" y="48"/>
                  <a:pt x="0" y="120"/>
                  <a:pt x="0" y="168"/>
                </a:cubicBezTo>
                <a:cubicBezTo>
                  <a:pt x="0" y="216"/>
                  <a:pt x="96" y="264"/>
                  <a:pt x="144" y="312"/>
                </a:cubicBezTo>
                <a:cubicBezTo>
                  <a:pt x="192" y="360"/>
                  <a:pt x="248" y="424"/>
                  <a:pt x="288" y="456"/>
                </a:cubicBezTo>
                <a:cubicBezTo>
                  <a:pt x="328" y="488"/>
                  <a:pt x="352" y="496"/>
                  <a:pt x="384" y="504"/>
                </a:cubicBezTo>
                <a:cubicBezTo>
                  <a:pt x="416" y="512"/>
                  <a:pt x="448" y="512"/>
                  <a:pt x="480" y="504"/>
                </a:cubicBezTo>
                <a:cubicBezTo>
                  <a:pt x="512" y="496"/>
                  <a:pt x="568" y="480"/>
                  <a:pt x="576" y="456"/>
                </a:cubicBezTo>
                <a:cubicBezTo>
                  <a:pt x="584" y="432"/>
                  <a:pt x="544" y="400"/>
                  <a:pt x="528" y="360"/>
                </a:cubicBezTo>
                <a:cubicBezTo>
                  <a:pt x="512" y="320"/>
                  <a:pt x="504" y="256"/>
                  <a:pt x="480" y="216"/>
                </a:cubicBezTo>
                <a:cubicBezTo>
                  <a:pt x="456" y="176"/>
                  <a:pt x="416" y="152"/>
                  <a:pt x="384" y="120"/>
                </a:cubicBezTo>
                <a:cubicBezTo>
                  <a:pt x="352" y="88"/>
                  <a:pt x="328" y="40"/>
                  <a:pt x="288" y="24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7">
            <a:extLst>
              <a:ext uri="{FF2B5EF4-FFF2-40B4-BE49-F238E27FC236}">
                <a16:creationId xmlns:a16="http://schemas.microsoft.com/office/drawing/2014/main" id="{AB02EFC2-217D-4659-A82A-F5BCB8FA8CF1}"/>
              </a:ext>
            </a:extLst>
          </p:cNvPr>
          <p:cNvSpPr>
            <a:spLocks/>
          </p:cNvSpPr>
          <p:nvPr/>
        </p:nvSpPr>
        <p:spPr bwMode="auto">
          <a:xfrm>
            <a:off x="4800600" y="2667000"/>
            <a:ext cx="2819400" cy="1524000"/>
          </a:xfrm>
          <a:prstGeom prst="borderCallout1">
            <a:avLst>
              <a:gd name="adj1" fmla="val 230"/>
              <a:gd name="adj2" fmla="val 86523"/>
              <a:gd name="adj3" fmla="val -68672"/>
              <a:gd name="adj4" fmla="val 114708"/>
            </a:avLst>
          </a:prstGeom>
          <a:solidFill>
            <a:srgbClr val="66FFFF"/>
          </a:solidFill>
          <a:ln w="57150" cap="sq">
            <a:solidFill>
              <a:srgbClr val="66FF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 minimus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 on anterior surface of Greater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trochanter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D07416-456C-4B72-87C3-0AA6812FEE23}"/>
              </a:ext>
            </a:extLst>
          </p:cNvPr>
          <p:cNvSpPr>
            <a:spLocks/>
          </p:cNvSpPr>
          <p:nvPr/>
        </p:nvSpPr>
        <p:spPr bwMode="auto">
          <a:xfrm rot="313800">
            <a:off x="3200401" y="1316038"/>
            <a:ext cx="688975" cy="614362"/>
          </a:xfrm>
          <a:custGeom>
            <a:avLst/>
            <a:gdLst>
              <a:gd name="T0" fmla="*/ 2147483646 w 416"/>
              <a:gd name="T1" fmla="*/ 2147483646 h 904"/>
              <a:gd name="T2" fmla="*/ 2147483646 w 416"/>
              <a:gd name="T3" fmla="*/ 2147483646 h 904"/>
              <a:gd name="T4" fmla="*/ 2147483646 w 416"/>
              <a:gd name="T5" fmla="*/ 2147483646 h 904"/>
              <a:gd name="T6" fmla="*/ 2147483646 w 416"/>
              <a:gd name="T7" fmla="*/ 2147483646 h 904"/>
              <a:gd name="T8" fmla="*/ 2147483646 w 416"/>
              <a:gd name="T9" fmla="*/ 2147483646 h 904"/>
              <a:gd name="T10" fmla="*/ 2147483646 w 416"/>
              <a:gd name="T11" fmla="*/ 2147483646 h 904"/>
              <a:gd name="T12" fmla="*/ 2147483646 w 416"/>
              <a:gd name="T13" fmla="*/ 2147483646 h 904"/>
              <a:gd name="T14" fmla="*/ 2147483646 w 416"/>
              <a:gd name="T15" fmla="*/ 2147483646 h 904"/>
              <a:gd name="T16" fmla="*/ 2147483646 w 416"/>
              <a:gd name="T17" fmla="*/ 2147483646 h 904"/>
              <a:gd name="T18" fmla="*/ 2147483646 w 416"/>
              <a:gd name="T19" fmla="*/ 2147483646 h 904"/>
              <a:gd name="T20" fmla="*/ 2147483646 w 416"/>
              <a:gd name="T21" fmla="*/ 2147483646 h 904"/>
              <a:gd name="T22" fmla="*/ 2147483646 w 416"/>
              <a:gd name="T23" fmla="*/ 2147483646 h 904"/>
              <a:gd name="T24" fmla="*/ 2147483646 w 416"/>
              <a:gd name="T25" fmla="*/ 2147483646 h 9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6"/>
              <a:gd name="T40" fmla="*/ 0 h 904"/>
              <a:gd name="T41" fmla="*/ 416 w 416"/>
              <a:gd name="T42" fmla="*/ 904 h 9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6" h="904">
                <a:moveTo>
                  <a:pt x="248" y="168"/>
                </a:moveTo>
                <a:cubicBezTo>
                  <a:pt x="240" y="136"/>
                  <a:pt x="224" y="96"/>
                  <a:pt x="200" y="72"/>
                </a:cubicBezTo>
                <a:cubicBezTo>
                  <a:pt x="176" y="48"/>
                  <a:pt x="136" y="0"/>
                  <a:pt x="104" y="24"/>
                </a:cubicBezTo>
                <a:cubicBezTo>
                  <a:pt x="72" y="48"/>
                  <a:pt x="0" y="120"/>
                  <a:pt x="8" y="216"/>
                </a:cubicBezTo>
                <a:cubicBezTo>
                  <a:pt x="16" y="312"/>
                  <a:pt x="120" y="496"/>
                  <a:pt x="152" y="600"/>
                </a:cubicBezTo>
                <a:cubicBezTo>
                  <a:pt x="184" y="704"/>
                  <a:pt x="160" y="792"/>
                  <a:pt x="200" y="840"/>
                </a:cubicBezTo>
                <a:cubicBezTo>
                  <a:pt x="240" y="888"/>
                  <a:pt x="368" y="904"/>
                  <a:pt x="392" y="888"/>
                </a:cubicBezTo>
                <a:cubicBezTo>
                  <a:pt x="416" y="872"/>
                  <a:pt x="360" y="784"/>
                  <a:pt x="344" y="744"/>
                </a:cubicBezTo>
                <a:cubicBezTo>
                  <a:pt x="328" y="704"/>
                  <a:pt x="312" y="688"/>
                  <a:pt x="296" y="648"/>
                </a:cubicBezTo>
                <a:cubicBezTo>
                  <a:pt x="280" y="608"/>
                  <a:pt x="256" y="552"/>
                  <a:pt x="248" y="504"/>
                </a:cubicBezTo>
                <a:cubicBezTo>
                  <a:pt x="240" y="456"/>
                  <a:pt x="248" y="400"/>
                  <a:pt x="248" y="360"/>
                </a:cubicBezTo>
                <a:cubicBezTo>
                  <a:pt x="248" y="320"/>
                  <a:pt x="248" y="296"/>
                  <a:pt x="248" y="264"/>
                </a:cubicBezTo>
                <a:cubicBezTo>
                  <a:pt x="248" y="232"/>
                  <a:pt x="256" y="200"/>
                  <a:pt x="248" y="168"/>
                </a:cubicBezTo>
                <a:close/>
              </a:path>
            </a:pathLst>
          </a:custGeom>
          <a:solidFill>
            <a:srgbClr val="0000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9">
            <a:extLst>
              <a:ext uri="{FF2B5EF4-FFF2-40B4-BE49-F238E27FC236}">
                <a16:creationId xmlns:a16="http://schemas.microsoft.com/office/drawing/2014/main" id="{DEEFAB5E-492C-4655-BFAB-CD634B3506E0}"/>
              </a:ext>
            </a:extLst>
          </p:cNvPr>
          <p:cNvSpPr>
            <a:spLocks/>
          </p:cNvSpPr>
          <p:nvPr/>
        </p:nvSpPr>
        <p:spPr bwMode="auto">
          <a:xfrm>
            <a:off x="1752600" y="4572000"/>
            <a:ext cx="3276600" cy="1143000"/>
          </a:xfrm>
          <a:prstGeom prst="borderCallout1">
            <a:avLst>
              <a:gd name="adj1" fmla="val -3339"/>
              <a:gd name="adj2" fmla="val 49735"/>
              <a:gd name="adj3" fmla="val -252107"/>
              <a:gd name="adj4" fmla="val 54519"/>
            </a:avLst>
          </a:prstGeom>
          <a:solidFill>
            <a:srgbClr val="0000FF"/>
          </a:solidFill>
          <a:ln w="5715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Quadratus  femoris </a:t>
            </a:r>
            <a:r>
              <a:rPr lang="en-US" sz="24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Quadrate tubercle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D40BBA5B-9CFA-46A2-BC7E-E5670B0FA8E7}"/>
              </a:ext>
            </a:extLst>
          </p:cNvPr>
          <p:cNvSpPr>
            <a:spLocks/>
          </p:cNvSpPr>
          <p:nvPr/>
        </p:nvSpPr>
        <p:spPr bwMode="auto">
          <a:xfrm flipH="1">
            <a:off x="3916363" y="127001"/>
            <a:ext cx="4114800" cy="790575"/>
          </a:xfrm>
          <a:prstGeom prst="borderCallout1">
            <a:avLst>
              <a:gd name="adj1" fmla="val -2294"/>
              <a:gd name="adj2" fmla="val 98853"/>
              <a:gd name="adj3" fmla="val 71487"/>
              <a:gd name="adj4" fmla="val 114827"/>
            </a:avLst>
          </a:prstGeom>
          <a:solidFill>
            <a:srgbClr val="0000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Piriformis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of Greater trochanter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45A87-9F4C-4922-AA60-3239FB1CEA53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72C21C4D-66E1-4DAD-8AC6-5559F295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7" t="9694" r="31104" b="23528"/>
          <a:stretch>
            <a:fillRect/>
          </a:stretch>
        </p:blipFill>
        <p:spPr bwMode="auto">
          <a:xfrm>
            <a:off x="1828800" y="0"/>
            <a:ext cx="2819400" cy="68580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7A78568F-5CDB-4E52-B4B4-CA6E1488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0945" r="43375" b="22278"/>
          <a:stretch>
            <a:fillRect/>
          </a:stretch>
        </p:blipFill>
        <p:spPr bwMode="auto">
          <a:xfrm rot="191478" flipH="1">
            <a:off x="6299200" y="300038"/>
            <a:ext cx="3359150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2" name="AutoShape 6">
            <a:extLst>
              <a:ext uri="{FF2B5EF4-FFF2-40B4-BE49-F238E27FC236}">
                <a16:creationId xmlns:a16="http://schemas.microsoft.com/office/drawing/2014/main" id="{B2DDE54B-8D0C-4CB3-BE75-1C1D2255DADC}"/>
              </a:ext>
            </a:extLst>
          </p:cNvPr>
          <p:cNvSpPr>
            <a:spLocks/>
          </p:cNvSpPr>
          <p:nvPr/>
        </p:nvSpPr>
        <p:spPr bwMode="auto">
          <a:xfrm>
            <a:off x="3886200" y="4724401"/>
            <a:ext cx="2590800" cy="1547813"/>
          </a:xfrm>
          <a:prstGeom prst="borderCallout2">
            <a:avLst>
              <a:gd name="adj1" fmla="val 7384"/>
              <a:gd name="adj2" fmla="val 102940"/>
              <a:gd name="adj3" fmla="val 7384"/>
              <a:gd name="adj4" fmla="val 136644"/>
              <a:gd name="adj5" fmla="val -75635"/>
              <a:gd name="adj6" fmla="val 147486"/>
            </a:avLst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posterior border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(linea aspera)</a:t>
            </a:r>
          </a:p>
        </p:txBody>
      </p:sp>
      <p:sp>
        <p:nvSpPr>
          <p:cNvPr id="142343" name="AutoShape 7">
            <a:extLst>
              <a:ext uri="{FF2B5EF4-FFF2-40B4-BE49-F238E27FC236}">
                <a16:creationId xmlns:a16="http://schemas.microsoft.com/office/drawing/2014/main" id="{FA6148FE-51D2-4CD8-9575-F52134969F44}"/>
              </a:ext>
            </a:extLst>
          </p:cNvPr>
          <p:cNvSpPr>
            <a:spLocks/>
          </p:cNvSpPr>
          <p:nvPr/>
        </p:nvSpPr>
        <p:spPr bwMode="auto">
          <a:xfrm>
            <a:off x="4267200" y="3352801"/>
            <a:ext cx="2414588" cy="1184275"/>
          </a:xfrm>
          <a:prstGeom prst="borderCallout2">
            <a:avLst>
              <a:gd name="adj1" fmla="val 9653"/>
              <a:gd name="adj2" fmla="val -3157"/>
              <a:gd name="adj3" fmla="val 9653"/>
              <a:gd name="adj4" fmla="val -31491"/>
              <a:gd name="adj5" fmla="val -9250"/>
              <a:gd name="adj6" fmla="val -45102"/>
            </a:avLst>
          </a:prstGeom>
          <a:solidFill>
            <a:srgbClr val="CCFF99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Anterior surface</a:t>
            </a:r>
          </a:p>
        </p:txBody>
      </p:sp>
      <p:sp>
        <p:nvSpPr>
          <p:cNvPr id="142346" name="Rectangle 10">
            <a:extLst>
              <a:ext uri="{FF2B5EF4-FFF2-40B4-BE49-F238E27FC236}">
                <a16:creationId xmlns:a16="http://schemas.microsoft.com/office/drawing/2014/main" id="{8C7F41D1-E88A-4CFF-B49E-98EFAE7A5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1981200" cy="12954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00"/>
                </a:solidFill>
                <a:latin typeface="Arial" charset="0"/>
                <a:cs typeface="Arial" charset="0"/>
              </a:rPr>
              <a:t>Shaft of femur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E7070703-8ABC-43FF-83BB-8BF23260FAFD}"/>
              </a:ext>
            </a:extLst>
          </p:cNvPr>
          <p:cNvSpPr>
            <a:spLocks noChangeArrowheads="1"/>
          </p:cNvSpPr>
          <p:nvPr/>
        </p:nvSpPr>
        <p:spPr bwMode="auto">
          <a:xfrm rot="20740637">
            <a:off x="9144000" y="609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9DDC760D-2039-4AF1-ACE6-0E13DD1EEBE3}"/>
              </a:ext>
            </a:extLst>
          </p:cNvPr>
          <p:cNvSpPr>
            <a:spLocks/>
          </p:cNvSpPr>
          <p:nvPr/>
        </p:nvSpPr>
        <p:spPr bwMode="auto">
          <a:xfrm>
            <a:off x="8153400" y="1944688"/>
            <a:ext cx="2286000" cy="950912"/>
          </a:xfrm>
          <a:prstGeom prst="borderCallout2">
            <a:avLst>
              <a:gd name="adj1" fmla="val 9653"/>
              <a:gd name="adj2" fmla="val -3708"/>
              <a:gd name="adj3" fmla="val 9653"/>
              <a:gd name="adj4" fmla="val -11051"/>
              <a:gd name="adj5" fmla="val 103486"/>
              <a:gd name="adj6" fmla="val -13864"/>
            </a:avLst>
          </a:prstGeom>
          <a:solidFill>
            <a:srgbClr val="0066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66"/>
                </a:solidFill>
                <a:latin typeface="Arial" charset="0"/>
                <a:cs typeface="Arial" charset="0"/>
              </a:rPr>
              <a:t>Postromedial</a:t>
            </a:r>
            <a:r>
              <a:rPr lang="en-US" sz="2400" b="1" dirty="0">
                <a:solidFill>
                  <a:srgbClr val="FFFF66"/>
                </a:solidFill>
                <a:latin typeface="Arial" charset="0"/>
                <a:cs typeface="Arial" charset="0"/>
              </a:rPr>
              <a:t>  surface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16C9A37A-9356-492C-95E5-9613AF5321DB}"/>
              </a:ext>
            </a:extLst>
          </p:cNvPr>
          <p:cNvSpPr>
            <a:spLocks/>
          </p:cNvSpPr>
          <p:nvPr/>
        </p:nvSpPr>
        <p:spPr bwMode="auto">
          <a:xfrm>
            <a:off x="4114800" y="1905000"/>
            <a:ext cx="2414588" cy="914400"/>
          </a:xfrm>
          <a:prstGeom prst="borderCallout2">
            <a:avLst>
              <a:gd name="adj1" fmla="val 9653"/>
              <a:gd name="adj2" fmla="val 103157"/>
              <a:gd name="adj3" fmla="val 9653"/>
              <a:gd name="adj4" fmla="val 111898"/>
              <a:gd name="adj5" fmla="val 105117"/>
              <a:gd name="adj6" fmla="val 139759"/>
            </a:avLst>
          </a:prstGeom>
          <a:solidFill>
            <a:srgbClr val="FF0000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66"/>
                </a:solidFill>
                <a:latin typeface="Arial" charset="0"/>
                <a:cs typeface="Arial" charset="0"/>
              </a:rPr>
              <a:t>Posterolateral surface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37620-4984-4A13-94BE-AADA1F86470E}"/>
              </a:ext>
            </a:extLst>
          </p:cNvPr>
          <p:cNvSpPr/>
          <p:nvPr/>
        </p:nvSpPr>
        <p:spPr>
          <a:xfrm>
            <a:off x="8458200" y="3505201"/>
            <a:ext cx="1603494" cy="1200329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Left femur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C6C6D-01F1-44FA-8AC2-AF5765C2E89B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>
            <a:extLst>
              <a:ext uri="{FF2B5EF4-FFF2-40B4-BE49-F238E27FC236}">
                <a16:creationId xmlns:a16="http://schemas.microsoft.com/office/drawing/2014/main" id="{21F6CDE7-1E66-4F6E-9DB4-6FCB2CE1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0945" r="43375" b="22278"/>
          <a:stretch>
            <a:fillRect/>
          </a:stretch>
        </p:blipFill>
        <p:spPr bwMode="auto">
          <a:xfrm>
            <a:off x="4381501" y="1"/>
            <a:ext cx="33575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AutoShape 5">
            <a:extLst>
              <a:ext uri="{FF2B5EF4-FFF2-40B4-BE49-F238E27FC236}">
                <a16:creationId xmlns:a16="http://schemas.microsoft.com/office/drawing/2014/main" id="{B5A2B0BF-C242-41EA-84EE-F46A1DCAB07F}"/>
              </a:ext>
            </a:extLst>
          </p:cNvPr>
          <p:cNvSpPr>
            <a:spLocks/>
          </p:cNvSpPr>
          <p:nvPr/>
        </p:nvSpPr>
        <p:spPr bwMode="auto">
          <a:xfrm>
            <a:off x="7483475" y="3494088"/>
            <a:ext cx="2827338" cy="728662"/>
          </a:xfrm>
          <a:prstGeom prst="borderCallout2">
            <a:avLst>
              <a:gd name="adj1" fmla="val 15685"/>
              <a:gd name="adj2" fmla="val -2694"/>
              <a:gd name="adj3" fmla="val 15685"/>
              <a:gd name="adj4" fmla="val -23134"/>
              <a:gd name="adj5" fmla="val 14338"/>
              <a:gd name="adj6" fmla="val -41472"/>
            </a:avLst>
          </a:prstGeom>
          <a:solidFill>
            <a:schemeClr val="folHlink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linea aspera</a:t>
            </a:r>
          </a:p>
        </p:txBody>
      </p:sp>
      <p:sp>
        <p:nvSpPr>
          <p:cNvPr id="185351" name="AutoShape 7">
            <a:extLst>
              <a:ext uri="{FF2B5EF4-FFF2-40B4-BE49-F238E27FC236}">
                <a16:creationId xmlns:a16="http://schemas.microsoft.com/office/drawing/2014/main" id="{BD4B74E8-841B-4EF4-9B0D-C50B785206E1}"/>
              </a:ext>
            </a:extLst>
          </p:cNvPr>
          <p:cNvSpPr>
            <a:spLocks/>
          </p:cNvSpPr>
          <p:nvPr/>
        </p:nvSpPr>
        <p:spPr bwMode="auto">
          <a:xfrm>
            <a:off x="2563813" y="1535113"/>
            <a:ext cx="2252662" cy="774700"/>
          </a:xfrm>
          <a:prstGeom prst="borderCallout2">
            <a:avLst>
              <a:gd name="adj1" fmla="val 14755"/>
              <a:gd name="adj2" fmla="val 103384"/>
              <a:gd name="adj3" fmla="val 14755"/>
              <a:gd name="adj4" fmla="val 118111"/>
              <a:gd name="adj5" fmla="val 224181"/>
              <a:gd name="adj6" fmla="val 167301"/>
            </a:avLst>
          </a:prstGeom>
          <a:solidFill>
            <a:srgbClr val="FFCCCC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Medial lip</a:t>
            </a:r>
          </a:p>
        </p:txBody>
      </p:sp>
      <p:sp>
        <p:nvSpPr>
          <p:cNvPr id="185352" name="AutoShape 8">
            <a:extLst>
              <a:ext uri="{FF2B5EF4-FFF2-40B4-BE49-F238E27FC236}">
                <a16:creationId xmlns:a16="http://schemas.microsoft.com/office/drawing/2014/main" id="{DF399EDB-E366-4180-B678-9A22D1975C00}"/>
              </a:ext>
            </a:extLst>
          </p:cNvPr>
          <p:cNvSpPr>
            <a:spLocks/>
          </p:cNvSpPr>
          <p:nvPr/>
        </p:nvSpPr>
        <p:spPr bwMode="auto">
          <a:xfrm>
            <a:off x="7688263" y="2228850"/>
            <a:ext cx="2133600" cy="774700"/>
          </a:xfrm>
          <a:prstGeom prst="borderCallout2">
            <a:avLst>
              <a:gd name="adj1" fmla="val 14755"/>
              <a:gd name="adj2" fmla="val -3569"/>
              <a:gd name="adj3" fmla="val 14755"/>
              <a:gd name="adj4" fmla="val -15625"/>
              <a:gd name="adj5" fmla="val 126639"/>
              <a:gd name="adj6" fmla="val -59079"/>
            </a:avLst>
          </a:prstGeom>
          <a:solidFill>
            <a:srgbClr val="00CCFF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lateral lip</a:t>
            </a:r>
          </a:p>
        </p:txBody>
      </p:sp>
      <p:sp>
        <p:nvSpPr>
          <p:cNvPr id="185353" name="AutoShape 9">
            <a:extLst>
              <a:ext uri="{FF2B5EF4-FFF2-40B4-BE49-F238E27FC236}">
                <a16:creationId xmlns:a16="http://schemas.microsoft.com/office/drawing/2014/main" id="{CABBFED2-F29F-40A9-8677-AE7481C0579F}"/>
              </a:ext>
            </a:extLst>
          </p:cNvPr>
          <p:cNvSpPr>
            <a:spLocks/>
          </p:cNvSpPr>
          <p:nvPr/>
        </p:nvSpPr>
        <p:spPr bwMode="auto">
          <a:xfrm>
            <a:off x="2292350" y="495300"/>
            <a:ext cx="2598738" cy="774700"/>
          </a:xfrm>
          <a:prstGeom prst="borderCallout2">
            <a:avLst>
              <a:gd name="adj1" fmla="val 14755"/>
              <a:gd name="adj2" fmla="val 102931"/>
              <a:gd name="adj3" fmla="val 14755"/>
              <a:gd name="adj4" fmla="val 109833"/>
              <a:gd name="adj5" fmla="val 192130"/>
              <a:gd name="adj6" fmla="val 159644"/>
            </a:avLst>
          </a:prstGeom>
          <a:solidFill>
            <a:srgbClr val="FF99FF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Spiral line</a:t>
            </a:r>
          </a:p>
        </p:txBody>
      </p:sp>
      <p:sp>
        <p:nvSpPr>
          <p:cNvPr id="185354" name="AutoShape 10">
            <a:extLst>
              <a:ext uri="{FF2B5EF4-FFF2-40B4-BE49-F238E27FC236}">
                <a16:creationId xmlns:a16="http://schemas.microsoft.com/office/drawing/2014/main" id="{F2EBB456-1605-4DAE-9687-3DCCBDB7F110}"/>
              </a:ext>
            </a:extLst>
          </p:cNvPr>
          <p:cNvSpPr>
            <a:spLocks/>
          </p:cNvSpPr>
          <p:nvPr/>
        </p:nvSpPr>
        <p:spPr bwMode="auto">
          <a:xfrm>
            <a:off x="7621589" y="746126"/>
            <a:ext cx="2414587" cy="1184275"/>
          </a:xfrm>
          <a:prstGeom prst="borderCallout2">
            <a:avLst>
              <a:gd name="adj1" fmla="val 9653"/>
              <a:gd name="adj2" fmla="val -3157"/>
              <a:gd name="adj3" fmla="val 9653"/>
              <a:gd name="adj4" fmla="val -3157"/>
              <a:gd name="adj5" fmla="val 76926"/>
              <a:gd name="adj6" fmla="val -32787"/>
            </a:avLst>
          </a:prstGeom>
          <a:solidFill>
            <a:srgbClr val="CCFF99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Gluteal tuberosity</a:t>
            </a:r>
          </a:p>
        </p:txBody>
      </p:sp>
      <p:sp>
        <p:nvSpPr>
          <p:cNvPr id="185355" name="AutoShape 11">
            <a:extLst>
              <a:ext uri="{FF2B5EF4-FFF2-40B4-BE49-F238E27FC236}">
                <a16:creationId xmlns:a16="http://schemas.microsoft.com/office/drawing/2014/main" id="{3072CE1D-2FD7-480E-8ECB-E6A5A2619EBA}"/>
              </a:ext>
            </a:extLst>
          </p:cNvPr>
          <p:cNvSpPr>
            <a:spLocks/>
          </p:cNvSpPr>
          <p:nvPr/>
        </p:nvSpPr>
        <p:spPr bwMode="auto">
          <a:xfrm>
            <a:off x="1955800" y="2484438"/>
            <a:ext cx="2903538" cy="1390650"/>
          </a:xfrm>
          <a:prstGeom prst="borderCallout2">
            <a:avLst>
              <a:gd name="adj1" fmla="val 8218"/>
              <a:gd name="adj2" fmla="val 102625"/>
              <a:gd name="adj3" fmla="val 8218"/>
              <a:gd name="adj4" fmla="val 111153"/>
              <a:gd name="adj5" fmla="val 171255"/>
              <a:gd name="adj6" fmla="val 136032"/>
            </a:avLst>
          </a:prstGeom>
          <a:solidFill>
            <a:srgbClr val="FF9900"/>
          </a:solidFill>
          <a:ln w="57150">
            <a:solidFill>
              <a:srgbClr val="3399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Medial supracondylar ridge</a:t>
            </a:r>
          </a:p>
        </p:txBody>
      </p:sp>
      <p:sp>
        <p:nvSpPr>
          <p:cNvPr id="185356" name="AutoShape 12">
            <a:extLst>
              <a:ext uri="{FF2B5EF4-FFF2-40B4-BE49-F238E27FC236}">
                <a16:creationId xmlns:a16="http://schemas.microsoft.com/office/drawing/2014/main" id="{48B83420-F833-48F0-8020-04531B800B21}"/>
              </a:ext>
            </a:extLst>
          </p:cNvPr>
          <p:cNvSpPr>
            <a:spLocks/>
          </p:cNvSpPr>
          <p:nvPr/>
        </p:nvSpPr>
        <p:spPr bwMode="auto">
          <a:xfrm>
            <a:off x="7381876" y="4610101"/>
            <a:ext cx="2917825" cy="1489075"/>
          </a:xfrm>
          <a:prstGeom prst="borderCallout2">
            <a:avLst>
              <a:gd name="adj1" fmla="val 7676"/>
              <a:gd name="adj2" fmla="val -2611"/>
              <a:gd name="adj3" fmla="val 7676"/>
              <a:gd name="adj4" fmla="val -10773"/>
              <a:gd name="adj5" fmla="val 31130"/>
              <a:gd name="adj6" fmla="val -44505"/>
            </a:avLst>
          </a:prstGeom>
          <a:solidFill>
            <a:srgbClr val="FFFF66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lateral supracondylar ridge</a:t>
            </a:r>
          </a:p>
        </p:txBody>
      </p:sp>
      <p:sp>
        <p:nvSpPr>
          <p:cNvPr id="185357" name="AutoShape 13">
            <a:extLst>
              <a:ext uri="{FF2B5EF4-FFF2-40B4-BE49-F238E27FC236}">
                <a16:creationId xmlns:a16="http://schemas.microsoft.com/office/drawing/2014/main" id="{0941B340-C037-4F98-A32F-062219D0D298}"/>
              </a:ext>
            </a:extLst>
          </p:cNvPr>
          <p:cNvSpPr>
            <a:spLocks/>
          </p:cNvSpPr>
          <p:nvPr/>
        </p:nvSpPr>
        <p:spPr bwMode="auto">
          <a:xfrm>
            <a:off x="2208214" y="4149726"/>
            <a:ext cx="2414587" cy="1184275"/>
          </a:xfrm>
          <a:prstGeom prst="borderCallout2">
            <a:avLst>
              <a:gd name="adj1" fmla="val 9653"/>
              <a:gd name="adj2" fmla="val 103157"/>
              <a:gd name="adj3" fmla="val 9653"/>
              <a:gd name="adj4" fmla="val 114991"/>
              <a:gd name="adj5" fmla="val 117023"/>
              <a:gd name="adj6" fmla="val 148597"/>
            </a:avLst>
          </a:prstGeom>
          <a:solidFill>
            <a:srgbClr val="FF33CC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Popliteal surface</a:t>
            </a:r>
          </a:p>
        </p:txBody>
      </p:sp>
      <p:sp>
        <p:nvSpPr>
          <p:cNvPr id="70667" name="Rectangle 15">
            <a:extLst>
              <a:ext uri="{FF2B5EF4-FFF2-40B4-BE49-F238E27FC236}">
                <a16:creationId xmlns:a16="http://schemas.microsoft.com/office/drawing/2014/main" id="{82A6A112-F9C5-4158-820B-9AC4264E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1"/>
            <a:ext cx="6477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sp>
        <p:nvSpPr>
          <p:cNvPr id="185360" name="AutoShape 16">
            <a:extLst>
              <a:ext uri="{FF2B5EF4-FFF2-40B4-BE49-F238E27FC236}">
                <a16:creationId xmlns:a16="http://schemas.microsoft.com/office/drawing/2014/main" id="{59BF81A8-68B3-4261-8D4F-18DF76F7EB17}"/>
              </a:ext>
            </a:extLst>
          </p:cNvPr>
          <p:cNvSpPr>
            <a:spLocks/>
          </p:cNvSpPr>
          <p:nvPr/>
        </p:nvSpPr>
        <p:spPr bwMode="auto">
          <a:xfrm>
            <a:off x="1947864" y="5530851"/>
            <a:ext cx="2466975" cy="1147763"/>
          </a:xfrm>
          <a:prstGeom prst="borderCallout2">
            <a:avLst>
              <a:gd name="adj1" fmla="val 9958"/>
              <a:gd name="adj2" fmla="val 103088"/>
              <a:gd name="adj3" fmla="val -2986"/>
              <a:gd name="adj4" fmla="val 121620"/>
              <a:gd name="adj5" fmla="val 38727"/>
              <a:gd name="adj6" fmla="val 125019"/>
            </a:avLst>
          </a:prstGeom>
          <a:solidFill>
            <a:srgbClr val="CCFF99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Adductor tubercle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AC758-D463-4DB6-8D65-35A5054187CB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nimBg="1"/>
      <p:bldP spid="185351" grpId="0" animBg="1"/>
      <p:bldP spid="185352" grpId="0" animBg="1"/>
      <p:bldP spid="185353" grpId="0" animBg="1"/>
      <p:bldP spid="185354" grpId="0" animBg="1"/>
      <p:bldP spid="185355" grpId="0" animBg="1"/>
      <p:bldP spid="185356" grpId="0" animBg="1"/>
      <p:bldP spid="185357" grpId="0" animBg="1"/>
      <p:bldP spid="1853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>
            <a:extLst>
              <a:ext uri="{FF2B5EF4-FFF2-40B4-BE49-F238E27FC236}">
                <a16:creationId xmlns:a16="http://schemas.microsoft.com/office/drawing/2014/main" id="{C1BCC9A0-F7BE-4260-8AC9-6100A16F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6223" r="70412" b="48445"/>
          <a:stretch>
            <a:fillRect/>
          </a:stretch>
        </p:blipFill>
        <p:spPr bwMode="auto">
          <a:xfrm>
            <a:off x="8153400" y="80964"/>
            <a:ext cx="2286000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E6C29ACE-99A0-498A-8AFD-3CEEA328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581400"/>
            <a:ext cx="228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220" name="Oval 5">
            <a:extLst>
              <a:ext uri="{FF2B5EF4-FFF2-40B4-BE49-F238E27FC236}">
                <a16:creationId xmlns:a16="http://schemas.microsoft.com/office/drawing/2014/main" id="{4FD519E7-3C35-4F78-9DF3-2ED7A9EB7129}"/>
              </a:ext>
            </a:extLst>
          </p:cNvPr>
          <p:cNvSpPr>
            <a:spLocks noChangeArrowheads="1"/>
          </p:cNvSpPr>
          <p:nvPr/>
        </p:nvSpPr>
        <p:spPr bwMode="auto">
          <a:xfrm rot="20208084">
            <a:off x="9906000" y="5486400"/>
            <a:ext cx="457200" cy="99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C257A217-4B16-4619-BE74-95E30C103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057400"/>
            <a:ext cx="304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20169" name="Line 9">
            <a:extLst>
              <a:ext uri="{FF2B5EF4-FFF2-40B4-BE49-F238E27FC236}">
                <a16:creationId xmlns:a16="http://schemas.microsoft.com/office/drawing/2014/main" id="{95CEC5CA-D77D-4E24-B3FA-4547E86C63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2209800"/>
            <a:ext cx="1981200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tangle 16">
            <a:extLst>
              <a:ext uri="{FF2B5EF4-FFF2-40B4-BE49-F238E27FC236}">
                <a16:creationId xmlns:a16="http://schemas.microsoft.com/office/drawing/2014/main" id="{941E1513-36E9-4AC6-A360-8A45A7582728}"/>
              </a:ext>
            </a:extLst>
          </p:cNvPr>
          <p:cNvSpPr>
            <a:spLocks noChangeArrowheads="1"/>
          </p:cNvSpPr>
          <p:nvPr/>
        </p:nvSpPr>
        <p:spPr bwMode="auto">
          <a:xfrm rot="1381022">
            <a:off x="4648200" y="4953000"/>
            <a:ext cx="533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24" name="Picture 27" descr="hip">
            <a:extLst>
              <a:ext uri="{FF2B5EF4-FFF2-40B4-BE49-F238E27FC236}">
                <a16:creationId xmlns:a16="http://schemas.microsoft.com/office/drawing/2014/main" id="{1830155D-6F4C-4926-BB03-A6676A30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1"/>
            <a:ext cx="54292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89" name="AutoShape 29">
            <a:extLst>
              <a:ext uri="{FF2B5EF4-FFF2-40B4-BE49-F238E27FC236}">
                <a16:creationId xmlns:a16="http://schemas.microsoft.com/office/drawing/2014/main" id="{C0B77CF6-3486-48E3-8020-CA23E6F7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0"/>
            <a:ext cx="2667000" cy="1371600"/>
          </a:xfrm>
          <a:prstGeom prst="wedgeRoundRectCallout">
            <a:avLst>
              <a:gd name="adj1" fmla="val -90356"/>
              <a:gd name="adj2" fmla="val 139815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Sacroilliac joint</a:t>
            </a:r>
          </a:p>
        </p:txBody>
      </p:sp>
      <p:sp>
        <p:nvSpPr>
          <p:cNvPr id="220191" name="Rectangle 31">
            <a:extLst>
              <a:ext uri="{FF2B5EF4-FFF2-40B4-BE49-F238E27FC236}">
                <a16:creationId xmlns:a16="http://schemas.microsoft.com/office/drawing/2014/main" id="{15A23223-D8BD-4705-8477-8E60918E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867400"/>
            <a:ext cx="2819400" cy="609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Symphsis pubis</a:t>
            </a:r>
          </a:p>
        </p:txBody>
      </p:sp>
      <p:sp>
        <p:nvSpPr>
          <p:cNvPr id="9227" name="AutoShape 33">
            <a:extLst>
              <a:ext uri="{FF2B5EF4-FFF2-40B4-BE49-F238E27FC236}">
                <a16:creationId xmlns:a16="http://schemas.microsoft.com/office/drawing/2014/main" id="{6A66DC34-A0E4-47E8-96C3-D9E558B32C4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38600" y="4800600"/>
            <a:ext cx="304800" cy="381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55 w 21600"/>
              <a:gd name="T13" fmla="*/ 5355 h 21600"/>
              <a:gd name="T14" fmla="*/ 16245 w 21600"/>
              <a:gd name="T15" fmla="*/ 162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110" y="21600"/>
                </a:lnTo>
                <a:lnTo>
                  <a:pt x="1449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194" name="Line 34">
            <a:extLst>
              <a:ext uri="{FF2B5EF4-FFF2-40B4-BE49-F238E27FC236}">
                <a16:creationId xmlns:a16="http://schemas.microsoft.com/office/drawing/2014/main" id="{CB609921-812A-406E-BEFB-30A9E5240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1054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Callout 1 (Accent Bar) 16">
            <a:extLst>
              <a:ext uri="{FF2B5EF4-FFF2-40B4-BE49-F238E27FC236}">
                <a16:creationId xmlns:a16="http://schemas.microsoft.com/office/drawing/2014/main" id="{7E084DA3-BE82-41D7-9FD2-FD7108FCD74B}"/>
              </a:ext>
            </a:extLst>
          </p:cNvPr>
          <p:cNvSpPr/>
          <p:nvPr/>
        </p:nvSpPr>
        <p:spPr bwMode="auto">
          <a:xfrm flipH="1">
            <a:off x="5791200" y="4724400"/>
            <a:ext cx="3200400" cy="533400"/>
          </a:xfrm>
          <a:prstGeom prst="accentCallout1">
            <a:avLst>
              <a:gd name="adj1" fmla="val 30655"/>
              <a:gd name="adj2" fmla="val 42651"/>
              <a:gd name="adj3" fmla="val -552435"/>
              <a:gd name="adj4" fmla="val -716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lvl="3"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FF3300"/>
                </a:solidFill>
                <a:latin typeface="Arial"/>
                <a:ea typeface="SimSun" pitchFamily="2" charset="-122"/>
                <a:cs typeface="Arial" charset="0"/>
              </a:rPr>
              <a:t>Hip joint</a:t>
            </a:r>
            <a:endParaRPr lang="en-US" sz="32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4FF5D-83D7-406D-B508-51C266E4D2D6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9" grpId="0" animBg="1"/>
      <p:bldP spid="220191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>
            <a:extLst>
              <a:ext uri="{FF2B5EF4-FFF2-40B4-BE49-F238E27FC236}">
                <a16:creationId xmlns:a16="http://schemas.microsoft.com/office/drawing/2014/main" id="{4664876D-3477-4CE5-B537-0F6AC41B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0945" r="43375" b="22278"/>
          <a:stretch>
            <a:fillRect/>
          </a:stretch>
        </p:blipFill>
        <p:spPr bwMode="auto">
          <a:xfrm rot="21195665">
            <a:off x="1816101" y="203201"/>
            <a:ext cx="32734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D538E579-2EFA-4CFC-AC61-F17AAE14BC0B}"/>
              </a:ext>
            </a:extLst>
          </p:cNvPr>
          <p:cNvSpPr/>
          <p:nvPr/>
        </p:nvSpPr>
        <p:spPr>
          <a:xfrm>
            <a:off x="3657601" y="914400"/>
            <a:ext cx="663575" cy="3632200"/>
          </a:xfrm>
          <a:custGeom>
            <a:avLst/>
            <a:gdLst>
              <a:gd name="connsiteX0" fmla="*/ 643270 w 664535"/>
              <a:gd name="connsiteY0" fmla="*/ 88605 h 3615070"/>
              <a:gd name="connsiteX1" fmla="*/ 451884 w 664535"/>
              <a:gd name="connsiteY1" fmla="*/ 109870 h 3615070"/>
              <a:gd name="connsiteX2" fmla="*/ 345558 w 664535"/>
              <a:gd name="connsiteY2" fmla="*/ 747823 h 3615070"/>
              <a:gd name="connsiteX3" fmla="*/ 239232 w 664535"/>
              <a:gd name="connsiteY3" fmla="*/ 1513367 h 3615070"/>
              <a:gd name="connsiteX4" fmla="*/ 143539 w 664535"/>
              <a:gd name="connsiteY4" fmla="*/ 2363972 h 3615070"/>
              <a:gd name="connsiteX5" fmla="*/ 58479 w 664535"/>
              <a:gd name="connsiteY5" fmla="*/ 3140149 h 3615070"/>
              <a:gd name="connsiteX6" fmla="*/ 5316 w 664535"/>
              <a:gd name="connsiteY6" fmla="*/ 3469758 h 3615070"/>
              <a:gd name="connsiteX7" fmla="*/ 90377 w 664535"/>
              <a:gd name="connsiteY7" fmla="*/ 3522921 h 3615070"/>
              <a:gd name="connsiteX8" fmla="*/ 143539 w 664535"/>
              <a:gd name="connsiteY8" fmla="*/ 2916865 h 3615070"/>
              <a:gd name="connsiteX9" fmla="*/ 217967 w 664535"/>
              <a:gd name="connsiteY9" fmla="*/ 2395870 h 3615070"/>
              <a:gd name="connsiteX10" fmla="*/ 324293 w 664535"/>
              <a:gd name="connsiteY10" fmla="*/ 1343246 h 3615070"/>
              <a:gd name="connsiteX11" fmla="*/ 419986 w 664535"/>
              <a:gd name="connsiteY11" fmla="*/ 726558 h 3615070"/>
              <a:gd name="connsiteX12" fmla="*/ 473149 w 664535"/>
              <a:gd name="connsiteY12" fmla="*/ 269358 h 3615070"/>
              <a:gd name="connsiteX13" fmla="*/ 579474 w 664535"/>
              <a:gd name="connsiteY13" fmla="*/ 184298 h 3615070"/>
              <a:gd name="connsiteX14" fmla="*/ 643270 w 664535"/>
              <a:gd name="connsiteY14" fmla="*/ 88605 h 361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4535" h="3615070">
                <a:moveTo>
                  <a:pt x="643270" y="88605"/>
                </a:moveTo>
                <a:cubicBezTo>
                  <a:pt x="622005" y="76200"/>
                  <a:pt x="501503" y="0"/>
                  <a:pt x="451884" y="109870"/>
                </a:cubicBezTo>
                <a:cubicBezTo>
                  <a:pt x="402265" y="219740"/>
                  <a:pt x="381000" y="513907"/>
                  <a:pt x="345558" y="747823"/>
                </a:cubicBezTo>
                <a:cubicBezTo>
                  <a:pt x="310116" y="981739"/>
                  <a:pt x="272902" y="1244009"/>
                  <a:pt x="239232" y="1513367"/>
                </a:cubicBezTo>
                <a:cubicBezTo>
                  <a:pt x="205562" y="1782725"/>
                  <a:pt x="173665" y="2092842"/>
                  <a:pt x="143539" y="2363972"/>
                </a:cubicBezTo>
                <a:cubicBezTo>
                  <a:pt x="113413" y="2635102"/>
                  <a:pt x="81516" y="2955851"/>
                  <a:pt x="58479" y="3140149"/>
                </a:cubicBezTo>
                <a:cubicBezTo>
                  <a:pt x="35442" y="3324447"/>
                  <a:pt x="0" y="3405963"/>
                  <a:pt x="5316" y="3469758"/>
                </a:cubicBezTo>
                <a:cubicBezTo>
                  <a:pt x="10632" y="3533553"/>
                  <a:pt x="67340" y="3615070"/>
                  <a:pt x="90377" y="3522921"/>
                </a:cubicBezTo>
                <a:cubicBezTo>
                  <a:pt x="113414" y="3430772"/>
                  <a:pt x="122274" y="3104707"/>
                  <a:pt x="143539" y="2916865"/>
                </a:cubicBezTo>
                <a:cubicBezTo>
                  <a:pt x="164804" y="2729023"/>
                  <a:pt x="187841" y="2658140"/>
                  <a:pt x="217967" y="2395870"/>
                </a:cubicBezTo>
                <a:cubicBezTo>
                  <a:pt x="248093" y="2133600"/>
                  <a:pt x="290623" y="1621465"/>
                  <a:pt x="324293" y="1343246"/>
                </a:cubicBezTo>
                <a:cubicBezTo>
                  <a:pt x="357963" y="1065027"/>
                  <a:pt x="395177" y="905539"/>
                  <a:pt x="419986" y="726558"/>
                </a:cubicBezTo>
                <a:cubicBezTo>
                  <a:pt x="444795" y="547577"/>
                  <a:pt x="446568" y="359735"/>
                  <a:pt x="473149" y="269358"/>
                </a:cubicBezTo>
                <a:cubicBezTo>
                  <a:pt x="499730" y="178981"/>
                  <a:pt x="549349" y="212651"/>
                  <a:pt x="579474" y="184298"/>
                </a:cubicBezTo>
                <a:cubicBezTo>
                  <a:pt x="609599" y="155945"/>
                  <a:pt x="664535" y="101010"/>
                  <a:pt x="643270" y="88605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2708" name="Picture 2">
            <a:extLst>
              <a:ext uri="{FF2B5EF4-FFF2-40B4-BE49-F238E27FC236}">
                <a16:creationId xmlns:a16="http://schemas.microsoft.com/office/drawing/2014/main" id="{F8E17737-7A70-4D39-8B15-5511DF28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4" t="9694" r="49063" b="23528"/>
          <a:stretch>
            <a:fillRect/>
          </a:stretch>
        </p:blipFill>
        <p:spPr bwMode="auto">
          <a:xfrm>
            <a:off x="7104063" y="0"/>
            <a:ext cx="3003550" cy="6858000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3" name="Freeform 5">
            <a:extLst>
              <a:ext uri="{FF2B5EF4-FFF2-40B4-BE49-F238E27FC236}">
                <a16:creationId xmlns:a16="http://schemas.microsoft.com/office/drawing/2014/main" id="{9019283E-FB7E-4912-84B5-F8BD13F1153B}"/>
              </a:ext>
            </a:extLst>
          </p:cNvPr>
          <p:cNvSpPr>
            <a:spLocks/>
          </p:cNvSpPr>
          <p:nvPr/>
        </p:nvSpPr>
        <p:spPr bwMode="auto">
          <a:xfrm rot="20856656">
            <a:off x="8040689" y="1128714"/>
            <a:ext cx="496887" cy="3749675"/>
          </a:xfrm>
          <a:custGeom>
            <a:avLst/>
            <a:gdLst>
              <a:gd name="T0" fmla="*/ 2147483646 w 265"/>
              <a:gd name="T1" fmla="*/ 2147483646 h 2366"/>
              <a:gd name="T2" fmla="*/ 2147483646 w 265"/>
              <a:gd name="T3" fmla="*/ 2147483646 h 2366"/>
              <a:gd name="T4" fmla="*/ 2147483646 w 265"/>
              <a:gd name="T5" fmla="*/ 2147483646 h 2366"/>
              <a:gd name="T6" fmla="*/ 2147483646 w 265"/>
              <a:gd name="T7" fmla="*/ 2147483646 h 2366"/>
              <a:gd name="T8" fmla="*/ 2147483646 w 265"/>
              <a:gd name="T9" fmla="*/ 2147483646 h 2366"/>
              <a:gd name="T10" fmla="*/ 2147483646 w 265"/>
              <a:gd name="T11" fmla="*/ 2147483646 h 2366"/>
              <a:gd name="T12" fmla="*/ 2147483646 w 265"/>
              <a:gd name="T13" fmla="*/ 2147483646 h 2366"/>
              <a:gd name="T14" fmla="*/ 2147483646 w 265"/>
              <a:gd name="T15" fmla="*/ 2147483646 h 2366"/>
              <a:gd name="T16" fmla="*/ 2147483646 w 265"/>
              <a:gd name="T17" fmla="*/ 2147483646 h 2366"/>
              <a:gd name="T18" fmla="*/ 2147483646 w 265"/>
              <a:gd name="T19" fmla="*/ 2147483646 h 2366"/>
              <a:gd name="T20" fmla="*/ 2147483646 w 265"/>
              <a:gd name="T21" fmla="*/ 2147483646 h 23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5"/>
              <a:gd name="T34" fmla="*/ 0 h 2366"/>
              <a:gd name="T35" fmla="*/ 265 w 265"/>
              <a:gd name="T36" fmla="*/ 2366 h 23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5" h="2366">
                <a:moveTo>
                  <a:pt x="159" y="31"/>
                </a:moveTo>
                <a:cubicBezTo>
                  <a:pt x="121" y="1"/>
                  <a:pt x="46" y="0"/>
                  <a:pt x="23" y="121"/>
                </a:cubicBezTo>
                <a:cubicBezTo>
                  <a:pt x="0" y="242"/>
                  <a:pt x="23" y="514"/>
                  <a:pt x="23" y="756"/>
                </a:cubicBezTo>
                <a:cubicBezTo>
                  <a:pt x="23" y="998"/>
                  <a:pt x="23" y="1324"/>
                  <a:pt x="23" y="1573"/>
                </a:cubicBezTo>
                <a:cubicBezTo>
                  <a:pt x="23" y="1822"/>
                  <a:pt x="0" y="2140"/>
                  <a:pt x="23" y="2253"/>
                </a:cubicBezTo>
                <a:cubicBezTo>
                  <a:pt x="46" y="2366"/>
                  <a:pt x="121" y="2276"/>
                  <a:pt x="159" y="2253"/>
                </a:cubicBezTo>
                <a:cubicBezTo>
                  <a:pt x="197" y="2230"/>
                  <a:pt x="235" y="2261"/>
                  <a:pt x="250" y="2117"/>
                </a:cubicBezTo>
                <a:cubicBezTo>
                  <a:pt x="265" y="1973"/>
                  <a:pt x="250" y="1633"/>
                  <a:pt x="250" y="1391"/>
                </a:cubicBezTo>
                <a:cubicBezTo>
                  <a:pt x="250" y="1149"/>
                  <a:pt x="250" y="847"/>
                  <a:pt x="250" y="666"/>
                </a:cubicBezTo>
                <a:cubicBezTo>
                  <a:pt x="250" y="485"/>
                  <a:pt x="265" y="401"/>
                  <a:pt x="250" y="303"/>
                </a:cubicBezTo>
                <a:cubicBezTo>
                  <a:pt x="235" y="205"/>
                  <a:pt x="197" y="61"/>
                  <a:pt x="159" y="3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34" name="AutoShape 6">
            <a:extLst>
              <a:ext uri="{FF2B5EF4-FFF2-40B4-BE49-F238E27FC236}">
                <a16:creationId xmlns:a16="http://schemas.microsoft.com/office/drawing/2014/main" id="{B34299EA-1CD8-4FCE-873F-F719CE99804D}"/>
              </a:ext>
            </a:extLst>
          </p:cNvPr>
          <p:cNvSpPr>
            <a:spLocks/>
          </p:cNvSpPr>
          <p:nvPr/>
        </p:nvSpPr>
        <p:spPr bwMode="auto">
          <a:xfrm>
            <a:off x="5180013" y="4724400"/>
            <a:ext cx="2362200" cy="1219200"/>
          </a:xfrm>
          <a:prstGeom prst="borderCallout1">
            <a:avLst>
              <a:gd name="adj1" fmla="val 9375"/>
              <a:gd name="adj2" fmla="val 103227"/>
              <a:gd name="adj3" fmla="val -77736"/>
              <a:gd name="adj4" fmla="val 139852"/>
            </a:avLst>
          </a:prstGeom>
          <a:solidFill>
            <a:srgbClr val="FF3300"/>
          </a:solidFill>
          <a:ln w="57150" cap="sq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Vastus intermedius</a:t>
            </a:r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740" name="Freeform 12">
            <a:extLst>
              <a:ext uri="{FF2B5EF4-FFF2-40B4-BE49-F238E27FC236}">
                <a16:creationId xmlns:a16="http://schemas.microsoft.com/office/drawing/2014/main" id="{334D14B4-B21D-4EC3-9FCA-4361D273433F}"/>
              </a:ext>
            </a:extLst>
          </p:cNvPr>
          <p:cNvSpPr>
            <a:spLocks/>
          </p:cNvSpPr>
          <p:nvPr/>
        </p:nvSpPr>
        <p:spPr bwMode="auto">
          <a:xfrm>
            <a:off x="8112126" y="1125538"/>
            <a:ext cx="269875" cy="647700"/>
          </a:xfrm>
          <a:custGeom>
            <a:avLst/>
            <a:gdLst>
              <a:gd name="T0" fmla="*/ 2147483646 w 152"/>
              <a:gd name="T1" fmla="*/ 2147483646 h 438"/>
              <a:gd name="T2" fmla="*/ 2147483646 w 152"/>
              <a:gd name="T3" fmla="*/ 2147483646 h 438"/>
              <a:gd name="T4" fmla="*/ 2147483646 w 152"/>
              <a:gd name="T5" fmla="*/ 2147483646 h 438"/>
              <a:gd name="T6" fmla="*/ 2147483646 w 152"/>
              <a:gd name="T7" fmla="*/ 2147483646 h 438"/>
              <a:gd name="T8" fmla="*/ 2147483646 w 152"/>
              <a:gd name="T9" fmla="*/ 2147483646 h 438"/>
              <a:gd name="T10" fmla="*/ 2147483646 w 152"/>
              <a:gd name="T11" fmla="*/ 2147483646 h 4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438"/>
              <a:gd name="T20" fmla="*/ 152 w 152"/>
              <a:gd name="T21" fmla="*/ 438 h 4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438">
                <a:moveTo>
                  <a:pt x="98" y="347"/>
                </a:moveTo>
                <a:cubicBezTo>
                  <a:pt x="83" y="279"/>
                  <a:pt x="68" y="211"/>
                  <a:pt x="53" y="166"/>
                </a:cubicBezTo>
                <a:cubicBezTo>
                  <a:pt x="38" y="121"/>
                  <a:pt x="0" y="98"/>
                  <a:pt x="7" y="75"/>
                </a:cubicBezTo>
                <a:cubicBezTo>
                  <a:pt x="14" y="52"/>
                  <a:pt x="75" y="0"/>
                  <a:pt x="98" y="30"/>
                </a:cubicBezTo>
                <a:cubicBezTo>
                  <a:pt x="121" y="60"/>
                  <a:pt x="136" y="188"/>
                  <a:pt x="144" y="256"/>
                </a:cubicBezTo>
                <a:cubicBezTo>
                  <a:pt x="152" y="324"/>
                  <a:pt x="148" y="381"/>
                  <a:pt x="144" y="438"/>
                </a:cubicBezTo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4" name="Rectangle 16">
            <a:extLst>
              <a:ext uri="{FF2B5EF4-FFF2-40B4-BE49-F238E27FC236}">
                <a16:creationId xmlns:a16="http://schemas.microsoft.com/office/drawing/2014/main" id="{3D6F7B84-9205-440A-A5F5-69342A81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60350"/>
            <a:ext cx="2736850" cy="1366838"/>
          </a:xfrm>
          <a:prstGeom prst="rect">
            <a:avLst/>
          </a:prstGeom>
          <a:solidFill>
            <a:srgbClr val="FF3300">
              <a:alpha val="3803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</a:rPr>
              <a:t>Origin of the three vasti</a:t>
            </a:r>
          </a:p>
        </p:txBody>
      </p:sp>
      <p:sp>
        <p:nvSpPr>
          <p:cNvPr id="201746" name="AutoShape 18">
            <a:extLst>
              <a:ext uri="{FF2B5EF4-FFF2-40B4-BE49-F238E27FC236}">
                <a16:creationId xmlns:a16="http://schemas.microsoft.com/office/drawing/2014/main" id="{D642C1FB-F90A-496B-805A-2F98910818A5}"/>
              </a:ext>
            </a:extLst>
          </p:cNvPr>
          <p:cNvSpPr>
            <a:spLocks noChangeArrowheads="1"/>
          </p:cNvSpPr>
          <p:nvPr/>
        </p:nvSpPr>
        <p:spPr bwMode="auto">
          <a:xfrm rot="459054">
            <a:off x="3862388" y="1341438"/>
            <a:ext cx="80962" cy="7921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sp>
        <p:nvSpPr>
          <p:cNvPr id="201745" name="Line 17">
            <a:extLst>
              <a:ext uri="{FF2B5EF4-FFF2-40B4-BE49-F238E27FC236}">
                <a16:creationId xmlns:a16="http://schemas.microsoft.com/office/drawing/2014/main" id="{E72E0413-D2CE-4713-8C16-5E619AC04F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063" y="1412875"/>
            <a:ext cx="1223962" cy="503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51" name="Freeform 23">
            <a:extLst>
              <a:ext uri="{FF2B5EF4-FFF2-40B4-BE49-F238E27FC236}">
                <a16:creationId xmlns:a16="http://schemas.microsoft.com/office/drawing/2014/main" id="{B3A91B8D-3E92-4238-BE11-67FEF49D396D}"/>
              </a:ext>
            </a:extLst>
          </p:cNvPr>
          <p:cNvSpPr>
            <a:spLocks/>
          </p:cNvSpPr>
          <p:nvPr/>
        </p:nvSpPr>
        <p:spPr bwMode="auto">
          <a:xfrm rot="21122986">
            <a:off x="7535863" y="765176"/>
            <a:ext cx="588962" cy="504825"/>
          </a:xfrm>
          <a:custGeom>
            <a:avLst/>
            <a:gdLst>
              <a:gd name="T0" fmla="*/ 0 w 371"/>
              <a:gd name="T1" fmla="*/ 2147483646 h 370"/>
              <a:gd name="T2" fmla="*/ 2147483646 w 371"/>
              <a:gd name="T3" fmla="*/ 2147483646 h 370"/>
              <a:gd name="T4" fmla="*/ 2147483646 w 371"/>
              <a:gd name="T5" fmla="*/ 2147483646 h 370"/>
              <a:gd name="T6" fmla="*/ 2147483646 w 371"/>
              <a:gd name="T7" fmla="*/ 2147483646 h 370"/>
              <a:gd name="T8" fmla="*/ 2147483646 w 371"/>
              <a:gd name="T9" fmla="*/ 2147483646 h 370"/>
              <a:gd name="T10" fmla="*/ 2147483646 w 371"/>
              <a:gd name="T11" fmla="*/ 2147483646 h 370"/>
              <a:gd name="T12" fmla="*/ 2147483646 w 371"/>
              <a:gd name="T13" fmla="*/ 2147483646 h 370"/>
              <a:gd name="T14" fmla="*/ 2147483646 w 371"/>
              <a:gd name="T15" fmla="*/ 2147483646 h 370"/>
              <a:gd name="T16" fmla="*/ 2147483646 w 371"/>
              <a:gd name="T17" fmla="*/ 2147483646 h 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1"/>
              <a:gd name="T28" fmla="*/ 0 h 370"/>
              <a:gd name="T29" fmla="*/ 371 w 371"/>
              <a:gd name="T30" fmla="*/ 370 h 3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1" h="370">
                <a:moveTo>
                  <a:pt x="0" y="279"/>
                </a:moveTo>
                <a:cubicBezTo>
                  <a:pt x="53" y="230"/>
                  <a:pt x="106" y="181"/>
                  <a:pt x="136" y="143"/>
                </a:cubicBezTo>
                <a:cubicBezTo>
                  <a:pt x="166" y="105"/>
                  <a:pt x="159" y="75"/>
                  <a:pt x="182" y="52"/>
                </a:cubicBezTo>
                <a:cubicBezTo>
                  <a:pt x="205" y="29"/>
                  <a:pt x="242" y="0"/>
                  <a:pt x="272" y="7"/>
                </a:cubicBezTo>
                <a:cubicBezTo>
                  <a:pt x="302" y="14"/>
                  <a:pt x="355" y="74"/>
                  <a:pt x="363" y="97"/>
                </a:cubicBezTo>
                <a:cubicBezTo>
                  <a:pt x="371" y="120"/>
                  <a:pt x="341" y="135"/>
                  <a:pt x="318" y="143"/>
                </a:cubicBezTo>
                <a:cubicBezTo>
                  <a:pt x="295" y="151"/>
                  <a:pt x="257" y="120"/>
                  <a:pt x="227" y="143"/>
                </a:cubicBezTo>
                <a:cubicBezTo>
                  <a:pt x="197" y="166"/>
                  <a:pt x="166" y="241"/>
                  <a:pt x="136" y="279"/>
                </a:cubicBezTo>
                <a:cubicBezTo>
                  <a:pt x="106" y="317"/>
                  <a:pt x="76" y="343"/>
                  <a:pt x="46" y="370"/>
                </a:cubicBez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42" name="AutoShape 14">
            <a:extLst>
              <a:ext uri="{FF2B5EF4-FFF2-40B4-BE49-F238E27FC236}">
                <a16:creationId xmlns:a16="http://schemas.microsoft.com/office/drawing/2014/main" id="{D0DF2FFC-BD93-4AEE-934A-8F580699FF0B}"/>
              </a:ext>
            </a:extLst>
          </p:cNvPr>
          <p:cNvSpPr>
            <a:spLocks/>
          </p:cNvSpPr>
          <p:nvPr/>
        </p:nvSpPr>
        <p:spPr bwMode="auto">
          <a:xfrm>
            <a:off x="4483100" y="3543300"/>
            <a:ext cx="2971800" cy="685800"/>
          </a:xfrm>
          <a:prstGeom prst="borderCallout1">
            <a:avLst>
              <a:gd name="adj1" fmla="val 16667"/>
              <a:gd name="adj2" fmla="val -2565"/>
              <a:gd name="adj3" fmla="val -176023"/>
              <a:gd name="adj4" fmla="val -17190"/>
            </a:avLst>
          </a:prstGeom>
          <a:solidFill>
            <a:srgbClr val="FFFF99"/>
          </a:solidFill>
          <a:ln w="38100" cap="sq">
            <a:solidFill>
              <a:srgbClr val="008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333399"/>
                </a:solidFill>
                <a:latin typeface="Times New Roman" panose="02020603050405020304" pitchFamily="18" charset="0"/>
              </a:rPr>
              <a:t>Vastus lateralis</a:t>
            </a:r>
          </a:p>
        </p:txBody>
      </p:sp>
      <p:sp>
        <p:nvSpPr>
          <p:cNvPr id="201747" name="Line 19">
            <a:extLst>
              <a:ext uri="{FF2B5EF4-FFF2-40B4-BE49-F238E27FC236}">
                <a16:creationId xmlns:a16="http://schemas.microsoft.com/office/drawing/2014/main" id="{1205D685-9F5A-4846-9D1F-84775F68BA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1" y="1125539"/>
            <a:ext cx="288925" cy="24479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7C816A5-4CC1-4A88-94B4-CCC0C1BF7048}"/>
              </a:ext>
            </a:extLst>
          </p:cNvPr>
          <p:cNvSpPr/>
          <p:nvPr/>
        </p:nvSpPr>
        <p:spPr>
          <a:xfrm>
            <a:off x="3276600" y="1428751"/>
            <a:ext cx="471488" cy="3751263"/>
          </a:xfrm>
          <a:custGeom>
            <a:avLst/>
            <a:gdLst>
              <a:gd name="connsiteX0" fmla="*/ 287079 w 542261"/>
              <a:gd name="connsiteY0" fmla="*/ 58479 h 3781647"/>
              <a:gd name="connsiteX1" fmla="*/ 510363 w 542261"/>
              <a:gd name="connsiteY1" fmla="*/ 579475 h 3781647"/>
              <a:gd name="connsiteX2" fmla="*/ 478465 w 542261"/>
              <a:gd name="connsiteY2" fmla="*/ 1610833 h 3781647"/>
              <a:gd name="connsiteX3" fmla="*/ 404037 w 542261"/>
              <a:gd name="connsiteY3" fmla="*/ 2557131 h 3781647"/>
              <a:gd name="connsiteX4" fmla="*/ 297712 w 542261"/>
              <a:gd name="connsiteY4" fmla="*/ 3195084 h 3781647"/>
              <a:gd name="connsiteX5" fmla="*/ 21265 w 542261"/>
              <a:gd name="connsiteY5" fmla="*/ 3758610 h 3781647"/>
              <a:gd name="connsiteX6" fmla="*/ 170121 w 542261"/>
              <a:gd name="connsiteY6" fmla="*/ 3333307 h 3781647"/>
              <a:gd name="connsiteX7" fmla="*/ 329609 w 542261"/>
              <a:gd name="connsiteY7" fmla="*/ 2684721 h 3781647"/>
              <a:gd name="connsiteX8" fmla="*/ 382772 w 542261"/>
              <a:gd name="connsiteY8" fmla="*/ 2014870 h 3781647"/>
              <a:gd name="connsiteX9" fmla="*/ 404037 w 542261"/>
              <a:gd name="connsiteY9" fmla="*/ 1472610 h 3781647"/>
              <a:gd name="connsiteX10" fmla="*/ 414670 w 542261"/>
              <a:gd name="connsiteY10" fmla="*/ 675168 h 3781647"/>
              <a:gd name="connsiteX11" fmla="*/ 297712 w 542261"/>
              <a:gd name="connsiteY11" fmla="*/ 228600 h 3781647"/>
              <a:gd name="connsiteX12" fmla="*/ 287079 w 542261"/>
              <a:gd name="connsiteY12" fmla="*/ 58479 h 37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261" h="3781647">
                <a:moveTo>
                  <a:pt x="287079" y="58479"/>
                </a:moveTo>
                <a:cubicBezTo>
                  <a:pt x="322521" y="116958"/>
                  <a:pt x="478465" y="320749"/>
                  <a:pt x="510363" y="579475"/>
                </a:cubicBezTo>
                <a:cubicBezTo>
                  <a:pt x="542261" y="838201"/>
                  <a:pt x="496186" y="1281224"/>
                  <a:pt x="478465" y="1610833"/>
                </a:cubicBezTo>
                <a:cubicBezTo>
                  <a:pt x="460744" y="1940442"/>
                  <a:pt x="434162" y="2293089"/>
                  <a:pt x="404037" y="2557131"/>
                </a:cubicBezTo>
                <a:cubicBezTo>
                  <a:pt x="373912" y="2821173"/>
                  <a:pt x="361507" y="2994837"/>
                  <a:pt x="297712" y="3195084"/>
                </a:cubicBezTo>
                <a:cubicBezTo>
                  <a:pt x="233917" y="3395331"/>
                  <a:pt x="42530" y="3735573"/>
                  <a:pt x="21265" y="3758610"/>
                </a:cubicBezTo>
                <a:cubicBezTo>
                  <a:pt x="0" y="3781647"/>
                  <a:pt x="118730" y="3512288"/>
                  <a:pt x="170121" y="3333307"/>
                </a:cubicBezTo>
                <a:cubicBezTo>
                  <a:pt x="221512" y="3154326"/>
                  <a:pt x="294167" y="2904460"/>
                  <a:pt x="329609" y="2684721"/>
                </a:cubicBezTo>
                <a:cubicBezTo>
                  <a:pt x="365051" y="2464982"/>
                  <a:pt x="370367" y="2216888"/>
                  <a:pt x="382772" y="2014870"/>
                </a:cubicBezTo>
                <a:cubicBezTo>
                  <a:pt x="395177" y="1812852"/>
                  <a:pt x="398721" y="1695894"/>
                  <a:pt x="404037" y="1472610"/>
                </a:cubicBezTo>
                <a:cubicBezTo>
                  <a:pt x="409353" y="1249326"/>
                  <a:pt x="432391" y="882503"/>
                  <a:pt x="414670" y="675168"/>
                </a:cubicBezTo>
                <a:cubicBezTo>
                  <a:pt x="396949" y="467833"/>
                  <a:pt x="320749" y="329609"/>
                  <a:pt x="297712" y="228600"/>
                </a:cubicBezTo>
                <a:cubicBezTo>
                  <a:pt x="274675" y="127591"/>
                  <a:pt x="251637" y="0"/>
                  <a:pt x="287079" y="58479"/>
                </a:cubicBezTo>
                <a:close/>
              </a:path>
            </a:pathLst>
          </a:custGeom>
          <a:solidFill>
            <a:srgbClr val="FF33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1743" name="AutoShape 15">
            <a:extLst>
              <a:ext uri="{FF2B5EF4-FFF2-40B4-BE49-F238E27FC236}">
                <a16:creationId xmlns:a16="http://schemas.microsoft.com/office/drawing/2014/main" id="{D79684C2-A7F2-4DC3-81D0-E277B6070ECC}"/>
              </a:ext>
            </a:extLst>
          </p:cNvPr>
          <p:cNvSpPr>
            <a:spLocks/>
          </p:cNvSpPr>
          <p:nvPr/>
        </p:nvSpPr>
        <p:spPr bwMode="auto">
          <a:xfrm>
            <a:off x="5221289" y="1857375"/>
            <a:ext cx="1887537" cy="1219200"/>
          </a:xfrm>
          <a:prstGeom prst="borderCallout1">
            <a:avLst>
              <a:gd name="adj1" fmla="val 9375"/>
              <a:gd name="adj2" fmla="val -4037"/>
              <a:gd name="adj3" fmla="val -2894"/>
              <a:gd name="adj4" fmla="val -80588"/>
            </a:avLst>
          </a:prstGeom>
          <a:solidFill>
            <a:srgbClr val="FF3399"/>
          </a:solidFill>
          <a:ln w="57150" cap="sq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Vastus medialis</a:t>
            </a:r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2855A33A-7D73-4B63-A190-9E2528337D68}"/>
              </a:ext>
            </a:extLst>
          </p:cNvPr>
          <p:cNvSpPr>
            <a:spLocks/>
          </p:cNvSpPr>
          <p:nvPr/>
        </p:nvSpPr>
        <p:spPr bwMode="auto">
          <a:xfrm>
            <a:off x="8610601" y="4953000"/>
            <a:ext cx="360363" cy="407988"/>
          </a:xfrm>
          <a:custGeom>
            <a:avLst/>
            <a:gdLst>
              <a:gd name="T0" fmla="*/ 2147483646 w 220"/>
              <a:gd name="T1" fmla="*/ 2147483646 h 257"/>
              <a:gd name="T2" fmla="*/ 2147483646 w 220"/>
              <a:gd name="T3" fmla="*/ 2147483646 h 257"/>
              <a:gd name="T4" fmla="*/ 2147483646 w 220"/>
              <a:gd name="T5" fmla="*/ 2147483646 h 257"/>
              <a:gd name="T6" fmla="*/ 2147483646 w 220"/>
              <a:gd name="T7" fmla="*/ 2147483646 h 257"/>
              <a:gd name="T8" fmla="*/ 2147483646 w 220"/>
              <a:gd name="T9" fmla="*/ 2147483646 h 257"/>
              <a:gd name="T10" fmla="*/ 2147483646 w 220"/>
              <a:gd name="T11" fmla="*/ 2147483646 h 257"/>
              <a:gd name="T12" fmla="*/ 2147483646 w 220"/>
              <a:gd name="T13" fmla="*/ 2147483646 h 257"/>
              <a:gd name="T14" fmla="*/ 2147483646 w 220"/>
              <a:gd name="T15" fmla="*/ 2147483646 h 2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0"/>
              <a:gd name="T25" fmla="*/ 0 h 257"/>
              <a:gd name="T26" fmla="*/ 220 w 220"/>
              <a:gd name="T27" fmla="*/ 257 h 2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0" h="257">
                <a:moveTo>
                  <a:pt x="205" y="159"/>
                </a:moveTo>
                <a:cubicBezTo>
                  <a:pt x="197" y="121"/>
                  <a:pt x="189" y="46"/>
                  <a:pt x="159" y="23"/>
                </a:cubicBezTo>
                <a:cubicBezTo>
                  <a:pt x="129" y="0"/>
                  <a:pt x="46" y="0"/>
                  <a:pt x="23" y="23"/>
                </a:cubicBezTo>
                <a:cubicBezTo>
                  <a:pt x="0" y="46"/>
                  <a:pt x="8" y="121"/>
                  <a:pt x="23" y="159"/>
                </a:cubicBezTo>
                <a:cubicBezTo>
                  <a:pt x="38" y="197"/>
                  <a:pt x="99" y="257"/>
                  <a:pt x="114" y="250"/>
                </a:cubicBezTo>
                <a:cubicBezTo>
                  <a:pt x="129" y="243"/>
                  <a:pt x="99" y="114"/>
                  <a:pt x="114" y="114"/>
                </a:cubicBezTo>
                <a:cubicBezTo>
                  <a:pt x="129" y="114"/>
                  <a:pt x="190" y="243"/>
                  <a:pt x="205" y="250"/>
                </a:cubicBezTo>
                <a:cubicBezTo>
                  <a:pt x="220" y="257"/>
                  <a:pt x="213" y="197"/>
                  <a:pt x="205" y="15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F9761E42-3A7D-48C5-BC51-50B722039E6E}"/>
              </a:ext>
            </a:extLst>
          </p:cNvPr>
          <p:cNvSpPr>
            <a:spLocks/>
          </p:cNvSpPr>
          <p:nvPr/>
        </p:nvSpPr>
        <p:spPr bwMode="auto">
          <a:xfrm>
            <a:off x="8839200" y="2514600"/>
            <a:ext cx="1752600" cy="838200"/>
          </a:xfrm>
          <a:prstGeom prst="borderCallout1">
            <a:avLst>
              <a:gd name="adj1" fmla="val 102120"/>
              <a:gd name="adj2" fmla="val 40227"/>
              <a:gd name="adj3" fmla="val 314458"/>
              <a:gd name="adj4" fmla="val -2190"/>
            </a:avLst>
          </a:prstGeom>
          <a:solidFill>
            <a:srgbClr val="FF3300"/>
          </a:solidFill>
          <a:ln w="57150" cap="sq">
            <a:solidFill>
              <a:srgbClr val="99FF33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Articularis genu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631BACC1-3681-4DB0-8F5F-DC34E594E9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5400" y="3352800"/>
            <a:ext cx="685800" cy="22098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1DCF406-13AA-4825-AA11-9DC599FB2454}"/>
              </a:ext>
            </a:extLst>
          </p:cNvPr>
          <p:cNvSpPr>
            <a:spLocks/>
          </p:cNvSpPr>
          <p:nvPr/>
        </p:nvSpPr>
        <p:spPr bwMode="auto">
          <a:xfrm>
            <a:off x="3648076" y="3616326"/>
            <a:ext cx="92075" cy="1579563"/>
          </a:xfrm>
          <a:custGeom>
            <a:avLst/>
            <a:gdLst>
              <a:gd name="T0" fmla="*/ 90649 w 92363"/>
              <a:gd name="T1" fmla="*/ 0 h 1579419"/>
              <a:gd name="T2" fmla="*/ 9064 w 92363"/>
              <a:gd name="T3" fmla="*/ 665385 h 1579419"/>
              <a:gd name="T4" fmla="*/ 36260 w 92363"/>
              <a:gd name="T5" fmla="*/ 1413938 h 1579419"/>
              <a:gd name="T6" fmla="*/ 77051 w 92363"/>
              <a:gd name="T7" fmla="*/ 1580283 h 1579419"/>
              <a:gd name="T8" fmla="*/ 0 60000 65536"/>
              <a:gd name="T9" fmla="*/ 0 60000 65536"/>
              <a:gd name="T10" fmla="*/ 0 60000 65536"/>
              <a:gd name="T11" fmla="*/ 0 60000 65536"/>
              <a:gd name="T12" fmla="*/ 0 w 92363"/>
              <a:gd name="T13" fmla="*/ 0 h 1579419"/>
              <a:gd name="T14" fmla="*/ 92363 w 92363"/>
              <a:gd name="T15" fmla="*/ 1579419 h 1579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363" h="1579419">
                <a:moveTo>
                  <a:pt x="92363" y="0"/>
                </a:moveTo>
                <a:cubicBezTo>
                  <a:pt x="55417" y="214746"/>
                  <a:pt x="18472" y="429492"/>
                  <a:pt x="9236" y="665019"/>
                </a:cubicBezTo>
                <a:cubicBezTo>
                  <a:pt x="0" y="900546"/>
                  <a:pt x="25400" y="1260764"/>
                  <a:pt x="36945" y="1413164"/>
                </a:cubicBezTo>
                <a:cubicBezTo>
                  <a:pt x="48491" y="1565564"/>
                  <a:pt x="63500" y="1572491"/>
                  <a:pt x="78509" y="1579419"/>
                </a:cubicBezTo>
              </a:path>
            </a:pathLst>
          </a:custGeom>
          <a:noFill/>
          <a:ln w="57150" cap="flat" cmpd="sng" algn="ctr">
            <a:solidFill>
              <a:srgbClr val="9900FF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117587D7-D51B-42D4-BF5B-3A2B28EA4A40}"/>
              </a:ext>
            </a:extLst>
          </p:cNvPr>
          <p:cNvSpPr>
            <a:spLocks/>
          </p:cNvSpPr>
          <p:nvPr/>
        </p:nvSpPr>
        <p:spPr bwMode="auto">
          <a:xfrm>
            <a:off x="2057400" y="5638800"/>
            <a:ext cx="2838450" cy="971550"/>
          </a:xfrm>
          <a:prstGeom prst="borderCallout1">
            <a:avLst>
              <a:gd name="adj1" fmla="val 3208"/>
              <a:gd name="adj2" fmla="val 69005"/>
              <a:gd name="adj3" fmla="val -59417"/>
              <a:gd name="adj4" fmla="val 57866"/>
            </a:avLst>
          </a:prstGeom>
          <a:solidFill>
            <a:srgbClr val="0066FF"/>
          </a:solidFill>
          <a:ln w="57150" cap="sq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Biceps femoris (short head)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D3E40E-E929-411D-99A7-FDE044D7726D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  <p:bldP spid="201744" grpId="0" animBg="1"/>
      <p:bldP spid="201746" grpId="0" animBg="1"/>
      <p:bldP spid="201742" grpId="0" animBg="1"/>
      <p:bldP spid="201743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股骨1">
            <a:extLst>
              <a:ext uri="{FF2B5EF4-FFF2-40B4-BE49-F238E27FC236}">
                <a16:creationId xmlns:a16="http://schemas.microsoft.com/office/drawing/2014/main" id="{2FA80803-4527-49E9-AFD4-A10BAE9B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4"/>
          <a:stretch>
            <a:fillRect/>
          </a:stretch>
        </p:blipFill>
        <p:spPr bwMode="auto">
          <a:xfrm>
            <a:off x="1828800" y="2906714"/>
            <a:ext cx="39449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 descr="股骨2">
            <a:extLst>
              <a:ext uri="{FF2B5EF4-FFF2-40B4-BE49-F238E27FC236}">
                <a16:creationId xmlns:a16="http://schemas.microsoft.com/office/drawing/2014/main" id="{FB5B73F6-BF1E-4995-906C-A9916050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78043"/>
          <a:stretch>
            <a:fillRect/>
          </a:stretch>
        </p:blipFill>
        <p:spPr bwMode="auto">
          <a:xfrm>
            <a:off x="6934200" y="2978150"/>
            <a:ext cx="3429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4">
            <a:extLst>
              <a:ext uri="{FF2B5EF4-FFF2-40B4-BE49-F238E27FC236}">
                <a16:creationId xmlns:a16="http://schemas.microsoft.com/office/drawing/2014/main" id="{569B5D9F-E98E-46D7-88C8-4E14BF3F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1"/>
            <a:ext cx="3048000" cy="51911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Anterior aspect</a:t>
            </a:r>
          </a:p>
        </p:txBody>
      </p:sp>
      <p:sp>
        <p:nvSpPr>
          <p:cNvPr id="63494" name="Text Box 5">
            <a:extLst>
              <a:ext uri="{FF2B5EF4-FFF2-40B4-BE49-F238E27FC236}">
                <a16:creationId xmlns:a16="http://schemas.microsoft.com/office/drawing/2014/main" id="{36CA83EF-A004-47DA-B20D-F3BC2D88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96001"/>
            <a:ext cx="31242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 aspect</a:t>
            </a:r>
          </a:p>
        </p:txBody>
      </p:sp>
      <p:sp>
        <p:nvSpPr>
          <p:cNvPr id="44042" name="AutoShape 6">
            <a:extLst>
              <a:ext uri="{FF2B5EF4-FFF2-40B4-BE49-F238E27FC236}">
                <a16:creationId xmlns:a16="http://schemas.microsoft.com/office/drawing/2014/main" id="{9C38409F-E777-48CF-84D5-56D597D3FD18}"/>
              </a:ext>
            </a:extLst>
          </p:cNvPr>
          <p:cNvSpPr>
            <a:spLocks/>
          </p:cNvSpPr>
          <p:nvPr/>
        </p:nvSpPr>
        <p:spPr bwMode="auto">
          <a:xfrm>
            <a:off x="8763000" y="381001"/>
            <a:ext cx="1728788" cy="955675"/>
          </a:xfrm>
          <a:prstGeom prst="borderCallout2">
            <a:avLst>
              <a:gd name="adj1" fmla="val 100880"/>
              <a:gd name="adj2" fmla="val 99671"/>
              <a:gd name="adj3" fmla="val 100736"/>
              <a:gd name="adj4" fmla="val -819"/>
              <a:gd name="adj5" fmla="val 444704"/>
              <a:gd name="adj6" fmla="val 24102"/>
            </a:avLst>
          </a:prstGeom>
          <a:solidFill>
            <a:srgbClr val="FF3300"/>
          </a:solidFill>
          <a:ln w="38100">
            <a:solidFill>
              <a:srgbClr val="9900CC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Lateral  condyle</a:t>
            </a:r>
          </a:p>
        </p:txBody>
      </p:sp>
      <p:sp>
        <p:nvSpPr>
          <p:cNvPr id="144392" name="AutoShape 8">
            <a:extLst>
              <a:ext uri="{FF2B5EF4-FFF2-40B4-BE49-F238E27FC236}">
                <a16:creationId xmlns:a16="http://schemas.microsoft.com/office/drawing/2014/main" id="{1E387F9D-DB9B-4337-A0D6-7E44D5AF411E}"/>
              </a:ext>
            </a:extLst>
          </p:cNvPr>
          <p:cNvSpPr>
            <a:spLocks/>
          </p:cNvSpPr>
          <p:nvPr/>
        </p:nvSpPr>
        <p:spPr bwMode="auto">
          <a:xfrm>
            <a:off x="1905000" y="1752600"/>
            <a:ext cx="1689100" cy="914400"/>
          </a:xfrm>
          <a:prstGeom prst="borderCallout2">
            <a:avLst>
              <a:gd name="adj1" fmla="val 103722"/>
              <a:gd name="adj2" fmla="val 35037"/>
              <a:gd name="adj3" fmla="val 105065"/>
              <a:gd name="adj4" fmla="val 35186"/>
              <a:gd name="adj5" fmla="val 348645"/>
              <a:gd name="adj6" fmla="val 53698"/>
            </a:avLst>
          </a:prstGeom>
          <a:ln w="57150"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Patellar surface</a:t>
            </a:r>
          </a:p>
        </p:txBody>
      </p:sp>
      <p:sp>
        <p:nvSpPr>
          <p:cNvPr id="144396" name="AutoShape 12">
            <a:extLst>
              <a:ext uri="{FF2B5EF4-FFF2-40B4-BE49-F238E27FC236}">
                <a16:creationId xmlns:a16="http://schemas.microsoft.com/office/drawing/2014/main" id="{FF63FAF3-6D7B-4348-984A-0F3EE8750C26}"/>
              </a:ext>
            </a:extLst>
          </p:cNvPr>
          <p:cNvSpPr>
            <a:spLocks/>
          </p:cNvSpPr>
          <p:nvPr/>
        </p:nvSpPr>
        <p:spPr bwMode="auto">
          <a:xfrm>
            <a:off x="2133601" y="228601"/>
            <a:ext cx="1979613" cy="1031875"/>
          </a:xfrm>
          <a:prstGeom prst="borderCallout2">
            <a:avLst>
              <a:gd name="adj1" fmla="val 7051"/>
              <a:gd name="adj2" fmla="val 99648"/>
              <a:gd name="adj3" fmla="val 8394"/>
              <a:gd name="adj4" fmla="val 106647"/>
              <a:gd name="adj5" fmla="val 457804"/>
              <a:gd name="adj6" fmla="val 134222"/>
            </a:avLst>
          </a:prstGeom>
          <a:solidFill>
            <a:srgbClr val="FF66CC"/>
          </a:solidFill>
          <a:ln w="57150">
            <a:solidFill>
              <a:srgbClr val="9900FF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Medial  condyle</a:t>
            </a:r>
          </a:p>
        </p:txBody>
      </p:sp>
      <p:sp>
        <p:nvSpPr>
          <p:cNvPr id="144397" name="AutoShape 13">
            <a:extLst>
              <a:ext uri="{FF2B5EF4-FFF2-40B4-BE49-F238E27FC236}">
                <a16:creationId xmlns:a16="http://schemas.microsoft.com/office/drawing/2014/main" id="{5E013BE6-E48D-437B-88B5-A567D21389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53500" y="1638300"/>
            <a:ext cx="1447800" cy="1066800"/>
          </a:xfrm>
          <a:prstGeom prst="chevron">
            <a:avLst>
              <a:gd name="adj" fmla="val 7119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id="{95C95B53-1BAF-4E4E-B5B8-7E39D5320858}"/>
              </a:ext>
            </a:extLst>
          </p:cNvPr>
          <p:cNvSpPr>
            <a:spLocks/>
          </p:cNvSpPr>
          <p:nvPr/>
        </p:nvSpPr>
        <p:spPr bwMode="auto">
          <a:xfrm>
            <a:off x="5105400" y="5181600"/>
            <a:ext cx="2133600" cy="838200"/>
          </a:xfrm>
          <a:prstGeom prst="borderCallout2">
            <a:avLst>
              <a:gd name="adj1" fmla="val 11079"/>
              <a:gd name="adj2" fmla="val 102940"/>
              <a:gd name="adj3" fmla="val 11079"/>
              <a:gd name="adj4" fmla="val 102940"/>
              <a:gd name="adj5" fmla="val 9174"/>
              <a:gd name="adj6" fmla="val 160032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Intercondylar fossa</a:t>
            </a:r>
          </a:p>
        </p:txBody>
      </p:sp>
      <p:pic>
        <p:nvPicPr>
          <p:cNvPr id="135170" name="Picture 2">
            <a:extLst>
              <a:ext uri="{FF2B5EF4-FFF2-40B4-BE49-F238E27FC236}">
                <a16:creationId xmlns:a16="http://schemas.microsoft.com/office/drawing/2014/main" id="{E9B0A33E-8DBB-471E-9127-0BFC4A69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2401"/>
            <a:ext cx="333216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AF686F-C753-4591-A67A-F69A3CBB4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2" y="1295401"/>
            <a:ext cx="275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Trochlear surface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259D92-F58F-4756-BBD2-A22136E1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09601"/>
            <a:ext cx="140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Trochlear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surface</a:t>
            </a:r>
          </a:p>
        </p:txBody>
      </p:sp>
      <p:sp>
        <p:nvSpPr>
          <p:cNvPr id="15" name="AutoShape 18">
            <a:extLst>
              <a:ext uri="{FF2B5EF4-FFF2-40B4-BE49-F238E27FC236}">
                <a16:creationId xmlns:a16="http://schemas.microsoft.com/office/drawing/2014/main" id="{74FBD779-0CA4-4C01-BC15-8AF76DDE49F2}"/>
              </a:ext>
            </a:extLst>
          </p:cNvPr>
          <p:cNvSpPr>
            <a:spLocks/>
          </p:cNvSpPr>
          <p:nvPr/>
        </p:nvSpPr>
        <p:spPr bwMode="auto">
          <a:xfrm>
            <a:off x="5791200" y="2743200"/>
            <a:ext cx="1447800" cy="685800"/>
          </a:xfrm>
          <a:prstGeom prst="borderCallout2">
            <a:avLst>
              <a:gd name="adj1" fmla="val 11079"/>
              <a:gd name="adj2" fmla="val 102940"/>
              <a:gd name="adj3" fmla="val 11079"/>
              <a:gd name="adj4" fmla="val 102940"/>
              <a:gd name="adj5" fmla="val -75804"/>
              <a:gd name="adj6" fmla="val 108349"/>
            </a:avLst>
          </a:prstGeom>
          <a:solidFill>
            <a:srgbClr val="9966FF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Articular strips</a:t>
            </a:r>
          </a:p>
        </p:txBody>
      </p:sp>
      <p:sp>
        <p:nvSpPr>
          <p:cNvPr id="16" name="Line 4">
            <a:extLst>
              <a:ext uri="{FF2B5EF4-FFF2-40B4-BE49-F238E27FC236}">
                <a16:creationId xmlns:a16="http://schemas.microsoft.com/office/drawing/2014/main" id="{D1D4820F-4CCF-46F8-8F64-D8422D34A9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22860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581CD-2390-4167-A8E9-F8C6FBBCD6AB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144392" grpId="0" animBg="1"/>
      <p:bldP spid="144396" grpId="0" animBg="1"/>
      <p:bldP spid="11" grpId="0" animBg="1"/>
      <p:bldP spid="13" grpId="0"/>
      <p:bldP spid="14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Picture 276">
            <a:extLst>
              <a:ext uri="{FF2B5EF4-FFF2-40B4-BE49-F238E27FC236}">
                <a16:creationId xmlns:a16="http://schemas.microsoft.com/office/drawing/2014/main" id="{F913A278-E034-4802-9D25-595B7B6F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44501"/>
          <a:stretch>
            <a:fillRect/>
          </a:stretch>
        </p:blipFill>
        <p:spPr bwMode="auto">
          <a:xfrm>
            <a:off x="6858000" y="2290764"/>
            <a:ext cx="2362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45DC714A-F356-4F9B-B504-76719AD2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10945" r="45451" b="22278"/>
          <a:stretch>
            <a:fillRect/>
          </a:stretch>
        </p:blipFill>
        <p:spPr bwMode="auto">
          <a:xfrm>
            <a:off x="3733800" y="1"/>
            <a:ext cx="27432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6">
            <a:extLst>
              <a:ext uri="{FF2B5EF4-FFF2-40B4-BE49-F238E27FC236}">
                <a16:creationId xmlns:a16="http://schemas.microsoft.com/office/drawing/2014/main" id="{B3918F98-B029-4794-AB82-D31C183E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91200"/>
            <a:ext cx="3048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AutoShape 42">
            <a:extLst>
              <a:ext uri="{FF2B5EF4-FFF2-40B4-BE49-F238E27FC236}">
                <a16:creationId xmlns:a16="http://schemas.microsoft.com/office/drawing/2014/main" id="{6A07AA8E-289F-43BC-BE31-5CAB9EEA4900}"/>
              </a:ext>
            </a:extLst>
          </p:cNvPr>
          <p:cNvSpPr>
            <a:spLocks/>
          </p:cNvSpPr>
          <p:nvPr/>
        </p:nvSpPr>
        <p:spPr bwMode="auto">
          <a:xfrm>
            <a:off x="1752600" y="3124200"/>
            <a:ext cx="3352800" cy="1295400"/>
          </a:xfrm>
          <a:prstGeom prst="accentBorderCallout2">
            <a:avLst>
              <a:gd name="adj1" fmla="val 102144"/>
              <a:gd name="adj2" fmla="val 1588"/>
              <a:gd name="adj3" fmla="val 99926"/>
              <a:gd name="adj4" fmla="val 2032"/>
              <a:gd name="adj5" fmla="val 217042"/>
              <a:gd name="adj6" fmla="val 88185"/>
            </a:avLst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head of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gastrocnemius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popliteal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of femur above the medial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condyle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id="{8DDF6919-7CA4-45BB-B1B8-6EC9A45A38B2}"/>
              </a:ext>
            </a:extLst>
          </p:cNvPr>
          <p:cNvSpPr>
            <a:spLocks noChangeArrowheads="1"/>
          </p:cNvSpPr>
          <p:nvPr/>
        </p:nvSpPr>
        <p:spPr bwMode="auto">
          <a:xfrm rot="20987239">
            <a:off x="5238750" y="5875339"/>
            <a:ext cx="114300" cy="212725"/>
          </a:xfrm>
          <a:prstGeom prst="ellipse">
            <a:avLst/>
          </a:prstGeom>
          <a:solidFill>
            <a:srgbClr val="FF33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E9DD7F6A-F322-407F-8132-403828A05112}"/>
              </a:ext>
            </a:extLst>
          </p:cNvPr>
          <p:cNvSpPr>
            <a:spLocks/>
          </p:cNvSpPr>
          <p:nvPr/>
        </p:nvSpPr>
        <p:spPr bwMode="auto">
          <a:xfrm flipH="1">
            <a:off x="2743200" y="381000"/>
            <a:ext cx="2743200" cy="1981200"/>
          </a:xfrm>
          <a:prstGeom prst="borderCallout1">
            <a:avLst>
              <a:gd name="adj1" fmla="val 4000"/>
              <a:gd name="adj2" fmla="val -479"/>
              <a:gd name="adj3" fmla="val 282252"/>
              <a:gd name="adj4" fmla="val 5703"/>
            </a:avLst>
          </a:prstGeom>
          <a:solidFill>
            <a:srgbClr val="FFFF00"/>
          </a:solidFill>
          <a:ln w="57150" cap="sq">
            <a:solidFill>
              <a:srgbClr val="FFFF66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333399"/>
                </a:solidFill>
                <a:latin typeface="Times New Roman" pitchFamily="18" charset="0"/>
                <a:cs typeface="Arial" panose="020B0604020202020204" pitchFamily="34" charset="0"/>
              </a:rPr>
              <a:t>Plantaris</a:t>
            </a:r>
            <a:endParaRPr lang="en-US" sz="2400" b="1" dirty="0">
              <a:solidFill>
                <a:srgbClr val="333399"/>
              </a:solidFill>
              <a:latin typeface="Times New Roman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popliteal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of femur above the lateral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condyle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1" name="AutoShape 42">
            <a:extLst>
              <a:ext uri="{FF2B5EF4-FFF2-40B4-BE49-F238E27FC236}">
                <a16:creationId xmlns:a16="http://schemas.microsoft.com/office/drawing/2014/main" id="{4CEB6907-2FDB-4BAF-A1CA-916D9AB51F1B}"/>
              </a:ext>
            </a:extLst>
          </p:cNvPr>
          <p:cNvSpPr>
            <a:spLocks/>
          </p:cNvSpPr>
          <p:nvPr/>
        </p:nvSpPr>
        <p:spPr bwMode="auto">
          <a:xfrm>
            <a:off x="7010400" y="2819400"/>
            <a:ext cx="3505200" cy="1447800"/>
          </a:xfrm>
          <a:prstGeom prst="accentBorderCallout2">
            <a:avLst>
              <a:gd name="adj1" fmla="val 99893"/>
              <a:gd name="adj2" fmla="val 99598"/>
              <a:gd name="adj3" fmla="val 101858"/>
              <a:gd name="adj4" fmla="val 38403"/>
              <a:gd name="adj5" fmla="val 163234"/>
              <a:gd name="adj6" fmla="val 12113"/>
            </a:avLst>
          </a:prstGeom>
          <a:solidFill>
            <a:srgbClr val="9900CC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head of gastrocnemius: Impression above and behind lateral epicondyle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973006-0C0A-4573-A393-B9D9CC81741B}"/>
              </a:ext>
            </a:extLst>
          </p:cNvPr>
          <p:cNvSpPr>
            <a:spLocks noChangeArrowheads="1"/>
          </p:cNvSpPr>
          <p:nvPr/>
        </p:nvSpPr>
        <p:spPr bwMode="auto">
          <a:xfrm rot="1555976">
            <a:off x="7259639" y="4927600"/>
            <a:ext cx="350837" cy="522288"/>
          </a:xfrm>
          <a:prstGeom prst="ellipse">
            <a:avLst/>
          </a:prstGeom>
          <a:solidFill>
            <a:srgbClr val="FF33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EB10DB74-ABDE-45C7-8539-2F3F782D1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867400"/>
            <a:ext cx="304800" cy="228600"/>
          </a:xfrm>
          <a:prstGeom prst="ellipse">
            <a:avLst/>
          </a:pr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CAC81AA-EC06-484E-A77E-C5789999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85800"/>
            <a:ext cx="4343400" cy="156966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Popliteus: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groove on the lateral surface of the lateral condyle of femur below and behind lateral epicondyle</a:t>
            </a:r>
          </a:p>
        </p:txBody>
      </p:sp>
      <p:sp>
        <p:nvSpPr>
          <p:cNvPr id="15" name="AutoShape 23">
            <a:extLst>
              <a:ext uri="{FF2B5EF4-FFF2-40B4-BE49-F238E27FC236}">
                <a16:creationId xmlns:a16="http://schemas.microsoft.com/office/drawing/2014/main" id="{35FF0A2F-3B2D-4106-9305-4923203B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562600"/>
            <a:ext cx="228600" cy="2286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D479C2D-A8DA-40B8-ADD1-8215F43ED430}"/>
              </a:ext>
            </a:extLst>
          </p:cNvPr>
          <p:cNvSpPr>
            <a:spLocks/>
          </p:cNvSpPr>
          <p:nvPr/>
        </p:nvSpPr>
        <p:spPr bwMode="auto">
          <a:xfrm>
            <a:off x="6934200" y="5410200"/>
            <a:ext cx="2133600" cy="685800"/>
          </a:xfrm>
          <a:custGeom>
            <a:avLst/>
            <a:gdLst>
              <a:gd name="T0" fmla="*/ 2147483646 w 1683657"/>
              <a:gd name="T1" fmla="*/ 1747478 h 878114"/>
              <a:gd name="T2" fmla="*/ 2147483646 w 1683657"/>
              <a:gd name="T3" fmla="*/ 2575229 h 878114"/>
              <a:gd name="T4" fmla="*/ 1522787212 w 1683657"/>
              <a:gd name="T5" fmla="*/ 2713186 h 878114"/>
              <a:gd name="T6" fmla="*/ 1136408252 w 1683657"/>
              <a:gd name="T7" fmla="*/ 2161357 h 878114"/>
              <a:gd name="T8" fmla="*/ 818213368 w 1683657"/>
              <a:gd name="T9" fmla="*/ 2115369 h 878114"/>
              <a:gd name="T10" fmla="*/ 409106684 w 1683657"/>
              <a:gd name="T11" fmla="*/ 1517545 h 878114"/>
              <a:gd name="T12" fmla="*/ 250009178 w 1683657"/>
              <a:gd name="T13" fmla="*/ 643809 h 878114"/>
              <a:gd name="T14" fmla="*/ 0 w 1683657"/>
              <a:gd name="T15" fmla="*/ 0 h 8781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3657"/>
              <a:gd name="T25" fmla="*/ 0 h 878114"/>
              <a:gd name="T26" fmla="*/ 1683657 w 1683657"/>
              <a:gd name="T27" fmla="*/ 878114 h 8781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3657" h="878114">
                <a:moveTo>
                  <a:pt x="1683657" y="551543"/>
                </a:moveTo>
                <a:cubicBezTo>
                  <a:pt x="1597780" y="656771"/>
                  <a:pt x="1511904" y="762000"/>
                  <a:pt x="1393371" y="812800"/>
                </a:cubicBezTo>
                <a:cubicBezTo>
                  <a:pt x="1274838" y="863600"/>
                  <a:pt x="1083733" y="878114"/>
                  <a:pt x="972457" y="856343"/>
                </a:cubicBezTo>
                <a:cubicBezTo>
                  <a:pt x="861181" y="834572"/>
                  <a:pt x="800704" y="713619"/>
                  <a:pt x="725714" y="682172"/>
                </a:cubicBezTo>
                <a:cubicBezTo>
                  <a:pt x="650724" y="650725"/>
                  <a:pt x="599923" y="701525"/>
                  <a:pt x="522514" y="667658"/>
                </a:cubicBezTo>
                <a:cubicBezTo>
                  <a:pt x="445105" y="633791"/>
                  <a:pt x="321733" y="556382"/>
                  <a:pt x="261257" y="478972"/>
                </a:cubicBezTo>
                <a:cubicBezTo>
                  <a:pt x="200781" y="401562"/>
                  <a:pt x="203200" y="283029"/>
                  <a:pt x="159657" y="203200"/>
                </a:cubicBezTo>
                <a:cubicBezTo>
                  <a:pt x="116114" y="123371"/>
                  <a:pt x="58057" y="61685"/>
                  <a:pt x="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FDEF78A7-EAF9-41B0-8D5F-C913C5948B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2590800"/>
            <a:ext cx="838200" cy="33528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61124D5-8E60-45C7-A88D-4F6F1156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963" y="4914900"/>
            <a:ext cx="2286000" cy="838200"/>
          </a:xfrm>
          <a:prstGeom prst="rect">
            <a:avLst/>
          </a:prstGeom>
          <a:solidFill>
            <a:srgbClr val="FF66CC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cs typeface="Arial"/>
              </a:rPr>
              <a:t>epicondyle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3848D4E1-A944-4A52-94D3-558E44FF5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462588"/>
            <a:ext cx="838200" cy="228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7A63D-18E2-4C13-A6C9-A2792F75F95C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DB971-0BB0-4C10-8215-A25B3E8DB63E}"/>
              </a:ext>
            </a:extLst>
          </p:cNvPr>
          <p:cNvSpPr/>
          <p:nvPr/>
        </p:nvSpPr>
        <p:spPr>
          <a:xfrm>
            <a:off x="1600200" y="0"/>
            <a:ext cx="9067800" cy="7055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Upper End of femur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Head: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directed upwards and medially.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Just below and behind its center, there is a small depression called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fovea.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2 - Neck: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forms an angle of femoral inclination with the shaft about 120 degrees. More in males than females</a:t>
            </a: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allows free movement of the femur away from the pelvis.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Greater trochanter: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surface presents an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oblique ridge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Medial surface presents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trochanteric fossa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4 -	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 trochanter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smaller than the greater trochanter.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5908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intertrochanteric line,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greater and lesser trochanters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  <a:tab pos="129540" algn="l"/>
                <a:tab pos="25908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intertochanteric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crest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connecting the greater and lesser trochanters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middle part of the crest presents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quadrate tubercle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D363F-82DD-4F73-8AEF-F6B189D1D464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1275E595-4A82-42D1-8A90-34BFC3FA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1"/>
            <a:ext cx="88392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B- Shaft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The shaft is curved with a slight anterior convexity.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- Posterior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border: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linea aspera, h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as medial and lateral lips.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Spiral line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(medially) connects the lower end of the intertrochanteric line with the medial lip of the linea aspera.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Gluteal tuberosity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Laterally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a rough prominent ridge continuous inferiorly with the lateral lip of linea aspera.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Lateral supracondular line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continuous with the lateral lip of the linea aspera.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 supracondular line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continuous with the medial lip of the linea aspera.  The lower part has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adductor tubercle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10B4A-7574-4B9A-A6D5-55CC85688B86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2C1991-F5B7-40FB-8A44-89213B5A28AD}"/>
              </a:ext>
            </a:extLst>
          </p:cNvPr>
          <p:cNvSpPr/>
          <p:nvPr/>
        </p:nvSpPr>
        <p:spPr>
          <a:xfrm>
            <a:off x="1676400" y="152401"/>
            <a:ext cx="8839200" cy="6359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Lower End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lateral condyle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The most prominent part on its lateral surface is called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epicondyle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Just below and behind the lateral epicondyle, presents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groove for popliteus muscle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The medial condyle,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most prominent part on its medial surface is called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epicondyle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Low" fontAlgn="base">
              <a:lnSpc>
                <a:spcPct val="122000"/>
              </a:lnSpc>
              <a:tabLst>
                <a:tab pos="222885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two condyles are continuous together.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22288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Posteriorly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they are separated by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intercondylar fossa</a:t>
            </a: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222885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nterior cruciate ligament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extends upwards, backwards 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laterally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 posterior part of medial surface of l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teral condyle.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222885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Posterior cruciate ligament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extends upwards, forwards 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medially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 anterior part of lateral surface of medial condyle.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258E3-8ED1-4AD9-A4BD-4426D4BA118E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45A46281-5BE1-43F5-8499-48B6A7CA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13354"/>
          <a:stretch>
            <a:fillRect/>
          </a:stretch>
        </p:blipFill>
        <p:spPr bwMode="auto">
          <a:xfrm>
            <a:off x="2133600" y="-31750"/>
            <a:ext cx="79248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0B62DF-8F65-4EA0-8BBB-967191EC02FE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1646E45A-0496-415F-968F-599A0829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28600"/>
            <a:ext cx="85550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9B96EE-E535-4DB1-A4D8-2EA65CBCAA5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Patella 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02959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AB275B3-4275-4EAB-BE37-C7FC45B64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3971" name="Picture 4" descr="Picture 266">
            <a:extLst>
              <a:ext uri="{FF2B5EF4-FFF2-40B4-BE49-F238E27FC236}">
                <a16:creationId xmlns:a16="http://schemas.microsoft.com/office/drawing/2014/main" id="{1AAC0806-6D2A-42EF-AEC1-4E04907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0" b="24913"/>
          <a:stretch>
            <a:fillRect/>
          </a:stretch>
        </p:blipFill>
        <p:spPr bwMode="auto">
          <a:xfrm>
            <a:off x="3124200" y="1"/>
            <a:ext cx="555625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AutoShape 5">
            <a:extLst>
              <a:ext uri="{FF2B5EF4-FFF2-40B4-BE49-F238E27FC236}">
                <a16:creationId xmlns:a16="http://schemas.microsoft.com/office/drawing/2014/main" id="{2E26EBD9-1303-4F72-A158-B9A0AED0E890}"/>
              </a:ext>
            </a:extLst>
          </p:cNvPr>
          <p:cNvSpPr>
            <a:spLocks/>
          </p:cNvSpPr>
          <p:nvPr/>
        </p:nvSpPr>
        <p:spPr bwMode="auto">
          <a:xfrm>
            <a:off x="2071688" y="2997201"/>
            <a:ext cx="1371600" cy="569913"/>
          </a:xfrm>
          <a:prstGeom prst="accentCallout2">
            <a:avLst>
              <a:gd name="adj1" fmla="val 20056"/>
              <a:gd name="adj2" fmla="val 105556"/>
              <a:gd name="adj3" fmla="val 20056"/>
              <a:gd name="adj4" fmla="val 143634"/>
              <a:gd name="adj5" fmla="val 618662"/>
              <a:gd name="adj6" fmla="val 195833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Apex </a:t>
            </a:r>
          </a:p>
        </p:txBody>
      </p:sp>
      <p:sp>
        <p:nvSpPr>
          <p:cNvPr id="171014" name="AutoShape 6">
            <a:extLst>
              <a:ext uri="{FF2B5EF4-FFF2-40B4-BE49-F238E27FC236}">
                <a16:creationId xmlns:a16="http://schemas.microsoft.com/office/drawing/2014/main" id="{825F51D4-1ECE-4242-886E-CA27AD5558BB}"/>
              </a:ext>
            </a:extLst>
          </p:cNvPr>
          <p:cNvSpPr>
            <a:spLocks/>
          </p:cNvSpPr>
          <p:nvPr/>
        </p:nvSpPr>
        <p:spPr bwMode="auto">
          <a:xfrm>
            <a:off x="7432675" y="260351"/>
            <a:ext cx="2082800" cy="911225"/>
          </a:xfrm>
          <a:prstGeom prst="borderCallout2">
            <a:avLst>
              <a:gd name="adj1" fmla="val 12542"/>
              <a:gd name="adj2" fmla="val -3657"/>
              <a:gd name="adj3" fmla="val 12542"/>
              <a:gd name="adj4" fmla="val -3657"/>
              <a:gd name="adj5" fmla="val 134671"/>
              <a:gd name="adj6" fmla="val -10292"/>
            </a:avLst>
          </a:prstGeom>
          <a:solidFill>
            <a:srgbClr val="FFCC00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posterior surface</a:t>
            </a:r>
          </a:p>
        </p:txBody>
      </p:sp>
      <p:sp>
        <p:nvSpPr>
          <p:cNvPr id="171015" name="AutoShape 7">
            <a:extLst>
              <a:ext uri="{FF2B5EF4-FFF2-40B4-BE49-F238E27FC236}">
                <a16:creationId xmlns:a16="http://schemas.microsoft.com/office/drawing/2014/main" id="{2623941D-D342-45A3-B1B7-F31361109331}"/>
              </a:ext>
            </a:extLst>
          </p:cNvPr>
          <p:cNvSpPr>
            <a:spLocks/>
          </p:cNvSpPr>
          <p:nvPr/>
        </p:nvSpPr>
        <p:spPr bwMode="auto">
          <a:xfrm>
            <a:off x="1797050" y="358776"/>
            <a:ext cx="2082800" cy="911225"/>
          </a:xfrm>
          <a:prstGeom prst="borderCallout2">
            <a:avLst>
              <a:gd name="adj1" fmla="val 12542"/>
              <a:gd name="adj2" fmla="val 103657"/>
              <a:gd name="adj3" fmla="val 12542"/>
              <a:gd name="adj4" fmla="val 103657"/>
              <a:gd name="adj5" fmla="val 201218"/>
              <a:gd name="adj6" fmla="val 107315"/>
            </a:avLst>
          </a:prstGeom>
          <a:solidFill>
            <a:srgbClr val="66FF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anterior surface</a:t>
            </a:r>
          </a:p>
        </p:txBody>
      </p:sp>
      <p:sp>
        <p:nvSpPr>
          <p:cNvPr id="171017" name="AutoShape 9">
            <a:extLst>
              <a:ext uri="{FF2B5EF4-FFF2-40B4-BE49-F238E27FC236}">
                <a16:creationId xmlns:a16="http://schemas.microsoft.com/office/drawing/2014/main" id="{36083BB9-0F26-4230-A526-F5639B0216D3}"/>
              </a:ext>
            </a:extLst>
          </p:cNvPr>
          <p:cNvSpPr>
            <a:spLocks/>
          </p:cNvSpPr>
          <p:nvPr/>
        </p:nvSpPr>
        <p:spPr bwMode="auto">
          <a:xfrm>
            <a:off x="5399089" y="273051"/>
            <a:ext cx="1260475" cy="708025"/>
          </a:xfrm>
          <a:prstGeom prst="accentCallout2">
            <a:avLst>
              <a:gd name="adj1" fmla="val 16144"/>
              <a:gd name="adj2" fmla="val -6046"/>
              <a:gd name="adj3" fmla="val 16144"/>
              <a:gd name="adj4" fmla="val -14231"/>
              <a:gd name="adj5" fmla="val 173542"/>
              <a:gd name="adj6" fmla="val -22796"/>
            </a:avLst>
          </a:prstGeom>
          <a:solidFill>
            <a:schemeClr val="folHlink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Base  </a:t>
            </a:r>
          </a:p>
        </p:txBody>
      </p:sp>
      <p:sp>
        <p:nvSpPr>
          <p:cNvPr id="171020" name="AutoShape 12">
            <a:extLst>
              <a:ext uri="{FF2B5EF4-FFF2-40B4-BE49-F238E27FC236}">
                <a16:creationId xmlns:a16="http://schemas.microsoft.com/office/drawing/2014/main" id="{0368304A-9F91-4958-BCAB-2BA11D4C43B8}"/>
              </a:ext>
            </a:extLst>
          </p:cNvPr>
          <p:cNvSpPr>
            <a:spLocks/>
          </p:cNvSpPr>
          <p:nvPr/>
        </p:nvSpPr>
        <p:spPr bwMode="auto">
          <a:xfrm>
            <a:off x="8475663" y="1638301"/>
            <a:ext cx="2082800" cy="911225"/>
          </a:xfrm>
          <a:prstGeom prst="borderCallout2">
            <a:avLst>
              <a:gd name="adj1" fmla="val 12542"/>
              <a:gd name="adj2" fmla="val -3657"/>
              <a:gd name="adj3" fmla="val 12542"/>
              <a:gd name="adj4" fmla="val -30565"/>
              <a:gd name="adj5" fmla="val 34565"/>
              <a:gd name="adj6" fmla="val -44329"/>
            </a:avLst>
          </a:prstGeom>
          <a:solidFill>
            <a:srgbClr val="FF99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Articular area</a:t>
            </a:r>
          </a:p>
        </p:txBody>
      </p:sp>
      <p:sp>
        <p:nvSpPr>
          <p:cNvPr id="171024" name="AutoShape 16">
            <a:extLst>
              <a:ext uri="{FF2B5EF4-FFF2-40B4-BE49-F238E27FC236}">
                <a16:creationId xmlns:a16="http://schemas.microsoft.com/office/drawing/2014/main" id="{1A90EE0C-4295-429C-8C75-6FA9248B050D}"/>
              </a:ext>
            </a:extLst>
          </p:cNvPr>
          <p:cNvSpPr>
            <a:spLocks/>
          </p:cNvSpPr>
          <p:nvPr/>
        </p:nvSpPr>
        <p:spPr bwMode="auto">
          <a:xfrm>
            <a:off x="8582025" y="3352800"/>
            <a:ext cx="2039938" cy="1333500"/>
          </a:xfrm>
          <a:prstGeom prst="borderCallout2">
            <a:avLst>
              <a:gd name="adj1" fmla="val 8569"/>
              <a:gd name="adj2" fmla="val -3736"/>
              <a:gd name="adj3" fmla="val 8569"/>
              <a:gd name="adj4" fmla="val -37120"/>
              <a:gd name="adj5" fmla="val 202380"/>
              <a:gd name="adj6" fmla="val -46306"/>
            </a:avLst>
          </a:prstGeom>
          <a:solidFill>
            <a:srgbClr val="FFCCCC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Non articular area</a:t>
            </a:r>
          </a:p>
        </p:txBody>
      </p:sp>
      <p:sp>
        <p:nvSpPr>
          <p:cNvPr id="83978" name="TextBox 1">
            <a:extLst>
              <a:ext uri="{FF2B5EF4-FFF2-40B4-BE49-F238E27FC236}">
                <a16:creationId xmlns:a16="http://schemas.microsoft.com/office/drawing/2014/main" id="{2A60F4BE-F801-487E-B5C3-A3D5AD8A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1" y="2093913"/>
            <a:ext cx="665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Lat</a:t>
            </a:r>
          </a:p>
        </p:txBody>
      </p:sp>
      <p:sp>
        <p:nvSpPr>
          <p:cNvPr id="83979" name="TextBox 11">
            <a:extLst>
              <a:ext uri="{FF2B5EF4-FFF2-40B4-BE49-F238E27FC236}">
                <a16:creationId xmlns:a16="http://schemas.microsoft.com/office/drawing/2014/main" id="{9849429B-7D39-45A6-9FB8-A1830DB19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20939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</a:t>
            </a:r>
          </a:p>
        </p:txBody>
      </p:sp>
      <p:sp>
        <p:nvSpPr>
          <p:cNvPr id="83980" name="TextBox 2">
            <a:extLst>
              <a:ext uri="{FF2B5EF4-FFF2-40B4-BE49-F238E27FC236}">
                <a16:creationId xmlns:a16="http://schemas.microsoft.com/office/drawing/2014/main" id="{1DF06E3B-8E54-4251-979D-5644963C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907089"/>
            <a:ext cx="2082800" cy="769937"/>
          </a:xfrm>
          <a:prstGeom prst="rect">
            <a:avLst/>
          </a:prstGeom>
          <a:solidFill>
            <a:srgbClr val="0000CC"/>
          </a:solidFill>
          <a:ln w="57150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FFFFFF"/>
                </a:solidFill>
              </a:rPr>
              <a:t>Patella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A9C96-FCF4-42F4-8839-9F39AC94A6F7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  <p:bldP spid="171014" grpId="0" animBg="1"/>
      <p:bldP spid="171015" grpId="0" animBg="1"/>
      <p:bldP spid="171017" grpId="0" animBg="1"/>
      <p:bldP spid="171020" grpId="0" animBg="1"/>
      <p:bldP spid="1710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3DE94688-0A87-46F5-B64E-24E93BF6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0039"/>
            <a:ext cx="90678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0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17513" indent="-16033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0175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30175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6144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0716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288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860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30175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The two hip bones articulate together at the symphysis pubis (anteriorly). 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They articulate with sacrum at the sacroiliac joints (Posteriorly)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The hip bone is an irregular bone which is formed of </a:t>
            </a: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 parts: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1) Ilium. 	2) Pubis. 	3) Ischium. 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** Side determination (right and left)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1- The iliac crest is directed superiorly.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2- Acetabulum is directed laterally.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3- Pubis is directed anteriorly.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** Anatomical position of the hip bone,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1-The anterior superior iliac spine (A.S.I.S) and the pubic tubercle lie in the same vertical plane.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2- The ischial spine and the upper border of the symphysis pubis lie in the same horizontal plane.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justLow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3- The acetabular notch faces downwards. </a:t>
            </a: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49C0DE-97BA-432F-AB25-E13939E4A843}"/>
              </a:ext>
            </a:extLst>
          </p:cNvPr>
          <p:cNvSpPr/>
          <p:nvPr/>
        </p:nvSpPr>
        <p:spPr>
          <a:xfrm rot="20273361">
            <a:off x="1902630" y="2475957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rtl="1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xraykneelat">
            <a:extLst>
              <a:ext uri="{FF2B5EF4-FFF2-40B4-BE49-F238E27FC236}">
                <a16:creationId xmlns:a16="http://schemas.microsoft.com/office/drawing/2014/main" id="{AD9649B4-D82A-49AF-B0CF-D98B4055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09600"/>
            <a:ext cx="396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95AAAD-800B-437B-A0D5-AF070203A88C}"/>
              </a:ext>
            </a:extLst>
          </p:cNvPr>
          <p:cNvSpPr/>
          <p:nvPr/>
        </p:nvSpPr>
        <p:spPr>
          <a:xfrm>
            <a:off x="1752600" y="1"/>
            <a:ext cx="4800600" cy="6553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226695" algn="l"/>
                <a:tab pos="457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Patella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is the largest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sesamoid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bone in the body, inside quadriceps tendon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a triangular bone with its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apex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directed downwards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surface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divided into an upper articular area and lower non-articular area.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articular surface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articulates with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femur. It is divided into lateral and medial parts.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teral articular part is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rger than the medial part.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A6E9E-D021-4A5C-82A6-063247EAD738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Tibia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Fibula</a:t>
            </a:r>
          </a:p>
        </p:txBody>
      </p:sp>
    </p:spTree>
    <p:extLst>
      <p:ext uri="{BB962C8B-B14F-4D97-AF65-F5344CB8AC3E}">
        <p14:creationId xmlns:p14="http://schemas.microsoft.com/office/powerpoint/2010/main" val="3167149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>
            <a:extLst>
              <a:ext uri="{FF2B5EF4-FFF2-40B4-BE49-F238E27FC236}">
                <a16:creationId xmlns:a16="http://schemas.microsoft.com/office/drawing/2014/main" id="{99F71EC1-5AE6-4D47-AE77-7B7F649F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419" y="5936625"/>
            <a:ext cx="1600200" cy="5847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flatTx/>
          </a:bodyPr>
          <a:lstStyle/>
          <a:p>
            <a:pPr lvl="1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66"/>
                </a:solidFill>
                <a:latin typeface="Arial" charset="0"/>
                <a:cs typeface="Arial" charset="0"/>
              </a:rPr>
              <a:t>Tibia</a:t>
            </a:r>
          </a:p>
        </p:txBody>
      </p:sp>
      <p:pic>
        <p:nvPicPr>
          <p:cNvPr id="88069" name="Picture 5" descr="胫骨2">
            <a:extLst>
              <a:ext uri="{FF2B5EF4-FFF2-40B4-BE49-F238E27FC236}">
                <a16:creationId xmlns:a16="http://schemas.microsoft.com/office/drawing/2014/main" id="{CB5D5C4B-25F2-495C-9BA7-BEA2695D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76250"/>
            <a:ext cx="13382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4" descr="腓骨">
            <a:extLst>
              <a:ext uri="{FF2B5EF4-FFF2-40B4-BE49-F238E27FC236}">
                <a16:creationId xmlns:a16="http://schemas.microsoft.com/office/drawing/2014/main" id="{96BE7262-6966-4067-A54A-1C1D7474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858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F436A3-32A3-44A3-BA5F-855A78AE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415" y="6050885"/>
            <a:ext cx="1447800" cy="609600"/>
          </a:xfrm>
          <a:prstGeom prst="rect">
            <a:avLst/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Fibula</a:t>
            </a:r>
          </a:p>
        </p:txBody>
      </p:sp>
      <p:sp>
        <p:nvSpPr>
          <p:cNvPr id="88074" name="Rectangle 1">
            <a:extLst>
              <a:ext uri="{FF2B5EF4-FFF2-40B4-BE49-F238E27FC236}">
                <a16:creationId xmlns:a16="http://schemas.microsoft.com/office/drawing/2014/main" id="{1879056A-0530-408C-AF5D-87481050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4" y="12701"/>
            <a:ext cx="5629275" cy="2754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222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222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222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cs typeface="Times New Roman" panose="02020603050405020304" pitchFamily="18" charset="0"/>
              </a:rPr>
              <a:t>** How to identify the side of the tibia.  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1- Upper end is larger than lower end.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2- T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ibial tuberosity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is directed anteriorly and superiorly.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3- M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edial malleolus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is directed medially.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5" name="Rectangle 2">
            <a:extLst>
              <a:ext uri="{FF2B5EF4-FFF2-40B4-BE49-F238E27FC236}">
                <a16:creationId xmlns:a16="http://schemas.microsoft.com/office/drawing/2014/main" id="{84F06E91-BB94-4301-993D-24F5CCB9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048001"/>
            <a:ext cx="5191125" cy="3205163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128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128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128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** How to know side of the fibula </a:t>
            </a: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1 - The head is directed upwards.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2 - The articular surface of the lateral malleolus is directed medially.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3 - The malleolar fossa lies posterior to the articular surface of the lateral malleolus.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C674A-360E-4DE3-8DB0-707426F9EF2F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09260A7B-0BA5-4D28-8466-45D32105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61778" r="66667" b="17778"/>
          <a:stretch>
            <a:fillRect/>
          </a:stretch>
        </p:blipFill>
        <p:spPr bwMode="auto">
          <a:xfrm>
            <a:off x="2819400" y="1143000"/>
            <a:ext cx="6019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99F11D1-A5F8-4277-86BF-283FA9151938}"/>
              </a:ext>
            </a:extLst>
          </p:cNvPr>
          <p:cNvGraphicFramePr/>
          <p:nvPr/>
        </p:nvGraphicFramePr>
        <p:xfrm>
          <a:off x="1828800" y="76200"/>
          <a:ext cx="8458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4402" name="AutoShape 18">
            <a:extLst>
              <a:ext uri="{FF2B5EF4-FFF2-40B4-BE49-F238E27FC236}">
                <a16:creationId xmlns:a16="http://schemas.microsoft.com/office/drawing/2014/main" id="{6DB025D9-BF7F-4A37-B527-2CBD2E1D017F}"/>
              </a:ext>
            </a:extLst>
          </p:cNvPr>
          <p:cNvSpPr>
            <a:spLocks/>
          </p:cNvSpPr>
          <p:nvPr/>
        </p:nvSpPr>
        <p:spPr bwMode="auto">
          <a:xfrm>
            <a:off x="8534401" y="2647950"/>
            <a:ext cx="2073275" cy="857250"/>
          </a:xfrm>
          <a:prstGeom prst="borderCallout2">
            <a:avLst>
              <a:gd name="adj1" fmla="val -866"/>
              <a:gd name="adj2" fmla="val -2366"/>
              <a:gd name="adj3" fmla="val 97759"/>
              <a:gd name="adj4" fmla="val -1995"/>
              <a:gd name="adj5" fmla="val 105231"/>
              <a:gd name="adj6" fmla="val -60278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Medial </a:t>
            </a:r>
            <a:r>
              <a:rPr lang="en-US" altLang="zh-CN" sz="2400" b="1">
                <a:solidFill>
                  <a:srgbClr val="FF0000"/>
                </a:solidFill>
                <a:ea typeface="SimSun" panose="02010600030101010101" pitchFamily="2" charset="-122"/>
              </a:rPr>
              <a:t>tibial</a:t>
            </a:r>
            <a:r>
              <a:rPr lang="en-US" altLang="en-US" sz="2400" b="1">
                <a:solidFill>
                  <a:srgbClr val="000000"/>
                </a:solidFill>
              </a:rPr>
              <a:t> condyle</a:t>
            </a:r>
          </a:p>
        </p:txBody>
      </p:sp>
      <p:sp>
        <p:nvSpPr>
          <p:cNvPr id="144404" name="AutoShape 20">
            <a:extLst>
              <a:ext uri="{FF2B5EF4-FFF2-40B4-BE49-F238E27FC236}">
                <a16:creationId xmlns:a16="http://schemas.microsoft.com/office/drawing/2014/main" id="{F55CE9F2-AD9D-41E4-9A1A-5DF87A9C5B03}"/>
              </a:ext>
            </a:extLst>
          </p:cNvPr>
          <p:cNvSpPr>
            <a:spLocks/>
          </p:cNvSpPr>
          <p:nvPr/>
        </p:nvSpPr>
        <p:spPr bwMode="auto">
          <a:xfrm>
            <a:off x="2057400" y="5638800"/>
            <a:ext cx="3048000" cy="947738"/>
          </a:xfrm>
          <a:prstGeom prst="borderCallout2">
            <a:avLst>
              <a:gd name="adj1" fmla="val 12060"/>
              <a:gd name="adj2" fmla="val 102500"/>
              <a:gd name="adj3" fmla="val -4412"/>
              <a:gd name="adj4" fmla="val 98782"/>
              <a:gd name="adj5" fmla="val -148051"/>
              <a:gd name="adj6" fmla="val 137819"/>
            </a:avLst>
          </a:pr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Posterior  intercondylar area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FF99"/>
              </a:solidFill>
            </a:endParaRPr>
          </a:p>
        </p:txBody>
      </p:sp>
      <p:sp>
        <p:nvSpPr>
          <p:cNvPr id="144405" name="AutoShape 21">
            <a:extLst>
              <a:ext uri="{FF2B5EF4-FFF2-40B4-BE49-F238E27FC236}">
                <a16:creationId xmlns:a16="http://schemas.microsoft.com/office/drawing/2014/main" id="{BFB0C463-363B-4913-8EE1-9EAB3EDAD944}"/>
              </a:ext>
            </a:extLst>
          </p:cNvPr>
          <p:cNvSpPr>
            <a:spLocks/>
          </p:cNvSpPr>
          <p:nvPr/>
        </p:nvSpPr>
        <p:spPr bwMode="auto">
          <a:xfrm>
            <a:off x="7146926" y="1503363"/>
            <a:ext cx="3127375" cy="855662"/>
          </a:xfrm>
          <a:prstGeom prst="borderCallout2">
            <a:avLst>
              <a:gd name="adj1" fmla="val 13356"/>
              <a:gd name="adj2" fmla="val -2435"/>
              <a:gd name="adj3" fmla="val 13356"/>
              <a:gd name="adj4" fmla="val -13755"/>
              <a:gd name="adj5" fmla="val 191630"/>
              <a:gd name="adj6" fmla="val -36222"/>
            </a:avLst>
          </a:prstGeom>
          <a:solidFill>
            <a:srgbClr val="FFFF66"/>
          </a:solidFill>
          <a:ln w="57150">
            <a:solidFill>
              <a:srgbClr val="00FF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anterior  intercondylar area</a:t>
            </a:r>
          </a:p>
        </p:txBody>
      </p:sp>
      <p:sp>
        <p:nvSpPr>
          <p:cNvPr id="144406" name="AutoShape 22">
            <a:extLst>
              <a:ext uri="{FF2B5EF4-FFF2-40B4-BE49-F238E27FC236}">
                <a16:creationId xmlns:a16="http://schemas.microsoft.com/office/drawing/2014/main" id="{D693AAAB-E57F-4732-8A7F-542872D5503C}"/>
              </a:ext>
            </a:extLst>
          </p:cNvPr>
          <p:cNvSpPr>
            <a:spLocks/>
          </p:cNvSpPr>
          <p:nvPr/>
        </p:nvSpPr>
        <p:spPr bwMode="auto">
          <a:xfrm>
            <a:off x="6019801" y="5638800"/>
            <a:ext cx="2259013" cy="908050"/>
          </a:xfrm>
          <a:prstGeom prst="borderCallout1">
            <a:avLst>
              <a:gd name="adj1" fmla="val 310"/>
              <a:gd name="adj2" fmla="val 38088"/>
              <a:gd name="adj3" fmla="val -201685"/>
              <a:gd name="adj4" fmla="val 8981"/>
            </a:avLst>
          </a:prstGeom>
          <a:solidFill>
            <a:srgbClr val="FF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Intercondylar eminence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0" name="AutoShape 24">
            <a:extLst>
              <a:ext uri="{FF2B5EF4-FFF2-40B4-BE49-F238E27FC236}">
                <a16:creationId xmlns:a16="http://schemas.microsoft.com/office/drawing/2014/main" id="{F4CED11F-1C52-45BE-A221-FC7184A40D78}"/>
              </a:ext>
            </a:extLst>
          </p:cNvPr>
          <p:cNvSpPr>
            <a:spLocks/>
          </p:cNvSpPr>
          <p:nvPr/>
        </p:nvSpPr>
        <p:spPr bwMode="auto">
          <a:xfrm>
            <a:off x="6022975" y="774700"/>
            <a:ext cx="2814638" cy="596900"/>
          </a:xfrm>
          <a:prstGeom prst="borderCallout1">
            <a:avLst>
              <a:gd name="adj1" fmla="val 17912"/>
              <a:gd name="adj2" fmla="val -2708"/>
              <a:gd name="adj3" fmla="val 192218"/>
              <a:gd name="adj4" fmla="val -6523"/>
            </a:avLst>
          </a:prstGeom>
          <a:solidFill>
            <a:srgbClr val="9900CC"/>
          </a:solidFill>
          <a:ln w="57150" cap="sq">
            <a:solidFill>
              <a:schemeClr val="tx1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99"/>
                </a:solidFill>
              </a:rPr>
              <a:t>Tibial tuberosity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09" name="AutoShape 25">
            <a:extLst>
              <a:ext uri="{FF2B5EF4-FFF2-40B4-BE49-F238E27FC236}">
                <a16:creationId xmlns:a16="http://schemas.microsoft.com/office/drawing/2014/main" id="{0AD31AD1-13D0-41C8-A0F7-7956FF2CB6CE}"/>
              </a:ext>
            </a:extLst>
          </p:cNvPr>
          <p:cNvSpPr>
            <a:spLocks/>
          </p:cNvSpPr>
          <p:nvPr/>
        </p:nvSpPr>
        <p:spPr bwMode="auto">
          <a:xfrm>
            <a:off x="1844675" y="1743076"/>
            <a:ext cx="2254250" cy="855663"/>
          </a:xfrm>
          <a:prstGeom prst="borderCallout1">
            <a:avLst>
              <a:gd name="adj1" fmla="val 13356"/>
              <a:gd name="adj2" fmla="val 103380"/>
              <a:gd name="adj3" fmla="val 248796"/>
              <a:gd name="adj4" fmla="val 112958"/>
            </a:avLst>
          </a:prstGeom>
          <a:solidFill>
            <a:srgbClr val="CCFF99"/>
          </a:solidFill>
          <a:ln w="57150" cap="sq">
            <a:solidFill>
              <a:srgbClr val="996633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ea typeface="SimSun" panose="02010600030101010101" pitchFamily="2" charset="-122"/>
              </a:rPr>
              <a:t>Lateral tibial condyle</a:t>
            </a:r>
            <a:endParaRPr lang="en-US" altLang="en-US" sz="24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22">
            <a:extLst>
              <a:ext uri="{FF2B5EF4-FFF2-40B4-BE49-F238E27FC236}">
                <a16:creationId xmlns:a16="http://schemas.microsoft.com/office/drawing/2014/main" id="{549EED59-3962-4552-867C-1BA6AB297227}"/>
              </a:ext>
            </a:extLst>
          </p:cNvPr>
          <p:cNvSpPr>
            <a:spLocks/>
          </p:cNvSpPr>
          <p:nvPr/>
        </p:nvSpPr>
        <p:spPr bwMode="auto">
          <a:xfrm>
            <a:off x="8686801" y="4495800"/>
            <a:ext cx="1801813" cy="990600"/>
          </a:xfrm>
          <a:prstGeom prst="borderCallout1">
            <a:avLst>
              <a:gd name="adj1" fmla="val 12588"/>
              <a:gd name="adj2" fmla="val -3375"/>
              <a:gd name="adj3" fmla="val -71819"/>
              <a:gd name="adj4" fmla="val -125699"/>
            </a:avLst>
          </a:prstGeom>
          <a:solidFill>
            <a:srgbClr val="FF3300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Medial Intercondylar tubercle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0A784FC0-726A-40FC-988F-DE4DE991ACC1}"/>
              </a:ext>
            </a:extLst>
          </p:cNvPr>
          <p:cNvSpPr>
            <a:spLocks/>
          </p:cNvSpPr>
          <p:nvPr/>
        </p:nvSpPr>
        <p:spPr bwMode="auto">
          <a:xfrm>
            <a:off x="1676400" y="4572000"/>
            <a:ext cx="1905000" cy="990600"/>
          </a:xfrm>
          <a:prstGeom prst="borderCallout1">
            <a:avLst>
              <a:gd name="adj1" fmla="val 204"/>
              <a:gd name="adj2" fmla="val 97819"/>
              <a:gd name="adj3" fmla="val -80824"/>
              <a:gd name="adj4" fmla="val 228028"/>
            </a:avLst>
          </a:prstGeom>
          <a:solidFill>
            <a:srgbClr val="66FF99"/>
          </a:solidFill>
          <a:ln w="5715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Lateral  Intercondylar tubercle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E6E07-BFE9-4B6F-A713-3588C9801CDE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9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2" grpId="0" animBg="1"/>
      <p:bldP spid="144404" grpId="0" animBg="1"/>
      <p:bldP spid="144405" grpId="0" animBg="1"/>
      <p:bldP spid="144406" grpId="0" animBg="1"/>
      <p:bldP spid="144409" grpId="0" animBg="1"/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>
            <a:extLst>
              <a:ext uri="{FF2B5EF4-FFF2-40B4-BE49-F238E27FC236}">
                <a16:creationId xmlns:a16="http://schemas.microsoft.com/office/drawing/2014/main" id="{E02710C7-63E2-48C3-8BFC-1FB0CBCD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 t="10945" r="47870" b="25551"/>
          <a:stretch>
            <a:fillRect/>
          </a:stretch>
        </p:blipFill>
        <p:spPr bwMode="auto">
          <a:xfrm>
            <a:off x="4724400" y="228600"/>
            <a:ext cx="2286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Rectangle 6">
            <a:extLst>
              <a:ext uri="{FF2B5EF4-FFF2-40B4-BE49-F238E27FC236}">
                <a16:creationId xmlns:a16="http://schemas.microsoft.com/office/drawing/2014/main" id="{CB145960-44DD-492D-806A-9F429B7DF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3048000" cy="23622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  <a:alpha val="48000"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latin typeface="Arial" charset="0"/>
                <a:cs typeface="Arial" charset="0"/>
              </a:rPr>
              <a:t>Anterior view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56EA15A8-65A4-442F-B65E-ECE293914F58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090738" cy="901700"/>
          </a:xfrm>
          <a:prstGeom prst="borderCallout1">
            <a:avLst>
              <a:gd name="adj1" fmla="val 12676"/>
              <a:gd name="adj2" fmla="val 103644"/>
              <a:gd name="adj3" fmla="val 135769"/>
              <a:gd name="adj4" fmla="val 198435"/>
            </a:avLst>
          </a:prstGeom>
          <a:solidFill>
            <a:srgbClr val="FF0000"/>
          </a:solidFill>
          <a:ln w="3810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 tuberosity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B7AADE85-FDBF-4F8B-8959-C040FDBAB7A0}"/>
              </a:ext>
            </a:extLst>
          </p:cNvPr>
          <p:cNvSpPr>
            <a:spLocks/>
          </p:cNvSpPr>
          <p:nvPr/>
        </p:nvSpPr>
        <p:spPr bwMode="auto">
          <a:xfrm flipH="1">
            <a:off x="2667000" y="2876550"/>
            <a:ext cx="1752600" cy="1009650"/>
          </a:xfrm>
          <a:prstGeom prst="accentCallout2">
            <a:avLst>
              <a:gd name="adj1" fmla="val 11319"/>
              <a:gd name="adj2" fmla="val -4375"/>
              <a:gd name="adj3" fmla="val 11319"/>
              <a:gd name="adj4" fmla="val -4375"/>
              <a:gd name="adj5" fmla="val -45782"/>
              <a:gd name="adj6" fmla="val -89977"/>
            </a:avLst>
          </a:prstGeom>
          <a:solidFill>
            <a:srgbClr val="FFCC00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 border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84044DD-AA81-4AE2-AAA5-75427261633A}"/>
              </a:ext>
            </a:extLst>
          </p:cNvPr>
          <p:cNvSpPr>
            <a:spLocks/>
          </p:cNvSpPr>
          <p:nvPr/>
        </p:nvSpPr>
        <p:spPr bwMode="auto">
          <a:xfrm>
            <a:off x="7696201" y="4191001"/>
            <a:ext cx="1616075" cy="879475"/>
          </a:xfrm>
          <a:prstGeom prst="accentCallout2">
            <a:avLst>
              <a:gd name="adj1" fmla="val 12995"/>
              <a:gd name="adj2" fmla="val -4713"/>
              <a:gd name="adj3" fmla="val 12995"/>
              <a:gd name="adj4" fmla="val -4713"/>
              <a:gd name="adj5" fmla="val -98194"/>
              <a:gd name="adj6" fmla="val -102250"/>
            </a:avLst>
          </a:prstGeom>
          <a:solidFill>
            <a:srgbClr val="FF99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surface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A645F215-0B6A-46A4-ADE7-6F26BC0FDB26}"/>
              </a:ext>
            </a:extLst>
          </p:cNvPr>
          <p:cNvSpPr>
            <a:spLocks/>
          </p:cNvSpPr>
          <p:nvPr/>
        </p:nvSpPr>
        <p:spPr bwMode="auto">
          <a:xfrm flipH="1">
            <a:off x="2590800" y="4724400"/>
            <a:ext cx="1752600" cy="914400"/>
          </a:xfrm>
          <a:prstGeom prst="accentCallout2">
            <a:avLst>
              <a:gd name="adj1" fmla="val 12500"/>
              <a:gd name="adj2" fmla="val -4000"/>
              <a:gd name="adj3" fmla="val 12500"/>
              <a:gd name="adj4" fmla="val -11333"/>
              <a:gd name="adj5" fmla="val -161806"/>
              <a:gd name="adj6" fmla="val -84065"/>
            </a:avLst>
          </a:prstGeom>
          <a:solidFill>
            <a:srgbClr val="FFCC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surface</a:t>
            </a: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54F0829C-981A-498F-BA42-B00E6C8A8913}"/>
              </a:ext>
            </a:extLst>
          </p:cNvPr>
          <p:cNvSpPr>
            <a:spLocks/>
          </p:cNvSpPr>
          <p:nvPr/>
        </p:nvSpPr>
        <p:spPr bwMode="auto">
          <a:xfrm flipH="1">
            <a:off x="8077201" y="5410200"/>
            <a:ext cx="2079625" cy="990600"/>
          </a:xfrm>
          <a:prstGeom prst="accentCallout2">
            <a:avLst>
              <a:gd name="adj1" fmla="val 11537"/>
              <a:gd name="adj2" fmla="val 103546"/>
              <a:gd name="adj3" fmla="val 11537"/>
              <a:gd name="adj4" fmla="val 112111"/>
              <a:gd name="adj5" fmla="val 95903"/>
              <a:gd name="adj6" fmla="val 172523"/>
            </a:avLst>
          </a:prstGeom>
          <a:solidFill>
            <a:srgbClr val="FFCC00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malleolus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23D93FB6-685E-4FC5-B4AA-45FE11D7B7D0}"/>
              </a:ext>
            </a:extLst>
          </p:cNvPr>
          <p:cNvSpPr>
            <a:spLocks/>
          </p:cNvSpPr>
          <p:nvPr/>
        </p:nvSpPr>
        <p:spPr bwMode="auto">
          <a:xfrm flipH="1">
            <a:off x="1981200" y="1371600"/>
            <a:ext cx="2514600" cy="914400"/>
          </a:xfrm>
          <a:prstGeom prst="accentCallout2">
            <a:avLst>
              <a:gd name="adj1" fmla="val 11093"/>
              <a:gd name="adj2" fmla="val -3009"/>
              <a:gd name="adj3" fmla="val 11093"/>
              <a:gd name="adj4" fmla="val -25065"/>
              <a:gd name="adj5" fmla="val 64227"/>
              <a:gd name="adj6" fmla="val -44458"/>
            </a:avLst>
          </a:prstGeom>
          <a:solidFill>
            <a:srgbClr val="FF99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Interosseous border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85D59-D21F-45A7-A3BE-EB5190821E3F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>
            <a:extLst>
              <a:ext uri="{FF2B5EF4-FFF2-40B4-BE49-F238E27FC236}">
                <a16:creationId xmlns:a16="http://schemas.microsoft.com/office/drawing/2014/main" id="{5DFA6D9E-BA94-4788-A43C-D9F6A916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 t="12405" r="47870" b="25551"/>
          <a:stretch>
            <a:fillRect/>
          </a:stretch>
        </p:blipFill>
        <p:spPr bwMode="auto">
          <a:xfrm>
            <a:off x="6019800" y="0"/>
            <a:ext cx="242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0822F3E-442C-4DDA-9AAB-9F991BD35509}"/>
              </a:ext>
            </a:extLst>
          </p:cNvPr>
          <p:cNvSpPr>
            <a:spLocks/>
          </p:cNvSpPr>
          <p:nvPr/>
        </p:nvSpPr>
        <p:spPr bwMode="auto">
          <a:xfrm>
            <a:off x="6532564" y="1357314"/>
            <a:ext cx="173037" cy="4295775"/>
          </a:xfrm>
          <a:custGeom>
            <a:avLst/>
            <a:gdLst>
              <a:gd name="T0" fmla="*/ 162307 w 173182"/>
              <a:gd name="T1" fmla="*/ 4305313 h 4294909"/>
              <a:gd name="T2" fmla="*/ 148589 w 173182"/>
              <a:gd name="T3" fmla="*/ 4083101 h 4294909"/>
              <a:gd name="T4" fmla="*/ 162307 w 173182"/>
              <a:gd name="T5" fmla="*/ 3166486 h 4294909"/>
              <a:gd name="T6" fmla="*/ 93725 w 173182"/>
              <a:gd name="T7" fmla="*/ 2249871 h 4294909"/>
              <a:gd name="T8" fmla="*/ 93725 w 173182"/>
              <a:gd name="T9" fmla="*/ 1486028 h 4294909"/>
              <a:gd name="T10" fmla="*/ 11426 w 173182"/>
              <a:gd name="T11" fmla="*/ 236102 h 4294909"/>
              <a:gd name="T12" fmla="*/ 25148 w 173182"/>
              <a:gd name="T13" fmla="*/ 69440 h 4294909"/>
              <a:gd name="T14" fmla="*/ 25148 w 173182"/>
              <a:gd name="T15" fmla="*/ 69440 h 42949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3182"/>
              <a:gd name="T25" fmla="*/ 0 h 4294909"/>
              <a:gd name="T26" fmla="*/ 173182 w 173182"/>
              <a:gd name="T27" fmla="*/ 4294909 h 42949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3182" h="4294909">
                <a:moveTo>
                  <a:pt x="163946" y="4294909"/>
                </a:moveTo>
                <a:cubicBezTo>
                  <a:pt x="157018" y="4278745"/>
                  <a:pt x="150091" y="4262581"/>
                  <a:pt x="150091" y="4073236"/>
                </a:cubicBezTo>
                <a:cubicBezTo>
                  <a:pt x="150091" y="3883891"/>
                  <a:pt x="173182" y="3463636"/>
                  <a:pt x="163946" y="3158836"/>
                </a:cubicBezTo>
                <a:cubicBezTo>
                  <a:pt x="154710" y="2854036"/>
                  <a:pt x="106218" y="2523836"/>
                  <a:pt x="94673" y="2244436"/>
                </a:cubicBezTo>
                <a:cubicBezTo>
                  <a:pt x="83128" y="1965036"/>
                  <a:pt x="108527" y="1817254"/>
                  <a:pt x="94673" y="1482436"/>
                </a:cubicBezTo>
                <a:cubicBezTo>
                  <a:pt x="80819" y="1147618"/>
                  <a:pt x="23092" y="471054"/>
                  <a:pt x="11546" y="235527"/>
                </a:cubicBezTo>
                <a:cubicBezTo>
                  <a:pt x="0" y="0"/>
                  <a:pt x="25400" y="69272"/>
                  <a:pt x="25400" y="69272"/>
                </a:cubicBez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0341169-73AD-4782-B7E5-081B47B32523}"/>
              </a:ext>
            </a:extLst>
          </p:cNvPr>
          <p:cNvSpPr>
            <a:spLocks/>
          </p:cNvSpPr>
          <p:nvPr/>
        </p:nvSpPr>
        <p:spPr bwMode="auto">
          <a:xfrm>
            <a:off x="6430964" y="1204914"/>
            <a:ext cx="173037" cy="4295775"/>
          </a:xfrm>
          <a:custGeom>
            <a:avLst/>
            <a:gdLst>
              <a:gd name="T0" fmla="*/ 162307 w 173182"/>
              <a:gd name="T1" fmla="*/ 4305313 h 4294909"/>
              <a:gd name="T2" fmla="*/ 148589 w 173182"/>
              <a:gd name="T3" fmla="*/ 4083101 h 4294909"/>
              <a:gd name="T4" fmla="*/ 162307 w 173182"/>
              <a:gd name="T5" fmla="*/ 3166486 h 4294909"/>
              <a:gd name="T6" fmla="*/ 93725 w 173182"/>
              <a:gd name="T7" fmla="*/ 2249871 h 4294909"/>
              <a:gd name="T8" fmla="*/ 93725 w 173182"/>
              <a:gd name="T9" fmla="*/ 1486028 h 4294909"/>
              <a:gd name="T10" fmla="*/ 11426 w 173182"/>
              <a:gd name="T11" fmla="*/ 236102 h 4294909"/>
              <a:gd name="T12" fmla="*/ 25148 w 173182"/>
              <a:gd name="T13" fmla="*/ 69440 h 4294909"/>
              <a:gd name="T14" fmla="*/ 25148 w 173182"/>
              <a:gd name="T15" fmla="*/ 69440 h 42949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3182"/>
              <a:gd name="T25" fmla="*/ 0 h 4294909"/>
              <a:gd name="T26" fmla="*/ 173182 w 173182"/>
              <a:gd name="T27" fmla="*/ 4294909 h 42949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3182" h="4294909">
                <a:moveTo>
                  <a:pt x="163946" y="4294909"/>
                </a:moveTo>
                <a:cubicBezTo>
                  <a:pt x="157018" y="4278745"/>
                  <a:pt x="150091" y="4262581"/>
                  <a:pt x="150091" y="4073236"/>
                </a:cubicBezTo>
                <a:cubicBezTo>
                  <a:pt x="150091" y="3883891"/>
                  <a:pt x="173182" y="3463636"/>
                  <a:pt x="163946" y="3158836"/>
                </a:cubicBezTo>
                <a:cubicBezTo>
                  <a:pt x="154710" y="2854036"/>
                  <a:pt x="106218" y="2523836"/>
                  <a:pt x="94673" y="2244436"/>
                </a:cubicBezTo>
                <a:cubicBezTo>
                  <a:pt x="83128" y="1965036"/>
                  <a:pt x="108527" y="1817254"/>
                  <a:pt x="94673" y="1482436"/>
                </a:cubicBezTo>
                <a:cubicBezTo>
                  <a:pt x="80819" y="1147618"/>
                  <a:pt x="23092" y="471054"/>
                  <a:pt x="11546" y="235527"/>
                </a:cubicBezTo>
                <a:cubicBezTo>
                  <a:pt x="0" y="0"/>
                  <a:pt x="25400" y="69272"/>
                  <a:pt x="25400" y="69272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F76AFA63-F3B2-454A-976E-7D842848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562600"/>
            <a:ext cx="381000" cy="998538"/>
          </a:xfrm>
          <a:prstGeom prst="triangle">
            <a:avLst>
              <a:gd name="adj" fmla="val 50000"/>
            </a:avLst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32025E2C-896C-48AC-AF1F-7D8E6BDA1821}"/>
              </a:ext>
            </a:extLst>
          </p:cNvPr>
          <p:cNvSpPr>
            <a:spLocks/>
          </p:cNvSpPr>
          <p:nvPr/>
        </p:nvSpPr>
        <p:spPr bwMode="auto">
          <a:xfrm>
            <a:off x="4191000" y="4191000"/>
            <a:ext cx="1809750" cy="1030288"/>
          </a:xfrm>
          <a:prstGeom prst="accentCallout2">
            <a:avLst>
              <a:gd name="adj1" fmla="val 8404"/>
              <a:gd name="adj2" fmla="val 98376"/>
              <a:gd name="adj3" fmla="val 8404"/>
              <a:gd name="adj4" fmla="val 96493"/>
              <a:gd name="adj5" fmla="val -27481"/>
              <a:gd name="adj6" fmla="val 129952"/>
            </a:avLst>
          </a:prstGeom>
          <a:solidFill>
            <a:srgbClr val="3399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Anterior border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091D5CEF-56BC-43D9-9F41-1D1E2F4DF1DF}"/>
              </a:ext>
            </a:extLst>
          </p:cNvPr>
          <p:cNvSpPr>
            <a:spLocks/>
          </p:cNvSpPr>
          <p:nvPr/>
        </p:nvSpPr>
        <p:spPr bwMode="auto">
          <a:xfrm>
            <a:off x="6934200" y="2362200"/>
            <a:ext cx="2533650" cy="1030288"/>
          </a:xfrm>
          <a:prstGeom prst="accentCallout2">
            <a:avLst>
              <a:gd name="adj1" fmla="val 40676"/>
              <a:gd name="adj2" fmla="val 208"/>
              <a:gd name="adj3" fmla="val 3023"/>
              <a:gd name="adj4" fmla="val -1241"/>
              <a:gd name="adj5" fmla="val 22819"/>
              <a:gd name="adj6" fmla="val -11273"/>
            </a:avLst>
          </a:prstGeom>
          <a:solidFill>
            <a:srgbClr val="FFCC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Interosseous border</a:t>
            </a: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3F02F061-092C-418D-A8E2-3413B1F9189D}"/>
              </a:ext>
            </a:extLst>
          </p:cNvPr>
          <p:cNvSpPr>
            <a:spLocks/>
          </p:cNvSpPr>
          <p:nvPr/>
        </p:nvSpPr>
        <p:spPr bwMode="auto">
          <a:xfrm>
            <a:off x="3733800" y="1524000"/>
            <a:ext cx="1905000" cy="914400"/>
          </a:xfrm>
          <a:prstGeom prst="accentCallout2">
            <a:avLst>
              <a:gd name="adj1" fmla="val 10985"/>
              <a:gd name="adj2" fmla="val 98545"/>
              <a:gd name="adj3" fmla="val -2652"/>
              <a:gd name="adj4" fmla="val 98545"/>
              <a:gd name="adj5" fmla="val 84280"/>
              <a:gd name="adj6" fmla="val 135446"/>
            </a:avLst>
          </a:prstGeom>
          <a:solidFill>
            <a:srgbClr val="FF66CC"/>
          </a:solidFill>
          <a:ln w="57150">
            <a:solidFill>
              <a:srgbClr val="7030A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 border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19848099-4BA3-4338-A76C-BB64C8A0D510}"/>
              </a:ext>
            </a:extLst>
          </p:cNvPr>
          <p:cNvSpPr>
            <a:spLocks/>
          </p:cNvSpPr>
          <p:nvPr/>
        </p:nvSpPr>
        <p:spPr bwMode="auto">
          <a:xfrm>
            <a:off x="7772401" y="4114801"/>
            <a:ext cx="1616075" cy="879475"/>
          </a:xfrm>
          <a:prstGeom prst="accentCallout2">
            <a:avLst>
              <a:gd name="adj1" fmla="val 19296"/>
              <a:gd name="adj2" fmla="val 980"/>
              <a:gd name="adj3" fmla="val 5119"/>
              <a:gd name="adj4" fmla="val 3262"/>
              <a:gd name="adj5" fmla="val -94371"/>
              <a:gd name="adj6" fmla="val -76035"/>
            </a:avLst>
          </a:prstGeom>
          <a:solidFill>
            <a:srgbClr val="99FF33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anterior surface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B55229E6-20D8-4500-92AA-0F1FA832394A}"/>
              </a:ext>
            </a:extLst>
          </p:cNvPr>
          <p:cNvSpPr>
            <a:spLocks/>
          </p:cNvSpPr>
          <p:nvPr/>
        </p:nvSpPr>
        <p:spPr bwMode="auto">
          <a:xfrm>
            <a:off x="3886200" y="2971800"/>
            <a:ext cx="1905000" cy="914400"/>
          </a:xfrm>
          <a:prstGeom prst="accentCallout2">
            <a:avLst>
              <a:gd name="adj1" fmla="val 9470"/>
              <a:gd name="adj2" fmla="val 99273"/>
              <a:gd name="adj3" fmla="val 9470"/>
              <a:gd name="adj4" fmla="val 105819"/>
              <a:gd name="adj5" fmla="val 49432"/>
              <a:gd name="adj6" fmla="val 133265"/>
            </a:avLst>
          </a:prstGeom>
          <a:solidFill>
            <a:srgbClr val="FF3300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Arial" charset="0"/>
                <a:cs typeface="Arial" charset="0"/>
              </a:rPr>
              <a:t>lateral surface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4670ACF-3862-4CB2-A277-73DA670D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14800"/>
            <a:ext cx="1981200" cy="2438400"/>
          </a:xfrm>
          <a:prstGeom prst="rect">
            <a:avLst/>
          </a:prstGeom>
          <a:gradFill rotWithShape="1">
            <a:gsLst>
              <a:gs pos="0">
                <a:srgbClr val="FF99FF">
                  <a:gamma/>
                  <a:shade val="46275"/>
                  <a:invGamma/>
                  <a:alpha val="59000"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  <a:alpha val="59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charset="0"/>
                <a:cs typeface="Arial" charset="0"/>
              </a:rPr>
              <a:t>Anterior  view of shaft of fibula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B00B6E-73A7-4B41-AA06-381501FFA2BB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1">
            <a:extLst>
              <a:ext uri="{FF2B5EF4-FFF2-40B4-BE49-F238E27FC236}">
                <a16:creationId xmlns:a16="http://schemas.microsoft.com/office/drawing/2014/main" id="{1DE2BF52-715A-4CB6-90C1-ADA0BECF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352800"/>
            <a:ext cx="2362200" cy="1143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Arial" charset="0"/>
                <a:cs typeface="Arial" charset="0"/>
              </a:rPr>
              <a:t>Tibialis anterior</a:t>
            </a:r>
          </a:p>
        </p:txBody>
      </p:sp>
      <p:pic>
        <p:nvPicPr>
          <p:cNvPr id="96261" name="Picture 12">
            <a:extLst>
              <a:ext uri="{FF2B5EF4-FFF2-40B4-BE49-F238E27FC236}">
                <a16:creationId xmlns:a16="http://schemas.microsoft.com/office/drawing/2014/main" id="{44B79AE0-A7DC-43EF-8EC9-BCB9C57D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 t="10945" r="47870" b="23528"/>
          <a:stretch>
            <a:fillRect/>
          </a:stretch>
        </p:blipFill>
        <p:spPr bwMode="auto">
          <a:xfrm>
            <a:off x="4648200" y="-228600"/>
            <a:ext cx="2286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9" name="Freeform 13">
            <a:extLst>
              <a:ext uri="{FF2B5EF4-FFF2-40B4-BE49-F238E27FC236}">
                <a16:creationId xmlns:a16="http://schemas.microsoft.com/office/drawing/2014/main" id="{C6B9E52E-AD73-455C-8BE0-75F6FDA3EDD6}"/>
              </a:ext>
            </a:extLst>
          </p:cNvPr>
          <p:cNvSpPr>
            <a:spLocks/>
          </p:cNvSpPr>
          <p:nvPr/>
        </p:nvSpPr>
        <p:spPr bwMode="auto">
          <a:xfrm>
            <a:off x="5486400" y="914400"/>
            <a:ext cx="381000" cy="3124200"/>
          </a:xfrm>
          <a:custGeom>
            <a:avLst/>
            <a:gdLst>
              <a:gd name="T0" fmla="*/ 2147483646 w 384"/>
              <a:gd name="T1" fmla="*/ 0 h 2056"/>
              <a:gd name="T2" fmla="*/ 2147483646 w 384"/>
              <a:gd name="T3" fmla="*/ 2147483646 h 2056"/>
              <a:gd name="T4" fmla="*/ 2147483646 w 384"/>
              <a:gd name="T5" fmla="*/ 2147483646 h 2056"/>
              <a:gd name="T6" fmla="*/ 2147483646 w 384"/>
              <a:gd name="T7" fmla="*/ 2147483646 h 2056"/>
              <a:gd name="T8" fmla="*/ 2147483646 w 384"/>
              <a:gd name="T9" fmla="*/ 2147483646 h 2056"/>
              <a:gd name="T10" fmla="*/ 2147483646 w 384"/>
              <a:gd name="T11" fmla="*/ 2147483646 h 2056"/>
              <a:gd name="T12" fmla="*/ 2147483646 w 384"/>
              <a:gd name="T13" fmla="*/ 2147483646 h 2056"/>
              <a:gd name="T14" fmla="*/ 2147483646 w 384"/>
              <a:gd name="T15" fmla="*/ 2147483646 h 2056"/>
              <a:gd name="T16" fmla="*/ 2147483646 w 384"/>
              <a:gd name="T17" fmla="*/ 2147483646 h 2056"/>
              <a:gd name="T18" fmla="*/ 2147483646 w 384"/>
              <a:gd name="T19" fmla="*/ 2147483646 h 2056"/>
              <a:gd name="T20" fmla="*/ 2147483646 w 384"/>
              <a:gd name="T21" fmla="*/ 2147483646 h 2056"/>
              <a:gd name="T22" fmla="*/ 2147483646 w 384"/>
              <a:gd name="T23" fmla="*/ 2147483646 h 2056"/>
              <a:gd name="T24" fmla="*/ 2147483646 w 384"/>
              <a:gd name="T25" fmla="*/ 2147483646 h 2056"/>
              <a:gd name="T26" fmla="*/ 2147483646 w 384"/>
              <a:gd name="T27" fmla="*/ 2147483646 h 2056"/>
              <a:gd name="T28" fmla="*/ 2147483646 w 384"/>
              <a:gd name="T29" fmla="*/ 2147483646 h 2056"/>
              <a:gd name="T30" fmla="*/ 2147483646 w 384"/>
              <a:gd name="T31" fmla="*/ 2147483646 h 2056"/>
              <a:gd name="T32" fmla="*/ 2147483646 w 384"/>
              <a:gd name="T33" fmla="*/ 0 h 20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4"/>
              <a:gd name="T52" fmla="*/ 0 h 2056"/>
              <a:gd name="T53" fmla="*/ 384 w 384"/>
              <a:gd name="T54" fmla="*/ 2056 h 20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4" h="2056">
                <a:moveTo>
                  <a:pt x="32" y="0"/>
                </a:moveTo>
                <a:cubicBezTo>
                  <a:pt x="64" y="0"/>
                  <a:pt x="216" y="136"/>
                  <a:pt x="272" y="240"/>
                </a:cubicBezTo>
                <a:cubicBezTo>
                  <a:pt x="328" y="344"/>
                  <a:pt x="352" y="472"/>
                  <a:pt x="368" y="624"/>
                </a:cubicBezTo>
                <a:cubicBezTo>
                  <a:pt x="384" y="776"/>
                  <a:pt x="368" y="976"/>
                  <a:pt x="368" y="1152"/>
                </a:cubicBezTo>
                <a:cubicBezTo>
                  <a:pt x="368" y="1328"/>
                  <a:pt x="384" y="1536"/>
                  <a:pt x="368" y="1680"/>
                </a:cubicBezTo>
                <a:cubicBezTo>
                  <a:pt x="352" y="1824"/>
                  <a:pt x="304" y="1976"/>
                  <a:pt x="272" y="2016"/>
                </a:cubicBezTo>
                <a:cubicBezTo>
                  <a:pt x="240" y="2056"/>
                  <a:pt x="192" y="1968"/>
                  <a:pt x="176" y="1920"/>
                </a:cubicBezTo>
                <a:cubicBezTo>
                  <a:pt x="160" y="1872"/>
                  <a:pt x="176" y="1784"/>
                  <a:pt x="176" y="1728"/>
                </a:cubicBezTo>
                <a:cubicBezTo>
                  <a:pt x="176" y="1672"/>
                  <a:pt x="176" y="1656"/>
                  <a:pt x="176" y="1584"/>
                </a:cubicBezTo>
                <a:cubicBezTo>
                  <a:pt x="176" y="1512"/>
                  <a:pt x="184" y="1360"/>
                  <a:pt x="176" y="1296"/>
                </a:cubicBezTo>
                <a:cubicBezTo>
                  <a:pt x="168" y="1232"/>
                  <a:pt x="136" y="1248"/>
                  <a:pt x="128" y="1200"/>
                </a:cubicBezTo>
                <a:cubicBezTo>
                  <a:pt x="120" y="1152"/>
                  <a:pt x="128" y="1056"/>
                  <a:pt x="128" y="1008"/>
                </a:cubicBezTo>
                <a:cubicBezTo>
                  <a:pt x="128" y="960"/>
                  <a:pt x="136" y="992"/>
                  <a:pt x="128" y="912"/>
                </a:cubicBezTo>
                <a:cubicBezTo>
                  <a:pt x="120" y="832"/>
                  <a:pt x="88" y="616"/>
                  <a:pt x="80" y="528"/>
                </a:cubicBezTo>
                <a:cubicBezTo>
                  <a:pt x="72" y="440"/>
                  <a:pt x="80" y="432"/>
                  <a:pt x="80" y="384"/>
                </a:cubicBezTo>
                <a:cubicBezTo>
                  <a:pt x="80" y="336"/>
                  <a:pt x="88" y="296"/>
                  <a:pt x="80" y="240"/>
                </a:cubicBezTo>
                <a:cubicBezTo>
                  <a:pt x="72" y="184"/>
                  <a:pt x="0" y="0"/>
                  <a:pt x="32" y="0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F265DDCD-4D2D-434E-B78E-D1047A70B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209800"/>
            <a:ext cx="1295400" cy="17526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932F0B3-9B02-4400-AF81-5A5041543524}"/>
              </a:ext>
            </a:extLst>
          </p:cNvPr>
          <p:cNvSpPr>
            <a:spLocks/>
          </p:cNvSpPr>
          <p:nvPr/>
        </p:nvSpPr>
        <p:spPr bwMode="auto">
          <a:xfrm rot="20946230">
            <a:off x="5873751" y="1171575"/>
            <a:ext cx="390525" cy="933450"/>
          </a:xfrm>
          <a:custGeom>
            <a:avLst/>
            <a:gdLst>
              <a:gd name="T0" fmla="*/ 2147483646 w 336"/>
              <a:gd name="T1" fmla="*/ 2147483646 h 1360"/>
              <a:gd name="T2" fmla="*/ 2147483646 w 336"/>
              <a:gd name="T3" fmla="*/ 2147483646 h 1360"/>
              <a:gd name="T4" fmla="*/ 2147483646 w 336"/>
              <a:gd name="T5" fmla="*/ 2147483646 h 1360"/>
              <a:gd name="T6" fmla="*/ 2147483646 w 336"/>
              <a:gd name="T7" fmla="*/ 2147483646 h 1360"/>
              <a:gd name="T8" fmla="*/ 2147483646 w 336"/>
              <a:gd name="T9" fmla="*/ 2147483646 h 1360"/>
              <a:gd name="T10" fmla="*/ 0 w 336"/>
              <a:gd name="T11" fmla="*/ 2147483646 h 1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1360"/>
              <a:gd name="T20" fmla="*/ 336 w 336"/>
              <a:gd name="T21" fmla="*/ 1360 h 13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1360">
                <a:moveTo>
                  <a:pt x="336" y="160"/>
                </a:moveTo>
                <a:cubicBezTo>
                  <a:pt x="324" y="92"/>
                  <a:pt x="312" y="24"/>
                  <a:pt x="288" y="16"/>
                </a:cubicBezTo>
                <a:cubicBezTo>
                  <a:pt x="264" y="8"/>
                  <a:pt x="224" y="0"/>
                  <a:pt x="192" y="112"/>
                </a:cubicBezTo>
                <a:cubicBezTo>
                  <a:pt x="160" y="224"/>
                  <a:pt x="120" y="528"/>
                  <a:pt x="96" y="688"/>
                </a:cubicBezTo>
                <a:cubicBezTo>
                  <a:pt x="72" y="848"/>
                  <a:pt x="64" y="960"/>
                  <a:pt x="48" y="1072"/>
                </a:cubicBezTo>
                <a:cubicBezTo>
                  <a:pt x="32" y="1184"/>
                  <a:pt x="16" y="1272"/>
                  <a:pt x="0" y="1360"/>
                </a:cubicBezTo>
              </a:path>
            </a:pathLst>
          </a:custGeom>
          <a:noFill/>
          <a:ln w="57150">
            <a:solidFill>
              <a:srgbClr val="FFFF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82C2A4AC-1FBA-42E7-B347-7E72E67F9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371600"/>
            <a:ext cx="0" cy="76200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A375EEF5-EB52-48F9-8031-8BB6C1AD0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600201"/>
            <a:ext cx="0" cy="714375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BAE3483-8AD3-4785-90A9-C426F219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752600"/>
            <a:ext cx="522287" cy="1739900"/>
          </a:xfrm>
          <a:prstGeom prst="rect">
            <a:avLst/>
          </a:prstGeom>
          <a:gradFill rotWithShape="1">
            <a:gsLst>
              <a:gs pos="0">
                <a:srgbClr val="9966FF">
                  <a:gamma/>
                  <a:shade val="46275"/>
                  <a:invGamma/>
                  <a:alpha val="70000"/>
                </a:srgbClr>
              </a:gs>
              <a:gs pos="50000">
                <a:srgbClr val="9966FF"/>
              </a:gs>
              <a:gs pos="100000">
                <a:srgbClr val="9966FF">
                  <a:gamma/>
                  <a:shade val="46275"/>
                  <a:invGamma/>
                  <a:alpha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FF"/>
            </a:extrusionClr>
          </a:sp3d>
        </p:spPr>
        <p:txBody>
          <a:bodyPr>
            <a:spAutoFit/>
            <a:flatTx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SGS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7BA006F-AED6-4D8C-8357-8E94AE958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254" y="3616037"/>
            <a:ext cx="3733800" cy="2677656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insertion of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sartorius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gracilis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semitendinosus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muscles on upper part of the medial side of tibia</a:t>
            </a:r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D0A1313A-087B-4345-B734-D765ED1540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2590800"/>
            <a:ext cx="1143000" cy="9906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CA49A235-E005-4110-A5BA-9B1FA49B5A54}"/>
              </a:ext>
            </a:extLst>
          </p:cNvPr>
          <p:cNvSpPr>
            <a:spLocks noChangeArrowheads="1"/>
          </p:cNvSpPr>
          <p:nvPr/>
        </p:nvSpPr>
        <p:spPr bwMode="auto">
          <a:xfrm rot="20735694">
            <a:off x="5731310" y="890922"/>
            <a:ext cx="447563" cy="18767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E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92636C7-0883-4779-A660-F88118572ABB}"/>
              </a:ext>
            </a:extLst>
          </p:cNvPr>
          <p:cNvSpPr>
            <a:spLocks/>
          </p:cNvSpPr>
          <p:nvPr/>
        </p:nvSpPr>
        <p:spPr bwMode="auto">
          <a:xfrm>
            <a:off x="7543800" y="762000"/>
            <a:ext cx="2819400" cy="1066800"/>
          </a:xfrm>
          <a:prstGeom prst="borderCallout1">
            <a:avLst>
              <a:gd name="adj1" fmla="val 9375"/>
              <a:gd name="adj2" fmla="val -2500"/>
              <a:gd name="adj3" fmla="val 18866"/>
              <a:gd name="adj4" fmla="val -52598"/>
            </a:avLst>
          </a:prstGeom>
          <a:solidFill>
            <a:srgbClr val="FFCC00"/>
          </a:solidFill>
          <a:ln w="57150" cap="sq">
            <a:solidFill>
              <a:schemeClr val="accent2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 patellea</a:t>
            </a:r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D76AC22C-B729-4AA2-B80C-0305CF1885D7}"/>
              </a:ext>
            </a:extLst>
          </p:cNvPr>
          <p:cNvSpPr>
            <a:spLocks noChangeArrowheads="1"/>
          </p:cNvSpPr>
          <p:nvPr/>
        </p:nvSpPr>
        <p:spPr bwMode="auto">
          <a:xfrm rot="2207117">
            <a:off x="4770438" y="487363"/>
            <a:ext cx="228600" cy="2286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1800">
              <a:solidFill>
                <a:srgbClr val="000000"/>
              </a:solidFill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8F207F91-F35B-4F59-88F2-B9CABCA88F9A}"/>
              </a:ext>
            </a:extLst>
          </p:cNvPr>
          <p:cNvSpPr>
            <a:spLocks/>
          </p:cNvSpPr>
          <p:nvPr/>
        </p:nvSpPr>
        <p:spPr bwMode="auto">
          <a:xfrm rot="20411172">
            <a:off x="4622800" y="447675"/>
            <a:ext cx="457200" cy="381000"/>
          </a:xfrm>
          <a:custGeom>
            <a:avLst/>
            <a:gdLst>
              <a:gd name="T0" fmla="*/ 2147483646 w 376"/>
              <a:gd name="T1" fmla="*/ 0 h 384"/>
              <a:gd name="T2" fmla="*/ 2147483646 w 376"/>
              <a:gd name="T3" fmla="*/ 2147483646 h 384"/>
              <a:gd name="T4" fmla="*/ 2147483646 w 376"/>
              <a:gd name="T5" fmla="*/ 2147483646 h 384"/>
              <a:gd name="T6" fmla="*/ 2147483646 w 376"/>
              <a:gd name="T7" fmla="*/ 2147483646 h 384"/>
              <a:gd name="T8" fmla="*/ 2147483646 w 376"/>
              <a:gd name="T9" fmla="*/ 2147483646 h 384"/>
              <a:gd name="T10" fmla="*/ 2147483646 w 376"/>
              <a:gd name="T11" fmla="*/ 2147483646 h 384"/>
              <a:gd name="T12" fmla="*/ 2147483646 w 376"/>
              <a:gd name="T13" fmla="*/ 2147483646 h 384"/>
              <a:gd name="T14" fmla="*/ 2147483646 w 376"/>
              <a:gd name="T15" fmla="*/ 2147483646 h 384"/>
              <a:gd name="T16" fmla="*/ 2147483646 w 376"/>
              <a:gd name="T17" fmla="*/ 2147483646 h 384"/>
              <a:gd name="T18" fmla="*/ 2147483646 w 376"/>
              <a:gd name="T19" fmla="*/ 2147483646 h 384"/>
              <a:gd name="T20" fmla="*/ 2147483646 w 376"/>
              <a:gd name="T21" fmla="*/ 2147483646 h 3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6"/>
              <a:gd name="T34" fmla="*/ 0 h 384"/>
              <a:gd name="T35" fmla="*/ 376 w 376"/>
              <a:gd name="T36" fmla="*/ 384 h 3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6" h="384">
                <a:moveTo>
                  <a:pt x="208" y="0"/>
                </a:moveTo>
                <a:cubicBezTo>
                  <a:pt x="152" y="20"/>
                  <a:pt x="96" y="40"/>
                  <a:pt x="64" y="96"/>
                </a:cubicBezTo>
                <a:cubicBezTo>
                  <a:pt x="32" y="152"/>
                  <a:pt x="0" y="288"/>
                  <a:pt x="16" y="336"/>
                </a:cubicBezTo>
                <a:cubicBezTo>
                  <a:pt x="32" y="384"/>
                  <a:pt x="120" y="384"/>
                  <a:pt x="160" y="384"/>
                </a:cubicBezTo>
                <a:cubicBezTo>
                  <a:pt x="200" y="384"/>
                  <a:pt x="224" y="352"/>
                  <a:pt x="256" y="336"/>
                </a:cubicBezTo>
                <a:cubicBezTo>
                  <a:pt x="288" y="320"/>
                  <a:pt x="336" y="312"/>
                  <a:pt x="352" y="288"/>
                </a:cubicBezTo>
                <a:cubicBezTo>
                  <a:pt x="368" y="264"/>
                  <a:pt x="376" y="200"/>
                  <a:pt x="352" y="192"/>
                </a:cubicBezTo>
                <a:cubicBezTo>
                  <a:pt x="328" y="184"/>
                  <a:pt x="240" y="224"/>
                  <a:pt x="208" y="240"/>
                </a:cubicBezTo>
                <a:cubicBezTo>
                  <a:pt x="176" y="256"/>
                  <a:pt x="176" y="296"/>
                  <a:pt x="160" y="288"/>
                </a:cubicBezTo>
                <a:cubicBezTo>
                  <a:pt x="144" y="280"/>
                  <a:pt x="104" y="224"/>
                  <a:pt x="112" y="192"/>
                </a:cubicBezTo>
                <a:cubicBezTo>
                  <a:pt x="120" y="160"/>
                  <a:pt x="192" y="120"/>
                  <a:pt x="208" y="96"/>
                </a:cubicBezTo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5B96E5E9-F668-4C24-98F1-5E63067009A5}"/>
              </a:ext>
            </a:extLst>
          </p:cNvPr>
          <p:cNvSpPr>
            <a:spLocks/>
          </p:cNvSpPr>
          <p:nvPr/>
        </p:nvSpPr>
        <p:spPr bwMode="auto">
          <a:xfrm>
            <a:off x="1828801" y="1600200"/>
            <a:ext cx="2855913" cy="1252538"/>
          </a:xfrm>
          <a:prstGeom prst="borderCallout1">
            <a:avLst>
              <a:gd name="adj1" fmla="val 9574"/>
              <a:gd name="adj2" fmla="val 102722"/>
              <a:gd name="adj3" fmla="val -69801"/>
              <a:gd name="adj4" fmla="val 102153"/>
            </a:avLst>
          </a:prstGeom>
          <a:solidFill>
            <a:srgbClr val="FFFF00"/>
          </a:solidFill>
          <a:ln w="3810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apex of head of fibula around Fibular collateral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DF86B3-B31D-483D-A1F2-639DBB20F87C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2">
            <a:extLst>
              <a:ext uri="{FF2B5EF4-FFF2-40B4-BE49-F238E27FC236}">
                <a16:creationId xmlns:a16="http://schemas.microsoft.com/office/drawing/2014/main" id="{BD9C87C5-2731-4890-BD26-2A2E5A7C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10945" r="46228" b="23528"/>
          <a:stretch>
            <a:fillRect/>
          </a:stretch>
        </p:blipFill>
        <p:spPr bwMode="auto">
          <a:xfrm>
            <a:off x="5715000" y="0"/>
            <a:ext cx="2819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4">
            <a:extLst>
              <a:ext uri="{FF2B5EF4-FFF2-40B4-BE49-F238E27FC236}">
                <a16:creationId xmlns:a16="http://schemas.microsoft.com/office/drawing/2014/main" id="{43BF6508-A9EC-45FA-B105-EFB9381BC6B6}"/>
              </a:ext>
            </a:extLst>
          </p:cNvPr>
          <p:cNvSpPr>
            <a:spLocks/>
          </p:cNvSpPr>
          <p:nvPr/>
        </p:nvSpPr>
        <p:spPr bwMode="auto">
          <a:xfrm>
            <a:off x="6324600" y="990600"/>
            <a:ext cx="152400" cy="3505200"/>
          </a:xfrm>
          <a:custGeom>
            <a:avLst/>
            <a:gdLst>
              <a:gd name="T0" fmla="*/ 2147483646 w 200"/>
              <a:gd name="T1" fmla="*/ 0 h 1872"/>
              <a:gd name="T2" fmla="*/ 2147483646 w 200"/>
              <a:gd name="T3" fmla="*/ 2147483646 h 1872"/>
              <a:gd name="T4" fmla="*/ 2147483646 w 200"/>
              <a:gd name="T5" fmla="*/ 2147483646 h 1872"/>
              <a:gd name="T6" fmla="*/ 2147483646 w 200"/>
              <a:gd name="T7" fmla="*/ 2147483646 h 1872"/>
              <a:gd name="T8" fmla="*/ 2147483646 w 200"/>
              <a:gd name="T9" fmla="*/ 2147483646 h 1872"/>
              <a:gd name="T10" fmla="*/ 2147483646 w 200"/>
              <a:gd name="T11" fmla="*/ 2147483646 h 1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872"/>
              <a:gd name="T20" fmla="*/ 200 w 200"/>
              <a:gd name="T21" fmla="*/ 1872 h 1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872">
                <a:moveTo>
                  <a:pt x="104" y="0"/>
                </a:moveTo>
                <a:cubicBezTo>
                  <a:pt x="88" y="60"/>
                  <a:pt x="72" y="120"/>
                  <a:pt x="56" y="192"/>
                </a:cubicBezTo>
                <a:cubicBezTo>
                  <a:pt x="40" y="264"/>
                  <a:pt x="0" y="312"/>
                  <a:pt x="8" y="432"/>
                </a:cubicBezTo>
                <a:cubicBezTo>
                  <a:pt x="16" y="552"/>
                  <a:pt x="80" y="720"/>
                  <a:pt x="104" y="912"/>
                </a:cubicBezTo>
                <a:cubicBezTo>
                  <a:pt x="128" y="1104"/>
                  <a:pt x="136" y="1424"/>
                  <a:pt x="152" y="1584"/>
                </a:cubicBezTo>
                <a:cubicBezTo>
                  <a:pt x="168" y="1744"/>
                  <a:pt x="184" y="1808"/>
                  <a:pt x="200" y="1872"/>
                </a:cubicBezTo>
              </a:path>
            </a:pathLst>
          </a:custGeom>
          <a:solidFill>
            <a:srgbClr val="FF0066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39">
            <a:extLst>
              <a:ext uri="{FF2B5EF4-FFF2-40B4-BE49-F238E27FC236}">
                <a16:creationId xmlns:a16="http://schemas.microsoft.com/office/drawing/2014/main" id="{7C3C7711-E311-46E5-A5AD-1B6587A7EF7A}"/>
              </a:ext>
            </a:extLst>
          </p:cNvPr>
          <p:cNvSpPr>
            <a:spLocks/>
          </p:cNvSpPr>
          <p:nvPr/>
        </p:nvSpPr>
        <p:spPr bwMode="auto">
          <a:xfrm>
            <a:off x="2133600" y="685800"/>
            <a:ext cx="3352800" cy="1981200"/>
          </a:xfrm>
          <a:prstGeom prst="borderCallout1">
            <a:avLst>
              <a:gd name="adj1" fmla="val 5977"/>
              <a:gd name="adj2" fmla="val 102380"/>
              <a:gd name="adj3" fmla="val 55071"/>
              <a:gd name="adj4" fmla="val 126243"/>
            </a:avLst>
          </a:prstGeom>
          <a:solidFill>
            <a:srgbClr val="CCFF33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Extensor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digitorum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longus: Upper 3/4 of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anteriorSurface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of Fibula &amp;interosseous membrane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7EC3BAC-EFFF-46FB-BC6B-E6B3B089B154}"/>
              </a:ext>
            </a:extLst>
          </p:cNvPr>
          <p:cNvSpPr>
            <a:spLocks/>
          </p:cNvSpPr>
          <p:nvPr/>
        </p:nvSpPr>
        <p:spPr bwMode="auto">
          <a:xfrm>
            <a:off x="6477000" y="2416176"/>
            <a:ext cx="90488" cy="1782763"/>
          </a:xfrm>
          <a:custGeom>
            <a:avLst/>
            <a:gdLst>
              <a:gd name="T0" fmla="*/ 0 w 90311"/>
              <a:gd name="T1" fmla="*/ 0 h 1783645"/>
              <a:gd name="T2" fmla="*/ 70439 w 90311"/>
              <a:gd name="T3" fmla="*/ 1151312 h 1783645"/>
              <a:gd name="T4" fmla="*/ 70439 w 90311"/>
              <a:gd name="T5" fmla="*/ 1553711 h 1783645"/>
              <a:gd name="T6" fmla="*/ 93917 w 90311"/>
              <a:gd name="T7" fmla="*/ 1766087 h 1783645"/>
              <a:gd name="T8" fmla="*/ 0 60000 65536"/>
              <a:gd name="T9" fmla="*/ 0 60000 65536"/>
              <a:gd name="T10" fmla="*/ 0 60000 65536"/>
              <a:gd name="T11" fmla="*/ 0 60000 65536"/>
              <a:gd name="T12" fmla="*/ 0 w 90311"/>
              <a:gd name="T13" fmla="*/ 0 h 1783645"/>
              <a:gd name="T14" fmla="*/ 90311 w 90311"/>
              <a:gd name="T15" fmla="*/ 1783645 h 1783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11" h="1783645">
                <a:moveTo>
                  <a:pt x="0" y="0"/>
                </a:moveTo>
                <a:cubicBezTo>
                  <a:pt x="28222" y="450615"/>
                  <a:pt x="56444" y="901230"/>
                  <a:pt x="67733" y="1162756"/>
                </a:cubicBezTo>
                <a:cubicBezTo>
                  <a:pt x="79022" y="1424282"/>
                  <a:pt x="63970" y="1465675"/>
                  <a:pt x="67733" y="1569156"/>
                </a:cubicBezTo>
                <a:cubicBezTo>
                  <a:pt x="71496" y="1672637"/>
                  <a:pt x="80903" y="1728141"/>
                  <a:pt x="90311" y="1783645"/>
                </a:cubicBezTo>
              </a:path>
            </a:pathLst>
          </a:custGeom>
          <a:solidFill>
            <a:schemeClr val="accent1"/>
          </a:solidFill>
          <a:ln w="38100" algn="ctr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58AA544F-E199-4877-A9EE-5EC95DA2778C}"/>
              </a:ext>
            </a:extLst>
          </p:cNvPr>
          <p:cNvSpPr>
            <a:spLocks/>
          </p:cNvSpPr>
          <p:nvPr/>
        </p:nvSpPr>
        <p:spPr bwMode="auto">
          <a:xfrm>
            <a:off x="2133601" y="3200400"/>
            <a:ext cx="3529013" cy="2057400"/>
          </a:xfrm>
          <a:prstGeom prst="borderCallout1">
            <a:avLst>
              <a:gd name="adj1" fmla="val 5023"/>
              <a:gd name="adj2" fmla="val 102255"/>
              <a:gd name="adj3" fmla="val 11389"/>
              <a:gd name="adj4" fmla="val 125125"/>
            </a:avLst>
          </a:prstGeom>
          <a:solidFill>
            <a:srgbClr val="FF33CC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00" b="1">
                <a:solidFill>
                  <a:srgbClr val="FFFFFF"/>
                </a:solidFill>
              </a:rPr>
              <a:t>Extensor  hallucis longus :Middle 2/4 of anterior Surface of  Fibula &amp; interosseous membrane 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60F14DB4-F6FE-4A91-B96B-FB6B95DD202D}"/>
              </a:ext>
            </a:extLst>
          </p:cNvPr>
          <p:cNvSpPr>
            <a:spLocks/>
          </p:cNvSpPr>
          <p:nvPr/>
        </p:nvSpPr>
        <p:spPr bwMode="auto">
          <a:xfrm rot="21434329">
            <a:off x="6494464" y="4511675"/>
            <a:ext cx="693737" cy="762000"/>
          </a:xfrm>
          <a:custGeom>
            <a:avLst/>
            <a:gdLst>
              <a:gd name="T0" fmla="*/ 0 w 1"/>
              <a:gd name="T1" fmla="*/ 0 h 432"/>
              <a:gd name="T2" fmla="*/ 0 w 1"/>
              <a:gd name="T3" fmla="*/ 2147483646 h 432"/>
              <a:gd name="T4" fmla="*/ 0 w 1"/>
              <a:gd name="T5" fmla="*/ 2147483646 h 432"/>
              <a:gd name="T6" fmla="*/ 0 60000 65536"/>
              <a:gd name="T7" fmla="*/ 0 60000 65536"/>
              <a:gd name="T8" fmla="*/ 0 60000 65536"/>
              <a:gd name="T9" fmla="*/ 0 w 1"/>
              <a:gd name="T10" fmla="*/ 0 h 432"/>
              <a:gd name="T11" fmla="*/ 1 w 1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32">
                <a:moveTo>
                  <a:pt x="0" y="0"/>
                </a:moveTo>
                <a:cubicBezTo>
                  <a:pt x="0" y="108"/>
                  <a:pt x="0" y="216"/>
                  <a:pt x="0" y="288"/>
                </a:cubicBezTo>
                <a:cubicBezTo>
                  <a:pt x="0" y="360"/>
                  <a:pt x="0" y="396"/>
                  <a:pt x="0" y="432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3EC1CB-B985-4C8B-A152-1514728D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733800"/>
            <a:ext cx="2667000" cy="2308324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¼ of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anterior Surface of  Fibula in line with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Extensor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digitorum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longus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3D2ABDB-02ED-41E7-8C6C-302AE9BBD5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724400"/>
            <a:ext cx="1447800" cy="152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0C56C-864A-4834-91BE-D3B582E8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1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Peroneus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tertius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2F8C46-A2EA-48E9-89E5-FE8B131A22B4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2">
            <a:extLst>
              <a:ext uri="{FF2B5EF4-FFF2-40B4-BE49-F238E27FC236}">
                <a16:creationId xmlns:a16="http://schemas.microsoft.com/office/drawing/2014/main" id="{A8EE113C-A8B0-4D15-A946-4AA29F9B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10945" r="46228" b="23528"/>
          <a:stretch>
            <a:fillRect/>
          </a:stretch>
        </p:blipFill>
        <p:spPr bwMode="auto">
          <a:xfrm>
            <a:off x="5715000" y="0"/>
            <a:ext cx="2819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Freeform 24">
            <a:extLst>
              <a:ext uri="{FF2B5EF4-FFF2-40B4-BE49-F238E27FC236}">
                <a16:creationId xmlns:a16="http://schemas.microsoft.com/office/drawing/2014/main" id="{CEDABB15-FD73-400E-A2CA-593CBBB36008}"/>
              </a:ext>
            </a:extLst>
          </p:cNvPr>
          <p:cNvSpPr>
            <a:spLocks/>
          </p:cNvSpPr>
          <p:nvPr/>
        </p:nvSpPr>
        <p:spPr bwMode="auto">
          <a:xfrm>
            <a:off x="6324600" y="990600"/>
            <a:ext cx="152400" cy="3505200"/>
          </a:xfrm>
          <a:custGeom>
            <a:avLst/>
            <a:gdLst>
              <a:gd name="T0" fmla="*/ 2147483646 w 200"/>
              <a:gd name="T1" fmla="*/ 0 h 1872"/>
              <a:gd name="T2" fmla="*/ 2147483646 w 200"/>
              <a:gd name="T3" fmla="*/ 2147483646 h 1872"/>
              <a:gd name="T4" fmla="*/ 2147483646 w 200"/>
              <a:gd name="T5" fmla="*/ 2147483646 h 1872"/>
              <a:gd name="T6" fmla="*/ 2147483646 w 200"/>
              <a:gd name="T7" fmla="*/ 2147483646 h 1872"/>
              <a:gd name="T8" fmla="*/ 2147483646 w 200"/>
              <a:gd name="T9" fmla="*/ 2147483646 h 1872"/>
              <a:gd name="T10" fmla="*/ 2147483646 w 200"/>
              <a:gd name="T11" fmla="*/ 2147483646 h 1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872"/>
              <a:gd name="T20" fmla="*/ 200 w 200"/>
              <a:gd name="T21" fmla="*/ 1872 h 1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872">
                <a:moveTo>
                  <a:pt x="104" y="0"/>
                </a:moveTo>
                <a:cubicBezTo>
                  <a:pt x="88" y="60"/>
                  <a:pt x="72" y="120"/>
                  <a:pt x="56" y="192"/>
                </a:cubicBezTo>
                <a:cubicBezTo>
                  <a:pt x="40" y="264"/>
                  <a:pt x="0" y="312"/>
                  <a:pt x="8" y="432"/>
                </a:cubicBezTo>
                <a:cubicBezTo>
                  <a:pt x="16" y="552"/>
                  <a:pt x="80" y="720"/>
                  <a:pt x="104" y="912"/>
                </a:cubicBezTo>
                <a:cubicBezTo>
                  <a:pt x="128" y="1104"/>
                  <a:pt x="136" y="1424"/>
                  <a:pt x="152" y="1584"/>
                </a:cubicBezTo>
                <a:cubicBezTo>
                  <a:pt x="168" y="1744"/>
                  <a:pt x="184" y="1808"/>
                  <a:pt x="200" y="1872"/>
                </a:cubicBezTo>
              </a:path>
            </a:pathLst>
          </a:custGeom>
          <a:solidFill>
            <a:srgbClr val="FF0066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6" name="Freeform 4">
            <a:extLst>
              <a:ext uri="{FF2B5EF4-FFF2-40B4-BE49-F238E27FC236}">
                <a16:creationId xmlns:a16="http://schemas.microsoft.com/office/drawing/2014/main" id="{94C432DF-1E03-4839-9C17-F72A3AD4CE46}"/>
              </a:ext>
            </a:extLst>
          </p:cNvPr>
          <p:cNvSpPr>
            <a:spLocks/>
          </p:cNvSpPr>
          <p:nvPr/>
        </p:nvSpPr>
        <p:spPr bwMode="auto">
          <a:xfrm>
            <a:off x="6462714" y="2416176"/>
            <a:ext cx="90487" cy="1782763"/>
          </a:xfrm>
          <a:custGeom>
            <a:avLst/>
            <a:gdLst>
              <a:gd name="T0" fmla="*/ 0 w 90311"/>
              <a:gd name="T1" fmla="*/ 0 h 1783645"/>
              <a:gd name="T2" fmla="*/ 70435 w 90311"/>
              <a:gd name="T3" fmla="*/ 1151312 h 1783645"/>
              <a:gd name="T4" fmla="*/ 70435 w 90311"/>
              <a:gd name="T5" fmla="*/ 1553711 h 1783645"/>
              <a:gd name="T6" fmla="*/ 93913 w 90311"/>
              <a:gd name="T7" fmla="*/ 1766087 h 1783645"/>
              <a:gd name="T8" fmla="*/ 0 60000 65536"/>
              <a:gd name="T9" fmla="*/ 0 60000 65536"/>
              <a:gd name="T10" fmla="*/ 0 60000 65536"/>
              <a:gd name="T11" fmla="*/ 0 60000 65536"/>
              <a:gd name="T12" fmla="*/ 0 w 90311"/>
              <a:gd name="T13" fmla="*/ 0 h 1783645"/>
              <a:gd name="T14" fmla="*/ 90311 w 90311"/>
              <a:gd name="T15" fmla="*/ 1783645 h 17836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311" h="1783645">
                <a:moveTo>
                  <a:pt x="0" y="0"/>
                </a:moveTo>
                <a:cubicBezTo>
                  <a:pt x="28222" y="450615"/>
                  <a:pt x="56444" y="901230"/>
                  <a:pt x="67733" y="1162756"/>
                </a:cubicBezTo>
                <a:cubicBezTo>
                  <a:pt x="79022" y="1424282"/>
                  <a:pt x="63970" y="1465675"/>
                  <a:pt x="67733" y="1569156"/>
                </a:cubicBezTo>
                <a:cubicBezTo>
                  <a:pt x="71496" y="1672637"/>
                  <a:pt x="80903" y="1728141"/>
                  <a:pt x="90311" y="1783645"/>
                </a:cubicBezTo>
              </a:path>
            </a:pathLst>
          </a:custGeom>
          <a:solidFill>
            <a:schemeClr val="accent1"/>
          </a:solidFill>
          <a:ln w="38100" algn="ctr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7" name="Freeform 12">
            <a:extLst>
              <a:ext uri="{FF2B5EF4-FFF2-40B4-BE49-F238E27FC236}">
                <a16:creationId xmlns:a16="http://schemas.microsoft.com/office/drawing/2014/main" id="{BD627135-A70D-40DD-AFCB-991C9EA1309E}"/>
              </a:ext>
            </a:extLst>
          </p:cNvPr>
          <p:cNvSpPr>
            <a:spLocks/>
          </p:cNvSpPr>
          <p:nvPr/>
        </p:nvSpPr>
        <p:spPr bwMode="auto">
          <a:xfrm rot="21434329">
            <a:off x="6494464" y="4511675"/>
            <a:ext cx="693737" cy="762000"/>
          </a:xfrm>
          <a:custGeom>
            <a:avLst/>
            <a:gdLst>
              <a:gd name="T0" fmla="*/ 0 w 1"/>
              <a:gd name="T1" fmla="*/ 0 h 432"/>
              <a:gd name="T2" fmla="*/ 0 w 1"/>
              <a:gd name="T3" fmla="*/ 2147483646 h 432"/>
              <a:gd name="T4" fmla="*/ 0 w 1"/>
              <a:gd name="T5" fmla="*/ 2147483646 h 432"/>
              <a:gd name="T6" fmla="*/ 0 60000 65536"/>
              <a:gd name="T7" fmla="*/ 0 60000 65536"/>
              <a:gd name="T8" fmla="*/ 0 60000 65536"/>
              <a:gd name="T9" fmla="*/ 0 w 1"/>
              <a:gd name="T10" fmla="*/ 0 h 432"/>
              <a:gd name="T11" fmla="*/ 1 w 1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432">
                <a:moveTo>
                  <a:pt x="0" y="0"/>
                </a:moveTo>
                <a:cubicBezTo>
                  <a:pt x="0" y="108"/>
                  <a:pt x="0" y="216"/>
                  <a:pt x="0" y="288"/>
                </a:cubicBezTo>
                <a:cubicBezTo>
                  <a:pt x="0" y="360"/>
                  <a:pt x="0" y="396"/>
                  <a:pt x="0" y="432"/>
                </a:cubicBezTo>
              </a:path>
            </a:pathLst>
          </a:cu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A9F8CA-C809-408B-BC3F-A8CFEE45E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733800"/>
            <a:ext cx="2667000" cy="2308324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¼ of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anterior Surface of  Fibula in line with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Extensor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digitorum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 longus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Line 8">
            <a:extLst>
              <a:ext uri="{FF2B5EF4-FFF2-40B4-BE49-F238E27FC236}">
                <a16:creationId xmlns:a16="http://schemas.microsoft.com/office/drawing/2014/main" id="{894685D0-C4A2-4D33-B7F8-C69530AAA6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724400"/>
            <a:ext cx="1447800" cy="1524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46593E3-CB10-4582-930F-370272B04900}"/>
              </a:ext>
            </a:extLst>
          </p:cNvPr>
          <p:cNvSpPr>
            <a:spLocks/>
          </p:cNvSpPr>
          <p:nvPr/>
        </p:nvSpPr>
        <p:spPr bwMode="auto">
          <a:xfrm rot="21434924">
            <a:off x="6316664" y="2820989"/>
            <a:ext cx="134937" cy="2816225"/>
          </a:xfrm>
          <a:custGeom>
            <a:avLst/>
            <a:gdLst>
              <a:gd name="T0" fmla="*/ 2147483646 w 216"/>
              <a:gd name="T1" fmla="*/ 2147483646 h 1600"/>
              <a:gd name="T2" fmla="*/ 2147483646 w 216"/>
              <a:gd name="T3" fmla="*/ 2147483646 h 1600"/>
              <a:gd name="T4" fmla="*/ 2147483646 w 216"/>
              <a:gd name="T5" fmla="*/ 2147483646 h 1600"/>
              <a:gd name="T6" fmla="*/ 2147483646 w 216"/>
              <a:gd name="T7" fmla="*/ 2147483646 h 1600"/>
              <a:gd name="T8" fmla="*/ 2147483646 w 216"/>
              <a:gd name="T9" fmla="*/ 2147483646 h 1600"/>
              <a:gd name="T10" fmla="*/ 2147483646 w 216"/>
              <a:gd name="T11" fmla="*/ 2147483646 h 1600"/>
              <a:gd name="T12" fmla="*/ 2147483646 w 216"/>
              <a:gd name="T13" fmla="*/ 2147483646 h 1600"/>
              <a:gd name="T14" fmla="*/ 2147483646 w 216"/>
              <a:gd name="T15" fmla="*/ 2147483646 h 1600"/>
              <a:gd name="T16" fmla="*/ 2147483646 w 216"/>
              <a:gd name="T17" fmla="*/ 2147483646 h 1600"/>
              <a:gd name="T18" fmla="*/ 2147483646 w 216"/>
              <a:gd name="T19" fmla="*/ 2147483646 h 1600"/>
              <a:gd name="T20" fmla="*/ 2147483646 w 216"/>
              <a:gd name="T21" fmla="*/ 2147483646 h 1600"/>
              <a:gd name="T22" fmla="*/ 2147483646 w 216"/>
              <a:gd name="T23" fmla="*/ 2147483646 h 1600"/>
              <a:gd name="T24" fmla="*/ 2147483646 w 216"/>
              <a:gd name="T25" fmla="*/ 2147483646 h 1600"/>
              <a:gd name="T26" fmla="*/ 2147483646 w 216"/>
              <a:gd name="T27" fmla="*/ 2147483646 h 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"/>
              <a:gd name="T43" fmla="*/ 0 h 1600"/>
              <a:gd name="T44" fmla="*/ 216 w 216"/>
              <a:gd name="T45" fmla="*/ 1600 h 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" h="1600">
                <a:moveTo>
                  <a:pt x="160" y="24"/>
                </a:moveTo>
                <a:cubicBezTo>
                  <a:pt x="144" y="48"/>
                  <a:pt x="120" y="168"/>
                  <a:pt x="112" y="264"/>
                </a:cubicBezTo>
                <a:cubicBezTo>
                  <a:pt x="104" y="360"/>
                  <a:pt x="128" y="544"/>
                  <a:pt x="112" y="600"/>
                </a:cubicBezTo>
                <a:cubicBezTo>
                  <a:pt x="96" y="656"/>
                  <a:pt x="32" y="528"/>
                  <a:pt x="16" y="600"/>
                </a:cubicBezTo>
                <a:cubicBezTo>
                  <a:pt x="0" y="672"/>
                  <a:pt x="16" y="912"/>
                  <a:pt x="16" y="1032"/>
                </a:cubicBezTo>
                <a:cubicBezTo>
                  <a:pt x="16" y="1152"/>
                  <a:pt x="16" y="1232"/>
                  <a:pt x="16" y="1320"/>
                </a:cubicBezTo>
                <a:cubicBezTo>
                  <a:pt x="16" y="1408"/>
                  <a:pt x="0" y="1520"/>
                  <a:pt x="16" y="1560"/>
                </a:cubicBezTo>
                <a:cubicBezTo>
                  <a:pt x="32" y="1600"/>
                  <a:pt x="88" y="1600"/>
                  <a:pt x="112" y="1560"/>
                </a:cubicBezTo>
                <a:cubicBezTo>
                  <a:pt x="136" y="1520"/>
                  <a:pt x="152" y="1424"/>
                  <a:pt x="160" y="1320"/>
                </a:cubicBezTo>
                <a:cubicBezTo>
                  <a:pt x="168" y="1216"/>
                  <a:pt x="152" y="1072"/>
                  <a:pt x="160" y="936"/>
                </a:cubicBezTo>
                <a:cubicBezTo>
                  <a:pt x="168" y="800"/>
                  <a:pt x="200" y="624"/>
                  <a:pt x="208" y="504"/>
                </a:cubicBezTo>
                <a:cubicBezTo>
                  <a:pt x="216" y="384"/>
                  <a:pt x="208" y="280"/>
                  <a:pt x="208" y="216"/>
                </a:cubicBezTo>
                <a:cubicBezTo>
                  <a:pt x="208" y="152"/>
                  <a:pt x="216" y="152"/>
                  <a:pt x="208" y="120"/>
                </a:cubicBezTo>
                <a:cubicBezTo>
                  <a:pt x="200" y="88"/>
                  <a:pt x="176" y="0"/>
                  <a:pt x="160" y="24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C6CB77FE-E56D-4C8C-90A8-AAFD0E5A8FAF}"/>
              </a:ext>
            </a:extLst>
          </p:cNvPr>
          <p:cNvSpPr>
            <a:spLocks/>
          </p:cNvSpPr>
          <p:nvPr/>
        </p:nvSpPr>
        <p:spPr bwMode="auto">
          <a:xfrm rot="21350199">
            <a:off x="6211889" y="995363"/>
            <a:ext cx="185737" cy="3116262"/>
          </a:xfrm>
          <a:custGeom>
            <a:avLst/>
            <a:gdLst>
              <a:gd name="T0" fmla="*/ 2147483646 w 280"/>
              <a:gd name="T1" fmla="*/ 2147483646 h 1776"/>
              <a:gd name="T2" fmla="*/ 2147483646 w 280"/>
              <a:gd name="T3" fmla="*/ 2147483646 h 1776"/>
              <a:gd name="T4" fmla="*/ 2147483646 w 280"/>
              <a:gd name="T5" fmla="*/ 2147483646 h 1776"/>
              <a:gd name="T6" fmla="*/ 2147483646 w 280"/>
              <a:gd name="T7" fmla="*/ 2147483646 h 1776"/>
              <a:gd name="T8" fmla="*/ 2147483646 w 280"/>
              <a:gd name="T9" fmla="*/ 2147483646 h 1776"/>
              <a:gd name="T10" fmla="*/ 2147483646 w 280"/>
              <a:gd name="T11" fmla="*/ 2147483646 h 1776"/>
              <a:gd name="T12" fmla="*/ 2147483646 w 280"/>
              <a:gd name="T13" fmla="*/ 2147483646 h 1776"/>
              <a:gd name="T14" fmla="*/ 2147483646 w 280"/>
              <a:gd name="T15" fmla="*/ 2147483646 h 1776"/>
              <a:gd name="T16" fmla="*/ 2147483646 w 280"/>
              <a:gd name="T17" fmla="*/ 2147483646 h 1776"/>
              <a:gd name="T18" fmla="*/ 2147483646 w 280"/>
              <a:gd name="T19" fmla="*/ 2147483646 h 1776"/>
              <a:gd name="T20" fmla="*/ 2147483646 w 280"/>
              <a:gd name="T21" fmla="*/ 2147483646 h 1776"/>
              <a:gd name="T22" fmla="*/ 2147483646 w 280"/>
              <a:gd name="T23" fmla="*/ 2147483646 h 1776"/>
              <a:gd name="T24" fmla="*/ 2147483646 w 280"/>
              <a:gd name="T25" fmla="*/ 2147483646 h 1776"/>
              <a:gd name="T26" fmla="*/ 2147483646 w 280"/>
              <a:gd name="T27" fmla="*/ 2147483646 h 17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0"/>
              <a:gd name="T43" fmla="*/ 0 h 1776"/>
              <a:gd name="T44" fmla="*/ 280 w 280"/>
              <a:gd name="T45" fmla="*/ 1776 h 177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0" h="1776">
                <a:moveTo>
                  <a:pt x="264" y="16"/>
                </a:moveTo>
                <a:cubicBezTo>
                  <a:pt x="248" y="8"/>
                  <a:pt x="208" y="0"/>
                  <a:pt x="168" y="64"/>
                </a:cubicBezTo>
                <a:cubicBezTo>
                  <a:pt x="128" y="128"/>
                  <a:pt x="48" y="248"/>
                  <a:pt x="24" y="400"/>
                </a:cubicBezTo>
                <a:cubicBezTo>
                  <a:pt x="0" y="552"/>
                  <a:pt x="24" y="800"/>
                  <a:pt x="24" y="976"/>
                </a:cubicBezTo>
                <a:cubicBezTo>
                  <a:pt x="24" y="1152"/>
                  <a:pt x="24" y="1328"/>
                  <a:pt x="24" y="1456"/>
                </a:cubicBezTo>
                <a:cubicBezTo>
                  <a:pt x="24" y="1584"/>
                  <a:pt x="16" y="1712"/>
                  <a:pt x="24" y="1744"/>
                </a:cubicBezTo>
                <a:cubicBezTo>
                  <a:pt x="32" y="1776"/>
                  <a:pt x="64" y="1696"/>
                  <a:pt x="72" y="1648"/>
                </a:cubicBezTo>
                <a:cubicBezTo>
                  <a:pt x="80" y="1600"/>
                  <a:pt x="64" y="1528"/>
                  <a:pt x="72" y="1456"/>
                </a:cubicBezTo>
                <a:cubicBezTo>
                  <a:pt x="80" y="1384"/>
                  <a:pt x="96" y="1280"/>
                  <a:pt x="120" y="1216"/>
                </a:cubicBezTo>
                <a:cubicBezTo>
                  <a:pt x="144" y="1152"/>
                  <a:pt x="200" y="1168"/>
                  <a:pt x="216" y="1072"/>
                </a:cubicBezTo>
                <a:cubicBezTo>
                  <a:pt x="232" y="976"/>
                  <a:pt x="216" y="760"/>
                  <a:pt x="216" y="640"/>
                </a:cubicBezTo>
                <a:cubicBezTo>
                  <a:pt x="216" y="520"/>
                  <a:pt x="208" y="440"/>
                  <a:pt x="216" y="352"/>
                </a:cubicBezTo>
                <a:cubicBezTo>
                  <a:pt x="224" y="264"/>
                  <a:pt x="256" y="168"/>
                  <a:pt x="264" y="112"/>
                </a:cubicBezTo>
                <a:cubicBezTo>
                  <a:pt x="272" y="56"/>
                  <a:pt x="280" y="24"/>
                  <a:pt x="264" y="16"/>
                </a:cubicBezTo>
                <a:close/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4">
            <a:extLst>
              <a:ext uri="{FF2B5EF4-FFF2-40B4-BE49-F238E27FC236}">
                <a16:creationId xmlns:a16="http://schemas.microsoft.com/office/drawing/2014/main" id="{CEFCD6D0-0DEF-48CB-8667-998B6D30BD1F}"/>
              </a:ext>
            </a:extLst>
          </p:cNvPr>
          <p:cNvSpPr>
            <a:spLocks/>
          </p:cNvSpPr>
          <p:nvPr/>
        </p:nvSpPr>
        <p:spPr bwMode="auto">
          <a:xfrm>
            <a:off x="2286001" y="3200401"/>
            <a:ext cx="3376613" cy="2276475"/>
          </a:xfrm>
          <a:prstGeom prst="borderCallout1">
            <a:avLst>
              <a:gd name="adj1" fmla="val 5023"/>
              <a:gd name="adj2" fmla="val 102255"/>
              <a:gd name="adj3" fmla="val 52361"/>
              <a:gd name="adj4" fmla="val 120968"/>
            </a:avLst>
          </a:prstGeom>
          <a:solidFill>
            <a:srgbClr val="FF33CC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FF"/>
                </a:solidFill>
              </a:rPr>
              <a:t>Peroneus brevis: Lower 2/3 of lateral surface of fibula</a:t>
            </a:r>
            <a:endParaRPr lang="ar-SA" altLang="en-US" b="1">
              <a:solidFill>
                <a:srgbClr val="FFFFFF"/>
              </a:solidFill>
            </a:endParaRPr>
          </a:p>
        </p:txBody>
      </p:sp>
      <p:sp>
        <p:nvSpPr>
          <p:cNvPr id="4" name="AutoShape 39">
            <a:extLst>
              <a:ext uri="{FF2B5EF4-FFF2-40B4-BE49-F238E27FC236}">
                <a16:creationId xmlns:a16="http://schemas.microsoft.com/office/drawing/2014/main" id="{0D7B8EAE-AFD5-4662-B634-249461D0BDF7}"/>
              </a:ext>
            </a:extLst>
          </p:cNvPr>
          <p:cNvSpPr>
            <a:spLocks/>
          </p:cNvSpPr>
          <p:nvPr/>
        </p:nvSpPr>
        <p:spPr bwMode="auto">
          <a:xfrm>
            <a:off x="2133600" y="685800"/>
            <a:ext cx="3352800" cy="1981200"/>
          </a:xfrm>
          <a:prstGeom prst="borderCallout1">
            <a:avLst>
              <a:gd name="adj1" fmla="val 5977"/>
              <a:gd name="adj2" fmla="val 102380"/>
              <a:gd name="adj3" fmla="val 57868"/>
              <a:gd name="adj4" fmla="val 122524"/>
            </a:avLst>
          </a:prstGeom>
          <a:solidFill>
            <a:srgbClr val="CCFF33"/>
          </a:solidFill>
          <a:ln w="57150">
            <a:solidFill>
              <a:srgbClr val="009900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Peroneus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longus: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2/3 of lateral surface of fibula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D2F97-EF47-42D7-97D2-1A8776BF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90801"/>
            <a:ext cx="274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Peroneus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tertius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C6E77-C520-4478-8D5E-D8B7AEB30D18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5" descr="胫骨2">
            <a:extLst>
              <a:ext uri="{FF2B5EF4-FFF2-40B4-BE49-F238E27FC236}">
                <a16:creationId xmlns:a16="http://schemas.microsoft.com/office/drawing/2014/main" id="{C742440D-2AB5-4988-B868-498A0D77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164465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9">
            <a:extLst>
              <a:ext uri="{FF2B5EF4-FFF2-40B4-BE49-F238E27FC236}">
                <a16:creationId xmlns:a16="http://schemas.microsoft.com/office/drawing/2014/main" id="{31AAA979-9DC7-4E49-BA04-B7443A38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13472" r="47166" b="23528"/>
          <a:stretch>
            <a:fillRect/>
          </a:stretch>
        </p:blipFill>
        <p:spPr bwMode="auto">
          <a:xfrm>
            <a:off x="4800600" y="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F65EAF8B-A3A2-474C-9305-90318039789E}"/>
              </a:ext>
            </a:extLst>
          </p:cNvPr>
          <p:cNvSpPr>
            <a:spLocks/>
          </p:cNvSpPr>
          <p:nvPr/>
        </p:nvSpPr>
        <p:spPr bwMode="auto">
          <a:xfrm flipH="1">
            <a:off x="6781801" y="1447800"/>
            <a:ext cx="2003425" cy="914400"/>
          </a:xfrm>
          <a:prstGeom prst="accentCallout2">
            <a:avLst>
              <a:gd name="adj1" fmla="val 4926"/>
              <a:gd name="adj2" fmla="val 2000"/>
              <a:gd name="adj3" fmla="val 6440"/>
              <a:gd name="adj4" fmla="val 3843"/>
              <a:gd name="adj5" fmla="val -94000"/>
              <a:gd name="adj6" fmla="val -45569"/>
            </a:avLst>
          </a:prstGeom>
          <a:solidFill>
            <a:srgbClr val="9900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Facet for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fibula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04BE1A2E-7EE3-421B-9591-BE425B45DDB3}"/>
              </a:ext>
            </a:extLst>
          </p:cNvPr>
          <p:cNvSpPr>
            <a:spLocks noChangeArrowheads="1"/>
          </p:cNvSpPr>
          <p:nvPr/>
        </p:nvSpPr>
        <p:spPr bwMode="auto">
          <a:xfrm rot="20906727">
            <a:off x="8534400" y="444500"/>
            <a:ext cx="527050" cy="171450"/>
          </a:xfrm>
          <a:prstGeom prst="ellips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CD2CAC70-4F21-48D5-B868-C3880E0E2DD7}"/>
              </a:ext>
            </a:extLst>
          </p:cNvPr>
          <p:cNvSpPr>
            <a:spLocks/>
          </p:cNvSpPr>
          <p:nvPr/>
        </p:nvSpPr>
        <p:spPr bwMode="auto">
          <a:xfrm flipH="1">
            <a:off x="1676400" y="990600"/>
            <a:ext cx="3200400" cy="914400"/>
          </a:xfrm>
          <a:prstGeom prst="accentCallout2">
            <a:avLst>
              <a:gd name="adj1" fmla="val 9667"/>
              <a:gd name="adj2" fmla="val -2130"/>
              <a:gd name="adj3" fmla="val 9667"/>
              <a:gd name="adj4" fmla="val -3903"/>
              <a:gd name="adj5" fmla="val -45995"/>
              <a:gd name="adj6" fmla="val -10435"/>
            </a:avLst>
          </a:prstGeom>
          <a:solidFill>
            <a:srgbClr val="FF99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Groove for semimembranosus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21949-9FD1-48ED-81C4-B17E86880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029200"/>
            <a:ext cx="3048000" cy="16002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  <a:alpha val="48000"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Posterior  view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90113E8A-4B20-4D16-B01B-9E53851C5CA9}"/>
              </a:ext>
            </a:extLst>
          </p:cNvPr>
          <p:cNvSpPr>
            <a:spLocks/>
          </p:cNvSpPr>
          <p:nvPr/>
        </p:nvSpPr>
        <p:spPr bwMode="auto">
          <a:xfrm flipH="1">
            <a:off x="1981200" y="3200401"/>
            <a:ext cx="2971800" cy="690563"/>
          </a:xfrm>
          <a:prstGeom prst="accentCallout2">
            <a:avLst>
              <a:gd name="adj1" fmla="val 8954"/>
              <a:gd name="adj2" fmla="val -3667"/>
              <a:gd name="adj3" fmla="val 16977"/>
              <a:gd name="adj4" fmla="val -5264"/>
              <a:gd name="adj5" fmla="val -215028"/>
              <a:gd name="adj6" fmla="val -29329"/>
            </a:avLst>
          </a:prstGeom>
          <a:solidFill>
            <a:srgbClr val="FFFF66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Soleal line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9914CA2A-AB1E-47D1-8262-728D72E76615}"/>
              </a:ext>
            </a:extLst>
          </p:cNvPr>
          <p:cNvSpPr>
            <a:spLocks/>
          </p:cNvSpPr>
          <p:nvPr/>
        </p:nvSpPr>
        <p:spPr bwMode="auto">
          <a:xfrm flipH="1">
            <a:off x="1981201" y="4267200"/>
            <a:ext cx="2676525" cy="622300"/>
          </a:xfrm>
          <a:prstGeom prst="accentCallout2">
            <a:avLst>
              <a:gd name="adj1" fmla="val -856"/>
              <a:gd name="adj2" fmla="val 2898"/>
              <a:gd name="adj3" fmla="val -856"/>
              <a:gd name="adj4" fmla="val -16032"/>
              <a:gd name="adj5" fmla="val -269696"/>
              <a:gd name="adj6" fmla="val -44275"/>
            </a:avLst>
          </a:prstGeom>
          <a:solidFill>
            <a:srgbClr val="FF66CC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line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C9D0FC8B-8B74-4EF8-91A7-D8FF99B4834F}"/>
              </a:ext>
            </a:extLst>
          </p:cNvPr>
          <p:cNvSpPr>
            <a:spLocks/>
          </p:cNvSpPr>
          <p:nvPr/>
        </p:nvSpPr>
        <p:spPr bwMode="auto">
          <a:xfrm flipH="1">
            <a:off x="2590800" y="2057400"/>
            <a:ext cx="1752600" cy="914400"/>
          </a:xfrm>
          <a:prstGeom prst="accentCallout2">
            <a:avLst>
              <a:gd name="adj1" fmla="val 12500"/>
              <a:gd name="adj2" fmla="val -4000"/>
              <a:gd name="adj3" fmla="val 12500"/>
              <a:gd name="adj4" fmla="val -11333"/>
              <a:gd name="adj5" fmla="val -60292"/>
              <a:gd name="adj6" fmla="val -78528"/>
            </a:avLst>
          </a:prstGeom>
          <a:solidFill>
            <a:srgbClr val="FFCC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Posteior  surface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F9664588-6DDC-4EFE-8C40-EF8EC7987AE7}"/>
              </a:ext>
            </a:extLst>
          </p:cNvPr>
          <p:cNvSpPr>
            <a:spLocks/>
          </p:cNvSpPr>
          <p:nvPr/>
        </p:nvSpPr>
        <p:spPr bwMode="auto">
          <a:xfrm flipH="1">
            <a:off x="7010400" y="3352800"/>
            <a:ext cx="1676400" cy="1066800"/>
          </a:xfrm>
          <a:prstGeom prst="accentCallout2">
            <a:avLst>
              <a:gd name="adj1" fmla="val 8954"/>
              <a:gd name="adj2" fmla="val -3667"/>
              <a:gd name="adj3" fmla="val -133672"/>
              <a:gd name="adj4" fmla="val -38322"/>
              <a:gd name="adj5" fmla="val -176065"/>
              <a:gd name="adj6" fmla="val -30157"/>
            </a:avLst>
          </a:prstGeom>
          <a:solidFill>
            <a:srgbClr val="99FF33"/>
          </a:solidFill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Soleal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52929-9C7A-41D1-857A-425CF5AF2516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9">
            <a:extLst>
              <a:ext uri="{FF2B5EF4-FFF2-40B4-BE49-F238E27FC236}">
                <a16:creationId xmlns:a16="http://schemas.microsoft.com/office/drawing/2014/main" id="{F435BE95-38BE-4F0E-99EF-18F09660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8667" r="28999" b="6000"/>
          <a:stretch>
            <a:fillRect/>
          </a:stretch>
        </p:blipFill>
        <p:spPr bwMode="auto">
          <a:xfrm>
            <a:off x="6629400" y="228601"/>
            <a:ext cx="4038600" cy="61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9E5F3FEB-07AB-40B1-937A-1910FD2C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6667" r="64583" b="47501"/>
          <a:stretch>
            <a:fillRect/>
          </a:stretch>
        </p:blipFill>
        <p:spPr bwMode="auto">
          <a:xfrm>
            <a:off x="1738314" y="357189"/>
            <a:ext cx="4071937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6B670064-66E6-443A-B225-5A0C7108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2714625"/>
            <a:ext cx="990600" cy="60960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2/5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D1F1473B-3569-4039-864A-73A8BF33F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4429125"/>
            <a:ext cx="990600" cy="6096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FF00"/>
                </a:solidFill>
              </a:rPr>
              <a:t>2/5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D6E4D10-BB22-48BF-A4F2-32B6C2C0B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8" y="3786188"/>
            <a:ext cx="990600" cy="609600"/>
          </a:xfrm>
          <a:prstGeom prst="rect">
            <a:avLst/>
          </a:prstGeo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1/5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B55247BE-5235-4506-A4D6-34E3FBF8A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3643313"/>
            <a:ext cx="476250" cy="285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84C1709-77AD-4B89-85A2-3F3DDC5B1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1" y="3714751"/>
            <a:ext cx="785813" cy="214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E84C70B1-BD8E-440E-8000-CBDCD4CAE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10063" y="3929064"/>
            <a:ext cx="23812" cy="428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39E1DB37-3C13-41BF-9989-DB0631FC97BF}"/>
              </a:ext>
            </a:extLst>
          </p:cNvPr>
          <p:cNvSpPr>
            <a:spLocks/>
          </p:cNvSpPr>
          <p:nvPr/>
        </p:nvSpPr>
        <p:spPr bwMode="auto">
          <a:xfrm>
            <a:off x="5338763" y="357189"/>
            <a:ext cx="1828800" cy="712787"/>
          </a:xfrm>
          <a:prstGeom prst="accentCallout2">
            <a:avLst>
              <a:gd name="adj1" fmla="val 12000"/>
              <a:gd name="adj2" fmla="val 104167"/>
              <a:gd name="adj3" fmla="val 12000"/>
              <a:gd name="adj4" fmla="val 113542"/>
              <a:gd name="adj5" fmla="val 249898"/>
              <a:gd name="adj6" fmla="val 144671"/>
            </a:avLst>
          </a:prstGeom>
          <a:solidFill>
            <a:srgbClr val="92D050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00"/>
                </a:solidFill>
              </a:rPr>
              <a:t>Ilium</a:t>
            </a:r>
            <a:endParaRPr lang="en-US" altLang="en-US" sz="4400" b="1">
              <a:solidFill>
                <a:srgbClr val="000000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F7029322-3B15-4195-B5C8-2E1836018EF3}"/>
              </a:ext>
            </a:extLst>
          </p:cNvPr>
          <p:cNvSpPr>
            <a:spLocks/>
          </p:cNvSpPr>
          <p:nvPr/>
        </p:nvSpPr>
        <p:spPr bwMode="auto">
          <a:xfrm flipH="1">
            <a:off x="5353051" y="2286000"/>
            <a:ext cx="1814513" cy="712788"/>
          </a:xfrm>
          <a:prstGeom prst="accentCallout2">
            <a:avLst>
              <a:gd name="adj1" fmla="val 12000"/>
              <a:gd name="adj2" fmla="val 104167"/>
              <a:gd name="adj3" fmla="val 12000"/>
              <a:gd name="adj4" fmla="val 113542"/>
              <a:gd name="adj5" fmla="val 243792"/>
              <a:gd name="adj6" fmla="val 133273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FFFF00"/>
                </a:solidFill>
              </a:rPr>
              <a:t>Pubis</a:t>
            </a:r>
            <a:endParaRPr lang="en-US" altLang="en-US" sz="4000" b="1">
              <a:solidFill>
                <a:srgbClr val="FFFF00"/>
              </a:solidFill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FEA57FBC-011D-49CB-B765-270840B7E549}"/>
              </a:ext>
            </a:extLst>
          </p:cNvPr>
          <p:cNvSpPr>
            <a:spLocks/>
          </p:cNvSpPr>
          <p:nvPr/>
        </p:nvSpPr>
        <p:spPr bwMode="auto">
          <a:xfrm flipH="1">
            <a:off x="5310188" y="5930900"/>
            <a:ext cx="2266950" cy="712788"/>
          </a:xfrm>
          <a:prstGeom prst="accentCallout2">
            <a:avLst>
              <a:gd name="adj1" fmla="val 12000"/>
              <a:gd name="adj2" fmla="val 104167"/>
              <a:gd name="adj3" fmla="val 12000"/>
              <a:gd name="adj4" fmla="val 113542"/>
              <a:gd name="adj5" fmla="val -66229"/>
              <a:gd name="adj6" fmla="val 166262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FFFF00"/>
                </a:solidFill>
                <a:latin typeface="Arial" charset="0"/>
                <a:cs typeface="Arial" charset="0"/>
              </a:rPr>
              <a:t>Ischium</a:t>
            </a:r>
            <a:endParaRPr lang="en-US" sz="4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D6494829-EEB1-469F-925E-EB711D6FD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4750" y="5334000"/>
            <a:ext cx="1771650" cy="742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E87B3515-2648-4D30-895A-5236B17FCC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7564" y="2357438"/>
            <a:ext cx="147637" cy="2443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DD25D006-F11A-42F8-980B-157302DA5C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5750" y="428626"/>
            <a:ext cx="1214438" cy="1357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9C7BF-EC46-486A-A94D-CB47FE10C488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9">
            <a:extLst>
              <a:ext uri="{FF2B5EF4-FFF2-40B4-BE49-F238E27FC236}">
                <a16:creationId xmlns:a16="http://schemas.microsoft.com/office/drawing/2014/main" id="{2AA611B5-2ADF-4A67-9445-3C130B80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13472" r="47166" b="23528"/>
          <a:stretch>
            <a:fillRect/>
          </a:stretch>
        </p:blipFill>
        <p:spPr bwMode="auto">
          <a:xfrm>
            <a:off x="4800600" y="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>
            <a:extLst>
              <a:ext uri="{FF2B5EF4-FFF2-40B4-BE49-F238E27FC236}">
                <a16:creationId xmlns:a16="http://schemas.microsoft.com/office/drawing/2014/main" id="{DBF70EEF-CA94-435C-9EA2-F6C6114778A9}"/>
              </a:ext>
            </a:extLst>
          </p:cNvPr>
          <p:cNvSpPr>
            <a:spLocks/>
          </p:cNvSpPr>
          <p:nvPr/>
        </p:nvSpPr>
        <p:spPr bwMode="auto">
          <a:xfrm>
            <a:off x="7010401" y="1905001"/>
            <a:ext cx="2405063" cy="879475"/>
          </a:xfrm>
          <a:prstGeom prst="accentCallout2">
            <a:avLst>
              <a:gd name="adj1" fmla="val 14569"/>
              <a:gd name="adj2" fmla="val -523"/>
              <a:gd name="adj3" fmla="val 17722"/>
              <a:gd name="adj4" fmla="val -3403"/>
              <a:gd name="adj5" fmla="val 92060"/>
              <a:gd name="adj6" fmla="val -21218"/>
            </a:avLst>
          </a:prstGeom>
          <a:solidFill>
            <a:srgbClr val="FF99FF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surface</a:t>
            </a: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F03A10FC-F47D-478D-A857-42EE74371E45}"/>
              </a:ext>
            </a:extLst>
          </p:cNvPr>
          <p:cNvSpPr>
            <a:spLocks/>
          </p:cNvSpPr>
          <p:nvPr/>
        </p:nvSpPr>
        <p:spPr bwMode="auto">
          <a:xfrm>
            <a:off x="7119938" y="3116264"/>
            <a:ext cx="2405062" cy="998537"/>
          </a:xfrm>
          <a:prstGeom prst="accentCallout2">
            <a:avLst>
              <a:gd name="adj1" fmla="val 8671"/>
              <a:gd name="adj2" fmla="val 51"/>
              <a:gd name="adj3" fmla="val 7282"/>
              <a:gd name="adj4" fmla="val -1676"/>
              <a:gd name="adj5" fmla="val 115220"/>
              <a:gd name="adj6" fmla="val -23975"/>
            </a:avLst>
          </a:prstGeom>
          <a:solidFill>
            <a:srgbClr val="66FFFF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border</a:t>
            </a: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30A3AE52-B3F1-46B6-8DD8-2109179318AF}"/>
              </a:ext>
            </a:extLst>
          </p:cNvPr>
          <p:cNvSpPr>
            <a:spLocks/>
          </p:cNvSpPr>
          <p:nvPr/>
        </p:nvSpPr>
        <p:spPr bwMode="auto">
          <a:xfrm>
            <a:off x="3124201" y="2514600"/>
            <a:ext cx="1933575" cy="1066800"/>
          </a:xfrm>
          <a:prstGeom prst="accentCallout2">
            <a:avLst>
              <a:gd name="adj1" fmla="val 12995"/>
              <a:gd name="adj2" fmla="val 99449"/>
              <a:gd name="adj3" fmla="val 9843"/>
              <a:gd name="adj4" fmla="val 103671"/>
              <a:gd name="adj5" fmla="val 43120"/>
              <a:gd name="adj6" fmla="val 169442"/>
            </a:avLst>
          </a:prstGeom>
          <a:solidFill>
            <a:srgbClr val="FFFF66"/>
          </a:solidFill>
          <a:ln w="5715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crest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88CC9B4-0511-4B03-A808-D6A02D11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2286000" cy="20574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shade val="46275"/>
                  <a:invGamma/>
                  <a:alpha val="48000"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  <a:alpha val="4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Posterior  view of shaft of fibula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E366A0F5-4009-4F94-9B74-DE89B646BC0B}"/>
              </a:ext>
            </a:extLst>
          </p:cNvPr>
          <p:cNvSpPr>
            <a:spLocks/>
          </p:cNvSpPr>
          <p:nvPr/>
        </p:nvSpPr>
        <p:spPr bwMode="auto">
          <a:xfrm>
            <a:off x="7620001" y="5257801"/>
            <a:ext cx="1920875" cy="1065213"/>
          </a:xfrm>
          <a:prstGeom prst="accentCallout2">
            <a:avLst>
              <a:gd name="adj1" fmla="val 10731"/>
              <a:gd name="adj2" fmla="val -3968"/>
              <a:gd name="adj3" fmla="val 10731"/>
              <a:gd name="adj4" fmla="val -16944"/>
              <a:gd name="adj5" fmla="val 101315"/>
              <a:gd name="adj6" fmla="val -42796"/>
            </a:avLst>
          </a:prstGeom>
          <a:solidFill>
            <a:schemeClr val="folHlink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malleolus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22A2EC0-A66A-49AC-8641-F7D68875D8EC}"/>
              </a:ext>
            </a:extLst>
          </p:cNvPr>
          <p:cNvSpPr>
            <a:spLocks/>
          </p:cNvSpPr>
          <p:nvPr/>
        </p:nvSpPr>
        <p:spPr bwMode="auto">
          <a:xfrm>
            <a:off x="2411414" y="5521326"/>
            <a:ext cx="1920875" cy="879475"/>
          </a:xfrm>
          <a:prstGeom prst="accentCallout2">
            <a:avLst>
              <a:gd name="adj1" fmla="val 12995"/>
              <a:gd name="adj2" fmla="val 103968"/>
              <a:gd name="adj3" fmla="val 12995"/>
              <a:gd name="adj4" fmla="val 119917"/>
              <a:gd name="adj5" fmla="val 106495"/>
              <a:gd name="adj6" fmla="val 215421"/>
            </a:avLst>
          </a:prstGeom>
          <a:solidFill>
            <a:srgbClr val="FFCC00"/>
          </a:solidFill>
          <a:ln w="57150">
            <a:solidFill>
              <a:srgbClr val="99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Malleolar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687D3-F8AB-4606-A3BE-307F7B69E6C3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3">
            <a:extLst>
              <a:ext uri="{FF2B5EF4-FFF2-40B4-BE49-F238E27FC236}">
                <a16:creationId xmlns:a16="http://schemas.microsoft.com/office/drawing/2014/main" id="{D92B0090-71A6-4B83-9B81-D136570B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13472" r="47166" b="23528"/>
          <a:stretch>
            <a:fillRect/>
          </a:stretch>
        </p:blipFill>
        <p:spPr bwMode="auto">
          <a:xfrm>
            <a:off x="4953000" y="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6">
            <a:extLst>
              <a:ext uri="{FF2B5EF4-FFF2-40B4-BE49-F238E27FC236}">
                <a16:creationId xmlns:a16="http://schemas.microsoft.com/office/drawing/2014/main" id="{581140AE-C745-4024-9D2C-B922A67AE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76200" cy="1219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60B78E5C-CD6F-422F-A55F-D45861345A5A}"/>
              </a:ext>
            </a:extLst>
          </p:cNvPr>
          <p:cNvSpPr>
            <a:spLocks/>
          </p:cNvSpPr>
          <p:nvPr/>
        </p:nvSpPr>
        <p:spPr bwMode="auto">
          <a:xfrm>
            <a:off x="5715000" y="914400"/>
            <a:ext cx="609600" cy="1905000"/>
          </a:xfrm>
          <a:custGeom>
            <a:avLst/>
            <a:gdLst>
              <a:gd name="T0" fmla="*/ 2147483646 w 288"/>
              <a:gd name="T1" fmla="*/ 0 h 960"/>
              <a:gd name="T2" fmla="*/ 2147483646 w 288"/>
              <a:gd name="T3" fmla="*/ 2147483646 h 960"/>
              <a:gd name="T4" fmla="*/ 0 w 288"/>
              <a:gd name="T5" fmla="*/ 2147483646 h 960"/>
              <a:gd name="T6" fmla="*/ 0 60000 65536"/>
              <a:gd name="T7" fmla="*/ 0 60000 65536"/>
              <a:gd name="T8" fmla="*/ 0 60000 65536"/>
              <a:gd name="T9" fmla="*/ 0 w 288"/>
              <a:gd name="T10" fmla="*/ 0 h 960"/>
              <a:gd name="T11" fmla="*/ 288 w 288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960">
                <a:moveTo>
                  <a:pt x="288" y="0"/>
                </a:moveTo>
                <a:cubicBezTo>
                  <a:pt x="240" y="160"/>
                  <a:pt x="192" y="320"/>
                  <a:pt x="144" y="480"/>
                </a:cubicBezTo>
                <a:cubicBezTo>
                  <a:pt x="96" y="640"/>
                  <a:pt x="48" y="800"/>
                  <a:pt x="0" y="96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58CCA772-2017-42A0-88FB-1D2338DE2166}"/>
              </a:ext>
            </a:extLst>
          </p:cNvPr>
          <p:cNvSpPr>
            <a:spLocks/>
          </p:cNvSpPr>
          <p:nvPr/>
        </p:nvSpPr>
        <p:spPr bwMode="auto">
          <a:xfrm rot="568486">
            <a:off x="6276976" y="931864"/>
            <a:ext cx="263525" cy="561975"/>
          </a:xfrm>
          <a:custGeom>
            <a:avLst/>
            <a:gdLst>
              <a:gd name="T0" fmla="*/ 2147483646 w 144"/>
              <a:gd name="T1" fmla="*/ 0 h 104"/>
              <a:gd name="T2" fmla="*/ 2147483646 w 144"/>
              <a:gd name="T3" fmla="*/ 2147483646 h 104"/>
              <a:gd name="T4" fmla="*/ 0 w 144"/>
              <a:gd name="T5" fmla="*/ 2147483646 h 104"/>
              <a:gd name="T6" fmla="*/ 0 60000 65536"/>
              <a:gd name="T7" fmla="*/ 0 60000 65536"/>
              <a:gd name="T8" fmla="*/ 0 60000 65536"/>
              <a:gd name="T9" fmla="*/ 0 w 144"/>
              <a:gd name="T10" fmla="*/ 0 h 104"/>
              <a:gd name="T11" fmla="*/ 144 w 14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4">
                <a:moveTo>
                  <a:pt x="144" y="0"/>
                </a:moveTo>
                <a:cubicBezTo>
                  <a:pt x="132" y="44"/>
                  <a:pt x="120" y="88"/>
                  <a:pt x="96" y="96"/>
                </a:cubicBezTo>
                <a:cubicBezTo>
                  <a:pt x="72" y="104"/>
                  <a:pt x="36" y="76"/>
                  <a:pt x="0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148982A6-E988-4C1F-B489-E483E44421BB}"/>
              </a:ext>
            </a:extLst>
          </p:cNvPr>
          <p:cNvSpPr>
            <a:spLocks/>
          </p:cNvSpPr>
          <p:nvPr/>
        </p:nvSpPr>
        <p:spPr bwMode="auto">
          <a:xfrm rot="21236441">
            <a:off x="6478589" y="701676"/>
            <a:ext cx="377825" cy="1508125"/>
          </a:xfrm>
          <a:custGeom>
            <a:avLst/>
            <a:gdLst>
              <a:gd name="T0" fmla="*/ 2147483646 w 312"/>
              <a:gd name="T1" fmla="*/ 2147483646 h 936"/>
              <a:gd name="T2" fmla="*/ 2147483646 w 312"/>
              <a:gd name="T3" fmla="*/ 2147483646 h 936"/>
              <a:gd name="T4" fmla="*/ 2147483646 w 312"/>
              <a:gd name="T5" fmla="*/ 2147483646 h 936"/>
              <a:gd name="T6" fmla="*/ 2147483646 w 312"/>
              <a:gd name="T7" fmla="*/ 2147483646 h 936"/>
              <a:gd name="T8" fmla="*/ 2147483646 w 312"/>
              <a:gd name="T9" fmla="*/ 2147483646 h 936"/>
              <a:gd name="T10" fmla="*/ 2147483646 w 312"/>
              <a:gd name="T11" fmla="*/ 2147483646 h 936"/>
              <a:gd name="T12" fmla="*/ 2147483646 w 312"/>
              <a:gd name="T13" fmla="*/ 2147483646 h 936"/>
              <a:gd name="T14" fmla="*/ 2147483646 w 312"/>
              <a:gd name="T15" fmla="*/ 2147483646 h 936"/>
              <a:gd name="T16" fmla="*/ 2147483646 w 312"/>
              <a:gd name="T17" fmla="*/ 2147483646 h 936"/>
              <a:gd name="T18" fmla="*/ 2147483646 w 312"/>
              <a:gd name="T19" fmla="*/ 2147483646 h 936"/>
              <a:gd name="T20" fmla="*/ 2147483646 w 312"/>
              <a:gd name="T21" fmla="*/ 2147483646 h 936"/>
              <a:gd name="T22" fmla="*/ 2147483646 w 312"/>
              <a:gd name="T23" fmla="*/ 2147483646 h 9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936"/>
              <a:gd name="T38" fmla="*/ 312 w 312"/>
              <a:gd name="T39" fmla="*/ 936 h 9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936">
                <a:moveTo>
                  <a:pt x="160" y="872"/>
                </a:moveTo>
                <a:cubicBezTo>
                  <a:pt x="192" y="824"/>
                  <a:pt x="192" y="704"/>
                  <a:pt x="208" y="632"/>
                </a:cubicBezTo>
                <a:cubicBezTo>
                  <a:pt x="224" y="560"/>
                  <a:pt x="240" y="504"/>
                  <a:pt x="256" y="440"/>
                </a:cubicBezTo>
                <a:cubicBezTo>
                  <a:pt x="272" y="376"/>
                  <a:pt x="296" y="304"/>
                  <a:pt x="304" y="248"/>
                </a:cubicBezTo>
                <a:cubicBezTo>
                  <a:pt x="312" y="192"/>
                  <a:pt x="312" y="144"/>
                  <a:pt x="304" y="104"/>
                </a:cubicBezTo>
                <a:cubicBezTo>
                  <a:pt x="296" y="64"/>
                  <a:pt x="288" y="16"/>
                  <a:pt x="256" y="8"/>
                </a:cubicBezTo>
                <a:cubicBezTo>
                  <a:pt x="224" y="0"/>
                  <a:pt x="144" y="8"/>
                  <a:pt x="112" y="56"/>
                </a:cubicBezTo>
                <a:cubicBezTo>
                  <a:pt x="80" y="104"/>
                  <a:pt x="72" y="216"/>
                  <a:pt x="64" y="296"/>
                </a:cubicBezTo>
                <a:cubicBezTo>
                  <a:pt x="56" y="376"/>
                  <a:pt x="64" y="448"/>
                  <a:pt x="64" y="536"/>
                </a:cubicBezTo>
                <a:cubicBezTo>
                  <a:pt x="64" y="624"/>
                  <a:pt x="72" y="760"/>
                  <a:pt x="64" y="824"/>
                </a:cubicBezTo>
                <a:cubicBezTo>
                  <a:pt x="56" y="888"/>
                  <a:pt x="0" y="904"/>
                  <a:pt x="16" y="920"/>
                </a:cubicBezTo>
                <a:cubicBezTo>
                  <a:pt x="32" y="936"/>
                  <a:pt x="128" y="920"/>
                  <a:pt x="160" y="872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CABEF14-7ED7-4D94-BB30-909348FFE599}"/>
              </a:ext>
            </a:extLst>
          </p:cNvPr>
          <p:cNvSpPr>
            <a:spLocks/>
          </p:cNvSpPr>
          <p:nvPr/>
        </p:nvSpPr>
        <p:spPr bwMode="auto">
          <a:xfrm>
            <a:off x="7696200" y="457200"/>
            <a:ext cx="2000250" cy="541338"/>
          </a:xfrm>
          <a:prstGeom prst="borderCallout1">
            <a:avLst>
              <a:gd name="adj1" fmla="val 3201"/>
              <a:gd name="adj2" fmla="val 4762"/>
              <a:gd name="adj3" fmla="val 170327"/>
              <a:gd name="adj4" fmla="val -51226"/>
            </a:avLst>
          </a:prstGeom>
          <a:solidFill>
            <a:srgbClr val="9900FF"/>
          </a:solidFill>
          <a:ln w="57150" cap="sq">
            <a:solidFill>
              <a:srgbClr val="99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Soleus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C4C2DEA-9D2E-4A43-A513-1B0CE68DC740}"/>
              </a:ext>
            </a:extLst>
          </p:cNvPr>
          <p:cNvSpPr>
            <a:spLocks/>
          </p:cNvSpPr>
          <p:nvPr/>
        </p:nvSpPr>
        <p:spPr bwMode="auto">
          <a:xfrm>
            <a:off x="5583238" y="731838"/>
            <a:ext cx="787400" cy="1504950"/>
          </a:xfrm>
          <a:custGeom>
            <a:avLst/>
            <a:gdLst>
              <a:gd name="T0" fmla="*/ 651163 w 787400"/>
              <a:gd name="T1" fmla="*/ 126755 h 1505527"/>
              <a:gd name="T2" fmla="*/ 304800 w 787400"/>
              <a:gd name="T3" fmla="*/ 1025577 h 1505527"/>
              <a:gd name="T4" fmla="*/ 152400 w 787400"/>
              <a:gd name="T5" fmla="*/ 1481902 h 1505527"/>
              <a:gd name="T6" fmla="*/ 69273 w 787400"/>
              <a:gd name="T7" fmla="*/ 901125 h 1505527"/>
              <a:gd name="T8" fmla="*/ 41563 w 787400"/>
              <a:gd name="T9" fmla="*/ 444799 h 1505527"/>
              <a:gd name="T10" fmla="*/ 318654 w 787400"/>
              <a:gd name="T11" fmla="*/ 195898 h 1505527"/>
              <a:gd name="T12" fmla="*/ 734291 w 787400"/>
              <a:gd name="T13" fmla="*/ 2304 h 1505527"/>
              <a:gd name="T14" fmla="*/ 637309 w 787400"/>
              <a:gd name="T15" fmla="*/ 182068 h 15055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7400"/>
              <a:gd name="T25" fmla="*/ 0 h 1505527"/>
              <a:gd name="T26" fmla="*/ 787400 w 787400"/>
              <a:gd name="T27" fmla="*/ 1505527 h 15055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7400" h="1505527">
                <a:moveTo>
                  <a:pt x="651163" y="127000"/>
                </a:moveTo>
                <a:cubicBezTo>
                  <a:pt x="519545" y="464127"/>
                  <a:pt x="387927" y="801254"/>
                  <a:pt x="304800" y="1027545"/>
                </a:cubicBezTo>
                <a:cubicBezTo>
                  <a:pt x="221673" y="1253836"/>
                  <a:pt x="191654" y="1505527"/>
                  <a:pt x="152400" y="1484745"/>
                </a:cubicBezTo>
                <a:cubicBezTo>
                  <a:pt x="113146" y="1463963"/>
                  <a:pt x="87746" y="1076036"/>
                  <a:pt x="69273" y="902854"/>
                </a:cubicBezTo>
                <a:cubicBezTo>
                  <a:pt x="50800" y="729672"/>
                  <a:pt x="0" y="563418"/>
                  <a:pt x="41563" y="445654"/>
                </a:cubicBezTo>
                <a:cubicBezTo>
                  <a:pt x="83127" y="327891"/>
                  <a:pt x="203199" y="270164"/>
                  <a:pt x="318654" y="196273"/>
                </a:cubicBezTo>
                <a:cubicBezTo>
                  <a:pt x="434109" y="122382"/>
                  <a:pt x="681182" y="4618"/>
                  <a:pt x="734291" y="2309"/>
                </a:cubicBezTo>
                <a:cubicBezTo>
                  <a:pt x="787400" y="0"/>
                  <a:pt x="712354" y="91209"/>
                  <a:pt x="637309" y="182418"/>
                </a:cubicBezTo>
              </a:path>
            </a:pathLst>
          </a:custGeom>
          <a:solidFill>
            <a:srgbClr val="99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7D7DA349-4075-40FD-B73A-633F66B210DF}"/>
              </a:ext>
            </a:extLst>
          </p:cNvPr>
          <p:cNvSpPr>
            <a:spLocks/>
          </p:cNvSpPr>
          <p:nvPr/>
        </p:nvSpPr>
        <p:spPr bwMode="auto">
          <a:xfrm>
            <a:off x="1828800" y="1905000"/>
            <a:ext cx="3581400" cy="2249488"/>
          </a:xfrm>
          <a:prstGeom prst="borderCallout1">
            <a:avLst>
              <a:gd name="adj1" fmla="val 2778"/>
              <a:gd name="adj2" fmla="val 97519"/>
              <a:gd name="adj3" fmla="val -24755"/>
              <a:gd name="adj4" fmla="val 112333"/>
            </a:avLst>
          </a:prstGeom>
          <a:solidFill>
            <a:srgbClr val="808000"/>
          </a:solidFill>
          <a:ln w="57150" cap="sq">
            <a:solidFill>
              <a:srgbClr val="00FF00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FFFFFF"/>
                </a:solidFill>
                <a:ea typeface="SimSun" panose="02010600030101010101" pitchFamily="2" charset="-122"/>
              </a:rPr>
              <a:t>Popliteus  </a:t>
            </a:r>
            <a:r>
              <a:rPr lang="en-US" altLang="en-US" sz="2800" b="1">
                <a:solidFill>
                  <a:srgbClr val="FFFFFF"/>
                </a:solidFill>
              </a:rPr>
              <a:t>Triangular area on Posterior surface of tibia above the soleal line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FFFFFF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7417848-5DD0-494E-B643-164767ABAF14}"/>
              </a:ext>
            </a:extLst>
          </p:cNvPr>
          <p:cNvSpPr>
            <a:spLocks/>
          </p:cNvSpPr>
          <p:nvPr/>
        </p:nvSpPr>
        <p:spPr bwMode="auto">
          <a:xfrm>
            <a:off x="5099051" y="436564"/>
            <a:ext cx="652463" cy="293687"/>
          </a:xfrm>
          <a:custGeom>
            <a:avLst/>
            <a:gdLst>
              <a:gd name="T0" fmla="*/ 563657 w 653474"/>
              <a:gd name="T1" fmla="*/ 34892 h 293253"/>
              <a:gd name="T2" fmla="*/ 206215 w 653474"/>
              <a:gd name="T3" fmla="*/ 48850 h 293253"/>
              <a:gd name="T4" fmla="*/ 41244 w 653474"/>
              <a:gd name="T5" fmla="*/ 34892 h 293253"/>
              <a:gd name="T6" fmla="*/ 68738 w 653474"/>
              <a:gd name="T7" fmla="*/ 258210 h 293253"/>
              <a:gd name="T8" fmla="*/ 453676 w 653474"/>
              <a:gd name="T9" fmla="*/ 258210 h 293253"/>
              <a:gd name="T10" fmla="*/ 632396 w 653474"/>
              <a:gd name="T11" fmla="*/ 202381 h 293253"/>
              <a:gd name="T12" fmla="*/ 563657 w 653474"/>
              <a:gd name="T13" fmla="*/ 34892 h 2932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3474"/>
              <a:gd name="T22" fmla="*/ 0 h 293253"/>
              <a:gd name="T23" fmla="*/ 653474 w 653474"/>
              <a:gd name="T24" fmla="*/ 293253 h 2932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3474" h="293253">
                <a:moveTo>
                  <a:pt x="568037" y="34636"/>
                </a:moveTo>
                <a:cubicBezTo>
                  <a:pt x="496455" y="9236"/>
                  <a:pt x="295564" y="48490"/>
                  <a:pt x="207819" y="48490"/>
                </a:cubicBezTo>
                <a:cubicBezTo>
                  <a:pt x="120074" y="48490"/>
                  <a:pt x="64655" y="0"/>
                  <a:pt x="41564" y="34636"/>
                </a:cubicBezTo>
                <a:cubicBezTo>
                  <a:pt x="18473" y="69272"/>
                  <a:pt x="0" y="219363"/>
                  <a:pt x="69273" y="256308"/>
                </a:cubicBezTo>
                <a:cubicBezTo>
                  <a:pt x="138546" y="293253"/>
                  <a:pt x="362528" y="265544"/>
                  <a:pt x="457201" y="256308"/>
                </a:cubicBezTo>
                <a:cubicBezTo>
                  <a:pt x="551874" y="247072"/>
                  <a:pt x="621146" y="235526"/>
                  <a:pt x="637310" y="200890"/>
                </a:cubicBezTo>
                <a:cubicBezTo>
                  <a:pt x="653474" y="166254"/>
                  <a:pt x="639619" y="60036"/>
                  <a:pt x="568037" y="34636"/>
                </a:cubicBezTo>
                <a:close/>
              </a:path>
            </a:pathLst>
          </a:custGeom>
          <a:solidFill>
            <a:srgbClr val="0066FF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DBE147D9-3223-4A7A-A9E3-69D03C8CED1A}"/>
              </a:ext>
            </a:extLst>
          </p:cNvPr>
          <p:cNvSpPr>
            <a:spLocks/>
          </p:cNvSpPr>
          <p:nvPr/>
        </p:nvSpPr>
        <p:spPr bwMode="auto">
          <a:xfrm>
            <a:off x="1752600" y="228600"/>
            <a:ext cx="3276600" cy="1517650"/>
          </a:xfrm>
          <a:prstGeom prst="borderCallout1">
            <a:avLst>
              <a:gd name="adj1" fmla="val -1971"/>
              <a:gd name="adj2" fmla="val 100027"/>
              <a:gd name="adj3" fmla="val 22785"/>
              <a:gd name="adj4" fmla="val 105443"/>
            </a:avLst>
          </a:prstGeom>
          <a:solidFill>
            <a:srgbClr val="0000FF"/>
          </a:solidFill>
          <a:ln w="57150" cap="sq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Semimembranosus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I: groove on back Of medial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condyle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tibia</a:t>
            </a: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65B794AB-C8A8-4EC8-80B9-E2601C81C4DE}"/>
              </a:ext>
            </a:extLst>
          </p:cNvPr>
          <p:cNvSpPr>
            <a:spLocks/>
          </p:cNvSpPr>
          <p:nvPr/>
        </p:nvSpPr>
        <p:spPr bwMode="auto">
          <a:xfrm>
            <a:off x="6553200" y="2286001"/>
            <a:ext cx="228600" cy="2892425"/>
          </a:xfrm>
          <a:custGeom>
            <a:avLst/>
            <a:gdLst>
              <a:gd name="T0" fmla="*/ 2147483646 w 128"/>
              <a:gd name="T1" fmla="*/ 0 h 1496"/>
              <a:gd name="T2" fmla="*/ 2147483646 w 128"/>
              <a:gd name="T3" fmla="*/ 2147483646 h 1496"/>
              <a:gd name="T4" fmla="*/ 2147483646 w 128"/>
              <a:gd name="T5" fmla="*/ 2147483646 h 1496"/>
              <a:gd name="T6" fmla="*/ 2147483646 w 128"/>
              <a:gd name="T7" fmla="*/ 2147483646 h 1496"/>
              <a:gd name="T8" fmla="*/ 2147483646 w 128"/>
              <a:gd name="T9" fmla="*/ 2147483646 h 1496"/>
              <a:gd name="T10" fmla="*/ 2147483646 w 128"/>
              <a:gd name="T11" fmla="*/ 2147483646 h 1496"/>
              <a:gd name="T12" fmla="*/ 2147483646 w 128"/>
              <a:gd name="T13" fmla="*/ 2147483646 h 1496"/>
              <a:gd name="T14" fmla="*/ 2147483646 w 128"/>
              <a:gd name="T15" fmla="*/ 2147483646 h 1496"/>
              <a:gd name="T16" fmla="*/ 2147483646 w 128"/>
              <a:gd name="T17" fmla="*/ 2147483646 h 1496"/>
              <a:gd name="T18" fmla="*/ 2147483646 w 128"/>
              <a:gd name="T19" fmla="*/ 2147483646 h 1496"/>
              <a:gd name="T20" fmla="*/ 2147483646 w 128"/>
              <a:gd name="T21" fmla="*/ 2147483646 h 1496"/>
              <a:gd name="T22" fmla="*/ 2147483646 w 128"/>
              <a:gd name="T23" fmla="*/ 2147483646 h 1496"/>
              <a:gd name="T24" fmla="*/ 2147483646 w 128"/>
              <a:gd name="T25" fmla="*/ 2147483646 h 1496"/>
              <a:gd name="T26" fmla="*/ 2147483646 w 128"/>
              <a:gd name="T27" fmla="*/ 2147483646 h 1496"/>
              <a:gd name="T28" fmla="*/ 2147483646 w 128"/>
              <a:gd name="T29" fmla="*/ 0 h 149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"/>
              <a:gd name="T46" fmla="*/ 0 h 1496"/>
              <a:gd name="T47" fmla="*/ 128 w 128"/>
              <a:gd name="T48" fmla="*/ 1496 h 149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" h="1496">
                <a:moveTo>
                  <a:pt x="112" y="0"/>
                </a:moveTo>
                <a:cubicBezTo>
                  <a:pt x="96" y="0"/>
                  <a:pt x="32" y="16"/>
                  <a:pt x="16" y="96"/>
                </a:cubicBezTo>
                <a:cubicBezTo>
                  <a:pt x="0" y="176"/>
                  <a:pt x="16" y="344"/>
                  <a:pt x="16" y="480"/>
                </a:cubicBezTo>
                <a:cubicBezTo>
                  <a:pt x="16" y="616"/>
                  <a:pt x="16" y="784"/>
                  <a:pt x="16" y="912"/>
                </a:cubicBezTo>
                <a:cubicBezTo>
                  <a:pt x="16" y="1040"/>
                  <a:pt x="8" y="1152"/>
                  <a:pt x="16" y="1248"/>
                </a:cubicBezTo>
                <a:cubicBezTo>
                  <a:pt x="24" y="1344"/>
                  <a:pt x="48" y="1496"/>
                  <a:pt x="64" y="1488"/>
                </a:cubicBezTo>
                <a:cubicBezTo>
                  <a:pt x="80" y="1480"/>
                  <a:pt x="104" y="1280"/>
                  <a:pt x="112" y="1200"/>
                </a:cubicBezTo>
                <a:cubicBezTo>
                  <a:pt x="120" y="1120"/>
                  <a:pt x="112" y="1064"/>
                  <a:pt x="112" y="1008"/>
                </a:cubicBezTo>
                <a:cubicBezTo>
                  <a:pt x="112" y="952"/>
                  <a:pt x="112" y="920"/>
                  <a:pt x="112" y="864"/>
                </a:cubicBezTo>
                <a:cubicBezTo>
                  <a:pt x="112" y="808"/>
                  <a:pt x="112" y="728"/>
                  <a:pt x="112" y="672"/>
                </a:cubicBezTo>
                <a:cubicBezTo>
                  <a:pt x="112" y="616"/>
                  <a:pt x="112" y="576"/>
                  <a:pt x="112" y="528"/>
                </a:cubicBezTo>
                <a:cubicBezTo>
                  <a:pt x="112" y="480"/>
                  <a:pt x="112" y="440"/>
                  <a:pt x="112" y="384"/>
                </a:cubicBezTo>
                <a:cubicBezTo>
                  <a:pt x="112" y="328"/>
                  <a:pt x="112" y="240"/>
                  <a:pt x="112" y="192"/>
                </a:cubicBezTo>
                <a:cubicBezTo>
                  <a:pt x="112" y="144"/>
                  <a:pt x="120" y="128"/>
                  <a:pt x="112" y="96"/>
                </a:cubicBezTo>
                <a:cubicBezTo>
                  <a:pt x="104" y="64"/>
                  <a:pt x="128" y="0"/>
                  <a:pt x="112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9ECC7C9E-91DF-4389-BD26-7EC14F583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2286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05ADF88B-AB07-4206-844F-98B10007D227}"/>
              </a:ext>
            </a:extLst>
          </p:cNvPr>
          <p:cNvSpPr>
            <a:spLocks/>
          </p:cNvSpPr>
          <p:nvPr/>
        </p:nvSpPr>
        <p:spPr bwMode="auto">
          <a:xfrm rot="21443817">
            <a:off x="5772150" y="2520950"/>
            <a:ext cx="304800" cy="2541588"/>
          </a:xfrm>
          <a:custGeom>
            <a:avLst/>
            <a:gdLst>
              <a:gd name="T0" fmla="*/ 2147483646 w 168"/>
              <a:gd name="T1" fmla="*/ 2147483646 h 1648"/>
              <a:gd name="T2" fmla="*/ 2147483646 w 168"/>
              <a:gd name="T3" fmla="*/ 2147483646 h 1648"/>
              <a:gd name="T4" fmla="*/ 2147483646 w 168"/>
              <a:gd name="T5" fmla="*/ 2147483646 h 1648"/>
              <a:gd name="T6" fmla="*/ 2147483646 w 168"/>
              <a:gd name="T7" fmla="*/ 2147483646 h 1648"/>
              <a:gd name="T8" fmla="*/ 2147483646 w 168"/>
              <a:gd name="T9" fmla="*/ 2147483646 h 1648"/>
              <a:gd name="T10" fmla="*/ 2147483646 w 168"/>
              <a:gd name="T11" fmla="*/ 2147483646 h 1648"/>
              <a:gd name="T12" fmla="*/ 2147483646 w 168"/>
              <a:gd name="T13" fmla="*/ 2147483646 h 1648"/>
              <a:gd name="T14" fmla="*/ 2147483646 w 168"/>
              <a:gd name="T15" fmla="*/ 2147483646 h 16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8"/>
              <a:gd name="T25" fmla="*/ 0 h 1648"/>
              <a:gd name="T26" fmla="*/ 168 w 168"/>
              <a:gd name="T27" fmla="*/ 1648 h 16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8" h="1648">
                <a:moveTo>
                  <a:pt x="64" y="160"/>
                </a:moveTo>
                <a:cubicBezTo>
                  <a:pt x="44" y="196"/>
                  <a:pt x="24" y="232"/>
                  <a:pt x="16" y="448"/>
                </a:cubicBezTo>
                <a:cubicBezTo>
                  <a:pt x="8" y="664"/>
                  <a:pt x="0" y="1264"/>
                  <a:pt x="16" y="1456"/>
                </a:cubicBezTo>
                <a:cubicBezTo>
                  <a:pt x="32" y="1648"/>
                  <a:pt x="88" y="1640"/>
                  <a:pt x="112" y="1600"/>
                </a:cubicBezTo>
                <a:cubicBezTo>
                  <a:pt x="136" y="1560"/>
                  <a:pt x="152" y="1376"/>
                  <a:pt x="160" y="1216"/>
                </a:cubicBezTo>
                <a:cubicBezTo>
                  <a:pt x="168" y="1056"/>
                  <a:pt x="168" y="832"/>
                  <a:pt x="160" y="640"/>
                </a:cubicBezTo>
                <a:cubicBezTo>
                  <a:pt x="152" y="448"/>
                  <a:pt x="136" y="128"/>
                  <a:pt x="112" y="64"/>
                </a:cubicBezTo>
                <a:cubicBezTo>
                  <a:pt x="88" y="0"/>
                  <a:pt x="32" y="216"/>
                  <a:pt x="16" y="256"/>
                </a:cubicBezTo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2CEA8898-90DE-41B6-ACF0-3763971D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057400"/>
            <a:ext cx="1524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4">
            <a:extLst>
              <a:ext uri="{FF2B5EF4-FFF2-40B4-BE49-F238E27FC236}">
                <a16:creationId xmlns:a16="http://schemas.microsoft.com/office/drawing/2014/main" id="{010DC570-6CA3-4778-B017-C1FDDB8D1015}"/>
              </a:ext>
            </a:extLst>
          </p:cNvPr>
          <p:cNvSpPr>
            <a:spLocks/>
          </p:cNvSpPr>
          <p:nvPr/>
        </p:nvSpPr>
        <p:spPr bwMode="auto">
          <a:xfrm flipH="1">
            <a:off x="7315200" y="1295400"/>
            <a:ext cx="3124200" cy="1676400"/>
          </a:xfrm>
          <a:prstGeom prst="borderCallout1">
            <a:avLst>
              <a:gd name="adj1" fmla="val 10713"/>
              <a:gd name="adj2" fmla="val 102778"/>
              <a:gd name="adj3" fmla="val 118875"/>
              <a:gd name="adj4" fmla="val 120501"/>
            </a:avLst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 </a:t>
            </a:r>
            <a:r>
              <a:rPr 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longus: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</a:t>
            </a: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posterior surface of fibula below origin of </a:t>
            </a:r>
            <a:r>
              <a:rPr lang="en-US" sz="2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soleus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, lateral to median crest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D41AD0EB-5E79-46EA-AF86-5E2945191109}"/>
              </a:ext>
            </a:extLst>
          </p:cNvPr>
          <p:cNvSpPr>
            <a:spLocks/>
          </p:cNvSpPr>
          <p:nvPr/>
        </p:nvSpPr>
        <p:spPr bwMode="auto">
          <a:xfrm>
            <a:off x="1981200" y="4343400"/>
            <a:ext cx="3219450" cy="2286000"/>
          </a:xfrm>
          <a:prstGeom prst="borderCallout1">
            <a:avLst>
              <a:gd name="adj1" fmla="val 11009"/>
              <a:gd name="adj2" fmla="val 102426"/>
              <a:gd name="adj3" fmla="val -8236"/>
              <a:gd name="adj4" fmla="val 122630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Flexor digitorum: Posterior surface of tibia below the soleal line and medial to the vertical line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endParaRPr lang="ar-EG" altLang="en-US" sz="240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longus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D26778F3-241B-426C-9470-68A9C06A5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267201"/>
            <a:ext cx="3429000" cy="2246769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Posterior surface of tibia below the </a:t>
            </a:r>
            <a:r>
              <a:rPr lang="en-US" sz="20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soleal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 line and lateral to the vertical line, from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posterior surface of fibula medial to median crest and from </a:t>
            </a:r>
            <a:r>
              <a:rPr lang="en-US" sz="20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interosseus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  <a:cs typeface="Arial" charset="0"/>
              </a:rPr>
              <a:t> membrane</a:t>
            </a:r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395A1361-5913-40BC-97C4-A4133933B6E4}"/>
              </a:ext>
            </a:extLst>
          </p:cNvPr>
          <p:cNvSpPr>
            <a:spLocks/>
          </p:cNvSpPr>
          <p:nvPr/>
        </p:nvSpPr>
        <p:spPr bwMode="auto">
          <a:xfrm>
            <a:off x="6096000" y="1752600"/>
            <a:ext cx="457200" cy="2679700"/>
          </a:xfrm>
          <a:custGeom>
            <a:avLst/>
            <a:gdLst>
              <a:gd name="T0" fmla="*/ 2147483646 w 272"/>
              <a:gd name="T1" fmla="*/ 2147483646 h 1864"/>
              <a:gd name="T2" fmla="*/ 2147483646 w 272"/>
              <a:gd name="T3" fmla="*/ 2147483646 h 1864"/>
              <a:gd name="T4" fmla="*/ 2147483646 w 272"/>
              <a:gd name="T5" fmla="*/ 2147483646 h 1864"/>
              <a:gd name="T6" fmla="*/ 2147483646 w 272"/>
              <a:gd name="T7" fmla="*/ 2147483646 h 1864"/>
              <a:gd name="T8" fmla="*/ 2147483646 w 272"/>
              <a:gd name="T9" fmla="*/ 2147483646 h 1864"/>
              <a:gd name="T10" fmla="*/ 2147483646 w 272"/>
              <a:gd name="T11" fmla="*/ 2147483646 h 1864"/>
              <a:gd name="T12" fmla="*/ 2147483646 w 272"/>
              <a:gd name="T13" fmla="*/ 2147483646 h 1864"/>
              <a:gd name="T14" fmla="*/ 2147483646 w 272"/>
              <a:gd name="T15" fmla="*/ 2147483646 h 1864"/>
              <a:gd name="T16" fmla="*/ 2147483646 w 272"/>
              <a:gd name="T17" fmla="*/ 2147483646 h 1864"/>
              <a:gd name="T18" fmla="*/ 2147483646 w 272"/>
              <a:gd name="T19" fmla="*/ 2147483646 h 1864"/>
              <a:gd name="T20" fmla="*/ 2147483646 w 272"/>
              <a:gd name="T21" fmla="*/ 2147483646 h 1864"/>
              <a:gd name="T22" fmla="*/ 2147483646 w 272"/>
              <a:gd name="T23" fmla="*/ 2147483646 h 1864"/>
              <a:gd name="T24" fmla="*/ 2147483646 w 272"/>
              <a:gd name="T25" fmla="*/ 2147483646 h 1864"/>
              <a:gd name="T26" fmla="*/ 2147483646 w 272"/>
              <a:gd name="T27" fmla="*/ 2147483646 h 1864"/>
              <a:gd name="T28" fmla="*/ 2147483646 w 272"/>
              <a:gd name="T29" fmla="*/ 2147483646 h 18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2"/>
              <a:gd name="T46" fmla="*/ 0 h 1864"/>
              <a:gd name="T47" fmla="*/ 272 w 272"/>
              <a:gd name="T48" fmla="*/ 1864 h 18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2" h="1864">
                <a:moveTo>
                  <a:pt x="152" y="8"/>
                </a:moveTo>
                <a:cubicBezTo>
                  <a:pt x="136" y="0"/>
                  <a:pt x="80" y="48"/>
                  <a:pt x="56" y="104"/>
                </a:cubicBezTo>
                <a:cubicBezTo>
                  <a:pt x="32" y="160"/>
                  <a:pt x="16" y="264"/>
                  <a:pt x="8" y="344"/>
                </a:cubicBezTo>
                <a:cubicBezTo>
                  <a:pt x="0" y="424"/>
                  <a:pt x="8" y="480"/>
                  <a:pt x="8" y="584"/>
                </a:cubicBezTo>
                <a:cubicBezTo>
                  <a:pt x="8" y="688"/>
                  <a:pt x="0" y="784"/>
                  <a:pt x="8" y="968"/>
                </a:cubicBezTo>
                <a:cubicBezTo>
                  <a:pt x="16" y="1152"/>
                  <a:pt x="40" y="1544"/>
                  <a:pt x="56" y="1688"/>
                </a:cubicBezTo>
                <a:cubicBezTo>
                  <a:pt x="72" y="1832"/>
                  <a:pt x="72" y="1816"/>
                  <a:pt x="104" y="1832"/>
                </a:cubicBezTo>
                <a:cubicBezTo>
                  <a:pt x="136" y="1848"/>
                  <a:pt x="224" y="1864"/>
                  <a:pt x="248" y="1784"/>
                </a:cubicBezTo>
                <a:cubicBezTo>
                  <a:pt x="272" y="1704"/>
                  <a:pt x="248" y="1520"/>
                  <a:pt x="248" y="1352"/>
                </a:cubicBezTo>
                <a:cubicBezTo>
                  <a:pt x="248" y="1184"/>
                  <a:pt x="248" y="920"/>
                  <a:pt x="248" y="776"/>
                </a:cubicBezTo>
                <a:cubicBezTo>
                  <a:pt x="248" y="632"/>
                  <a:pt x="248" y="560"/>
                  <a:pt x="248" y="488"/>
                </a:cubicBezTo>
                <a:cubicBezTo>
                  <a:pt x="248" y="416"/>
                  <a:pt x="256" y="376"/>
                  <a:pt x="248" y="344"/>
                </a:cubicBezTo>
                <a:cubicBezTo>
                  <a:pt x="240" y="312"/>
                  <a:pt x="216" y="328"/>
                  <a:pt x="200" y="296"/>
                </a:cubicBezTo>
                <a:cubicBezTo>
                  <a:pt x="184" y="264"/>
                  <a:pt x="160" y="192"/>
                  <a:pt x="152" y="152"/>
                </a:cubicBezTo>
                <a:cubicBezTo>
                  <a:pt x="144" y="112"/>
                  <a:pt x="168" y="16"/>
                  <a:pt x="152" y="8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4EF884D9-9AA6-4A2E-B174-273D357EB2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3429000"/>
            <a:ext cx="1981200" cy="838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53AF96-7D46-4E15-9FC9-0E58A3AD7E1C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>
            <a:extLst>
              <a:ext uri="{FF2B5EF4-FFF2-40B4-BE49-F238E27FC236}">
                <a16:creationId xmlns:a16="http://schemas.microsoft.com/office/drawing/2014/main" id="{C19DF5D0-4BBF-457E-863C-780E5A726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r="16531" b="250"/>
          <a:stretch>
            <a:fillRect/>
          </a:stretch>
        </p:blipFill>
        <p:spPr bwMode="auto">
          <a:xfrm>
            <a:off x="1676400" y="17464"/>
            <a:ext cx="4267200" cy="600233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4">
            <a:extLst>
              <a:ext uri="{FF2B5EF4-FFF2-40B4-BE49-F238E27FC236}">
                <a16:creationId xmlns:a16="http://schemas.microsoft.com/office/drawing/2014/main" id="{8ADB27CD-5E44-4D27-BB15-7D99A255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r="12444" b="4494"/>
          <a:stretch>
            <a:fillRect/>
          </a:stretch>
        </p:blipFill>
        <p:spPr bwMode="auto">
          <a:xfrm>
            <a:off x="6018214" y="12700"/>
            <a:ext cx="4649787" cy="6002338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Box 1">
            <a:extLst>
              <a:ext uri="{FF2B5EF4-FFF2-40B4-BE49-F238E27FC236}">
                <a16:creationId xmlns:a16="http://schemas.microsoft.com/office/drawing/2014/main" id="{25AE0F6E-40E9-4BEF-95E2-8E898C7E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Right tibia posterior</a:t>
            </a:r>
          </a:p>
        </p:txBody>
      </p:sp>
      <p:sp>
        <p:nvSpPr>
          <p:cNvPr id="108549" name="TextBox 5">
            <a:extLst>
              <a:ext uri="{FF2B5EF4-FFF2-40B4-BE49-F238E27FC236}">
                <a16:creationId xmlns:a16="http://schemas.microsoft.com/office/drawing/2014/main" id="{82DA6448-F238-407A-9E4E-30B80F20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40451"/>
            <a:ext cx="320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Right tibia Anterior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A626F-9F8E-48DA-9C19-C06AEE17059F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F7CD03F0-4B74-42BD-880B-89885041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9550" b="4749"/>
          <a:stretch>
            <a:fillRect/>
          </a:stretch>
        </p:blipFill>
        <p:spPr bwMode="auto">
          <a:xfrm>
            <a:off x="1504950" y="304800"/>
            <a:ext cx="8921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4CD09-DECE-4971-953E-FEF82A7C37B5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AA35AA-C72D-4983-9F41-193B1A6208F0}"/>
              </a:ext>
            </a:extLst>
          </p:cNvPr>
          <p:cNvSpPr/>
          <p:nvPr/>
        </p:nvSpPr>
        <p:spPr>
          <a:xfrm>
            <a:off x="1524000" y="1"/>
            <a:ext cx="9144000" cy="6810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tabLst>
                <a:tab pos="25908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Upper End of tibia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Medial condyle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larger than the lateral condyle.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posterior surface shows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shallow transverse groove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(for insertion of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semimembranosus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Lateral condyle,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posterolateral part of its inferior surface carries a circular articular facet articulates with head of the fibula </a:t>
            </a: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Intercondylar area.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Non- articular strip between them</a:t>
            </a: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middle part of this area is raised to form the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intercondylar eminence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intercondylar eminence presents two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and lateral intercondylar tubercles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area in front of eminence is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 intercondylar area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Low" fontAlgn="base">
              <a:lnSpc>
                <a:spcPct val="122000"/>
              </a:lnSpc>
              <a:buFontTx/>
              <a:buChar char="-"/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part behind the eminence is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intercondylar area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12954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The front of the upper end of the tibia presents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tibial tuberosity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Its upper part is smooth while its lower part is rough.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AED72D-3E15-4E2C-8D4C-3B841A1277CC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>
            <a:extLst>
              <a:ext uri="{FF2B5EF4-FFF2-40B4-BE49-F238E27FC236}">
                <a16:creationId xmlns:a16="http://schemas.microsoft.com/office/drawing/2014/main" id="{486015C9-2C9C-4E0D-BC92-9993EA8D3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1"/>
            <a:ext cx="9144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2- Shaft of tibia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 is triangular in cross section, having 3 borders and 3 surfaces.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1-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Anterior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border: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prominent forming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shin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of the tibia (subcutaneous).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2-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border: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is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subcutaneous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3-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interosseous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border is directed laterally (towards the fibula)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** The surfaces of the shaft are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1-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between anterior and medial borders. This surface is easily felt as it is almost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completely subcutaneous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2-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Lateral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between anterior and interosseous borders.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3-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Posterior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between interosseous and medial borders.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Upper part is crossed by an oblique ridge called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soleal line.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The area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above the soleal line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is nearly triangular.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The area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below the soleal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line is divided into medial and lateral parts by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vertical line.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79535-8B3A-4DDC-B46B-F03667BB504D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7E0AEF29-8EB5-45E0-B872-3ABECE6B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1143001"/>
            <a:ext cx="914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3- Lower End of tibia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1-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 forms a downward projection called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 malleolus (subcutaneous).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The posterior surface of the medial malleolus shows a well-defined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longitudinal groove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(for the tendon of tibialis posterior).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2-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lateral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 is depressed to form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fibular notch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3-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inferior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surface is an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articular surface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which articulates with the body of the talus in the ankle joint.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51591-26E0-495F-B399-BB9FD43E3B21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2E5D24A3-3885-404C-98C2-ACA2EC10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863"/>
            <a:ext cx="6781800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F6930-FFCB-4A62-9E02-3002A7AB77B6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DED13BE2-488F-4C57-80B5-2B68B6EA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976"/>
            <a:ext cx="58674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3">
            <a:extLst>
              <a:ext uri="{FF2B5EF4-FFF2-40B4-BE49-F238E27FC236}">
                <a16:creationId xmlns:a16="http://schemas.microsoft.com/office/drawing/2014/main" id="{B9178218-E3D0-468B-867A-92C95DAF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1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</a:rPr>
              <a:t>Right fibula posterior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214B1-FDD6-4A1D-870F-22B2A5344D19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>
            <a:extLst>
              <a:ext uri="{FF2B5EF4-FFF2-40B4-BE49-F238E27FC236}">
                <a16:creationId xmlns:a16="http://schemas.microsoft.com/office/drawing/2014/main" id="{0150AEFD-E384-4AF9-B288-D884E0B5F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0"/>
            <a:ext cx="607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3">
            <a:extLst>
              <a:ext uri="{FF2B5EF4-FFF2-40B4-BE49-F238E27FC236}">
                <a16:creationId xmlns:a16="http://schemas.microsoft.com/office/drawing/2014/main" id="{2CC18D21-351F-4F40-9A45-4195D21C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1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0000"/>
                </a:solidFill>
              </a:rPr>
              <a:t>Right fibula Medial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5F9F1-03D8-4508-879A-173B2D620E37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59A66946-5073-4639-ABF1-74A7B409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5867400" cy="2631490"/>
          </a:xfrm>
          <a:prstGeom prst="rect">
            <a:avLst/>
          </a:prstGeom>
          <a:gradFill flip="none" rotWithShape="1">
            <a:gsLst>
              <a:gs pos="0">
                <a:srgbClr val="9966FF">
                  <a:shade val="30000"/>
                  <a:satMod val="115000"/>
                </a:srgbClr>
              </a:gs>
              <a:gs pos="50000">
                <a:srgbClr val="9966FF">
                  <a:shade val="67500"/>
                  <a:satMod val="115000"/>
                </a:srgbClr>
              </a:gs>
              <a:gs pos="100000">
                <a:srgbClr val="9966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PerspectiveTopRight"/>
            <a:lightRig rig="sunset" dir="b"/>
          </a:scene3d>
          <a:sp3d extrusionH="121893000" contourW="12700" prstMaterial="legacyMatte">
            <a:bevelT w="13500" h="13500"/>
            <a:bevelB w="13500" h="13500" prst="angle"/>
            <a:extrusionClr>
              <a:srgbClr val="9966FF"/>
            </a:extrusionClr>
            <a:contourClr>
              <a:srgbClr val="FF33CC"/>
            </a:contourClr>
          </a:sp3d>
        </p:spPr>
        <p:txBody>
          <a:bodyPr>
            <a:spAutoFit/>
            <a:flatTx/>
          </a:bodyPr>
          <a:lstStyle/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Ilium </a:t>
            </a:r>
          </a:p>
          <a:p>
            <a:pPr marL="0" marR="0" lvl="0" indent="0" algn="ctr" defTabSz="6858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23608185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8120AEEB-34B8-48B9-BBD6-6AA6D1CB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1"/>
            <a:ext cx="91440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312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312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312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1- Upper end (Head of Fibula)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This end is expanded and carries a circular facet which articulates the fibular facet of the lateral condyle of the tibia to form the superior tibiofibular Joint.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styloid process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or apex of the head.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neck of fibula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constriction below the head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B88C0-D0A0-4012-A9AD-36F4FEF92937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>
            <a:extLst>
              <a:ext uri="{FF2B5EF4-FFF2-40B4-BE49-F238E27FC236}">
                <a16:creationId xmlns:a16="http://schemas.microsoft.com/office/drawing/2014/main" id="{1B2FA9F5-3E20-4598-868C-3AE10663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tabLst>
                <a:tab pos="312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tabLst>
                <a:tab pos="312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tabLst>
                <a:tab pos="312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12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2- Shaft of fibula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1- Anterior border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;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begins from the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apex of a triangular subcutaneous area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on the lateral aspect of the lower part of the shaft above the lateral malleolus. </a:t>
            </a: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2- interosseous border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close to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side of anterior border.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3- Posterior border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extends from the back of the lateral malleolus up to the head.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1- Anterior surface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between anterior and interosseous borders.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2- Lateral surface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between anterior and posterior borders.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3- Posterior surface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wide between posterior and interosseous borders. </a:t>
            </a:r>
          </a:p>
          <a:p>
            <a:pPr algn="justLow" rtl="0" fontAlgn="base">
              <a:lnSpc>
                <a:spcPct val="12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- It divided into lateral and medial parts by a prominent ridge called </a:t>
            </a:r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medial crest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which is more marked than the borders of the bone.  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A629B-70C5-4609-A2AD-C868EEF1826D}"/>
              </a:ext>
            </a:extLst>
          </p:cNvPr>
          <p:cNvSpPr/>
          <p:nvPr/>
        </p:nvSpPr>
        <p:spPr>
          <a:xfrm rot="20273361">
            <a:off x="1902630" y="2475957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75241-4BED-4701-B38D-279F5FF90D90}"/>
              </a:ext>
            </a:extLst>
          </p:cNvPr>
          <p:cNvSpPr/>
          <p:nvPr/>
        </p:nvSpPr>
        <p:spPr>
          <a:xfrm>
            <a:off x="1676400" y="76201"/>
            <a:ext cx="8915400" cy="681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22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Lower End (Lateral Malleolus) of fibula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end is flattened from side to side.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Its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surface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subcutaneous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continuous with a triangular subcutaneous area on the lateral aspect of the lower part of the shaft.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surface of the lateral malleolus is differentiated into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articular part which articulates with the lateral surface of the body of the talus in the ankle joint.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non-articular part is depressed to form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malleolar fossa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lateral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rnalleolus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shows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longitudinal groove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(for the tendon of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peroneus brevis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lower end of the lateral malleolus is lower than the medial malleolus.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037432-8EAB-4896-9600-9C9B4CCAD690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xraykneeap">
            <a:extLst>
              <a:ext uri="{FF2B5EF4-FFF2-40B4-BE49-F238E27FC236}">
                <a16:creationId xmlns:a16="http://schemas.microsoft.com/office/drawing/2014/main" id="{D69E04E5-9ABA-46C4-B038-AAD737CD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81001"/>
            <a:ext cx="48831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C87FA7-AD5A-4D3E-B975-82F3A634E7A3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>
            <a:extLst>
              <a:ext uri="{FF2B5EF4-FFF2-40B4-BE49-F238E27FC236}">
                <a16:creationId xmlns:a16="http://schemas.microsoft.com/office/drawing/2014/main" id="{B9BA7AAA-B7E7-4E2C-9570-B629C889C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5839" y="1547813"/>
          <a:ext cx="2600325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121858" name="Object 2">
                        <a:extLst>
                          <a:ext uri="{FF2B5EF4-FFF2-40B4-BE49-F238E27FC236}">
                            <a16:creationId xmlns:a16="http://schemas.microsoft.com/office/drawing/2014/main" id="{B9BA7AAA-B7E7-4E2C-9570-B629C889C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9" y="1547813"/>
                        <a:ext cx="2600325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>
            <a:extLst>
              <a:ext uri="{FF2B5EF4-FFF2-40B4-BE49-F238E27FC236}">
                <a16:creationId xmlns:a16="http://schemas.microsoft.com/office/drawing/2014/main" id="{D1B3A47F-AC9F-4924-BD59-8FDA575C91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0139" y="1662113"/>
          <a:ext cx="2600325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121859" name="Object 3">
                        <a:extLst>
                          <a:ext uri="{FF2B5EF4-FFF2-40B4-BE49-F238E27FC236}">
                            <a16:creationId xmlns:a16="http://schemas.microsoft.com/office/drawing/2014/main" id="{D1B3A47F-AC9F-4924-BD59-8FDA575C91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9" y="1662113"/>
                        <a:ext cx="2600325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>
            <a:extLst>
              <a:ext uri="{FF2B5EF4-FFF2-40B4-BE49-F238E27FC236}">
                <a16:creationId xmlns:a16="http://schemas.microsoft.com/office/drawing/2014/main" id="{A39FF5D3-CAFD-4568-A946-1E8DBCB57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776413"/>
          <a:ext cx="2600325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121860" name="Object 4">
                        <a:extLst>
                          <a:ext uri="{FF2B5EF4-FFF2-40B4-BE49-F238E27FC236}">
                            <a16:creationId xmlns:a16="http://schemas.microsoft.com/office/drawing/2014/main" id="{A39FF5D3-CAFD-4568-A946-1E8DBCB575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776413"/>
                        <a:ext cx="2600325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5">
            <a:extLst>
              <a:ext uri="{FF2B5EF4-FFF2-40B4-BE49-F238E27FC236}">
                <a16:creationId xmlns:a16="http://schemas.microsoft.com/office/drawing/2014/main" id="{5D19EF4C-77E4-4498-82BA-EF1B9CD1B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1" y="1485901"/>
          <a:ext cx="2600325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121861" name="Object 5">
                        <a:extLst>
                          <a:ext uri="{FF2B5EF4-FFF2-40B4-BE49-F238E27FC236}">
                            <a16:creationId xmlns:a16="http://schemas.microsoft.com/office/drawing/2014/main" id="{5D19EF4C-77E4-4498-82BA-EF1B9CD1B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1" y="1485901"/>
                        <a:ext cx="2600325" cy="376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752BB12A-D574-4362-BA1E-BBC43FED5A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4501" y="1028701"/>
          <a:ext cx="2600325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121862" name="Object 6">
                        <a:extLst>
                          <a:ext uri="{FF2B5EF4-FFF2-40B4-BE49-F238E27FC236}">
                            <a16:creationId xmlns:a16="http://schemas.microsoft.com/office/drawing/2014/main" id="{752BB12A-D574-4362-BA1E-BBC43FED5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1" y="1028701"/>
                        <a:ext cx="2600325" cy="376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7">
            <a:extLst>
              <a:ext uri="{FF2B5EF4-FFF2-40B4-BE49-F238E27FC236}">
                <a16:creationId xmlns:a16="http://schemas.microsoft.com/office/drawing/2014/main" id="{92613FCD-6014-4AC9-AE20-A51306AC8F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1" y="1485901"/>
          <a:ext cx="2600325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121863" name="Object 7">
                        <a:extLst>
                          <a:ext uri="{FF2B5EF4-FFF2-40B4-BE49-F238E27FC236}">
                            <a16:creationId xmlns:a16="http://schemas.microsoft.com/office/drawing/2014/main" id="{92613FCD-6014-4AC9-AE20-A51306AC8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485901"/>
                        <a:ext cx="2600325" cy="376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id="{1BA9A4BD-3457-4CB4-B229-ABBFF3A75F8F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337175" y="2978150"/>
            <a:ext cx="3886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1010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E54A1B1-8C5D-4C21-AECB-D9E5302BA268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618038" y="4113213"/>
            <a:ext cx="3886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7" tIns="34289" rIns="68577" bIns="34289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1677790C-07F2-43AA-8095-A073F4BE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500" r="64063" b="47501"/>
          <a:stretch>
            <a:fillRect/>
          </a:stretch>
        </p:blipFill>
        <p:spPr bwMode="auto">
          <a:xfrm>
            <a:off x="3810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>
            <a:extLst>
              <a:ext uri="{FF2B5EF4-FFF2-40B4-BE49-F238E27FC236}">
                <a16:creationId xmlns:a16="http://schemas.microsoft.com/office/drawing/2014/main" id="{5DEC0F95-A35D-4040-B142-EC6445DCB0AD}"/>
              </a:ext>
            </a:extLst>
          </p:cNvPr>
          <p:cNvSpPr>
            <a:spLocks/>
          </p:cNvSpPr>
          <p:nvPr/>
        </p:nvSpPr>
        <p:spPr bwMode="auto">
          <a:xfrm>
            <a:off x="8763000" y="2362200"/>
            <a:ext cx="1981200" cy="609600"/>
          </a:xfrm>
          <a:prstGeom prst="callout2">
            <a:avLst>
              <a:gd name="adj1" fmla="val 50569"/>
              <a:gd name="adj2" fmla="val 1398"/>
              <a:gd name="adj3" fmla="val 43750"/>
              <a:gd name="adj4" fmla="val 204"/>
              <a:gd name="adj5" fmla="val 15222"/>
              <a:gd name="adj6" fmla="val -26796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posterior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superior 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Iliac </a:t>
            </a:r>
            <a:r>
              <a:rPr lang="en-US" altLang="en-US" sz="2800" b="1" u="sng">
                <a:solidFill>
                  <a:srgbClr val="7030A0"/>
                </a:solidFill>
              </a:rPr>
              <a:t>spine</a:t>
            </a:r>
            <a:endParaRPr lang="en-US" altLang="en-US" sz="2800" b="1">
              <a:solidFill>
                <a:srgbClr val="7030A0"/>
              </a:solidFill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23EC8454-95E1-4D94-9635-37EECA207F76}"/>
              </a:ext>
            </a:extLst>
          </p:cNvPr>
          <p:cNvSpPr>
            <a:spLocks/>
          </p:cNvSpPr>
          <p:nvPr/>
        </p:nvSpPr>
        <p:spPr bwMode="auto">
          <a:xfrm>
            <a:off x="1676400" y="3657600"/>
            <a:ext cx="2057400" cy="609600"/>
          </a:xfrm>
          <a:prstGeom prst="callout2">
            <a:avLst>
              <a:gd name="adj1" fmla="val 43750"/>
              <a:gd name="adj2" fmla="val 96292"/>
              <a:gd name="adj3" fmla="val 18750"/>
              <a:gd name="adj4" fmla="val 131676"/>
              <a:gd name="adj5" fmla="val -129972"/>
              <a:gd name="adj6" fmla="val 135588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Anterior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inferior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iliac </a:t>
            </a:r>
            <a:r>
              <a:rPr lang="en-US" altLang="en-US" sz="2800" b="1" u="sng">
                <a:solidFill>
                  <a:srgbClr val="CC3399"/>
                </a:solidFill>
              </a:rPr>
              <a:t>spine</a:t>
            </a:r>
            <a:endParaRPr lang="en-US" altLang="en-US" sz="2800" b="1">
              <a:solidFill>
                <a:srgbClr val="0066FF"/>
              </a:solidFill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A2C40B0-E67B-44D2-B851-401C386009DF}"/>
              </a:ext>
            </a:extLst>
          </p:cNvPr>
          <p:cNvSpPr>
            <a:spLocks/>
          </p:cNvSpPr>
          <p:nvPr/>
        </p:nvSpPr>
        <p:spPr bwMode="auto">
          <a:xfrm flipH="1">
            <a:off x="1295401" y="1524000"/>
            <a:ext cx="2168525" cy="609600"/>
          </a:xfrm>
          <a:prstGeom prst="callout2">
            <a:avLst>
              <a:gd name="adj1" fmla="val 64204"/>
              <a:gd name="adj2" fmla="val 3157"/>
              <a:gd name="adj3" fmla="val 55116"/>
              <a:gd name="adj4" fmla="val 2519"/>
              <a:gd name="adj5" fmla="val 31130"/>
              <a:gd name="adj6" fmla="val -3327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Anterior </a:t>
            </a:r>
          </a:p>
          <a:p>
            <a:pPr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superior </a:t>
            </a:r>
          </a:p>
          <a:p>
            <a:pPr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iliac </a:t>
            </a:r>
            <a:r>
              <a:rPr lang="en-US" altLang="en-US" sz="2800" b="1" u="sng">
                <a:solidFill>
                  <a:srgbClr val="800080"/>
                </a:solidFill>
              </a:rPr>
              <a:t>spine</a:t>
            </a:r>
            <a:endParaRPr lang="en-US" altLang="en-US" sz="2800" u="sng">
              <a:solidFill>
                <a:srgbClr val="800080"/>
              </a:solidFill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A03A2923-6076-4610-A719-38904EA31743}"/>
              </a:ext>
            </a:extLst>
          </p:cNvPr>
          <p:cNvSpPr>
            <a:spLocks/>
          </p:cNvSpPr>
          <p:nvPr/>
        </p:nvSpPr>
        <p:spPr bwMode="auto">
          <a:xfrm>
            <a:off x="8458200" y="3962400"/>
            <a:ext cx="1981200" cy="609600"/>
          </a:xfrm>
          <a:prstGeom prst="callout2">
            <a:avLst>
              <a:gd name="adj1" fmla="val 50569"/>
              <a:gd name="adj2" fmla="val 1398"/>
              <a:gd name="adj3" fmla="val 43750"/>
              <a:gd name="adj4" fmla="val 204"/>
              <a:gd name="adj5" fmla="val -96144"/>
              <a:gd name="adj6" fmla="val -27500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posterior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inferior 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Iliac </a:t>
            </a:r>
            <a:r>
              <a:rPr lang="en-US" altLang="en-US" sz="2800" b="1" u="sng">
                <a:solidFill>
                  <a:srgbClr val="00B050"/>
                </a:solidFill>
              </a:rPr>
              <a:t>spine</a:t>
            </a:r>
            <a:endParaRPr lang="en-US" altLang="en-US" sz="2800" b="1">
              <a:solidFill>
                <a:srgbClr val="00B050"/>
              </a:solidFill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3343F73-3C87-458D-85C1-B557093EF90C}"/>
              </a:ext>
            </a:extLst>
          </p:cNvPr>
          <p:cNvSpPr>
            <a:spLocks/>
          </p:cNvSpPr>
          <p:nvPr/>
        </p:nvSpPr>
        <p:spPr bwMode="auto">
          <a:xfrm flipH="1">
            <a:off x="6705601" y="5468938"/>
            <a:ext cx="3724275" cy="1084262"/>
          </a:xfrm>
          <a:prstGeom prst="callout2">
            <a:avLst>
              <a:gd name="adj1" fmla="val 25866"/>
              <a:gd name="adj2" fmla="val 69963"/>
              <a:gd name="adj3" fmla="val -95491"/>
              <a:gd name="adj4" fmla="val 70815"/>
              <a:gd name="adj5" fmla="val -199287"/>
              <a:gd name="adj6" fmla="val 99505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Greater </a:t>
            </a:r>
          </a:p>
          <a:p>
            <a:pPr algn="ctr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sciatic notch</a:t>
            </a:r>
            <a:endParaRPr lang="en-US" altLang="en-US" sz="2800">
              <a:solidFill>
                <a:srgbClr val="FF3300"/>
              </a:solidFill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8292F211-017F-4105-98A7-79A9F61B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57800"/>
            <a:ext cx="2895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Iliopubic  (iliopecineal)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Eminence between</a:t>
            </a:r>
          </a:p>
          <a:p>
            <a:pPr algn="l" rtl="0" fontAlgn="base">
              <a:spcAft>
                <a:spcPct val="0"/>
              </a:spcAft>
              <a:buClr>
                <a:srgbClr val="FF3300"/>
              </a:buClr>
              <a:buNone/>
            </a:pPr>
            <a:r>
              <a:rPr lang="en-US" altLang="en-US" sz="2000" b="1">
                <a:solidFill>
                  <a:srgbClr val="333399"/>
                </a:solidFill>
              </a:rPr>
              <a:t> ileum and pubis</a:t>
            </a:r>
            <a:endParaRPr lang="en-US" altLang="en-US" sz="2000">
              <a:solidFill>
                <a:srgbClr val="333399"/>
              </a:solidFill>
            </a:endParaRPr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9668E4F4-FFB1-40C1-917C-272D97ACCC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733800"/>
            <a:ext cx="838200" cy="21336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5C2F64EC-C693-4ECB-9BF1-EDFA37D34CFD}"/>
              </a:ext>
            </a:extLst>
          </p:cNvPr>
          <p:cNvSpPr>
            <a:spLocks/>
          </p:cNvSpPr>
          <p:nvPr/>
        </p:nvSpPr>
        <p:spPr bwMode="auto">
          <a:xfrm>
            <a:off x="7731126" y="381000"/>
            <a:ext cx="2936875" cy="609600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2593"/>
              <a:gd name="adj5" fmla="val -5231"/>
              <a:gd name="adj6" fmla="val -33301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Iliac</a:t>
            </a:r>
            <a:r>
              <a:rPr lang="en-US" altLang="en-US" sz="3600" b="1">
                <a:solidFill>
                  <a:srgbClr val="FF3300"/>
                </a:solidFill>
              </a:rPr>
              <a:t> crest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2FDEB-F8B1-4475-A301-D6132F5D1CDF}"/>
              </a:ext>
            </a:extLst>
          </p:cNvPr>
          <p:cNvSpPr/>
          <p:nvPr/>
        </p:nvSpPr>
        <p:spPr>
          <a:xfrm rot="20273361">
            <a:off x="1902630" y="2475957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F211D12E-B513-4690-95D6-59A77999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500" r="64063" b="47501"/>
          <a:stretch>
            <a:fillRect/>
          </a:stretch>
        </p:blipFill>
        <p:spPr bwMode="auto">
          <a:xfrm>
            <a:off x="32766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>
            <a:extLst>
              <a:ext uri="{FF2B5EF4-FFF2-40B4-BE49-F238E27FC236}">
                <a16:creationId xmlns:a16="http://schemas.microsoft.com/office/drawing/2014/main" id="{9C2BB312-128E-4585-97F8-2CEC93BD60F1}"/>
              </a:ext>
            </a:extLst>
          </p:cNvPr>
          <p:cNvSpPr>
            <a:spLocks/>
          </p:cNvSpPr>
          <p:nvPr/>
        </p:nvSpPr>
        <p:spPr bwMode="auto">
          <a:xfrm>
            <a:off x="1600201" y="4114800"/>
            <a:ext cx="2936875" cy="609600"/>
          </a:xfrm>
          <a:prstGeom prst="callout2">
            <a:avLst>
              <a:gd name="adj1" fmla="val 18750"/>
              <a:gd name="adj2" fmla="val 102593"/>
              <a:gd name="adj3" fmla="val 18750"/>
              <a:gd name="adj4" fmla="val 121134"/>
              <a:gd name="adj5" fmla="val -84023"/>
              <a:gd name="adj6" fmla="val 13450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pelvic surface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9CF82BF7-8E3C-46E0-9AD9-03753B440B8D}"/>
              </a:ext>
            </a:extLst>
          </p:cNvPr>
          <p:cNvSpPr>
            <a:spLocks/>
          </p:cNvSpPr>
          <p:nvPr/>
        </p:nvSpPr>
        <p:spPr bwMode="auto">
          <a:xfrm flipH="1">
            <a:off x="7848600" y="304800"/>
            <a:ext cx="2438400" cy="1143000"/>
          </a:xfrm>
          <a:prstGeom prst="borderCallout2">
            <a:avLst>
              <a:gd name="adj1" fmla="val 21176"/>
              <a:gd name="adj2" fmla="val 103847"/>
              <a:gd name="adj3" fmla="val 17542"/>
              <a:gd name="adj4" fmla="val 106843"/>
              <a:gd name="adj5" fmla="val 170051"/>
              <a:gd name="adj6" fmla="val 126333"/>
            </a:avLst>
          </a:prstGeom>
          <a:noFill/>
          <a:ln w="3810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</a:rPr>
              <a:t>iliac tuberosity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ABEFCBD4-CDA5-44B3-9EDA-6A47D6DDB6FC}"/>
              </a:ext>
            </a:extLst>
          </p:cNvPr>
          <p:cNvSpPr>
            <a:spLocks/>
          </p:cNvSpPr>
          <p:nvPr/>
        </p:nvSpPr>
        <p:spPr bwMode="auto">
          <a:xfrm flipH="1">
            <a:off x="6692901" y="3562350"/>
            <a:ext cx="3616325" cy="609600"/>
          </a:xfrm>
          <a:prstGeom prst="callout2">
            <a:avLst>
              <a:gd name="adj1" fmla="val 46023"/>
              <a:gd name="adj2" fmla="val 83819"/>
              <a:gd name="adj3" fmla="val 33778"/>
              <a:gd name="adj4" fmla="val 94417"/>
              <a:gd name="adj5" fmla="val -105944"/>
              <a:gd name="adj6" fmla="val 9703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auricular surface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96306C8-DF86-47B5-B327-FCDC9A5C2FBB}"/>
              </a:ext>
            </a:extLst>
          </p:cNvPr>
          <p:cNvSpPr>
            <a:spLocks/>
          </p:cNvSpPr>
          <p:nvPr/>
        </p:nvSpPr>
        <p:spPr bwMode="auto">
          <a:xfrm>
            <a:off x="1066801" y="2438400"/>
            <a:ext cx="2936875" cy="609600"/>
          </a:xfrm>
          <a:prstGeom prst="callout2">
            <a:avLst>
              <a:gd name="adj1" fmla="val 18750"/>
              <a:gd name="adj2" fmla="val 102593"/>
              <a:gd name="adj3" fmla="val 18750"/>
              <a:gd name="adj4" fmla="val 121134"/>
              <a:gd name="adj5" fmla="val -97657"/>
              <a:gd name="adj6" fmla="val 13875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iliac fossa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C99CF-3824-40F2-898E-088B365C4812}"/>
              </a:ext>
            </a:extLst>
          </p:cNvPr>
          <p:cNvSpPr/>
          <p:nvPr/>
        </p:nvSpPr>
        <p:spPr>
          <a:xfrm>
            <a:off x="6693310" y="4114801"/>
            <a:ext cx="3886200" cy="2686633"/>
          </a:xfrm>
          <a:prstGeom prst="rect">
            <a:avLst/>
          </a:prstGeom>
          <a:ln w="38100">
            <a:solidFill>
              <a:srgbClr val="FF66CC"/>
            </a:solidFill>
          </a:ln>
        </p:spPr>
        <p:txBody>
          <a:bodyPr>
            <a:spAutoFit/>
          </a:bodyPr>
          <a:lstStyle/>
          <a:p>
            <a:pPr algn="justLow" fontAlgn="base">
              <a:lnSpc>
                <a:spcPct val="122000"/>
              </a:lnSpc>
              <a:tabLst>
                <a:tab pos="384810" algn="l"/>
                <a:tab pos="183515" algn="l"/>
                <a:tab pos="38481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Auricular surface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because it resembles auricle of external ear.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 fontAlgn="base">
              <a:lnSpc>
                <a:spcPct val="122000"/>
              </a:lnSpc>
              <a:tabLst>
                <a:tab pos="384810" algn="l"/>
                <a:tab pos="183515" algn="l"/>
                <a:tab pos="38481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This surface articulates with auricular surface of the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sacrurn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form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sacroiliac join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(plane synovial joint).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80721-FF99-480F-BC96-E9C7B4281CF5}"/>
              </a:ext>
            </a:extLst>
          </p:cNvPr>
          <p:cNvSpPr/>
          <p:nvPr/>
        </p:nvSpPr>
        <p:spPr>
          <a:xfrm rot="20273361">
            <a:off x="1902630" y="2386615"/>
            <a:ext cx="8718364" cy="1105513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rtl="1">
              <a:defRPr/>
            </a:pPr>
            <a:endParaRPr lang="en-US" sz="13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