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62"/>
  </p:notesMasterIdLst>
  <p:sldIdLst>
    <p:sldId id="289" r:id="rId5"/>
    <p:sldId id="257" r:id="rId6"/>
    <p:sldId id="258" r:id="rId7"/>
    <p:sldId id="259" r:id="rId8"/>
    <p:sldId id="262" r:id="rId9"/>
    <p:sldId id="260" r:id="rId10"/>
    <p:sldId id="261" r:id="rId11"/>
    <p:sldId id="263" r:id="rId12"/>
    <p:sldId id="265" r:id="rId13"/>
    <p:sldId id="264" r:id="rId14"/>
    <p:sldId id="267" r:id="rId15"/>
    <p:sldId id="269" r:id="rId16"/>
    <p:sldId id="268" r:id="rId17"/>
    <p:sldId id="275" r:id="rId18"/>
    <p:sldId id="272" r:id="rId19"/>
    <p:sldId id="270" r:id="rId20"/>
    <p:sldId id="271" r:id="rId21"/>
    <p:sldId id="273" r:id="rId22"/>
    <p:sldId id="284" r:id="rId23"/>
    <p:sldId id="285" r:id="rId24"/>
    <p:sldId id="286" r:id="rId25"/>
    <p:sldId id="281" r:id="rId26"/>
    <p:sldId id="283" r:id="rId27"/>
    <p:sldId id="282" r:id="rId28"/>
    <p:sldId id="280" r:id="rId29"/>
    <p:sldId id="279" r:id="rId30"/>
    <p:sldId id="276" r:id="rId31"/>
    <p:sldId id="278" r:id="rId32"/>
    <p:sldId id="277"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9" d="100"/>
          <a:sy n="69" d="100"/>
        </p:scale>
        <p:origin x="-133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presProps" Target="presProps.xml" /><Relationship Id="rId7" Type="http://schemas.openxmlformats.org/officeDocument/2006/relationships/slide" Target="slides/slide3.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viewProps" Target="viewProps.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customXml" Target="../customXml/item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F5766-D41D-44D8-AFF1-A7BEAB24AC83}" type="datetimeFigureOut">
              <a:rPr lang="en-US" smtClean="0"/>
              <a:t>2/26/2021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9DD04-7164-420C-870A-84090451070B}" type="slidenum">
              <a:rPr lang="en-US" smtClean="0"/>
              <a:t>‹#›</a:t>
            </a:fld>
            <a:endParaRPr lang="en-US"/>
          </a:p>
        </p:txBody>
      </p:sp>
    </p:spTree>
    <p:extLst>
      <p:ext uri="{BB962C8B-B14F-4D97-AF65-F5344CB8AC3E}">
        <p14:creationId xmlns:p14="http://schemas.microsoft.com/office/powerpoint/2010/main" val="7081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9DD04-7164-420C-870A-84090451070B}" type="slidenum">
              <a:rPr lang="en-US" smtClean="0"/>
              <a:t>6</a:t>
            </a:fld>
            <a:endParaRPr lang="en-US"/>
          </a:p>
        </p:txBody>
      </p:sp>
    </p:spTree>
    <p:extLst>
      <p:ext uri="{BB962C8B-B14F-4D97-AF65-F5344CB8AC3E}">
        <p14:creationId xmlns:p14="http://schemas.microsoft.com/office/powerpoint/2010/main" val="405565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E87BF-E758-4C73-8119-1AE06A5DE05E}" type="slidenum">
              <a:rPr lang="en-US" smtClean="0"/>
              <a:pPr/>
              <a:t>38</a:t>
            </a:fld>
            <a:endParaRPr lang="en-US"/>
          </a:p>
        </p:txBody>
      </p:sp>
    </p:spTree>
    <p:extLst>
      <p:ext uri="{BB962C8B-B14F-4D97-AF65-F5344CB8AC3E}">
        <p14:creationId xmlns:p14="http://schemas.microsoft.com/office/powerpoint/2010/main" val="280360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E87BF-E758-4C73-8119-1AE06A5DE05E}" type="slidenum">
              <a:rPr lang="en-US" smtClean="0"/>
              <a:pPr/>
              <a:t>39</a:t>
            </a:fld>
            <a:endParaRPr lang="en-US"/>
          </a:p>
        </p:txBody>
      </p:sp>
    </p:spTree>
    <p:extLst>
      <p:ext uri="{BB962C8B-B14F-4D97-AF65-F5344CB8AC3E}">
        <p14:creationId xmlns:p14="http://schemas.microsoft.com/office/powerpoint/2010/main" val="132002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92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22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3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26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98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06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4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2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7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1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8DA9D-001A-41B8-868C-637CDFEFCB34}"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6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83573-6777-489F-93CB-8ADE679ABBAC}" type="datetimeFigureOut">
              <a:rPr lang="en-US" smtClean="0"/>
              <a:t>2/26/2021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990FE-F1D3-43DD-87D4-92E07E77DA57}" type="slidenum">
              <a:rPr lang="en-US" smtClean="0"/>
              <a:t>‹#›</a:t>
            </a:fld>
            <a:endParaRPr lang="en-US"/>
          </a:p>
        </p:txBody>
      </p:sp>
    </p:spTree>
    <p:extLst>
      <p:ext uri="{BB962C8B-B14F-4D97-AF65-F5344CB8AC3E}">
        <p14:creationId xmlns:p14="http://schemas.microsoft.com/office/powerpoint/2010/main" val="40616198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em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2.emf"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7.emf"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18.emf"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19.emf"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23.emf"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Soft Tissue Tumor</a:t>
            </a:r>
          </a:p>
        </p:txBody>
      </p:sp>
      <p:sp>
        <p:nvSpPr>
          <p:cNvPr id="3" name="Subtitle 2"/>
          <p:cNvSpPr>
            <a:spLocks noGrp="1"/>
          </p:cNvSpPr>
          <p:nvPr>
            <p:ph type="subTitle" idx="1"/>
          </p:nvPr>
        </p:nvSpPr>
        <p:spPr>
          <a:xfrm>
            <a:off x="1115616" y="3861048"/>
            <a:ext cx="6400800" cy="1752600"/>
          </a:xfrm>
        </p:spPr>
        <p:txBody>
          <a:bodyPr>
            <a:normAutofit fontScale="62500" lnSpcReduction="20000"/>
          </a:bodyPr>
          <a:lstStyle/>
          <a:p>
            <a:r>
              <a:rPr lang="en-US" b="1" dirty="0">
                <a:solidFill>
                  <a:schemeClr val="tx1"/>
                </a:solidFill>
              </a:rPr>
              <a:t>Dr. </a:t>
            </a:r>
            <a:r>
              <a:rPr lang="en-US" b="1" dirty="0" err="1">
                <a:solidFill>
                  <a:schemeClr val="tx1"/>
                </a:solidFill>
              </a:rPr>
              <a:t>Bushra</a:t>
            </a:r>
            <a:r>
              <a:rPr lang="en-US" b="1" dirty="0">
                <a:solidFill>
                  <a:schemeClr val="tx1"/>
                </a:solidFill>
              </a:rPr>
              <a:t> </a:t>
            </a:r>
            <a:r>
              <a:rPr lang="en-US" b="1" dirty="0" err="1">
                <a:solidFill>
                  <a:schemeClr val="tx1"/>
                </a:solidFill>
              </a:rPr>
              <a:t>AlTarawneh</a:t>
            </a:r>
            <a:r>
              <a:rPr lang="en-US" b="1" dirty="0">
                <a:solidFill>
                  <a:schemeClr val="tx1"/>
                </a:solidFill>
              </a:rPr>
              <a:t>, MD</a:t>
            </a:r>
          </a:p>
          <a:p>
            <a:r>
              <a:rPr lang="en-US" b="1" dirty="0">
                <a:solidFill>
                  <a:schemeClr val="tx1"/>
                </a:solidFill>
              </a:rPr>
              <a:t>Anatomical pathology </a:t>
            </a:r>
            <a:br>
              <a:rPr lang="en-US" b="1" dirty="0">
                <a:solidFill>
                  <a:schemeClr val="tx1"/>
                </a:solidFill>
              </a:rPr>
            </a:br>
            <a:r>
              <a:rPr lang="en-US" b="1" dirty="0">
                <a:solidFill>
                  <a:schemeClr val="tx1"/>
                </a:solidFill>
              </a:rPr>
              <a:t>Mutah University</a:t>
            </a:r>
            <a:br>
              <a:rPr lang="en-US" b="1" dirty="0">
                <a:solidFill>
                  <a:schemeClr val="tx1"/>
                </a:solidFill>
              </a:rPr>
            </a:br>
            <a:r>
              <a:rPr lang="en-US" b="1" dirty="0">
                <a:solidFill>
                  <a:schemeClr val="tx1"/>
                </a:solidFill>
              </a:rPr>
              <a:t>School of Medicine- Department of Laboratory medicine &amp; Pathology</a:t>
            </a:r>
            <a:br>
              <a:rPr lang="en-US" dirty="0">
                <a:solidFill>
                  <a:schemeClr val="tx1"/>
                </a:solidFill>
              </a:rPr>
            </a:br>
            <a:r>
              <a:rPr lang="en-US" b="1" dirty="0">
                <a:solidFill>
                  <a:schemeClr val="tx1"/>
                </a:solidFill>
              </a:rPr>
              <a:t>MSS lectures 2021</a:t>
            </a:r>
          </a:p>
        </p:txBody>
      </p:sp>
      <p:pic>
        <p:nvPicPr>
          <p:cNvPr id="4" name="Picture 3"/>
          <p:cNvPicPr>
            <a:picLocks noChangeAspect="1"/>
          </p:cNvPicPr>
          <p:nvPr/>
        </p:nvPicPr>
        <p:blipFill rotWithShape="1">
          <a:blip r:embed="rId2"/>
          <a:srcRect l="53620" t="35615" r="19515" b="22573"/>
          <a:stretch/>
        </p:blipFill>
        <p:spPr>
          <a:xfrm>
            <a:off x="7220519" y="4100524"/>
            <a:ext cx="1560963" cy="2149523"/>
          </a:xfrm>
          <a:prstGeom prst="rect">
            <a:avLst/>
          </a:prstGeom>
        </p:spPr>
      </p:pic>
    </p:spTree>
    <p:extLst>
      <p:ext uri="{BB962C8B-B14F-4D97-AF65-F5344CB8AC3E}">
        <p14:creationId xmlns:p14="http://schemas.microsoft.com/office/powerpoint/2010/main" val="161245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0"/>
            <a:ext cx="8856984" cy="6007291"/>
          </a:xfrm>
        </p:spPr>
        <p:txBody>
          <a:bodyPr>
            <a:normAutofit fontScale="70000" lnSpcReduction="20000"/>
          </a:bodyPr>
          <a:lstStyle/>
          <a:p>
            <a:pPr marL="109728" indent="0">
              <a:buNone/>
            </a:pPr>
            <a:endParaRPr lang="en-US" b="1" dirty="0">
              <a:solidFill>
                <a:srgbClr val="FF0000"/>
              </a:solidFill>
            </a:endParaRPr>
          </a:p>
          <a:p>
            <a:pPr marL="109728" indent="0">
              <a:buNone/>
            </a:pPr>
            <a:r>
              <a:rPr lang="en-US" sz="3900" b="1" dirty="0">
                <a:solidFill>
                  <a:srgbClr val="FF0000"/>
                </a:solidFill>
              </a:rPr>
              <a:t>LIPOMYOSARCOMA</a:t>
            </a:r>
            <a:r>
              <a:rPr lang="en-US" b="1" dirty="0">
                <a:solidFill>
                  <a:srgbClr val="FF0000"/>
                </a:solidFill>
              </a:rPr>
              <a:t>:</a:t>
            </a:r>
            <a:br>
              <a:rPr lang="en-US" b="1" dirty="0">
                <a:solidFill>
                  <a:srgbClr val="FF0000"/>
                </a:solidFill>
              </a:rPr>
            </a:br>
            <a:endParaRPr lang="en-US" b="1" dirty="0">
              <a:solidFill>
                <a:srgbClr val="FF0000"/>
              </a:solidFill>
            </a:endParaRPr>
          </a:p>
          <a:p>
            <a:r>
              <a:rPr lang="en-US" dirty="0" err="1"/>
              <a:t>Liposarcomas</a:t>
            </a:r>
            <a:r>
              <a:rPr lang="en-US" dirty="0"/>
              <a:t> are malignant neoplasms with adipocyte differentiation.</a:t>
            </a:r>
          </a:p>
          <a:p>
            <a:r>
              <a:rPr lang="en-US" dirty="0"/>
              <a:t>They occur most commonly in the fifth and sixth decades of life. </a:t>
            </a:r>
          </a:p>
          <a:p>
            <a:r>
              <a:rPr lang="en-US" dirty="0"/>
              <a:t>Most </a:t>
            </a:r>
            <a:r>
              <a:rPr lang="en-US" dirty="0" err="1"/>
              <a:t>liposarcomas</a:t>
            </a:r>
            <a:r>
              <a:rPr lang="en-US" dirty="0"/>
              <a:t> arise in the deep soft tissues or in the </a:t>
            </a:r>
            <a:r>
              <a:rPr lang="en-US" dirty="0" err="1"/>
              <a:t>retroperitoneum</a:t>
            </a:r>
            <a:r>
              <a:rPr lang="en-US" dirty="0"/>
              <a:t>. </a:t>
            </a:r>
          </a:p>
          <a:p>
            <a:r>
              <a:rPr lang="en-US" dirty="0"/>
              <a:t>The prognosis of </a:t>
            </a:r>
            <a:r>
              <a:rPr lang="en-US" dirty="0" err="1"/>
              <a:t>liposarcomas</a:t>
            </a:r>
            <a:r>
              <a:rPr lang="en-US" dirty="0"/>
              <a:t> is greatly influenced by the histologic subtype:</a:t>
            </a:r>
          </a:p>
          <a:p>
            <a:pPr marL="624078" indent="-514350">
              <a:buFont typeface="+mj-lt"/>
              <a:buAutoNum type="arabicPeriod"/>
            </a:pPr>
            <a:r>
              <a:rPr lang="en-US" dirty="0"/>
              <a:t>Well-differentiated .</a:t>
            </a:r>
          </a:p>
          <a:p>
            <a:pPr marL="624078" indent="-514350">
              <a:buFont typeface="+mj-lt"/>
              <a:buAutoNum type="arabicPeriod"/>
            </a:pPr>
            <a:r>
              <a:rPr lang="en-US" dirty="0"/>
              <a:t>Aggressive </a:t>
            </a:r>
            <a:r>
              <a:rPr lang="en-US" dirty="0" err="1"/>
              <a:t>myxoid</a:t>
            </a:r>
            <a:r>
              <a:rPr lang="en-US" dirty="0"/>
              <a:t>/round cell.</a:t>
            </a:r>
          </a:p>
          <a:p>
            <a:pPr marL="624078" indent="-514350">
              <a:buFont typeface="+mj-lt"/>
              <a:buAutoNum type="arabicPeriod"/>
            </a:pPr>
            <a:r>
              <a:rPr lang="en-US" dirty="0"/>
              <a:t>Pleomorphic variants</a:t>
            </a:r>
          </a:p>
          <a:p>
            <a:pPr marL="624078" indent="-514350">
              <a:buFont typeface="+mj-lt"/>
              <a:buAutoNum type="arabicPeriod"/>
            </a:pPr>
            <a:endParaRPr lang="en-US" dirty="0"/>
          </a:p>
          <a:p>
            <a:pPr>
              <a:buFont typeface="Wingdings" panose="05000000000000000000" pitchFamily="2" charset="2"/>
              <a:buChar char="Ø"/>
            </a:pPr>
            <a:r>
              <a:rPr lang="en-US" dirty="0"/>
              <a:t>In most cases, cells indicative of fatty differentiation known as </a:t>
            </a:r>
            <a:r>
              <a:rPr lang="en-US" dirty="0" err="1">
                <a:solidFill>
                  <a:srgbClr val="FF0000"/>
                </a:solidFill>
              </a:rPr>
              <a:t>lipoblasts</a:t>
            </a:r>
            <a:r>
              <a:rPr lang="en-US" dirty="0">
                <a:solidFill>
                  <a:srgbClr val="FF0000"/>
                </a:solidFill>
              </a:rPr>
              <a:t> </a:t>
            </a:r>
            <a:r>
              <a:rPr lang="en-US" dirty="0"/>
              <a:t>are present; they have cytoplasmic lipid vacuoles</a:t>
            </a:r>
          </a:p>
          <a:p>
            <a:pPr marL="109728" indent="0">
              <a:buNone/>
            </a:pPr>
            <a:r>
              <a:rPr lang="en-US" dirty="0"/>
              <a:t>that scallop the nucleus and appearance recapitulating that of fetal fat cells.</a:t>
            </a:r>
          </a:p>
        </p:txBody>
      </p:sp>
      <p:sp>
        <p:nvSpPr>
          <p:cNvPr id="5" name="Down Arrow 4"/>
          <p:cNvSpPr/>
          <p:nvPr/>
        </p:nvSpPr>
        <p:spPr>
          <a:xfrm>
            <a:off x="5292080" y="3068960"/>
            <a:ext cx="36004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7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r>
              <a:rPr lang="en-US" sz="2000" dirty="0" err="1"/>
              <a:t>Myxoid</a:t>
            </a:r>
            <a:r>
              <a:rPr lang="en-US" sz="2000" dirty="0"/>
              <a:t> </a:t>
            </a:r>
            <a:r>
              <a:rPr lang="en-US" sz="2000" dirty="0" err="1"/>
              <a:t>liposarcoma</a:t>
            </a:r>
            <a:r>
              <a:rPr lang="en-US" sz="2000" dirty="0"/>
              <a:t>. Adult-appearing fat cells and more primitive cells, with lipid vacuoles (</a:t>
            </a:r>
            <a:r>
              <a:rPr lang="en-US" sz="2000" dirty="0" err="1"/>
              <a:t>lipoblasts</a:t>
            </a:r>
            <a:r>
              <a:rPr lang="en-US" sz="2000" dirty="0"/>
              <a:t>), are scattered in abundant </a:t>
            </a:r>
            <a:r>
              <a:rPr lang="en-US" sz="2000" dirty="0" err="1"/>
              <a:t>myxoid</a:t>
            </a:r>
            <a:r>
              <a:rPr lang="en-US" sz="2000" dirty="0"/>
              <a:t> matrix and a rich, arborizing capillary network.</a:t>
            </a:r>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623" y="2060848"/>
            <a:ext cx="6515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9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2- FIBROUS TUMORS AND</a:t>
            </a:r>
            <a:br>
              <a:rPr lang="en-US" dirty="0"/>
            </a:br>
            <a:r>
              <a:rPr lang="en-US" dirty="0"/>
              <a:t>TUMOR-LIKE LESIONS</a:t>
            </a:r>
          </a:p>
        </p:txBody>
      </p:sp>
      <p:sp>
        <p:nvSpPr>
          <p:cNvPr id="2" name="Content Placeholder 1"/>
          <p:cNvSpPr>
            <a:spLocks noGrp="1"/>
          </p:cNvSpPr>
          <p:nvPr>
            <p:ph idx="1"/>
          </p:nvPr>
        </p:nvSpPr>
        <p:spPr>
          <a:xfrm>
            <a:off x="0" y="1481328"/>
            <a:ext cx="9036496" cy="4525963"/>
          </a:xfrm>
        </p:spPr>
        <p:txBody>
          <a:bodyPr/>
          <a:lstStyle/>
          <a:p>
            <a:pPr marL="109728" indent="0">
              <a:buNone/>
            </a:pPr>
            <a:r>
              <a:rPr lang="en-US" dirty="0"/>
              <a:t>Fibrous tissue proliferations are a heterogeneous group of lesions.</a:t>
            </a:r>
          </a:p>
          <a:p>
            <a:pPr marL="109728" indent="0">
              <a:buNone/>
            </a:pPr>
            <a:endParaRPr lang="en-US" dirty="0"/>
          </a:p>
          <a:p>
            <a:pPr marL="109728" indent="0">
              <a:buNone/>
            </a:pPr>
            <a:r>
              <a:rPr lang="en-US" dirty="0"/>
              <a:t>It includes:</a:t>
            </a:r>
          </a:p>
          <a:p>
            <a:pPr marL="109728" indent="0">
              <a:buNone/>
            </a:pPr>
            <a:r>
              <a:rPr lang="en-US" dirty="0"/>
              <a:t>1- Reactive Proliferations:- Nodular Fasciitis</a:t>
            </a:r>
          </a:p>
          <a:p>
            <a:pPr marL="109728" indent="0">
              <a:buNone/>
            </a:pPr>
            <a:r>
              <a:rPr lang="en-US" dirty="0"/>
              <a:t>2- In the middle :- </a:t>
            </a:r>
            <a:r>
              <a:rPr lang="en-US" dirty="0" err="1"/>
              <a:t>Fibromatoses</a:t>
            </a:r>
            <a:endParaRPr lang="en-US" dirty="0"/>
          </a:p>
          <a:p>
            <a:pPr marL="109728" indent="0">
              <a:buNone/>
            </a:pPr>
            <a:r>
              <a:rPr lang="en-US" dirty="0"/>
              <a:t>3- Neoplasm:-</a:t>
            </a:r>
            <a:r>
              <a:rPr lang="en-US" dirty="0" err="1"/>
              <a:t>Fibrosarcoma</a:t>
            </a:r>
            <a:endParaRPr lang="en-US" dirty="0"/>
          </a:p>
        </p:txBody>
      </p:sp>
    </p:spTree>
    <p:extLst>
      <p:ext uri="{BB962C8B-B14F-4D97-AF65-F5344CB8AC3E}">
        <p14:creationId xmlns:p14="http://schemas.microsoft.com/office/powerpoint/2010/main" val="359743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4">
                    <a:lumMod val="60000"/>
                    <a:lumOff val="40000"/>
                  </a:schemeClr>
                </a:solidFill>
              </a:rPr>
              <a:t>Reactive Proliferations</a:t>
            </a:r>
          </a:p>
        </p:txBody>
      </p:sp>
      <p:sp>
        <p:nvSpPr>
          <p:cNvPr id="2" name="Content Placeholder 1"/>
          <p:cNvSpPr>
            <a:spLocks noGrp="1"/>
          </p:cNvSpPr>
          <p:nvPr>
            <p:ph idx="1"/>
          </p:nvPr>
        </p:nvSpPr>
        <p:spPr>
          <a:xfrm>
            <a:off x="0" y="1481328"/>
            <a:ext cx="9252520" cy="4525963"/>
          </a:xfrm>
        </p:spPr>
        <p:txBody>
          <a:bodyPr>
            <a:normAutofit lnSpcReduction="10000"/>
          </a:bodyPr>
          <a:lstStyle/>
          <a:p>
            <a:pPr marL="109728" indent="0">
              <a:buNone/>
            </a:pPr>
            <a:r>
              <a:rPr lang="en-US" dirty="0">
                <a:solidFill>
                  <a:srgbClr val="FF0000"/>
                </a:solidFill>
              </a:rPr>
              <a:t>Nodular Fasciitis</a:t>
            </a:r>
          </a:p>
          <a:p>
            <a:pPr>
              <a:buFont typeface="Wingdings" panose="05000000000000000000" pitchFamily="2" charset="2"/>
              <a:buChar char="ü"/>
            </a:pPr>
            <a:r>
              <a:rPr lang="en-US" dirty="0"/>
              <a:t>Nodular fasciitis is a self-limited fibroblastic proliferation that typically occurs in adults on the forearm, the chest, or the back. </a:t>
            </a:r>
          </a:p>
          <a:p>
            <a:pPr>
              <a:buFont typeface="Wingdings" panose="05000000000000000000" pitchFamily="2" charset="2"/>
              <a:buChar char="ü"/>
            </a:pPr>
            <a:r>
              <a:rPr lang="en-US" dirty="0"/>
              <a:t>Patients characteristically present with a several-week history of a solitary, rapidly growing, and occasionally painful mass.</a:t>
            </a:r>
          </a:p>
          <a:p>
            <a:pPr>
              <a:buFont typeface="Wingdings" panose="05000000000000000000" pitchFamily="2" charset="2"/>
              <a:buChar char="ü"/>
            </a:pPr>
            <a:r>
              <a:rPr lang="en-US" dirty="0"/>
              <a:t>Preceding trauma is noted in 10% to 15% of cases. </a:t>
            </a:r>
          </a:p>
          <a:p>
            <a:pPr>
              <a:buFont typeface="Wingdings" panose="05000000000000000000" pitchFamily="2" charset="2"/>
              <a:buChar char="ü"/>
            </a:pPr>
            <a:r>
              <a:rPr lang="en-US" dirty="0"/>
              <a:t>Nodular fasciitis rarely recurs after excision.</a:t>
            </a:r>
          </a:p>
        </p:txBody>
      </p:sp>
    </p:spTree>
    <p:extLst>
      <p:ext uri="{BB962C8B-B14F-4D97-AF65-F5344CB8AC3E}">
        <p14:creationId xmlns:p14="http://schemas.microsoft.com/office/powerpoint/2010/main" val="337777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8964488" cy="1143000"/>
          </a:xfrm>
        </p:spPr>
        <p:txBody>
          <a:bodyPr>
            <a:noAutofit/>
          </a:bodyPr>
          <a:lstStyle/>
          <a:p>
            <a:r>
              <a:rPr lang="en-US" sz="2000" dirty="0"/>
              <a:t>Nodular fasciitis. A highly cellular lesion composed of plump, randomly oriented spindle cells surrounded by </a:t>
            </a:r>
            <a:r>
              <a:rPr lang="en-US" sz="2000" dirty="0" err="1"/>
              <a:t>myxoid</a:t>
            </a:r>
            <a:r>
              <a:rPr lang="en-US" sz="2000" dirty="0"/>
              <a:t> stroma. </a:t>
            </a:r>
            <a:br>
              <a:rPr lang="en-US" sz="2000" dirty="0"/>
            </a:br>
            <a:r>
              <a:rPr lang="en-US" sz="2000" dirty="0"/>
              <a:t>Note the prominent mitotic activity</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84014" y="2561111"/>
            <a:ext cx="3975971" cy="260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21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chemeClr val="accent4">
                    <a:lumMod val="60000"/>
                    <a:lumOff val="40000"/>
                  </a:schemeClr>
                </a:solidFill>
              </a:rPr>
              <a:t>Fibromatoses</a:t>
            </a:r>
            <a:endParaRPr lang="en-US" dirty="0">
              <a:solidFill>
                <a:schemeClr val="accent4">
                  <a:lumMod val="60000"/>
                  <a:lumOff val="40000"/>
                </a:schemeClr>
              </a:solidFill>
            </a:endParaRPr>
          </a:p>
        </p:txBody>
      </p:sp>
      <p:sp>
        <p:nvSpPr>
          <p:cNvPr id="2" name="Content Placeholder 1"/>
          <p:cNvSpPr>
            <a:spLocks noGrp="1"/>
          </p:cNvSpPr>
          <p:nvPr>
            <p:ph idx="1"/>
          </p:nvPr>
        </p:nvSpPr>
        <p:spPr>
          <a:xfrm>
            <a:off x="0" y="1124744"/>
            <a:ext cx="9036496" cy="5328592"/>
          </a:xfrm>
        </p:spPr>
        <p:txBody>
          <a:bodyPr>
            <a:normAutofit fontScale="70000" lnSpcReduction="20000"/>
          </a:bodyPr>
          <a:lstStyle/>
          <a:p>
            <a:r>
              <a:rPr lang="en-US" dirty="0"/>
              <a:t>The </a:t>
            </a:r>
            <a:r>
              <a:rPr lang="en-US" dirty="0" err="1"/>
              <a:t>fibromatoses</a:t>
            </a:r>
            <a:r>
              <a:rPr lang="en-US" dirty="0"/>
              <a:t> are a group of fibroblastic proliferations distinguished by:</a:t>
            </a:r>
          </a:p>
          <a:p>
            <a:pPr>
              <a:buFont typeface="Wingdings" panose="05000000000000000000" pitchFamily="2" charset="2"/>
              <a:buChar char="§"/>
            </a:pPr>
            <a:r>
              <a:rPr lang="en-US" dirty="0"/>
              <a:t>Their tendency to grow in an infiltrative fashion.</a:t>
            </a:r>
          </a:p>
          <a:p>
            <a:pPr>
              <a:buFont typeface="Wingdings" panose="05000000000000000000" pitchFamily="2" charset="2"/>
              <a:buChar char="§"/>
            </a:pPr>
            <a:r>
              <a:rPr lang="en-US" dirty="0"/>
              <a:t>To recur after surgical removal.</a:t>
            </a:r>
          </a:p>
          <a:p>
            <a:pPr>
              <a:buFont typeface="Wingdings" panose="05000000000000000000" pitchFamily="2" charset="2"/>
              <a:buChar char="§"/>
            </a:pPr>
            <a:r>
              <a:rPr lang="en-US" dirty="0"/>
              <a:t>Locally aggressive.</a:t>
            </a:r>
          </a:p>
          <a:p>
            <a:pPr>
              <a:buFont typeface="Wingdings" panose="05000000000000000000" pitchFamily="2" charset="2"/>
              <a:buChar char="§"/>
            </a:pPr>
            <a:r>
              <a:rPr lang="en-US" dirty="0"/>
              <a:t>They do not metastasize. </a:t>
            </a:r>
          </a:p>
          <a:p>
            <a:pPr>
              <a:buFont typeface="Wingdings" panose="05000000000000000000" pitchFamily="2" charset="2"/>
              <a:buChar char="§"/>
            </a:pPr>
            <a:endParaRPr lang="en-US" dirty="0"/>
          </a:p>
          <a:p>
            <a:pPr>
              <a:buFont typeface="Wingdings" panose="05000000000000000000" pitchFamily="2" charset="2"/>
              <a:buChar char="§"/>
            </a:pPr>
            <a:r>
              <a:rPr lang="en-US" dirty="0">
                <a:solidFill>
                  <a:srgbClr val="FF0000"/>
                </a:solidFill>
              </a:rPr>
              <a:t>Macroscopically</a:t>
            </a:r>
            <a:r>
              <a:rPr lang="en-US" dirty="0"/>
              <a:t>: </a:t>
            </a:r>
            <a:r>
              <a:rPr lang="en-US" dirty="0" err="1"/>
              <a:t>Fibromatoses</a:t>
            </a:r>
            <a:r>
              <a:rPr lang="en-US" dirty="0"/>
              <a:t> are gray-white, firm to rubbery, poorly demarcated, infiltrative masses 1 to 15 cm in greatest dimension.</a:t>
            </a:r>
          </a:p>
          <a:p>
            <a:pPr>
              <a:buFont typeface="Wingdings" panose="05000000000000000000" pitchFamily="2" charset="2"/>
              <a:buChar char="§"/>
            </a:pPr>
            <a:endParaRPr lang="en-US" dirty="0"/>
          </a:p>
          <a:p>
            <a:pPr>
              <a:buFont typeface="Wingdings" panose="05000000000000000000" pitchFamily="2" charset="2"/>
              <a:buChar char="§"/>
            </a:pPr>
            <a:r>
              <a:rPr lang="en-US" dirty="0">
                <a:solidFill>
                  <a:srgbClr val="FF0000"/>
                </a:solidFill>
              </a:rPr>
              <a:t>Microscopically:</a:t>
            </a:r>
          </a:p>
          <a:p>
            <a:pPr>
              <a:buFontTx/>
              <a:buChar char="-"/>
            </a:pPr>
            <a:r>
              <a:rPr lang="en-US" dirty="0"/>
              <a:t>On histologic examination, they are composed of plump spindle cells arranged in broad sweeping fascicles that penetrate the adjacent tissue; mitoses are few in number.</a:t>
            </a:r>
          </a:p>
          <a:p>
            <a:pPr>
              <a:buFontTx/>
              <a:buChar char="-"/>
            </a:pPr>
            <a:endParaRPr lang="en-US" dirty="0"/>
          </a:p>
          <a:p>
            <a:pPr>
              <a:buFont typeface="Wingdings" panose="05000000000000000000" pitchFamily="2" charset="2"/>
              <a:buChar char="Ø"/>
            </a:pPr>
            <a:r>
              <a:rPr lang="en-US" dirty="0"/>
              <a:t>The </a:t>
            </a:r>
            <a:r>
              <a:rPr lang="en-US" dirty="0" err="1"/>
              <a:t>fibromatoses</a:t>
            </a:r>
            <a:r>
              <a:rPr lang="en-US" dirty="0"/>
              <a:t> are divided into two major </a:t>
            </a:r>
            <a:r>
              <a:rPr lang="en-US" dirty="0" err="1"/>
              <a:t>clinicopathologic</a:t>
            </a:r>
            <a:r>
              <a:rPr lang="en-US" dirty="0"/>
              <a:t>                      groups: superficial and deep.</a:t>
            </a:r>
          </a:p>
        </p:txBody>
      </p:sp>
    </p:spTree>
    <p:extLst>
      <p:ext uri="{BB962C8B-B14F-4D97-AF65-F5344CB8AC3E}">
        <p14:creationId xmlns:p14="http://schemas.microsoft.com/office/powerpoint/2010/main" val="74575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09329"/>
            <a:ext cx="9144000" cy="6048671"/>
          </a:xfrm>
        </p:spPr>
        <p:txBody>
          <a:bodyPr>
            <a:normAutofit fontScale="62500" lnSpcReduction="20000"/>
          </a:bodyPr>
          <a:lstStyle/>
          <a:p>
            <a:pPr>
              <a:buFont typeface="Wingdings" panose="05000000000000000000" pitchFamily="2" charset="2"/>
              <a:buChar char="Ø"/>
            </a:pPr>
            <a:r>
              <a:rPr lang="en-US" b="1" dirty="0">
                <a:solidFill>
                  <a:srgbClr val="FF0000"/>
                </a:solidFill>
              </a:rPr>
              <a:t>The superficial </a:t>
            </a:r>
            <a:r>
              <a:rPr lang="en-US" b="1" dirty="0" err="1">
                <a:solidFill>
                  <a:srgbClr val="FF0000"/>
                </a:solidFill>
              </a:rPr>
              <a:t>fibromatoses</a:t>
            </a:r>
            <a:r>
              <a:rPr lang="en-US" b="1" dirty="0">
                <a:solidFill>
                  <a:srgbClr val="FF0000"/>
                </a:solidFill>
              </a:rPr>
              <a:t> </a:t>
            </a:r>
            <a:r>
              <a:rPr lang="en-US" dirty="0"/>
              <a:t>arise in the superficial fascia  and include such entities as palmar </a:t>
            </a:r>
            <a:r>
              <a:rPr lang="en-US" dirty="0" err="1"/>
              <a:t>fibromatosis</a:t>
            </a:r>
            <a:r>
              <a:rPr lang="en-US" dirty="0"/>
              <a:t> (</a:t>
            </a:r>
            <a:r>
              <a:rPr lang="en-US" dirty="0" err="1"/>
              <a:t>Dupuytren</a:t>
            </a:r>
            <a:r>
              <a:rPr lang="en-US" dirty="0"/>
              <a:t> contracture) and penile </a:t>
            </a:r>
            <a:r>
              <a:rPr lang="en-US" dirty="0" err="1"/>
              <a:t>fibromatosis</a:t>
            </a:r>
            <a:r>
              <a:rPr lang="en-US" dirty="0"/>
              <a:t> (</a:t>
            </a:r>
            <a:r>
              <a:rPr lang="en-US" dirty="0" err="1"/>
              <a:t>Peyronie</a:t>
            </a:r>
            <a:r>
              <a:rPr lang="en-US" dirty="0"/>
              <a:t> disease).</a:t>
            </a:r>
          </a:p>
          <a:p>
            <a:pPr marL="109728" indent="0">
              <a:buNone/>
            </a:pPr>
            <a:r>
              <a:rPr lang="en-US" dirty="0"/>
              <a:t>  -They also come to clinical attention earlier, because they cause deformity of the involved.  </a:t>
            </a:r>
          </a:p>
          <a:p>
            <a:pPr marL="109728" indent="0">
              <a:buNone/>
            </a:pPr>
            <a:r>
              <a:rPr lang="en-US" dirty="0"/>
              <a:t>            </a:t>
            </a:r>
          </a:p>
          <a:p>
            <a:pPr>
              <a:buFont typeface="Wingdings" panose="05000000000000000000" pitchFamily="2" charset="2"/>
              <a:buChar char="Ø"/>
            </a:pPr>
            <a:r>
              <a:rPr lang="en-US" b="1" dirty="0">
                <a:solidFill>
                  <a:srgbClr val="FF0000"/>
                </a:solidFill>
              </a:rPr>
              <a:t>The deep </a:t>
            </a:r>
            <a:r>
              <a:rPr lang="en-US" b="1" dirty="0" err="1">
                <a:solidFill>
                  <a:srgbClr val="FF0000"/>
                </a:solidFill>
              </a:rPr>
              <a:t>fibromatoses</a:t>
            </a:r>
            <a:r>
              <a:rPr lang="en-US" b="1" dirty="0">
                <a:solidFill>
                  <a:srgbClr val="FF0000"/>
                </a:solidFill>
              </a:rPr>
              <a:t> </a:t>
            </a:r>
            <a:r>
              <a:rPr lang="en-US" dirty="0"/>
              <a:t>include the so-called </a:t>
            </a:r>
            <a:r>
              <a:rPr lang="en-US" dirty="0" err="1"/>
              <a:t>desmoid</a:t>
            </a:r>
            <a:r>
              <a:rPr lang="en-US" dirty="0"/>
              <a:t> tumors  that arise in the abdominal wall and muscles of the trunk and extremities, and within the abdomen (mesentery</a:t>
            </a:r>
          </a:p>
          <a:p>
            <a:pPr marL="109728" indent="0">
              <a:buNone/>
            </a:pPr>
            <a:r>
              <a:rPr lang="en-US" dirty="0"/>
              <a:t>    and pelvic walls). </a:t>
            </a:r>
          </a:p>
          <a:p>
            <a:pPr marL="109728" indent="0">
              <a:buNone/>
            </a:pPr>
            <a:r>
              <a:rPr lang="en-US" dirty="0"/>
              <a:t>   - They can be isolated lesions, or multiple, as a component of Gardner syndrome, an autosomal dominant disorder including colonic adenomatous polyps and </a:t>
            </a:r>
            <a:r>
              <a:rPr lang="en-US" dirty="0" err="1"/>
              <a:t>osteomas</a:t>
            </a:r>
            <a:r>
              <a:rPr lang="en-US" dirty="0"/>
              <a:t>. </a:t>
            </a:r>
          </a:p>
          <a:p>
            <a:pPr marL="109728" indent="0">
              <a:buNone/>
            </a:pPr>
            <a:r>
              <a:rPr lang="en-US" dirty="0"/>
              <a:t>   - Mutations in the APC or β-catenin genes are present in a majority of these tumors. </a:t>
            </a:r>
          </a:p>
          <a:p>
            <a:pPr marL="109728" indent="0">
              <a:buNone/>
            </a:pPr>
            <a:r>
              <a:rPr lang="en-US" dirty="0"/>
              <a:t>    -Deep </a:t>
            </a:r>
            <a:r>
              <a:rPr lang="en-US" dirty="0" err="1"/>
              <a:t>fibromatoses</a:t>
            </a:r>
            <a:r>
              <a:rPr lang="en-US" dirty="0"/>
              <a:t> tend to grow in a locally aggressive manner and often recur after excision.</a:t>
            </a:r>
          </a:p>
          <a:p>
            <a:endParaRPr lang="en-US" dirty="0"/>
          </a:p>
          <a:p>
            <a:pPr>
              <a:buFont typeface="Wingdings" panose="05000000000000000000" pitchFamily="2" charset="2"/>
              <a:buChar char="Ø"/>
            </a:pPr>
            <a:r>
              <a:rPr lang="en-US" dirty="0"/>
              <a:t>Although curable by adequate excision, they often recur when incompletely removed due to their infiltrative nature. </a:t>
            </a:r>
          </a:p>
        </p:txBody>
      </p:sp>
    </p:spTree>
    <p:extLst>
      <p:ext uri="{BB962C8B-B14F-4D97-AF65-F5344CB8AC3E}">
        <p14:creationId xmlns:p14="http://schemas.microsoft.com/office/powerpoint/2010/main" val="113112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25"/>
            <a:ext cx="8229600" cy="1143000"/>
          </a:xfrm>
        </p:spPr>
        <p:txBody>
          <a:bodyPr/>
          <a:lstStyle/>
          <a:p>
            <a:r>
              <a:rPr lang="en-US" dirty="0" err="1">
                <a:solidFill>
                  <a:schemeClr val="accent4">
                    <a:lumMod val="60000"/>
                    <a:lumOff val="40000"/>
                  </a:schemeClr>
                </a:solidFill>
              </a:rPr>
              <a:t>Fibrosarcomas</a:t>
            </a:r>
            <a:r>
              <a:rPr lang="en-US" dirty="0">
                <a:solidFill>
                  <a:schemeClr val="accent4">
                    <a:lumMod val="60000"/>
                    <a:lumOff val="40000"/>
                  </a:schemeClr>
                </a:solidFill>
              </a:rPr>
              <a:t> </a:t>
            </a:r>
          </a:p>
        </p:txBody>
      </p:sp>
      <p:sp>
        <p:nvSpPr>
          <p:cNvPr id="2" name="Content Placeholder 1"/>
          <p:cNvSpPr>
            <a:spLocks noGrp="1"/>
          </p:cNvSpPr>
          <p:nvPr>
            <p:ph idx="1"/>
          </p:nvPr>
        </p:nvSpPr>
        <p:spPr>
          <a:xfrm>
            <a:off x="0" y="836712"/>
            <a:ext cx="9144000" cy="5832648"/>
          </a:xfrm>
        </p:spPr>
        <p:txBody>
          <a:bodyPr>
            <a:normAutofit fontScale="70000" lnSpcReduction="20000"/>
          </a:bodyPr>
          <a:lstStyle/>
          <a:p>
            <a:pPr>
              <a:buFont typeface="Wingdings" panose="05000000000000000000" pitchFamily="2" charset="2"/>
              <a:buChar char="ü"/>
            </a:pPr>
            <a:r>
              <a:rPr lang="en-US" dirty="0" err="1"/>
              <a:t>Fibrosarcomas</a:t>
            </a:r>
            <a:r>
              <a:rPr lang="en-US" dirty="0"/>
              <a:t> are malignant neoplasms composed of fibroblasts.</a:t>
            </a:r>
          </a:p>
          <a:p>
            <a:pPr marL="109728" indent="0">
              <a:buNone/>
            </a:pPr>
            <a:r>
              <a:rPr lang="en-US" dirty="0"/>
              <a:t> </a:t>
            </a:r>
          </a:p>
          <a:p>
            <a:pPr>
              <a:buFont typeface="Wingdings" panose="05000000000000000000" pitchFamily="2" charset="2"/>
              <a:buChar char="ü"/>
            </a:pPr>
            <a:r>
              <a:rPr lang="en-US" dirty="0"/>
              <a:t>Most occur in adults, typically in the deep tissues of the thigh, knee, and retroperitoneal area. </a:t>
            </a:r>
          </a:p>
          <a:p>
            <a:pPr>
              <a:buFont typeface="Wingdings" panose="05000000000000000000" pitchFamily="2" charset="2"/>
              <a:buChar char="ü"/>
            </a:pPr>
            <a:endParaRPr lang="en-US" dirty="0"/>
          </a:p>
          <a:p>
            <a:pPr>
              <a:buFont typeface="Wingdings" panose="05000000000000000000" pitchFamily="2" charset="2"/>
              <a:buChar char="ü"/>
            </a:pPr>
            <a:r>
              <a:rPr lang="en-US" dirty="0" err="1"/>
              <a:t>Fibrosarcomas</a:t>
            </a:r>
            <a:r>
              <a:rPr lang="en-US" dirty="0"/>
              <a:t> often recur locally after excision and can metastasize </a:t>
            </a:r>
            <a:r>
              <a:rPr lang="en-US" dirty="0" err="1"/>
              <a:t>hematogenously</a:t>
            </a:r>
            <a:r>
              <a:rPr lang="en-US" dirty="0"/>
              <a:t> , usually to the lungs.</a:t>
            </a:r>
          </a:p>
          <a:p>
            <a:pPr marL="109728" indent="0">
              <a:buNone/>
            </a:pPr>
            <a:endParaRPr lang="en-US" dirty="0"/>
          </a:p>
          <a:p>
            <a:pPr>
              <a:buFont typeface="Wingdings" panose="05000000000000000000" pitchFamily="2" charset="2"/>
              <a:buChar char="ü"/>
            </a:pPr>
            <a:r>
              <a:rPr lang="en-US" dirty="0" err="1"/>
              <a:t>Macroscopically:Fibrosarcomas</a:t>
            </a:r>
            <a:r>
              <a:rPr lang="en-US" dirty="0"/>
              <a:t> are soft </a:t>
            </a:r>
            <a:r>
              <a:rPr lang="en-US" dirty="0" err="1"/>
              <a:t>unencapsulated</a:t>
            </a:r>
            <a:r>
              <a:rPr lang="en-US" dirty="0"/>
              <a:t>, infiltrative masses that frequently contain areas of hemorrhage and necrosis.</a:t>
            </a:r>
          </a:p>
          <a:p>
            <a:pPr>
              <a:buFont typeface="Wingdings" panose="05000000000000000000" pitchFamily="2" charset="2"/>
              <a:buChar char="ü"/>
            </a:pPr>
            <a:endParaRPr lang="en-US" dirty="0"/>
          </a:p>
          <a:p>
            <a:pPr>
              <a:buFont typeface="Wingdings" panose="05000000000000000000" pitchFamily="2" charset="2"/>
              <a:buChar char="ü"/>
            </a:pPr>
            <a:r>
              <a:rPr lang="en-US" dirty="0" err="1"/>
              <a:t>Microscopically:Histologic</a:t>
            </a:r>
            <a:r>
              <a:rPr lang="en-US" dirty="0"/>
              <a:t> examination discloses all degrees of differentiation, from tumors that closely resemble </a:t>
            </a:r>
            <a:r>
              <a:rPr lang="en-US" dirty="0" err="1"/>
              <a:t>fibromatoses</a:t>
            </a:r>
            <a:r>
              <a:rPr lang="en-US" dirty="0"/>
              <a:t>, to tumor which are highly cellular neoplasms exhibiting architectural disarray (Herringbone Fashion), </a:t>
            </a:r>
            <a:r>
              <a:rPr lang="en-US" dirty="0" err="1"/>
              <a:t>pleomorphism</a:t>
            </a:r>
            <a:r>
              <a:rPr lang="en-US" dirty="0"/>
              <a:t>, frequent mitoses, and necrosis.</a:t>
            </a:r>
          </a:p>
        </p:txBody>
      </p:sp>
    </p:spTree>
    <p:extLst>
      <p:ext uri="{BB962C8B-B14F-4D97-AF65-F5344CB8AC3E}">
        <p14:creationId xmlns:p14="http://schemas.microsoft.com/office/powerpoint/2010/main" val="84817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r>
              <a:rPr lang="en-US" sz="3000" dirty="0" err="1"/>
              <a:t>Fibrosarcoma</a:t>
            </a:r>
            <a:r>
              <a:rPr lang="en-US" sz="3000" dirty="0"/>
              <a:t>. Malignant spindle cells here are arranged in a herringbone pattern.</a:t>
            </a:r>
          </a:p>
        </p:txBody>
      </p:sp>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77" y="1285874"/>
            <a:ext cx="7078012" cy="466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79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 FIBROHISTIOCYTIC TUMORS</a:t>
            </a:r>
          </a:p>
        </p:txBody>
      </p:sp>
      <p:sp>
        <p:nvSpPr>
          <p:cNvPr id="2" name="Content Placeholder 1"/>
          <p:cNvSpPr>
            <a:spLocks noGrp="1"/>
          </p:cNvSpPr>
          <p:nvPr>
            <p:ph idx="1"/>
          </p:nvPr>
        </p:nvSpPr>
        <p:spPr>
          <a:xfrm>
            <a:off x="457200" y="1481328"/>
            <a:ext cx="8867328" cy="4525963"/>
          </a:xfrm>
        </p:spPr>
        <p:txBody>
          <a:bodyPr>
            <a:normAutofit fontScale="92500" lnSpcReduction="20000"/>
          </a:bodyPr>
          <a:lstStyle/>
          <a:p>
            <a:pPr marL="109728" indent="0">
              <a:buNone/>
            </a:pPr>
            <a:r>
              <a:rPr lang="en-US" dirty="0" err="1"/>
              <a:t>Fibrohistiocytic</a:t>
            </a:r>
            <a:r>
              <a:rPr lang="en-US" dirty="0"/>
              <a:t> tumors are composed of a mixture of fibroblasts and phagocytic, lipid-laden cells resembling activated tissue macrophages (also called </a:t>
            </a:r>
            <a:r>
              <a:rPr lang="en-US" dirty="0" err="1"/>
              <a:t>histiocytes</a:t>
            </a:r>
            <a:r>
              <a:rPr lang="en-US" dirty="0"/>
              <a:t> by morphologists).</a:t>
            </a:r>
          </a:p>
          <a:p>
            <a:pPr>
              <a:buFont typeface="Wingdings" panose="05000000000000000000" pitchFamily="2" charset="2"/>
              <a:buChar char="ü"/>
            </a:pPr>
            <a:r>
              <a:rPr lang="en-US" dirty="0"/>
              <a:t> These tumors span a broad range of histologic patterns and biologic behavior, from self-limited</a:t>
            </a:r>
          </a:p>
          <a:p>
            <a:pPr marL="109728" indent="0">
              <a:buNone/>
            </a:pPr>
            <a:r>
              <a:rPr lang="en-US" dirty="0"/>
              <a:t>benign lesions to aggressive high-grade sarcomas.</a:t>
            </a:r>
          </a:p>
          <a:p>
            <a:pPr marL="109728" indent="0">
              <a:buNone/>
            </a:pPr>
            <a:r>
              <a:rPr lang="en-US" dirty="0"/>
              <a:t>1-Benign Fibrous </a:t>
            </a:r>
            <a:r>
              <a:rPr lang="en-US" dirty="0" err="1"/>
              <a:t>Histiocytoma</a:t>
            </a:r>
            <a:r>
              <a:rPr lang="en-US" dirty="0"/>
              <a:t> (</a:t>
            </a:r>
            <a:r>
              <a:rPr lang="en-US" dirty="0" err="1"/>
              <a:t>Dermatofibroma</a:t>
            </a:r>
            <a:r>
              <a:rPr lang="en-US" dirty="0"/>
              <a:t>)</a:t>
            </a:r>
          </a:p>
          <a:p>
            <a:pPr marL="109728" indent="0">
              <a:buNone/>
            </a:pPr>
            <a:r>
              <a:rPr lang="en-US" dirty="0"/>
              <a:t>2- Pleomorphic Fibroblastic Sarcoma/Pleomorphic</a:t>
            </a:r>
          </a:p>
          <a:p>
            <a:pPr marL="109728" indent="0">
              <a:buNone/>
            </a:pPr>
            <a:r>
              <a:rPr lang="en-US" dirty="0"/>
              <a:t>Undifferentiated Sarcoma</a:t>
            </a:r>
          </a:p>
        </p:txBody>
      </p:sp>
    </p:spTree>
    <p:extLst>
      <p:ext uri="{BB962C8B-B14F-4D97-AF65-F5344CB8AC3E}">
        <p14:creationId xmlns:p14="http://schemas.microsoft.com/office/powerpoint/2010/main" val="180304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27048"/>
            <a:ext cx="8964488" cy="4572000"/>
          </a:xfrm>
        </p:spPr>
        <p:txBody>
          <a:bodyPr>
            <a:normAutofit fontScale="92500" lnSpcReduction="10000"/>
          </a:bodyPr>
          <a:lstStyle/>
          <a:p>
            <a:r>
              <a:rPr lang="en-US" dirty="0"/>
              <a:t>By convention, the term soft tissue describes any </a:t>
            </a:r>
            <a:r>
              <a:rPr lang="en-US" dirty="0" err="1"/>
              <a:t>nonepithelial</a:t>
            </a:r>
            <a:r>
              <a:rPr lang="en-US" dirty="0"/>
              <a:t> tissue other than bone, cartilage, central nervous system, hematopoietic, and lymphoid tissues.</a:t>
            </a:r>
          </a:p>
          <a:p>
            <a:endParaRPr lang="en-US" dirty="0"/>
          </a:p>
          <a:p>
            <a:r>
              <a:rPr lang="en-US" dirty="0"/>
              <a:t>Although soft tissue tumors are classified based on recognizable lines of differentiation, current evidence indicates that these tumors arise from pluripotent </a:t>
            </a:r>
            <a:r>
              <a:rPr lang="en-US" dirty="0" err="1"/>
              <a:t>mesenchymal</a:t>
            </a:r>
            <a:r>
              <a:rPr lang="en-US" dirty="0"/>
              <a:t> stem cells and are not the result of malignant transformation of mature </a:t>
            </a:r>
            <a:r>
              <a:rPr lang="en-US" dirty="0" err="1"/>
              <a:t>mesenchymal</a:t>
            </a:r>
            <a:r>
              <a:rPr lang="en-US" dirty="0"/>
              <a:t> cells.</a:t>
            </a:r>
          </a:p>
        </p:txBody>
      </p:sp>
    </p:spTree>
    <p:extLst>
      <p:ext uri="{BB962C8B-B14F-4D97-AF65-F5344CB8AC3E}">
        <p14:creationId xmlns:p14="http://schemas.microsoft.com/office/powerpoint/2010/main" val="92514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C000"/>
                </a:solidFill>
              </a:rPr>
              <a:t>Benign Fibrous </a:t>
            </a:r>
            <a:r>
              <a:rPr lang="en-US" dirty="0" err="1">
                <a:solidFill>
                  <a:srgbClr val="FFC000"/>
                </a:solidFill>
              </a:rPr>
              <a:t>Histiocytoma</a:t>
            </a:r>
            <a:r>
              <a:rPr lang="en-US" dirty="0">
                <a:solidFill>
                  <a:srgbClr val="FFC000"/>
                </a:solidFill>
              </a:rPr>
              <a:t> (</a:t>
            </a:r>
            <a:r>
              <a:rPr lang="en-US" dirty="0" err="1">
                <a:solidFill>
                  <a:srgbClr val="FFC000"/>
                </a:solidFill>
              </a:rPr>
              <a:t>Dermatofibroma</a:t>
            </a:r>
            <a:r>
              <a:rPr lang="en-US" dirty="0">
                <a:solidFill>
                  <a:srgbClr val="FFC000"/>
                </a:solidFill>
              </a:rPr>
              <a:t>)</a:t>
            </a:r>
          </a:p>
        </p:txBody>
      </p:sp>
      <p:sp>
        <p:nvSpPr>
          <p:cNvPr id="2" name="Content Placeholder 1"/>
          <p:cNvSpPr>
            <a:spLocks noGrp="1"/>
          </p:cNvSpPr>
          <p:nvPr>
            <p:ph idx="1"/>
          </p:nvPr>
        </p:nvSpPr>
        <p:spPr>
          <a:xfrm>
            <a:off x="179512" y="1481328"/>
            <a:ext cx="8507288" cy="4525963"/>
          </a:xfrm>
        </p:spPr>
        <p:txBody>
          <a:bodyPr>
            <a:normAutofit fontScale="92500" lnSpcReduction="10000"/>
          </a:bodyPr>
          <a:lstStyle/>
          <a:p>
            <a:pPr>
              <a:buFont typeface="Wingdings" panose="05000000000000000000" pitchFamily="2" charset="2"/>
              <a:buChar char="ü"/>
            </a:pPr>
            <a:r>
              <a:rPr lang="en-US" dirty="0" err="1"/>
              <a:t>Dermatofibromas</a:t>
            </a:r>
            <a:r>
              <a:rPr lang="en-US" dirty="0"/>
              <a:t> are relatively common benign lesions in adults manifesting as circumscribed, small (less than 1 cm) mobile nodules in the dermis or subcutaneous tissue. </a:t>
            </a:r>
          </a:p>
          <a:p>
            <a:pPr>
              <a:buFont typeface="Wingdings" panose="05000000000000000000" pitchFamily="2" charset="2"/>
              <a:buChar char="ü"/>
            </a:pPr>
            <a:r>
              <a:rPr lang="en-US" dirty="0"/>
              <a:t>On histologic evaluation, these typically consist of bland, interlacing spindle cells admixed with foamy, lipid-rich </a:t>
            </a:r>
            <a:r>
              <a:rPr lang="en-US" dirty="0" err="1"/>
              <a:t>histiocyte</a:t>
            </a:r>
            <a:r>
              <a:rPr lang="en-US" dirty="0"/>
              <a:t>-like cells. The borders of the lesions tend to be infiltrative.</a:t>
            </a:r>
          </a:p>
          <a:p>
            <a:pPr>
              <a:buFont typeface="Wingdings" panose="05000000000000000000" pitchFamily="2" charset="2"/>
              <a:buChar char="ü"/>
            </a:pPr>
            <a:r>
              <a:rPr lang="en-US" dirty="0"/>
              <a:t>They are cured by simple excision. </a:t>
            </a:r>
          </a:p>
          <a:p>
            <a:pPr>
              <a:buFont typeface="Wingdings" panose="05000000000000000000" pitchFamily="2" charset="2"/>
              <a:buChar char="ü"/>
            </a:pPr>
            <a:r>
              <a:rPr lang="en-US" dirty="0"/>
              <a:t>The pathogenesis of these lesions is uncertain.</a:t>
            </a:r>
          </a:p>
        </p:txBody>
      </p:sp>
    </p:spTree>
    <p:extLst>
      <p:ext uri="{BB962C8B-B14F-4D97-AF65-F5344CB8AC3E}">
        <p14:creationId xmlns:p14="http://schemas.microsoft.com/office/powerpoint/2010/main" val="241635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60648"/>
            <a:ext cx="8856984" cy="1156990"/>
          </a:xfrm>
        </p:spPr>
        <p:txBody>
          <a:bodyPr>
            <a:noAutofit/>
          </a:bodyPr>
          <a:lstStyle/>
          <a:p>
            <a:br>
              <a:rPr lang="en-US" sz="2500" dirty="0">
                <a:solidFill>
                  <a:srgbClr val="FFC000"/>
                </a:solidFill>
              </a:rPr>
            </a:br>
            <a:br>
              <a:rPr lang="en-US" sz="2500" dirty="0">
                <a:solidFill>
                  <a:srgbClr val="FFC000"/>
                </a:solidFill>
              </a:rPr>
            </a:br>
            <a:r>
              <a:rPr lang="en-US" sz="2500" dirty="0">
                <a:solidFill>
                  <a:srgbClr val="FFC000"/>
                </a:solidFill>
              </a:rPr>
              <a:t>Pleomorphic </a:t>
            </a:r>
            <a:r>
              <a:rPr lang="en-US" sz="2500" dirty="0" err="1">
                <a:solidFill>
                  <a:srgbClr val="FFC000"/>
                </a:solidFill>
              </a:rPr>
              <a:t>Fibroblasticarcoma</a:t>
            </a:r>
            <a:r>
              <a:rPr lang="en-US" sz="2500" dirty="0">
                <a:solidFill>
                  <a:srgbClr val="FFC000"/>
                </a:solidFill>
              </a:rPr>
              <a:t>/Pleomorphic Undifferentiated Sarcoma</a:t>
            </a:r>
            <a:br>
              <a:rPr lang="en-US" sz="2500" dirty="0">
                <a:solidFill>
                  <a:srgbClr val="FFC000"/>
                </a:solidFill>
              </a:rPr>
            </a:br>
            <a:br>
              <a:rPr lang="en-US" sz="2500" dirty="0">
                <a:solidFill>
                  <a:srgbClr val="FFC000"/>
                </a:solidFill>
              </a:rPr>
            </a:br>
            <a:endParaRPr lang="en-US" sz="2500" dirty="0">
              <a:solidFill>
                <a:srgbClr val="FFC000"/>
              </a:solidFill>
            </a:endParaRPr>
          </a:p>
        </p:txBody>
      </p:sp>
      <p:sp>
        <p:nvSpPr>
          <p:cNvPr id="2" name="Content Placeholder 1"/>
          <p:cNvSpPr>
            <a:spLocks noGrp="1"/>
          </p:cNvSpPr>
          <p:nvPr>
            <p:ph idx="1"/>
          </p:nvPr>
        </p:nvSpPr>
        <p:spPr>
          <a:xfrm>
            <a:off x="179512" y="1481328"/>
            <a:ext cx="8507288" cy="4525963"/>
          </a:xfrm>
        </p:spPr>
        <p:txBody>
          <a:bodyPr>
            <a:normAutofit fontScale="77500" lnSpcReduction="20000"/>
          </a:bodyPr>
          <a:lstStyle/>
          <a:p>
            <a:pPr marL="109728" indent="0">
              <a:buNone/>
            </a:pPr>
            <a:r>
              <a:rPr lang="en-US" dirty="0"/>
              <a:t>Tumors of this type originally fell under the diagnostic</a:t>
            </a:r>
          </a:p>
          <a:p>
            <a:pPr marL="109728" indent="0">
              <a:buNone/>
            </a:pPr>
            <a:r>
              <a:rPr lang="en-US" dirty="0"/>
              <a:t>rubric “malignant fibrous </a:t>
            </a:r>
            <a:r>
              <a:rPr lang="en-US" dirty="0" err="1"/>
              <a:t>histiocytoma</a:t>
            </a:r>
            <a:r>
              <a:rPr lang="en-US" dirty="0"/>
              <a:t>,” but with use of</a:t>
            </a:r>
          </a:p>
          <a:p>
            <a:pPr marL="109728" indent="0">
              <a:buNone/>
            </a:pPr>
            <a:r>
              <a:rPr lang="en-US" dirty="0"/>
              <a:t>objective </a:t>
            </a:r>
            <a:r>
              <a:rPr lang="en-US" dirty="0" err="1"/>
              <a:t>immunohistochemical</a:t>
            </a:r>
            <a:r>
              <a:rPr lang="en-US" dirty="0"/>
              <a:t> mark</a:t>
            </a:r>
          </a:p>
          <a:p>
            <a:pPr marL="109728" indent="0">
              <a:buNone/>
            </a:pPr>
            <a:r>
              <a:rPr lang="en-US" dirty="0" err="1"/>
              <a:t>hibit</a:t>
            </a:r>
            <a:r>
              <a:rPr lang="en-US" dirty="0"/>
              <a:t> fibroblastic differentiation are designated undifferentiated pleomorphic spindle cell sarcoma or pleomorphic fibroblastic sarcoma.</a:t>
            </a:r>
          </a:p>
          <a:p>
            <a:pPr>
              <a:buFont typeface="Wingdings" panose="05000000000000000000" pitchFamily="2" charset="2"/>
              <a:buChar char="ü"/>
            </a:pPr>
            <a:r>
              <a:rPr lang="en-US" dirty="0"/>
              <a:t>They usually are large (5 cm to 20 cm), gray-white </a:t>
            </a:r>
            <a:r>
              <a:rPr lang="en-US" dirty="0" err="1"/>
              <a:t>unencapsulated</a:t>
            </a:r>
            <a:r>
              <a:rPr lang="en-US" dirty="0"/>
              <a:t> masses that</a:t>
            </a:r>
          </a:p>
          <a:p>
            <a:pPr marL="109728" indent="0">
              <a:buNone/>
            </a:pPr>
            <a:r>
              <a:rPr lang="en-US" dirty="0"/>
              <a:t>often appear deceptively circumscribed. They usually arise in the musculature of the proximal extremities or in the </a:t>
            </a:r>
            <a:r>
              <a:rPr lang="en-US" dirty="0" err="1"/>
              <a:t>retroperitoneum</a:t>
            </a:r>
            <a:r>
              <a:rPr lang="en-US" dirty="0"/>
              <a:t>. </a:t>
            </a:r>
          </a:p>
          <a:p>
            <a:pPr>
              <a:buFont typeface="Wingdings" panose="05000000000000000000" pitchFamily="2" charset="2"/>
              <a:buChar char="ü"/>
            </a:pPr>
            <a:r>
              <a:rPr lang="en-US" dirty="0"/>
              <a:t>Most of these tumors are extremely Aggressive.</a:t>
            </a:r>
          </a:p>
        </p:txBody>
      </p:sp>
    </p:spTree>
    <p:extLst>
      <p:ext uri="{BB962C8B-B14F-4D97-AF65-F5344CB8AC3E}">
        <p14:creationId xmlns:p14="http://schemas.microsoft.com/office/powerpoint/2010/main" val="14193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96752"/>
            <a:ext cx="9036496" cy="5472608"/>
          </a:xfrm>
        </p:spPr>
        <p:txBody>
          <a:bodyPr>
            <a:normAutofit fontScale="55000" lnSpcReduction="20000"/>
          </a:bodyPr>
          <a:lstStyle/>
          <a:p>
            <a:pPr>
              <a:buFont typeface="Wingdings" panose="05000000000000000000" pitchFamily="2" charset="2"/>
              <a:buChar char="ü"/>
            </a:pPr>
            <a:r>
              <a:rPr lang="en-US" dirty="0" err="1"/>
              <a:t>Rhabdomyosarcoma</a:t>
            </a:r>
            <a:r>
              <a:rPr lang="en-US" dirty="0"/>
              <a:t> is the most common soft tissue sarcoma of childhood and adolescence, usually appearing before age 20.</a:t>
            </a:r>
          </a:p>
          <a:p>
            <a:pPr marL="109728" indent="0">
              <a:buNone/>
            </a:pPr>
            <a:r>
              <a:rPr lang="en-US" dirty="0"/>
              <a:t> </a:t>
            </a:r>
          </a:p>
          <a:p>
            <a:pPr>
              <a:buFont typeface="Wingdings" panose="05000000000000000000" pitchFamily="2" charset="2"/>
              <a:buChar char="ü"/>
            </a:pPr>
            <a:r>
              <a:rPr lang="en-US" dirty="0"/>
              <a:t>Of interest, it occurs most commonly in the head and neck or genitourinary tract.</a:t>
            </a:r>
          </a:p>
          <a:p>
            <a:pPr marL="109728" indent="0">
              <a:buNone/>
            </a:pPr>
            <a:endParaRPr lang="en-US" dirty="0"/>
          </a:p>
          <a:p>
            <a:pPr>
              <a:buFont typeface="Wingdings" panose="05000000000000000000" pitchFamily="2" charset="2"/>
              <a:buChar char="ü"/>
            </a:pPr>
            <a:r>
              <a:rPr lang="en-US" dirty="0" err="1"/>
              <a:t>Rhabdomyosarcoma</a:t>
            </a:r>
            <a:r>
              <a:rPr lang="en-US" dirty="0"/>
              <a:t> is histologically </a:t>
            </a:r>
            <a:r>
              <a:rPr lang="en-US" dirty="0" err="1"/>
              <a:t>subclassified</a:t>
            </a:r>
            <a:r>
              <a:rPr lang="en-US" dirty="0"/>
              <a:t> into the</a:t>
            </a:r>
          </a:p>
          <a:p>
            <a:pPr marL="109728" indent="0">
              <a:buNone/>
            </a:pPr>
            <a:r>
              <a:rPr lang="en-US" dirty="0" err="1"/>
              <a:t>embryonal</a:t>
            </a:r>
            <a:r>
              <a:rPr lang="en-US" dirty="0"/>
              <a:t>, alveolar, and pleomorphic variants. </a:t>
            </a:r>
          </a:p>
          <a:p>
            <a:pPr marL="109728" indent="0">
              <a:buNone/>
            </a:pPr>
            <a:endParaRPr lang="en-US" dirty="0"/>
          </a:p>
          <a:p>
            <a:pPr>
              <a:buFont typeface="Wingdings" panose="05000000000000000000" pitchFamily="2" charset="2"/>
              <a:buChar char="ü"/>
            </a:pPr>
            <a:r>
              <a:rPr lang="en-US" dirty="0"/>
              <a:t>Macroscopically: The gross appearance of these tumors is variable.</a:t>
            </a:r>
          </a:p>
          <a:p>
            <a:pPr>
              <a:buFont typeface="Wingdings" panose="05000000000000000000" pitchFamily="2" charset="2"/>
              <a:buChar char="ü"/>
            </a:pPr>
            <a:r>
              <a:rPr lang="en-US" dirty="0"/>
              <a:t>Microscopically : The </a:t>
            </a:r>
            <a:r>
              <a:rPr lang="en-US" dirty="0" err="1"/>
              <a:t>rhabdomyoblast</a:t>
            </a:r>
            <a:r>
              <a:rPr lang="en-US" dirty="0"/>
              <a:t> is the diagnostic cell in all</a:t>
            </a:r>
          </a:p>
          <a:p>
            <a:pPr marL="109728" indent="0">
              <a:buNone/>
            </a:pPr>
            <a:r>
              <a:rPr lang="en-US" dirty="0"/>
              <a:t>types; it has granular </a:t>
            </a:r>
            <a:r>
              <a:rPr lang="en-US" dirty="0" err="1"/>
              <a:t>eosinophilic</a:t>
            </a:r>
            <a:r>
              <a:rPr lang="en-US" dirty="0"/>
              <a:t> cytoplasm rich in thick and</a:t>
            </a:r>
          </a:p>
          <a:p>
            <a:pPr marL="109728" indent="0">
              <a:buNone/>
            </a:pPr>
            <a:r>
              <a:rPr lang="en-US" dirty="0"/>
              <a:t>thin filaments. The </a:t>
            </a:r>
            <a:r>
              <a:rPr lang="en-US" dirty="0" err="1"/>
              <a:t>rhabdomyoblasts</a:t>
            </a:r>
            <a:r>
              <a:rPr lang="en-US" dirty="0"/>
              <a:t> may be round or elongated;</a:t>
            </a:r>
          </a:p>
          <a:p>
            <a:pPr marL="109728" indent="0">
              <a:buNone/>
            </a:pPr>
            <a:r>
              <a:rPr lang="en-US" dirty="0"/>
              <a:t>the latter are known as tadpole or strap cells and may contain cross-striations visible by light microscopy.</a:t>
            </a:r>
          </a:p>
          <a:p>
            <a:pPr marL="109728" indent="0">
              <a:buNone/>
            </a:pPr>
            <a:endParaRPr lang="en-US" dirty="0"/>
          </a:p>
          <a:p>
            <a:pPr>
              <a:buFont typeface="Wingdings" panose="05000000000000000000" pitchFamily="2" charset="2"/>
              <a:buChar char="ü"/>
            </a:pPr>
            <a:r>
              <a:rPr lang="en-US" dirty="0"/>
              <a:t>The diagnosis of </a:t>
            </a:r>
            <a:r>
              <a:rPr lang="en-US" dirty="0" err="1"/>
              <a:t>rhabdomyosarcoma</a:t>
            </a:r>
            <a:r>
              <a:rPr lang="en-US" dirty="0"/>
              <a:t> is based on the demonstration of skeletal muscle differentiation, either in the form of sarcomeres under the electron microscope or by </a:t>
            </a:r>
            <a:r>
              <a:rPr lang="en-US" dirty="0" err="1"/>
              <a:t>immunohistochemical</a:t>
            </a:r>
            <a:r>
              <a:rPr lang="en-US" dirty="0"/>
              <a:t> demonstration of skeletal muscle specific transcription factors such as </a:t>
            </a:r>
            <a:r>
              <a:rPr lang="en-US" dirty="0" err="1">
                <a:solidFill>
                  <a:srgbClr val="FF0000"/>
                </a:solidFill>
              </a:rPr>
              <a:t>myogenin</a:t>
            </a:r>
            <a:r>
              <a:rPr lang="en-US" dirty="0">
                <a:solidFill>
                  <a:srgbClr val="FF0000"/>
                </a:solidFill>
              </a:rPr>
              <a:t> </a:t>
            </a:r>
            <a:r>
              <a:rPr lang="en-US" dirty="0"/>
              <a:t>and </a:t>
            </a:r>
            <a:r>
              <a:rPr lang="en-US" dirty="0">
                <a:solidFill>
                  <a:srgbClr val="FF0000"/>
                </a:solidFill>
              </a:rPr>
              <a:t>MYOD-1</a:t>
            </a:r>
            <a:r>
              <a:rPr lang="en-US" dirty="0"/>
              <a:t>, and the muscle-associated intermediate filament </a:t>
            </a:r>
            <a:r>
              <a:rPr lang="en-US" dirty="0" err="1">
                <a:solidFill>
                  <a:srgbClr val="FF0000"/>
                </a:solidFill>
              </a:rPr>
              <a:t>desmin</a:t>
            </a:r>
            <a:r>
              <a:rPr lang="en-US" dirty="0"/>
              <a:t>.</a:t>
            </a:r>
          </a:p>
          <a:p>
            <a:pPr>
              <a:buFont typeface="Wingdings" panose="05000000000000000000" pitchFamily="2" charset="2"/>
              <a:buChar char="ü"/>
            </a:pPr>
            <a:endParaRPr lang="en-US" dirty="0"/>
          </a:p>
        </p:txBody>
      </p:sp>
      <p:sp>
        <p:nvSpPr>
          <p:cNvPr id="3" name="TextBox 2"/>
          <p:cNvSpPr txBox="1"/>
          <p:nvPr/>
        </p:nvSpPr>
        <p:spPr>
          <a:xfrm>
            <a:off x="179512" y="0"/>
            <a:ext cx="7560840" cy="1323439"/>
          </a:xfrm>
          <a:prstGeom prst="rect">
            <a:avLst/>
          </a:prstGeom>
          <a:noFill/>
        </p:spPr>
        <p:txBody>
          <a:bodyPr wrap="square" rtlCol="0">
            <a:spAutoFit/>
          </a:bodyPr>
          <a:lstStyle/>
          <a:p>
            <a:r>
              <a:rPr lang="en-US" sz="4000" dirty="0"/>
              <a:t>Skeletal Muscle Tumors</a:t>
            </a:r>
          </a:p>
          <a:p>
            <a:r>
              <a:rPr lang="en-US" sz="3500" dirty="0" err="1"/>
              <a:t>Rhabdomyosarcoma</a:t>
            </a:r>
            <a:r>
              <a:rPr lang="en-US" sz="4000" dirty="0"/>
              <a:t> </a:t>
            </a:r>
          </a:p>
        </p:txBody>
      </p:sp>
    </p:spTree>
    <p:extLst>
      <p:ext uri="{BB962C8B-B14F-4D97-AF65-F5344CB8AC3E}">
        <p14:creationId xmlns:p14="http://schemas.microsoft.com/office/powerpoint/2010/main" val="42903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70000" lnSpcReduction="20000"/>
          </a:bodyPr>
          <a:lstStyle/>
          <a:p>
            <a:r>
              <a:rPr lang="en-US" dirty="0"/>
              <a:t>Chromosomal translocations are found in most cases of the alveolar variant; the more common t(2;13) translocation fuses the PAX3 gene on chromosome 2 with the FKHR gene on chromosome 13.</a:t>
            </a:r>
          </a:p>
          <a:p>
            <a:endParaRPr lang="en-US" dirty="0"/>
          </a:p>
          <a:p>
            <a:r>
              <a:rPr lang="en-US" dirty="0" err="1"/>
              <a:t>Rhabdomyosarcomas</a:t>
            </a:r>
            <a:r>
              <a:rPr lang="en-US" dirty="0"/>
              <a:t> are aggressive neoplasms treated with a combination of surgery, chemotherapy, and radiation.</a:t>
            </a:r>
          </a:p>
          <a:p>
            <a:endParaRPr lang="en-US" dirty="0"/>
          </a:p>
          <a:p>
            <a:r>
              <a:rPr lang="en-US" dirty="0"/>
              <a:t>Location, histologic appearance, and tumor genetics all impact the likelihood of cure, with progressively worsening rates for </a:t>
            </a:r>
            <a:r>
              <a:rPr lang="en-US" dirty="0" err="1"/>
              <a:t>embryonal</a:t>
            </a:r>
            <a:r>
              <a:rPr lang="en-US" dirty="0"/>
              <a:t>, pleomorphic, and alveolar variants, in that order.</a:t>
            </a:r>
          </a:p>
          <a:p>
            <a:endParaRPr lang="en-US" dirty="0"/>
          </a:p>
          <a:p>
            <a:r>
              <a:rPr lang="en-US" dirty="0"/>
              <a:t>The malignancy is curable in almost two thirds of children; the prognosis is much less favorable in adults with the pleomorphic type.</a:t>
            </a:r>
          </a:p>
          <a:p>
            <a:endParaRPr lang="en-US" dirty="0"/>
          </a:p>
        </p:txBody>
      </p:sp>
    </p:spTree>
    <p:extLst>
      <p:ext uri="{BB962C8B-B14F-4D97-AF65-F5344CB8AC3E}">
        <p14:creationId xmlns:p14="http://schemas.microsoft.com/office/powerpoint/2010/main" val="397442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892480" cy="1143000"/>
          </a:xfrm>
        </p:spPr>
        <p:txBody>
          <a:bodyPr>
            <a:noAutofit/>
          </a:bodyPr>
          <a:lstStyle/>
          <a:p>
            <a:r>
              <a:rPr lang="en-US" sz="2000" dirty="0" err="1"/>
              <a:t>Rhabdomyosarcoma</a:t>
            </a:r>
            <a:r>
              <a:rPr lang="en-US" sz="2000" dirty="0"/>
              <a:t>. The </a:t>
            </a:r>
            <a:r>
              <a:rPr lang="en-US" sz="2000" dirty="0" err="1"/>
              <a:t>rhabdomyoblasts</a:t>
            </a:r>
            <a:r>
              <a:rPr lang="en-US" sz="2000" dirty="0"/>
              <a:t> are large and</a:t>
            </a:r>
            <a:br>
              <a:rPr lang="en-US" sz="2000" dirty="0"/>
            </a:br>
            <a:r>
              <a:rPr lang="en-US" sz="2000" dirty="0"/>
              <a:t>round and have abundant </a:t>
            </a:r>
            <a:r>
              <a:rPr lang="en-US" sz="2000" dirty="0" err="1"/>
              <a:t>eosinophilic</a:t>
            </a:r>
            <a:r>
              <a:rPr lang="en-US" sz="2000" dirty="0"/>
              <a:t> cytoplasm.</a:t>
            </a:r>
          </a:p>
        </p:txBody>
      </p:sp>
      <p:sp>
        <p:nvSpPr>
          <p:cNvPr id="2" name="Content Placeholder 1"/>
          <p:cNvSpPr>
            <a:spLocks noGrp="1"/>
          </p:cNvSpPr>
          <p:nvPr>
            <p:ph idx="1"/>
          </p:nvPr>
        </p:nvSpPr>
        <p:spPr>
          <a:xfrm>
            <a:off x="467544" y="1254596"/>
            <a:ext cx="8579296" cy="4525963"/>
          </a:xfrm>
        </p:spPr>
        <p:txBody>
          <a:bodyPr>
            <a:normAutofit/>
          </a:bodyPr>
          <a:lstStyle/>
          <a:p>
            <a:pPr marL="109728"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484784"/>
            <a:ext cx="6515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67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SMOOTH MUSCLE TUMORS</a:t>
            </a:r>
            <a:br>
              <a:rPr lang="en-US" dirty="0"/>
            </a:br>
            <a:endParaRPr lang="en-US" dirty="0"/>
          </a:p>
        </p:txBody>
      </p:sp>
      <p:sp>
        <p:nvSpPr>
          <p:cNvPr id="2" name="Content Placeholder 1"/>
          <p:cNvSpPr>
            <a:spLocks noGrp="1"/>
          </p:cNvSpPr>
          <p:nvPr>
            <p:ph idx="1"/>
          </p:nvPr>
        </p:nvSpPr>
        <p:spPr>
          <a:xfrm>
            <a:off x="179512" y="1481328"/>
            <a:ext cx="8507288" cy="4525963"/>
          </a:xfrm>
        </p:spPr>
        <p:txBody>
          <a:bodyPr>
            <a:normAutofit/>
          </a:bodyPr>
          <a:lstStyle/>
          <a:p>
            <a:pPr marL="109728" indent="0">
              <a:buNone/>
            </a:pPr>
            <a:r>
              <a:rPr lang="en-US" sz="3000" b="1" dirty="0">
                <a:solidFill>
                  <a:srgbClr val="7030A0"/>
                </a:solidFill>
              </a:rPr>
              <a:t>Leiomyoma</a:t>
            </a:r>
          </a:p>
          <a:p>
            <a:pPr>
              <a:buFont typeface="Wingdings" panose="05000000000000000000" pitchFamily="2" charset="2"/>
              <a:buChar char="ü"/>
            </a:pPr>
            <a:r>
              <a:rPr lang="en-US" dirty="0"/>
              <a:t>Benign smooth muscle tumors, or </a:t>
            </a:r>
            <a:r>
              <a:rPr lang="en-US" dirty="0" err="1"/>
              <a:t>leiomyomas</a:t>
            </a:r>
            <a:r>
              <a:rPr lang="en-US" dirty="0"/>
              <a:t>, are common, well-circumscribed neoplasms that can arise from smooth muscle cells anywhere in the body but are encountered</a:t>
            </a:r>
          </a:p>
          <a:p>
            <a:pPr marL="109728" indent="0">
              <a:buNone/>
            </a:pPr>
            <a:r>
              <a:rPr lang="en-US" dirty="0"/>
              <a:t>most commonly in the uterus and the skin.</a:t>
            </a:r>
          </a:p>
        </p:txBody>
      </p:sp>
    </p:spTree>
    <p:extLst>
      <p:ext uri="{BB962C8B-B14F-4D97-AF65-F5344CB8AC3E}">
        <p14:creationId xmlns:p14="http://schemas.microsoft.com/office/powerpoint/2010/main" val="37443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2074"/>
          </a:xfrm>
        </p:spPr>
        <p:txBody>
          <a:bodyPr>
            <a:normAutofit fontScale="90000"/>
          </a:bodyPr>
          <a:lstStyle/>
          <a:p>
            <a:r>
              <a:rPr lang="en-US" dirty="0" err="1">
                <a:solidFill>
                  <a:srgbClr val="7030A0"/>
                </a:solidFill>
              </a:rPr>
              <a:t>Leiomyosarcoma</a:t>
            </a:r>
            <a:br>
              <a:rPr lang="en-US" dirty="0"/>
            </a:br>
            <a:endParaRPr lang="en-US" dirty="0"/>
          </a:p>
        </p:txBody>
      </p:sp>
      <p:sp>
        <p:nvSpPr>
          <p:cNvPr id="2" name="Content Placeholder 1"/>
          <p:cNvSpPr>
            <a:spLocks noGrp="1"/>
          </p:cNvSpPr>
          <p:nvPr>
            <p:ph idx="1"/>
          </p:nvPr>
        </p:nvSpPr>
        <p:spPr>
          <a:xfrm>
            <a:off x="251520" y="692696"/>
            <a:ext cx="8892480" cy="5314595"/>
          </a:xfrm>
        </p:spPr>
        <p:txBody>
          <a:bodyPr>
            <a:normAutofit fontScale="77500" lnSpcReduction="20000"/>
          </a:bodyPr>
          <a:lstStyle/>
          <a:p>
            <a:pPr>
              <a:buFont typeface="Wingdings" panose="05000000000000000000" pitchFamily="2" charset="2"/>
              <a:buChar char="ü"/>
            </a:pPr>
            <a:r>
              <a:rPr lang="en-US" dirty="0" err="1"/>
              <a:t>Leiomyosarcomas</a:t>
            </a:r>
            <a:r>
              <a:rPr lang="en-US" dirty="0"/>
              <a:t> account for 10% to 20% of soft tissue</a:t>
            </a:r>
          </a:p>
          <a:p>
            <a:pPr marL="109728" indent="0">
              <a:buNone/>
            </a:pPr>
            <a:r>
              <a:rPr lang="en-US" dirty="0"/>
              <a:t>sarcomas. </a:t>
            </a:r>
          </a:p>
          <a:p>
            <a:pPr>
              <a:buFont typeface="Wingdings" panose="05000000000000000000" pitchFamily="2" charset="2"/>
              <a:buChar char="ü"/>
            </a:pPr>
            <a:r>
              <a:rPr lang="en-US" dirty="0"/>
              <a:t>They occur in adults, more commonly females. </a:t>
            </a:r>
          </a:p>
          <a:p>
            <a:pPr>
              <a:buFont typeface="Wingdings" panose="05000000000000000000" pitchFamily="2" charset="2"/>
              <a:buChar char="ü"/>
            </a:pPr>
            <a:r>
              <a:rPr lang="en-US" dirty="0"/>
              <a:t>Skin and deep soft tissues of the extremities and </a:t>
            </a:r>
            <a:r>
              <a:rPr lang="en-US" dirty="0" err="1"/>
              <a:t>retroperitoneum</a:t>
            </a:r>
            <a:r>
              <a:rPr lang="en-US" dirty="0"/>
              <a:t> (inferior vena cava) are common sites.</a:t>
            </a:r>
          </a:p>
          <a:p>
            <a:pPr>
              <a:buFont typeface="Wingdings" panose="05000000000000000000" pitchFamily="2" charset="2"/>
              <a:buChar char="ü"/>
            </a:pPr>
            <a:r>
              <a:rPr lang="en-US" dirty="0"/>
              <a:t> These neoplasms manifest as firm, painless masses; retroperitoneal tumors can be large and bulky and cause abdominal symptoms.</a:t>
            </a:r>
          </a:p>
          <a:p>
            <a:pPr>
              <a:buFont typeface="Wingdings" panose="05000000000000000000" pitchFamily="2" charset="2"/>
              <a:buChar char="ü"/>
            </a:pPr>
            <a:r>
              <a:rPr lang="en-US" dirty="0"/>
              <a:t>Histologic examination shows spindle cells with cigar-shaped nuclei arranged in interwoven fascicles.</a:t>
            </a:r>
          </a:p>
          <a:p>
            <a:pPr>
              <a:buFont typeface="Wingdings" panose="05000000000000000000" pitchFamily="2" charset="2"/>
              <a:buChar char="ü"/>
            </a:pPr>
            <a:r>
              <a:rPr lang="en-US" dirty="0"/>
              <a:t>Superficial or cutaneous </a:t>
            </a:r>
            <a:r>
              <a:rPr lang="en-US" dirty="0" err="1"/>
              <a:t>leiomyosarcomas</a:t>
            </a:r>
            <a:r>
              <a:rPr lang="en-US" dirty="0"/>
              <a:t> usually</a:t>
            </a:r>
          </a:p>
          <a:p>
            <a:pPr marL="109728" indent="0">
              <a:buNone/>
            </a:pPr>
            <a:r>
              <a:rPr lang="en-US" dirty="0"/>
              <a:t>are small and carry a good prognosis, whereas retroperitoneal</a:t>
            </a:r>
          </a:p>
          <a:p>
            <a:pPr marL="109728" indent="0">
              <a:buNone/>
            </a:pPr>
            <a:r>
              <a:rPr lang="en-US" dirty="0"/>
              <a:t>tumors are large and difficult to excise and cause</a:t>
            </a:r>
          </a:p>
          <a:p>
            <a:pPr marL="109728" indent="0">
              <a:buNone/>
            </a:pPr>
            <a:r>
              <a:rPr lang="en-US" dirty="0"/>
              <a:t>death by both local extension and metastatic spread.</a:t>
            </a:r>
          </a:p>
        </p:txBody>
      </p:sp>
    </p:spTree>
    <p:extLst>
      <p:ext uri="{BB962C8B-B14F-4D97-AF65-F5344CB8AC3E}">
        <p14:creationId xmlns:p14="http://schemas.microsoft.com/office/powerpoint/2010/main" val="815038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Synovial sarcoma </a:t>
            </a:r>
          </a:p>
        </p:txBody>
      </p:sp>
      <p:sp>
        <p:nvSpPr>
          <p:cNvPr id="2" name="Content Placeholder 1"/>
          <p:cNvSpPr>
            <a:spLocks noGrp="1"/>
          </p:cNvSpPr>
          <p:nvPr>
            <p:ph idx="1"/>
          </p:nvPr>
        </p:nvSpPr>
        <p:spPr/>
        <p:txBody>
          <a:bodyPr>
            <a:normAutofit fontScale="70000" lnSpcReduction="20000"/>
          </a:bodyPr>
          <a:lstStyle/>
          <a:p>
            <a:r>
              <a:rPr lang="en-US" dirty="0"/>
              <a:t>Synovial sarcoma was originally believed to recapitulate </a:t>
            </a:r>
            <a:r>
              <a:rPr lang="en-US" dirty="0" err="1"/>
              <a:t>synovium</a:t>
            </a:r>
            <a:r>
              <a:rPr lang="en-US" dirty="0"/>
              <a:t>; however, the phenotype of the neoplastic cells bears no resemblance to a </a:t>
            </a:r>
            <a:r>
              <a:rPr lang="en-US" dirty="0" err="1"/>
              <a:t>synoviocyte</a:t>
            </a:r>
            <a:r>
              <a:rPr lang="en-US" dirty="0"/>
              <a:t>, and despite the name, less than 10% of tumors are intra-articular.</a:t>
            </a:r>
          </a:p>
          <a:p>
            <a:r>
              <a:rPr lang="en-US" dirty="0"/>
              <a:t> Synovial sarcomas account for approximately 10% of all soft tissue sarcomas, typically occurring in persons in their 20s to 40s.</a:t>
            </a:r>
          </a:p>
          <a:p>
            <a:r>
              <a:rPr lang="en-US" dirty="0"/>
              <a:t>They usually develop in deep soft tissues around the large joints of the extremities, with 60% to 70% occurring around the knee. </a:t>
            </a:r>
          </a:p>
          <a:p>
            <a:r>
              <a:rPr lang="en-US" dirty="0"/>
              <a:t>Most </a:t>
            </a:r>
            <a:r>
              <a:rPr lang="en-US" dirty="0">
                <a:solidFill>
                  <a:srgbClr val="FF0000"/>
                </a:solidFill>
              </a:rPr>
              <a:t>synovial sarcomas show a characteristic (X;18</a:t>
            </a:r>
            <a:r>
              <a:rPr lang="en-US" dirty="0"/>
              <a:t>) translocation that produces a fusion gene encoding a chimeric transcription factor.</a:t>
            </a:r>
          </a:p>
          <a:p>
            <a:r>
              <a:rPr lang="en-US" dirty="0"/>
              <a:t>Synovial sarcomas are treated aggressively with limb sparing</a:t>
            </a:r>
          </a:p>
          <a:p>
            <a:pPr marL="109728" indent="0">
              <a:buNone/>
            </a:pPr>
            <a:r>
              <a:rPr lang="en-US" dirty="0"/>
              <a:t> surgery and chemotherapy. </a:t>
            </a:r>
          </a:p>
          <a:p>
            <a:r>
              <a:rPr lang="en-US" dirty="0"/>
              <a:t>Common metastatic sites are lung, bone, and regional lymph nodes. </a:t>
            </a:r>
          </a:p>
        </p:txBody>
      </p:sp>
    </p:spTree>
    <p:extLst>
      <p:ext uri="{BB962C8B-B14F-4D97-AF65-F5344CB8AC3E}">
        <p14:creationId xmlns:p14="http://schemas.microsoft.com/office/powerpoint/2010/main" val="167509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a:bodyPr>
          <a:lstStyle/>
          <a:p>
            <a:pPr marL="109728" indent="0">
              <a:buNone/>
            </a:pPr>
            <a:r>
              <a:rPr lang="en-US" dirty="0" err="1"/>
              <a:t>Microscopiacally</a:t>
            </a:r>
            <a:r>
              <a:rPr lang="en-US" dirty="0"/>
              <a:t>:</a:t>
            </a:r>
          </a:p>
          <a:p>
            <a:pPr marL="109728" indent="0">
              <a:buNone/>
            </a:pPr>
            <a:r>
              <a:rPr lang="en-US" dirty="0"/>
              <a:t>On histologic examination, synovial sarcomas may be biphasic or monophasic. </a:t>
            </a:r>
          </a:p>
          <a:p>
            <a:pPr>
              <a:buFont typeface="Wingdings" panose="05000000000000000000" pitchFamily="2" charset="2"/>
              <a:buChar char="ü"/>
            </a:pPr>
            <a:r>
              <a:rPr lang="en-US" dirty="0"/>
              <a:t>Classic </a:t>
            </a:r>
            <a:r>
              <a:rPr lang="en-US" b="1" dirty="0"/>
              <a:t>biphasic </a:t>
            </a:r>
            <a:r>
              <a:rPr lang="en-US" dirty="0"/>
              <a:t>synovial sarcoma exhibits</a:t>
            </a:r>
          </a:p>
          <a:p>
            <a:pPr marL="109728" indent="0">
              <a:buNone/>
            </a:pPr>
            <a:r>
              <a:rPr lang="en-US" dirty="0"/>
              <a:t>differentiation of tumor cells into both epithelial-type cells and spindle cells.</a:t>
            </a:r>
          </a:p>
          <a:p>
            <a:pPr>
              <a:buFont typeface="Wingdings" panose="05000000000000000000" pitchFamily="2" charset="2"/>
              <a:buChar char="ü"/>
            </a:pPr>
            <a:r>
              <a:rPr lang="en-US" dirty="0"/>
              <a:t>Many of </a:t>
            </a:r>
            <a:r>
              <a:rPr lang="en-US" dirty="0" err="1"/>
              <a:t>synovil</a:t>
            </a:r>
            <a:r>
              <a:rPr lang="en-US" dirty="0"/>
              <a:t>  sarcomas are </a:t>
            </a:r>
            <a:r>
              <a:rPr lang="en-US" b="1" dirty="0"/>
              <a:t>monophasic</a:t>
            </a:r>
            <a:r>
              <a:rPr lang="en-US" dirty="0"/>
              <a:t>—that is, composed of spindle cells only. </a:t>
            </a:r>
          </a:p>
        </p:txBody>
      </p:sp>
    </p:spTree>
    <p:extLst>
      <p:ext uri="{BB962C8B-B14F-4D97-AF65-F5344CB8AC3E}">
        <p14:creationId xmlns:p14="http://schemas.microsoft.com/office/powerpoint/2010/main" val="71104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Synovial sarcoma exhibiting a classic biphasic spindle cell</a:t>
            </a:r>
            <a:br>
              <a:rPr lang="en-US" sz="2000" dirty="0"/>
            </a:br>
            <a:r>
              <a:rPr lang="en-US" sz="2000" dirty="0"/>
              <a:t>and </a:t>
            </a:r>
            <a:r>
              <a:rPr lang="en-US" sz="2000" dirty="0" err="1"/>
              <a:t>glandlike</a:t>
            </a:r>
            <a:r>
              <a:rPr lang="en-US" sz="2000" dirty="0"/>
              <a:t> histologic appearance.</a:t>
            </a:r>
          </a:p>
        </p:txBody>
      </p:sp>
      <p:sp>
        <p:nvSpPr>
          <p:cNvPr id="2" name="Content Placeholder 1"/>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772816"/>
            <a:ext cx="6515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58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Most soft tissue tumors arise without antecedent causes. Rarely, radiation exposure, burn injury, or toxin exposure is implicated.</a:t>
            </a:r>
          </a:p>
          <a:p>
            <a:pPr marL="457200" indent="-457200"/>
            <a:r>
              <a:rPr lang="en-US" dirty="0"/>
              <a:t>Virus: Kaposi sarcoma is associated with the human </a:t>
            </a:r>
            <a:r>
              <a:rPr lang="en-US" dirty="0" err="1"/>
              <a:t>herpesvirus</a:t>
            </a:r>
            <a:r>
              <a:rPr lang="en-US" dirty="0"/>
              <a:t> 8.</a:t>
            </a:r>
          </a:p>
          <a:p>
            <a:pPr marL="457200" indent="-457200"/>
            <a:r>
              <a:rPr lang="en-US" dirty="0"/>
              <a:t>A small minority of soft tissue tumors are associated with genetic syndromes, most notably:</a:t>
            </a:r>
          </a:p>
          <a:p>
            <a:pPr>
              <a:buFont typeface="Wingdings" panose="05000000000000000000" pitchFamily="2" charset="2"/>
              <a:buChar char="q"/>
            </a:pPr>
            <a:r>
              <a:rPr lang="en-US" dirty="0"/>
              <a:t> Neurofibromatosis type 1 (</a:t>
            </a:r>
            <a:r>
              <a:rPr lang="en-US" dirty="0" err="1"/>
              <a:t>neurofibroma</a:t>
            </a:r>
            <a:r>
              <a:rPr lang="en-US" dirty="0"/>
              <a:t>, malignant </a:t>
            </a:r>
            <a:r>
              <a:rPr lang="en-US" dirty="0" err="1"/>
              <a:t>schwannoma</a:t>
            </a:r>
            <a:r>
              <a:rPr lang="en-US" dirty="0"/>
              <a:t>).</a:t>
            </a:r>
          </a:p>
          <a:p>
            <a:pPr>
              <a:buFont typeface="Wingdings" panose="05000000000000000000" pitchFamily="2" charset="2"/>
              <a:buChar char="q"/>
            </a:pPr>
            <a:r>
              <a:rPr lang="en-US" dirty="0"/>
              <a:t>Gardner syndrome (</a:t>
            </a:r>
            <a:r>
              <a:rPr lang="en-US" dirty="0" err="1"/>
              <a:t>fibromatosis</a:t>
            </a:r>
            <a:r>
              <a:rPr lang="en-US" dirty="0"/>
              <a:t>).</a:t>
            </a:r>
          </a:p>
          <a:p>
            <a:pPr>
              <a:buFont typeface="Wingdings" panose="05000000000000000000" pitchFamily="2" charset="2"/>
              <a:buChar char="q"/>
            </a:pPr>
            <a:r>
              <a:rPr lang="en-US" dirty="0"/>
              <a:t>Li-</a:t>
            </a:r>
            <a:r>
              <a:rPr lang="en-US" dirty="0" err="1"/>
              <a:t>Fraumeni</a:t>
            </a:r>
            <a:r>
              <a:rPr lang="en-US" dirty="0"/>
              <a:t> syndrome (soft tissue sarcoma).</a:t>
            </a:r>
          </a:p>
        </p:txBody>
      </p:sp>
      <p:sp>
        <p:nvSpPr>
          <p:cNvPr id="2" name="TextBox 1"/>
          <p:cNvSpPr txBox="1"/>
          <p:nvPr/>
        </p:nvSpPr>
        <p:spPr>
          <a:xfrm>
            <a:off x="467544" y="260170"/>
            <a:ext cx="8676456" cy="553998"/>
          </a:xfrm>
          <a:prstGeom prst="rect">
            <a:avLst/>
          </a:prstGeom>
          <a:noFill/>
        </p:spPr>
        <p:txBody>
          <a:bodyPr wrap="square" rtlCol="0">
            <a:spAutoFit/>
          </a:bodyPr>
          <a:lstStyle/>
          <a:p>
            <a:r>
              <a:rPr lang="en-US" sz="3000" b="1" dirty="0">
                <a:solidFill>
                  <a:schemeClr val="tx2"/>
                </a:solidFill>
                <a:effectLst>
                  <a:outerShdw blurRad="31750" dist="25400" dir="5400000" algn="tl" rotWithShape="0">
                    <a:srgbClr val="000000">
                      <a:alpha val="25000"/>
                    </a:srgbClr>
                  </a:outerShdw>
                </a:effectLst>
                <a:latin typeface="+mj-lt"/>
                <a:ea typeface="+mj-ea"/>
                <a:cs typeface="+mj-cs"/>
              </a:rPr>
              <a:t>What are the causes of soft tissue tumor ???</a:t>
            </a:r>
          </a:p>
        </p:txBody>
      </p:sp>
    </p:spTree>
    <p:extLst>
      <p:ext uri="{BB962C8B-B14F-4D97-AF65-F5344CB8AC3E}">
        <p14:creationId xmlns:p14="http://schemas.microsoft.com/office/powerpoint/2010/main" val="211923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solidFill>
                  <a:prstClr val="black"/>
                </a:solidFill>
              </a:rPr>
              <a:t>Bone Tumors</a:t>
            </a:r>
            <a:endParaRPr lang="en-US" dirty="0"/>
          </a:p>
        </p:txBody>
      </p:sp>
      <p:sp>
        <p:nvSpPr>
          <p:cNvPr id="3" name="Subtitle 2"/>
          <p:cNvSpPr>
            <a:spLocks noGrp="1"/>
          </p:cNvSpPr>
          <p:nvPr>
            <p:ph type="subTitle" idx="1"/>
          </p:nvPr>
        </p:nvSpPr>
        <p:spPr>
          <a:xfrm>
            <a:off x="1115616" y="3861048"/>
            <a:ext cx="6400800" cy="1752600"/>
          </a:xfrm>
        </p:spPr>
        <p:txBody>
          <a:bodyPr>
            <a:normAutofit fontScale="62500" lnSpcReduction="20000"/>
          </a:bodyPr>
          <a:lstStyle/>
          <a:p>
            <a:r>
              <a:rPr lang="en-US" b="1" dirty="0">
                <a:solidFill>
                  <a:schemeClr val="tx1"/>
                </a:solidFill>
              </a:rPr>
              <a:t>Dr. </a:t>
            </a:r>
            <a:r>
              <a:rPr lang="en-US" b="1" dirty="0" err="1">
                <a:solidFill>
                  <a:schemeClr val="tx1"/>
                </a:solidFill>
              </a:rPr>
              <a:t>Bushra</a:t>
            </a:r>
            <a:r>
              <a:rPr lang="en-US" b="1" dirty="0">
                <a:solidFill>
                  <a:schemeClr val="tx1"/>
                </a:solidFill>
              </a:rPr>
              <a:t> </a:t>
            </a:r>
            <a:r>
              <a:rPr lang="en-US" b="1" dirty="0" err="1">
                <a:solidFill>
                  <a:schemeClr val="tx1"/>
                </a:solidFill>
              </a:rPr>
              <a:t>AlTarawneh</a:t>
            </a:r>
            <a:r>
              <a:rPr lang="en-US" b="1" dirty="0">
                <a:solidFill>
                  <a:schemeClr val="tx1"/>
                </a:solidFill>
              </a:rPr>
              <a:t>, MD</a:t>
            </a:r>
          </a:p>
          <a:p>
            <a:r>
              <a:rPr lang="en-US" b="1" dirty="0">
                <a:solidFill>
                  <a:schemeClr val="tx1"/>
                </a:solidFill>
              </a:rPr>
              <a:t>Anatomical pathology </a:t>
            </a:r>
            <a:br>
              <a:rPr lang="en-US" b="1" dirty="0">
                <a:solidFill>
                  <a:schemeClr val="tx1"/>
                </a:solidFill>
              </a:rPr>
            </a:br>
            <a:r>
              <a:rPr lang="en-US" b="1" dirty="0">
                <a:solidFill>
                  <a:schemeClr val="tx1"/>
                </a:solidFill>
              </a:rPr>
              <a:t>Mutah University</a:t>
            </a:r>
            <a:br>
              <a:rPr lang="en-US" b="1" dirty="0">
                <a:solidFill>
                  <a:schemeClr val="tx1"/>
                </a:solidFill>
              </a:rPr>
            </a:br>
            <a:r>
              <a:rPr lang="en-US" b="1" dirty="0">
                <a:solidFill>
                  <a:schemeClr val="tx1"/>
                </a:solidFill>
              </a:rPr>
              <a:t>School of Medicine- Department of Laboratory medicine &amp; Pathology</a:t>
            </a:r>
            <a:br>
              <a:rPr lang="en-US" dirty="0">
                <a:solidFill>
                  <a:schemeClr val="tx1"/>
                </a:solidFill>
              </a:rPr>
            </a:br>
            <a:r>
              <a:rPr lang="en-US" b="1" dirty="0">
                <a:solidFill>
                  <a:schemeClr val="tx1"/>
                </a:solidFill>
              </a:rPr>
              <a:t>MSS lectures 2021</a:t>
            </a:r>
          </a:p>
        </p:txBody>
      </p:sp>
      <p:pic>
        <p:nvPicPr>
          <p:cNvPr id="4" name="Picture 3"/>
          <p:cNvPicPr>
            <a:picLocks noChangeAspect="1"/>
          </p:cNvPicPr>
          <p:nvPr/>
        </p:nvPicPr>
        <p:blipFill rotWithShape="1">
          <a:blip r:embed="rId2"/>
          <a:srcRect l="53620" t="35615" r="19515" b="22573"/>
          <a:stretch/>
        </p:blipFill>
        <p:spPr>
          <a:xfrm>
            <a:off x="7220519" y="4100524"/>
            <a:ext cx="1560963" cy="2149523"/>
          </a:xfrm>
          <a:prstGeom prst="rect">
            <a:avLst/>
          </a:prstGeom>
        </p:spPr>
      </p:pic>
    </p:spTree>
    <p:extLst>
      <p:ext uri="{BB962C8B-B14F-4D97-AF65-F5344CB8AC3E}">
        <p14:creationId xmlns:p14="http://schemas.microsoft.com/office/powerpoint/2010/main" val="1611251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 y="188640"/>
            <a:ext cx="9144000" cy="4525963"/>
          </a:xfrm>
        </p:spPr>
        <p:txBody>
          <a:bodyPr>
            <a:normAutofit fontScale="62500" lnSpcReduction="20000"/>
          </a:bodyPr>
          <a:lstStyle/>
          <a:p>
            <a:pPr marL="109728" indent="0">
              <a:buNone/>
            </a:pPr>
            <a:endParaRPr lang="en-US" dirty="0"/>
          </a:p>
          <a:p>
            <a:r>
              <a:rPr lang="en-US" dirty="0"/>
              <a:t>Primary bone tumors are considerably less common than bone metastases from other primary sites.</a:t>
            </a:r>
          </a:p>
          <a:p>
            <a:pPr marL="109728" indent="0">
              <a:buNone/>
            </a:pPr>
            <a:endParaRPr lang="en-US" dirty="0"/>
          </a:p>
          <a:p>
            <a:r>
              <a:rPr lang="en-US" dirty="0"/>
              <a:t>Primary bone tumors exhibit great morphologic diversity and clinical behaviors—from benign to aggressively malignant.</a:t>
            </a:r>
          </a:p>
          <a:p>
            <a:pPr marL="109728" indent="0">
              <a:buNone/>
            </a:pPr>
            <a:endParaRPr lang="en-US" dirty="0"/>
          </a:p>
          <a:p>
            <a:r>
              <a:rPr lang="en-US" dirty="0"/>
              <a:t>Most are classified according to the normal cell counterpart and line of differentiation.</a:t>
            </a:r>
          </a:p>
          <a:p>
            <a:pPr marL="109728" indent="0">
              <a:buNone/>
            </a:pPr>
            <a:endParaRPr lang="en-US" dirty="0"/>
          </a:p>
          <a:p>
            <a:r>
              <a:rPr lang="en-US" dirty="0"/>
              <a:t>Most bone tumors arise without any previous known cause. Nevertheless, genetic syndromes (e.g., Li-</a:t>
            </a:r>
            <a:r>
              <a:rPr lang="en-US" dirty="0" err="1"/>
              <a:t>Fraumeni</a:t>
            </a:r>
            <a:r>
              <a:rPr lang="en-US" dirty="0"/>
              <a:t> and retinoblastoma syndromes) are associated with osteosarcomas, as are (rarely) bone infarcts, chronic osteomyelitis, Paget disease, irradiation, and use of metal orthopedic devices.</a:t>
            </a:r>
          </a:p>
        </p:txBody>
      </p:sp>
    </p:spTree>
    <p:extLst>
      <p:ext uri="{BB962C8B-B14F-4D97-AF65-F5344CB8AC3E}">
        <p14:creationId xmlns:p14="http://schemas.microsoft.com/office/powerpoint/2010/main" val="4243895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109538"/>
            <a:ext cx="4810125"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127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Clinical Presentation</a:t>
            </a:r>
          </a:p>
        </p:txBody>
      </p:sp>
      <p:sp>
        <p:nvSpPr>
          <p:cNvPr id="2" name="Content Placeholder 1"/>
          <p:cNvSpPr>
            <a:spLocks noGrp="1"/>
          </p:cNvSpPr>
          <p:nvPr>
            <p:ph idx="1"/>
          </p:nvPr>
        </p:nvSpPr>
        <p:spPr>
          <a:xfrm>
            <a:off x="0" y="1481328"/>
            <a:ext cx="8686800" cy="4525963"/>
          </a:xfrm>
        </p:spPr>
        <p:txBody>
          <a:bodyPr>
            <a:normAutofit lnSpcReduction="10000"/>
          </a:bodyPr>
          <a:lstStyle/>
          <a:p>
            <a:r>
              <a:rPr lang="en-US" dirty="0"/>
              <a:t>Benign lesions frequently are asymptomatic and are detected as incidental findings. Others produce pain or a slowly growing mass.</a:t>
            </a:r>
          </a:p>
          <a:p>
            <a:r>
              <a:rPr lang="en-US" dirty="0"/>
              <a:t>Occasionally, a pathologic fracture is the first manifestation.</a:t>
            </a:r>
          </a:p>
          <a:p>
            <a:r>
              <a:rPr lang="en-US" dirty="0"/>
              <a:t>Radiologic imaging is critical in the evaluation of bone tumors; however, biopsy and histologic study and, in some cases, molecular tests are necessary for diagnosis.</a:t>
            </a:r>
          </a:p>
        </p:txBody>
      </p:sp>
    </p:spTree>
    <p:extLst>
      <p:ext uri="{BB962C8B-B14F-4D97-AF65-F5344CB8AC3E}">
        <p14:creationId xmlns:p14="http://schemas.microsoft.com/office/powerpoint/2010/main" val="214831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sz="4100" dirty="0" err="1">
                <a:solidFill>
                  <a:srgbClr val="FF0000"/>
                </a:solidFill>
              </a:rPr>
              <a:t>Osteoma</a:t>
            </a:r>
            <a:endParaRPr lang="en-US" sz="4100" dirty="0">
              <a:solidFill>
                <a:srgbClr val="FF0000"/>
              </a:solidFill>
            </a:endParaRPr>
          </a:p>
          <a:p>
            <a:pPr marL="109728" indent="0">
              <a:buNone/>
            </a:pPr>
            <a:endParaRPr lang="en-US" dirty="0">
              <a:solidFill>
                <a:srgbClr val="FF0000"/>
              </a:solidFill>
            </a:endParaRPr>
          </a:p>
          <a:p>
            <a:r>
              <a:rPr lang="en-US" dirty="0" err="1"/>
              <a:t>Osteomas</a:t>
            </a:r>
            <a:r>
              <a:rPr lang="en-US" dirty="0"/>
              <a:t> are benign lesions most commonly encountered</a:t>
            </a:r>
          </a:p>
          <a:p>
            <a:pPr marL="109728" indent="0">
              <a:buNone/>
            </a:pPr>
            <a:r>
              <a:rPr lang="en-US" dirty="0"/>
              <a:t>in the head and neck, including the </a:t>
            </a:r>
            <a:r>
              <a:rPr lang="en-US" dirty="0" err="1"/>
              <a:t>paranasal</a:t>
            </a:r>
            <a:r>
              <a:rPr lang="en-US" dirty="0"/>
              <a:t> sinuses, but</a:t>
            </a:r>
          </a:p>
          <a:p>
            <a:pPr marL="109728" indent="0">
              <a:buNone/>
            </a:pPr>
            <a:r>
              <a:rPr lang="en-US" dirty="0"/>
              <a:t>which can occur elsewhere as well.</a:t>
            </a:r>
          </a:p>
          <a:p>
            <a:r>
              <a:rPr lang="en-US" dirty="0"/>
              <a:t>They typically present in middle age as solitary, slowly growing, hard, </a:t>
            </a:r>
            <a:r>
              <a:rPr lang="en-US" dirty="0" err="1"/>
              <a:t>exophytic</a:t>
            </a:r>
            <a:r>
              <a:rPr lang="en-US" dirty="0"/>
              <a:t> masses on a bone surface.</a:t>
            </a:r>
          </a:p>
          <a:p>
            <a:r>
              <a:rPr lang="en-US" dirty="0"/>
              <a:t>Multiple lesions are a feature of Gardner syndrome.</a:t>
            </a:r>
          </a:p>
          <a:p>
            <a:r>
              <a:rPr lang="en-US" dirty="0"/>
              <a:t>On histologic examination, </a:t>
            </a:r>
            <a:r>
              <a:rPr lang="en-US" dirty="0" err="1"/>
              <a:t>osteomas</a:t>
            </a:r>
            <a:r>
              <a:rPr lang="en-US" dirty="0"/>
              <a:t> recapitulate cortical type bone and are composed of a mixture of woven and</a:t>
            </a:r>
          </a:p>
          <a:p>
            <a:pPr marL="109728" indent="0">
              <a:buNone/>
            </a:pPr>
            <a:r>
              <a:rPr lang="en-US" dirty="0"/>
              <a:t>    lamellar bone.</a:t>
            </a:r>
          </a:p>
          <a:p>
            <a:r>
              <a:rPr lang="en-US" dirty="0"/>
              <a:t>They are not locally aggressive and do not undergo malignant transformation.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48677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428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88640"/>
            <a:ext cx="8928992" cy="5818651"/>
          </a:xfrm>
        </p:spPr>
        <p:txBody>
          <a:bodyPr>
            <a:normAutofit fontScale="70000" lnSpcReduction="20000"/>
          </a:bodyPr>
          <a:lstStyle/>
          <a:p>
            <a:pPr marL="109728" indent="0">
              <a:buNone/>
            </a:pPr>
            <a:r>
              <a:rPr lang="en-US" sz="3800" dirty="0">
                <a:solidFill>
                  <a:srgbClr val="FF0000"/>
                </a:solidFill>
              </a:rPr>
              <a:t>Osteoid </a:t>
            </a:r>
            <a:r>
              <a:rPr lang="en-US" sz="3800" dirty="0" err="1">
                <a:solidFill>
                  <a:srgbClr val="FF0000"/>
                </a:solidFill>
              </a:rPr>
              <a:t>Osteoma</a:t>
            </a:r>
            <a:r>
              <a:rPr lang="en-US" sz="3800" dirty="0">
                <a:solidFill>
                  <a:srgbClr val="FF0000"/>
                </a:solidFill>
              </a:rPr>
              <a:t> and </a:t>
            </a:r>
            <a:r>
              <a:rPr lang="en-US" sz="3800" dirty="0" err="1">
                <a:solidFill>
                  <a:srgbClr val="FF0000"/>
                </a:solidFill>
              </a:rPr>
              <a:t>Osteoblastoma</a:t>
            </a:r>
            <a:endParaRPr lang="en-US" sz="3800" dirty="0">
              <a:solidFill>
                <a:srgbClr val="FF0000"/>
              </a:solidFill>
            </a:endParaRPr>
          </a:p>
          <a:p>
            <a:r>
              <a:rPr lang="en-US" dirty="0"/>
              <a:t>Osteoid </a:t>
            </a:r>
            <a:r>
              <a:rPr lang="en-US" dirty="0" err="1"/>
              <a:t>osteomas</a:t>
            </a:r>
            <a:r>
              <a:rPr lang="en-US" dirty="0"/>
              <a:t> and </a:t>
            </a:r>
            <a:r>
              <a:rPr lang="en-US" dirty="0" err="1"/>
              <a:t>osteoblastomas</a:t>
            </a:r>
            <a:r>
              <a:rPr lang="en-US" dirty="0"/>
              <a:t> are benign neoplasms with very similar histologic features.</a:t>
            </a:r>
          </a:p>
          <a:p>
            <a:r>
              <a:rPr lang="en-US" dirty="0"/>
              <a:t>Both lesions typically appear during the teenage years and 20s, with a male predilection (2 : 1 for osteoid </a:t>
            </a:r>
            <a:r>
              <a:rPr lang="en-US" dirty="0" err="1"/>
              <a:t>osteomas</a:t>
            </a:r>
            <a:r>
              <a:rPr lang="en-US" dirty="0"/>
              <a:t>). </a:t>
            </a:r>
          </a:p>
          <a:p>
            <a:r>
              <a:rPr lang="en-US" dirty="0"/>
              <a:t>They are distinguished from each other primarily by their size and clinical presentation.</a:t>
            </a:r>
          </a:p>
          <a:p>
            <a:r>
              <a:rPr lang="en-US" dirty="0"/>
              <a:t>Osteoid </a:t>
            </a:r>
            <a:r>
              <a:rPr lang="en-US" dirty="0" err="1"/>
              <a:t>osteomas</a:t>
            </a:r>
            <a:r>
              <a:rPr lang="en-US" dirty="0"/>
              <a:t> arise most often beneath the </a:t>
            </a:r>
            <a:r>
              <a:rPr lang="en-US" dirty="0" err="1"/>
              <a:t>periosteum</a:t>
            </a:r>
            <a:r>
              <a:rPr lang="en-US" dirty="0"/>
              <a:t> or within the cortex in the proximal femur and tibia are by definition less than 2 cm in diameter, whereas </a:t>
            </a:r>
            <a:r>
              <a:rPr lang="en-US" dirty="0" err="1"/>
              <a:t>osteoblastomas</a:t>
            </a:r>
            <a:r>
              <a:rPr lang="en-US" dirty="0"/>
              <a:t> are larger.</a:t>
            </a:r>
          </a:p>
          <a:p>
            <a:r>
              <a:rPr lang="en-US" dirty="0"/>
              <a:t>Localized pain, most severe at night, is an almost universal complaint with osteoid </a:t>
            </a:r>
            <a:r>
              <a:rPr lang="en-US" dirty="0" err="1"/>
              <a:t>osteomas</a:t>
            </a:r>
            <a:r>
              <a:rPr lang="en-US" dirty="0"/>
              <a:t>, and usually is relieved by aspirin. </a:t>
            </a:r>
          </a:p>
          <a:p>
            <a:r>
              <a:rPr lang="en-US" dirty="0" err="1"/>
              <a:t>Osteoblastomas</a:t>
            </a:r>
            <a:r>
              <a:rPr lang="en-US" dirty="0"/>
              <a:t> arise most often in the vertebral column; they also cause pain, although it often is more difficult to localize and is not responsive to aspirin. </a:t>
            </a:r>
          </a:p>
          <a:p>
            <a:r>
              <a:rPr lang="en-US" dirty="0"/>
              <a:t>Local excision is the treatment of choice; incompletely resected lesions can recur. </a:t>
            </a:r>
          </a:p>
          <a:p>
            <a:r>
              <a:rPr lang="en-US" dirty="0"/>
              <a:t>Malignant transformation is rare unless the lesion is treated with irradiation.</a:t>
            </a:r>
          </a:p>
        </p:txBody>
      </p:sp>
    </p:spTree>
    <p:extLst>
      <p:ext uri="{BB962C8B-B14F-4D97-AF65-F5344CB8AC3E}">
        <p14:creationId xmlns:p14="http://schemas.microsoft.com/office/powerpoint/2010/main" val="2837840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85000" lnSpcReduction="20000"/>
          </a:bodyPr>
          <a:lstStyle/>
          <a:p>
            <a:endParaRPr lang="en-US" dirty="0"/>
          </a:p>
          <a:p>
            <a:pPr marL="109728" indent="0">
              <a:buNone/>
            </a:pPr>
            <a:r>
              <a:rPr lang="en-US" dirty="0"/>
              <a:t>MORPHOLOGY</a:t>
            </a:r>
          </a:p>
          <a:p>
            <a:r>
              <a:rPr lang="en-US" dirty="0"/>
              <a:t>On gross inspection, both lesions are round-to-oval masses of hemorrhagic, gritty-appearing tan tissue. A rim of sclerotic bone is present at the edge of both types of tumors. </a:t>
            </a:r>
          </a:p>
          <a:p>
            <a:pPr marL="109728" indent="0">
              <a:buNone/>
            </a:pPr>
            <a:endParaRPr lang="en-US" dirty="0"/>
          </a:p>
          <a:p>
            <a:r>
              <a:rPr lang="en-US" dirty="0"/>
              <a:t> On microscopic examination, both neoplasms are composed of interlacing </a:t>
            </a:r>
            <a:r>
              <a:rPr lang="en-US" dirty="0" err="1"/>
              <a:t>trabeculae</a:t>
            </a:r>
            <a:r>
              <a:rPr lang="en-US" dirty="0"/>
              <a:t> of woven bone surrounded by osteoblasts. The intervening stroma is loose, vascular connective tissue containing variable numbers of giant cells.</a:t>
            </a:r>
          </a:p>
          <a:p>
            <a:endParaRPr lang="en-US" dirty="0"/>
          </a:p>
        </p:txBody>
      </p:sp>
    </p:spTree>
    <p:extLst>
      <p:ext uri="{BB962C8B-B14F-4D97-AF65-F5344CB8AC3E}">
        <p14:creationId xmlns:p14="http://schemas.microsoft.com/office/powerpoint/2010/main" val="2912290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8712968" cy="1143000"/>
          </a:xfrm>
        </p:spPr>
        <p:txBody>
          <a:bodyPr>
            <a:noAutofit/>
          </a:bodyPr>
          <a:lstStyle/>
          <a:p>
            <a:r>
              <a:rPr lang="en-US" sz="2000" dirty="0">
                <a:solidFill>
                  <a:srgbClr val="FF0000"/>
                </a:solidFill>
              </a:rPr>
              <a:t>Osteoid</a:t>
            </a:r>
            <a:r>
              <a:rPr lang="en-US" sz="2000" dirty="0"/>
              <a:t> </a:t>
            </a:r>
            <a:r>
              <a:rPr lang="en-US" sz="2000" dirty="0" err="1">
                <a:solidFill>
                  <a:srgbClr val="FF0000"/>
                </a:solidFill>
              </a:rPr>
              <a:t>osteoma</a:t>
            </a:r>
            <a:r>
              <a:rPr lang="en-US" sz="2000" dirty="0">
                <a:solidFill>
                  <a:srgbClr val="FF0000"/>
                </a:solidFill>
              </a:rPr>
              <a:t> </a:t>
            </a:r>
            <a:r>
              <a:rPr lang="en-US" sz="2000" dirty="0"/>
              <a:t>showing randomly oriented </a:t>
            </a:r>
            <a:r>
              <a:rPr lang="en-US" sz="2000" dirty="0" err="1"/>
              <a:t>trabeculae</a:t>
            </a:r>
            <a:r>
              <a:rPr lang="en-US" sz="2000" dirty="0"/>
              <a:t> of woven bone rimmed by prominent osteoblasts. The </a:t>
            </a:r>
            <a:r>
              <a:rPr lang="en-US" sz="2000" dirty="0" err="1"/>
              <a:t>intertrabecular</a:t>
            </a:r>
            <a:r>
              <a:rPr lang="en-US" sz="2000" dirty="0"/>
              <a:t> spaces are filled by vascular loose connective tissue.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5055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040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6632"/>
            <a:ext cx="8579296" cy="6624736"/>
          </a:xfrm>
        </p:spPr>
        <p:txBody>
          <a:bodyPr>
            <a:normAutofit fontScale="62500" lnSpcReduction="20000"/>
          </a:bodyPr>
          <a:lstStyle/>
          <a:p>
            <a:pPr marL="109728" indent="0">
              <a:buNone/>
            </a:pPr>
            <a:r>
              <a:rPr lang="en-US" sz="5800" dirty="0">
                <a:solidFill>
                  <a:srgbClr val="FF0000"/>
                </a:solidFill>
              </a:rPr>
              <a:t>Osteosarcoma</a:t>
            </a:r>
          </a:p>
          <a:p>
            <a:r>
              <a:rPr lang="en-US" dirty="0"/>
              <a:t>Osteosarcoma is a bone-producing malignant </a:t>
            </a:r>
            <a:r>
              <a:rPr lang="en-US" dirty="0" err="1"/>
              <a:t>mesenchymal</a:t>
            </a:r>
            <a:r>
              <a:rPr lang="en-US" dirty="0"/>
              <a:t> tumor. </a:t>
            </a:r>
          </a:p>
          <a:p>
            <a:pPr marL="109728" indent="0">
              <a:buNone/>
            </a:pPr>
            <a:endParaRPr lang="en-US" dirty="0"/>
          </a:p>
          <a:p>
            <a:r>
              <a:rPr lang="en-US" dirty="0"/>
              <a:t>After myeloma and lymphoma, osteosarcoma is the most common primary malignant tumor of bone.</a:t>
            </a:r>
          </a:p>
          <a:p>
            <a:pPr marL="109728" indent="0">
              <a:buNone/>
            </a:pPr>
            <a:endParaRPr lang="en-US" dirty="0"/>
          </a:p>
          <a:p>
            <a:r>
              <a:rPr lang="en-US" dirty="0"/>
              <a:t>Osteosarcomas occur in all age groups, but about 75% of patients are </a:t>
            </a:r>
            <a:r>
              <a:rPr lang="en-US" dirty="0">
                <a:solidFill>
                  <a:srgbClr val="FF0000"/>
                </a:solidFill>
              </a:rPr>
              <a:t>younger </a:t>
            </a:r>
            <a:r>
              <a:rPr lang="en-US" dirty="0"/>
              <a:t>than 20 years of age, with a </a:t>
            </a:r>
            <a:r>
              <a:rPr lang="en-US" dirty="0">
                <a:solidFill>
                  <a:srgbClr val="FF0000"/>
                </a:solidFill>
              </a:rPr>
              <a:t>second peak </a:t>
            </a:r>
            <a:r>
              <a:rPr lang="en-US" dirty="0"/>
              <a:t>occurring in elderly persons.</a:t>
            </a:r>
          </a:p>
          <a:p>
            <a:pPr marL="109728" indent="0">
              <a:buNone/>
            </a:pPr>
            <a:endParaRPr lang="en-US" dirty="0"/>
          </a:p>
          <a:p>
            <a:r>
              <a:rPr lang="en-US" dirty="0"/>
              <a:t> Men are more commonly affected than women (1.6 : 1). </a:t>
            </a:r>
          </a:p>
          <a:p>
            <a:pPr marL="109728" indent="0">
              <a:buNone/>
            </a:pPr>
            <a:endParaRPr lang="en-US" dirty="0"/>
          </a:p>
          <a:p>
            <a:r>
              <a:rPr lang="en-US" dirty="0"/>
              <a:t>Most tumors arise in the </a:t>
            </a:r>
            <a:r>
              <a:rPr lang="en-US" dirty="0" err="1"/>
              <a:t>metaphyseal</a:t>
            </a:r>
            <a:r>
              <a:rPr lang="en-US" dirty="0"/>
              <a:t> region of the long bones of the extremities, with almost 60% occurring about </a:t>
            </a:r>
            <a:r>
              <a:rPr lang="en-US" dirty="0">
                <a:solidFill>
                  <a:srgbClr val="FF0000"/>
                </a:solidFill>
              </a:rPr>
              <a:t>the knee</a:t>
            </a:r>
            <a:r>
              <a:rPr lang="en-US" dirty="0"/>
              <a:t>.</a:t>
            </a:r>
          </a:p>
          <a:p>
            <a:pPr marL="109728" indent="0">
              <a:buNone/>
            </a:pPr>
            <a:endParaRPr lang="en-US" dirty="0"/>
          </a:p>
          <a:p>
            <a:r>
              <a:rPr lang="en-US" dirty="0">
                <a:solidFill>
                  <a:srgbClr val="FF0000"/>
                </a:solidFill>
              </a:rPr>
              <a:t>Microscopically</a:t>
            </a:r>
            <a:r>
              <a:rPr lang="en-US" dirty="0"/>
              <a:t>: Tumor cells vary in size and shape and frequently have large </a:t>
            </a:r>
            <a:r>
              <a:rPr lang="en-US" dirty="0" err="1"/>
              <a:t>hyperchromatic</a:t>
            </a:r>
            <a:r>
              <a:rPr lang="en-US" dirty="0"/>
              <a:t> nuclei; bizarre tumor giant cells are common, as are mitotic figures. </a:t>
            </a:r>
            <a:r>
              <a:rPr lang="en-US" b="1" dirty="0"/>
              <a:t>The production of coarse and lacelike mineralized or </a:t>
            </a:r>
            <a:r>
              <a:rPr lang="en-US" b="1" dirty="0" err="1"/>
              <a:t>unmineralized</a:t>
            </a:r>
            <a:r>
              <a:rPr lang="en-US" b="1" dirty="0"/>
              <a:t> bone (osteoid) by malignant cells is essential for diagnosis of osteosarcoma </a:t>
            </a:r>
            <a:r>
              <a:rPr lang="en-US" dirty="0"/>
              <a:t>. </a:t>
            </a:r>
          </a:p>
          <a:p>
            <a:r>
              <a:rPr lang="en-US" dirty="0"/>
              <a:t>Vascular invasion is common, as is spontaneous tumor necrosis.</a:t>
            </a:r>
          </a:p>
          <a:p>
            <a:pPr marL="109728" indent="0">
              <a:buNone/>
            </a:pPr>
            <a:endParaRPr lang="en-US" dirty="0"/>
          </a:p>
        </p:txBody>
      </p:sp>
    </p:spTree>
    <p:extLst>
      <p:ext uri="{BB962C8B-B14F-4D97-AF65-F5344CB8AC3E}">
        <p14:creationId xmlns:p14="http://schemas.microsoft.com/office/powerpoint/2010/main" val="3560866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363272" cy="2002234"/>
          </a:xfrm>
        </p:spPr>
        <p:txBody>
          <a:bodyPr>
            <a:noAutofit/>
          </a:bodyPr>
          <a:lstStyle/>
          <a:p>
            <a:r>
              <a:rPr lang="en-US" sz="1700" dirty="0"/>
              <a:t>Macroscopically. Mass involving the upper end of the tibia. The tan-white tumor fills most of the medullary cavity of the metaphysis and proximal diaphysis. It has infiltrated through the cortex, lifted the </a:t>
            </a:r>
            <a:r>
              <a:rPr lang="en-US" sz="1700" dirty="0" err="1"/>
              <a:t>periosteum</a:t>
            </a:r>
            <a:r>
              <a:rPr lang="en-US" sz="1700" dirty="0"/>
              <a:t>, and formed soft tissue masses on both sides of the bone. </a:t>
            </a:r>
            <a:br>
              <a:rPr lang="en-US" sz="1700" dirty="0"/>
            </a:br>
            <a:br>
              <a:rPr lang="en-US" sz="1700" dirty="0"/>
            </a:br>
            <a:r>
              <a:rPr lang="en-US" sz="1700" dirty="0"/>
              <a:t>Microscopically, with coarse, lacelike pattern of neoplastic bone (arrow) produced by anaplastic tumor cells. Note the wildly aberrant mitotic figures (arrowheads).</a:t>
            </a: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91200" y="2434778"/>
            <a:ext cx="25305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537520"/>
            <a:ext cx="291100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94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Soft tissue tumors can arise in any location, but approximately 40% of sarcomas occur in the lower extremities, especially the thigh. </a:t>
            </a:r>
          </a:p>
          <a:p>
            <a:endParaRPr lang="en-US" sz="1200" dirty="0"/>
          </a:p>
          <a:p>
            <a:r>
              <a:rPr lang="en-US" dirty="0"/>
              <a:t>While the overall incidence of sarcomas increases with age, 15% arise in children.</a:t>
            </a:r>
          </a:p>
          <a:p>
            <a:endParaRPr lang="en-US" sz="1200" dirty="0"/>
          </a:p>
          <a:p>
            <a:r>
              <a:rPr lang="en-US" dirty="0"/>
              <a:t>Certain sarcomas tend to appear in certain age groups—for example, </a:t>
            </a:r>
            <a:r>
              <a:rPr lang="en-US" dirty="0" err="1">
                <a:solidFill>
                  <a:srgbClr val="FF0000"/>
                </a:solidFill>
              </a:rPr>
              <a:t>Rhabdomyosarcoma</a:t>
            </a:r>
            <a:r>
              <a:rPr lang="en-US" dirty="0"/>
              <a:t> in childhood, </a:t>
            </a:r>
            <a:r>
              <a:rPr lang="en-US" dirty="0">
                <a:solidFill>
                  <a:srgbClr val="FF0000"/>
                </a:solidFill>
              </a:rPr>
              <a:t>synovial sarcoma </a:t>
            </a:r>
            <a:r>
              <a:rPr lang="en-US" dirty="0"/>
              <a:t>in young adulthood, and </a:t>
            </a:r>
            <a:r>
              <a:rPr lang="en-US" dirty="0" err="1">
                <a:solidFill>
                  <a:srgbClr val="FF0000"/>
                </a:solidFill>
              </a:rPr>
              <a:t>liposarcoma</a:t>
            </a:r>
            <a:r>
              <a:rPr lang="en-US" dirty="0">
                <a:solidFill>
                  <a:srgbClr val="FF0000"/>
                </a:solidFill>
              </a:rPr>
              <a:t> and pleomorphic fibroblastic or undifferentiated sarcomas </a:t>
            </a:r>
            <a:r>
              <a:rPr lang="en-US" dirty="0"/>
              <a:t>in later adult life. </a:t>
            </a:r>
          </a:p>
          <a:p>
            <a:endParaRPr lang="en-US" sz="1200" dirty="0"/>
          </a:p>
          <a:p>
            <a:r>
              <a:rPr lang="en-US" dirty="0"/>
              <a:t>Soft tissue sarcomas usually are treated with wide surgical excision (frequently limb-sparing), with irradiation and systemic therapy reserved for large high-grade tumors.</a:t>
            </a:r>
          </a:p>
        </p:txBody>
      </p:sp>
    </p:spTree>
    <p:extLst>
      <p:ext uri="{BB962C8B-B14F-4D97-AF65-F5344CB8AC3E}">
        <p14:creationId xmlns:p14="http://schemas.microsoft.com/office/powerpoint/2010/main" val="1155331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686800" cy="6669360"/>
          </a:xfrm>
        </p:spPr>
        <p:txBody>
          <a:bodyPr>
            <a:normAutofit/>
          </a:bodyPr>
          <a:lstStyle/>
          <a:p>
            <a:pPr marL="109728" indent="0">
              <a:buNone/>
            </a:pPr>
            <a:r>
              <a:rPr lang="en-US" sz="2500" dirty="0">
                <a:solidFill>
                  <a:srgbClr val="FF0000"/>
                </a:solidFill>
              </a:rPr>
              <a:t>Pathogenesis:</a:t>
            </a:r>
          </a:p>
          <a:p>
            <a:pPr marL="109728" indent="0">
              <a:buNone/>
            </a:pPr>
            <a:r>
              <a:rPr lang="en-US" sz="2500" dirty="0"/>
              <a:t>Several mutations are closely associated with the development of osteosarcoma. In particular, RB gene mutations.</a:t>
            </a:r>
          </a:p>
          <a:p>
            <a:pPr marL="109728" indent="0">
              <a:buNone/>
            </a:pPr>
            <a:endParaRPr lang="en-US" sz="2500" dirty="0">
              <a:solidFill>
                <a:srgbClr val="FF0000"/>
              </a:solidFill>
            </a:endParaRPr>
          </a:p>
          <a:p>
            <a:pPr marL="109728" indent="0">
              <a:buNone/>
            </a:pPr>
            <a:endParaRPr lang="en-US" sz="2500" dirty="0">
              <a:solidFill>
                <a:srgbClr val="FF0000"/>
              </a:solidFill>
            </a:endParaRPr>
          </a:p>
          <a:p>
            <a:pPr marL="109728" indent="0">
              <a:buNone/>
            </a:pPr>
            <a:r>
              <a:rPr lang="en-US" sz="2500" dirty="0">
                <a:solidFill>
                  <a:srgbClr val="FF0000"/>
                </a:solidFill>
              </a:rPr>
              <a:t>Clinical Features:</a:t>
            </a:r>
          </a:p>
          <a:p>
            <a:r>
              <a:rPr lang="en-US" sz="2500" dirty="0"/>
              <a:t>Osteosarcomas typically manifest as painful enlarging masses, although a pathologic fracture can be the first sign.</a:t>
            </a:r>
          </a:p>
          <a:p>
            <a:r>
              <a:rPr lang="en-US" sz="2500" dirty="0"/>
              <a:t>Radiographic imaging usually shows a large, destructive, mixed lytic and </a:t>
            </a:r>
            <a:r>
              <a:rPr lang="en-US" sz="2500" dirty="0" err="1"/>
              <a:t>blastic</a:t>
            </a:r>
            <a:r>
              <a:rPr lang="en-US" sz="2500" dirty="0"/>
              <a:t> mass with indistinct infiltrating margins. A triangular shadow on the x-ray film between the cortex and raised </a:t>
            </a:r>
            <a:r>
              <a:rPr lang="en-US" sz="2500" dirty="0" err="1"/>
              <a:t>periosteum</a:t>
            </a:r>
            <a:r>
              <a:rPr lang="en-US" sz="2500" dirty="0"/>
              <a:t> (</a:t>
            </a:r>
            <a:r>
              <a:rPr lang="en-US" sz="2500" i="1" dirty="0"/>
              <a:t>Codman triangle</a:t>
            </a:r>
            <a:r>
              <a:rPr lang="en-US" sz="2500" dirty="0"/>
              <a:t>) is characteristic of osteosarcomas. </a:t>
            </a:r>
          </a:p>
          <a:p>
            <a:r>
              <a:rPr lang="en-US" sz="2500" dirty="0"/>
              <a:t>Osteosarcomas typically spread </a:t>
            </a:r>
            <a:r>
              <a:rPr lang="en-US" sz="2500" dirty="0" err="1"/>
              <a:t>hematogenously</a:t>
            </a:r>
            <a:r>
              <a:rPr lang="en-US" sz="2500" dirty="0"/>
              <a:t>.</a:t>
            </a:r>
          </a:p>
        </p:txBody>
      </p:sp>
    </p:spTree>
    <p:extLst>
      <p:ext uri="{BB962C8B-B14F-4D97-AF65-F5344CB8AC3E}">
        <p14:creationId xmlns:p14="http://schemas.microsoft.com/office/powerpoint/2010/main" val="1663318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a:xfrm>
            <a:off x="0" y="1481328"/>
            <a:ext cx="8686800" cy="4525963"/>
          </a:xfrm>
        </p:spPr>
        <p:txBody>
          <a:bodyPr>
            <a:normAutofit lnSpcReduction="10000"/>
          </a:bodyPr>
          <a:lstStyle/>
          <a:p>
            <a:endParaRPr lang="en-US" dirty="0"/>
          </a:p>
          <a:p>
            <a:r>
              <a:rPr lang="en-US" dirty="0"/>
              <a:t>Secondary osteosarcomas occur in older adults most commonly in the setting of Paget disease or previous radiation exposure.</a:t>
            </a:r>
          </a:p>
          <a:p>
            <a:endParaRPr lang="en-US" dirty="0"/>
          </a:p>
          <a:p>
            <a:r>
              <a:rPr lang="en-US" dirty="0"/>
              <a:t>Despite aggressive behavior, standard treatment with chemotherapy and limb salvage therapy currently yields long-term survivals of 60% to 70%.</a:t>
            </a:r>
          </a:p>
        </p:txBody>
      </p:sp>
    </p:spTree>
    <p:extLst>
      <p:ext uri="{BB962C8B-B14F-4D97-AF65-F5344CB8AC3E}">
        <p14:creationId xmlns:p14="http://schemas.microsoft.com/office/powerpoint/2010/main" val="3477432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1143000"/>
          </a:xfrm>
        </p:spPr>
        <p:txBody>
          <a:bodyPr/>
          <a:lstStyle/>
          <a:p>
            <a:r>
              <a:rPr lang="en-US" b="0" dirty="0"/>
              <a:t>Cartilage-Forming Tumors</a:t>
            </a:r>
            <a:endParaRPr lang="en-US" dirty="0"/>
          </a:p>
        </p:txBody>
      </p:sp>
      <p:sp>
        <p:nvSpPr>
          <p:cNvPr id="4" name="Content Placeholder 3"/>
          <p:cNvSpPr>
            <a:spLocks noGrp="1"/>
          </p:cNvSpPr>
          <p:nvPr>
            <p:ph idx="1"/>
          </p:nvPr>
        </p:nvSpPr>
        <p:spPr>
          <a:xfrm>
            <a:off x="467544" y="1481328"/>
            <a:ext cx="8219256" cy="4525963"/>
          </a:xfrm>
        </p:spPr>
        <p:txBody>
          <a:bodyPr>
            <a:normAutofit/>
          </a:bodyPr>
          <a:lstStyle/>
          <a:p>
            <a:r>
              <a:rPr lang="en-US" dirty="0"/>
              <a:t>Cartilage-forming tumors produce hyaline or </a:t>
            </a:r>
            <a:r>
              <a:rPr lang="en-US" dirty="0" err="1"/>
              <a:t>myxoid</a:t>
            </a:r>
            <a:r>
              <a:rPr lang="en-US" dirty="0"/>
              <a:t> cartilage; fibrocartilage and elastic cartilage are rare components.</a:t>
            </a:r>
          </a:p>
          <a:p>
            <a:r>
              <a:rPr lang="en-US" dirty="0"/>
              <a:t>Like the bone-forming tumors, cartilaginous tumors constitute a spectrum from benign, self-limited growths to highly aggressive malignancies.</a:t>
            </a:r>
          </a:p>
        </p:txBody>
      </p:sp>
    </p:spTree>
    <p:extLst>
      <p:ext uri="{BB962C8B-B14F-4D97-AF65-F5344CB8AC3E}">
        <p14:creationId xmlns:p14="http://schemas.microsoft.com/office/powerpoint/2010/main" val="247556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err="1">
                <a:solidFill>
                  <a:srgbClr val="FF0000"/>
                </a:solidFill>
              </a:rPr>
              <a:t>Osteochondroma</a:t>
            </a:r>
            <a:br>
              <a:rPr lang="en-US" i="1" dirty="0"/>
            </a:br>
            <a:endParaRPr lang="en-US" dirty="0"/>
          </a:p>
        </p:txBody>
      </p:sp>
      <p:sp>
        <p:nvSpPr>
          <p:cNvPr id="2" name="Content Placeholder 1"/>
          <p:cNvSpPr>
            <a:spLocks noGrp="1"/>
          </p:cNvSpPr>
          <p:nvPr>
            <p:ph idx="1"/>
          </p:nvPr>
        </p:nvSpPr>
        <p:spPr>
          <a:xfrm>
            <a:off x="179512" y="1052736"/>
            <a:ext cx="8964488" cy="5544616"/>
          </a:xfrm>
        </p:spPr>
        <p:txBody>
          <a:bodyPr>
            <a:noAutofit/>
          </a:bodyPr>
          <a:lstStyle/>
          <a:p>
            <a:r>
              <a:rPr lang="en-US" sz="2000" dirty="0" err="1"/>
              <a:t>Osteochondromas</a:t>
            </a:r>
            <a:r>
              <a:rPr lang="en-US" sz="2000" dirty="0"/>
              <a:t> are relatively common benign, cartilage capped tumors attached by a bony stalk to the underlying skeleton. </a:t>
            </a:r>
          </a:p>
          <a:p>
            <a:endParaRPr lang="en-US" sz="1000" dirty="0"/>
          </a:p>
          <a:p>
            <a:r>
              <a:rPr lang="en-US" sz="2000" dirty="0"/>
              <a:t>Solitary </a:t>
            </a:r>
            <a:r>
              <a:rPr lang="en-US" sz="2000" dirty="0" err="1"/>
              <a:t>osteochondromas</a:t>
            </a:r>
            <a:r>
              <a:rPr lang="en-US" sz="2000" dirty="0"/>
              <a:t> typically are first diagnosed in late adolescence and early adulthood (male to female ratio of 3 : 1); multiple </a:t>
            </a:r>
            <a:r>
              <a:rPr lang="en-US" sz="2000" dirty="0" err="1"/>
              <a:t>osteochondromas</a:t>
            </a:r>
            <a:r>
              <a:rPr lang="en-US" sz="2000" dirty="0"/>
              <a:t> become apparent during childhood, occurring as </a:t>
            </a:r>
            <a:r>
              <a:rPr lang="en-US" sz="2000" i="1" dirty="0"/>
              <a:t>multiple hereditary </a:t>
            </a:r>
            <a:r>
              <a:rPr lang="en-US" sz="2000" i="1" dirty="0" err="1"/>
              <a:t>osteochondromas</a:t>
            </a:r>
            <a:r>
              <a:rPr lang="en-US" sz="2000" i="1" dirty="0"/>
              <a:t>, </a:t>
            </a:r>
            <a:r>
              <a:rPr lang="en-US" sz="2000" dirty="0"/>
              <a:t>an autosomal dominant disorder.</a:t>
            </a:r>
          </a:p>
          <a:p>
            <a:pPr marL="109728" indent="0">
              <a:buNone/>
            </a:pPr>
            <a:endParaRPr lang="en-US" sz="1000" dirty="0"/>
          </a:p>
          <a:p>
            <a:r>
              <a:rPr lang="en-US" sz="2000" dirty="0"/>
              <a:t> Inactivation of both copies of the </a:t>
            </a:r>
            <a:r>
              <a:rPr lang="en-US" sz="2000" i="1" dirty="0"/>
              <a:t>EXT1 </a:t>
            </a:r>
            <a:r>
              <a:rPr lang="en-US" sz="2000" dirty="0"/>
              <a:t>or </a:t>
            </a:r>
            <a:r>
              <a:rPr lang="en-US" sz="2000" i="1" dirty="0"/>
              <a:t>EXT2 </a:t>
            </a:r>
            <a:r>
              <a:rPr lang="en-US" sz="2000" dirty="0"/>
              <a:t>genes through mutation.</a:t>
            </a:r>
          </a:p>
          <a:p>
            <a:endParaRPr lang="en-US" sz="1000" dirty="0"/>
          </a:p>
          <a:p>
            <a:r>
              <a:rPr lang="en-US" sz="2000" dirty="0" err="1"/>
              <a:t>Osteochondromas</a:t>
            </a:r>
            <a:r>
              <a:rPr lang="en-US" sz="2000" dirty="0"/>
              <a:t> develop only in bones of </a:t>
            </a:r>
            <a:r>
              <a:rPr lang="en-US" sz="2000" dirty="0" err="1"/>
              <a:t>endochondral</a:t>
            </a:r>
            <a:r>
              <a:rPr lang="en-US" sz="2000" dirty="0"/>
              <a:t> origin arising at the metaphysis near the growth plate of long tubular bones, especially about the knee.</a:t>
            </a:r>
          </a:p>
          <a:p>
            <a:pPr marL="109728" indent="0">
              <a:buNone/>
            </a:pPr>
            <a:r>
              <a:rPr lang="en-US" sz="1000" dirty="0"/>
              <a:t> </a:t>
            </a:r>
          </a:p>
          <a:p>
            <a:r>
              <a:rPr lang="en-US" sz="2000" dirty="0"/>
              <a:t>Solitary </a:t>
            </a:r>
            <a:r>
              <a:rPr lang="en-US" sz="2000" dirty="0" err="1"/>
              <a:t>osteochondromas</a:t>
            </a:r>
            <a:r>
              <a:rPr lang="en-US" sz="2000" dirty="0"/>
              <a:t> rarely progress to </a:t>
            </a:r>
            <a:r>
              <a:rPr lang="en-US" sz="2000" dirty="0" err="1"/>
              <a:t>chondrosarcoma</a:t>
            </a:r>
            <a:r>
              <a:rPr lang="en-US" sz="2000" dirty="0"/>
              <a:t> or other sarcomas, but malignant transformation occurs more frequently in those with multiple hereditary </a:t>
            </a:r>
            <a:r>
              <a:rPr lang="en-US" sz="2000" dirty="0" err="1"/>
              <a:t>osteochondromas</a:t>
            </a:r>
            <a:r>
              <a:rPr lang="en-US" sz="2000" dirty="0"/>
              <a:t>.</a:t>
            </a:r>
          </a:p>
          <a:p>
            <a:endParaRPr lang="en-US" sz="2000" dirty="0"/>
          </a:p>
          <a:p>
            <a:endParaRPr lang="en-US" sz="2000" dirty="0"/>
          </a:p>
        </p:txBody>
      </p:sp>
    </p:spTree>
    <p:extLst>
      <p:ext uri="{BB962C8B-B14F-4D97-AF65-F5344CB8AC3E}">
        <p14:creationId xmlns:p14="http://schemas.microsoft.com/office/powerpoint/2010/main" val="3764554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908720"/>
            <a:ext cx="8229600" cy="1143000"/>
          </a:xfrm>
        </p:spPr>
        <p:txBody>
          <a:bodyPr>
            <a:normAutofit/>
          </a:bodyPr>
          <a:lstStyle/>
          <a:p>
            <a:r>
              <a:rPr lang="en-US" sz="1700" b="0" dirty="0"/>
              <a:t>The development of an </a:t>
            </a:r>
            <a:r>
              <a:rPr lang="en-US" sz="1700" b="0" dirty="0" err="1"/>
              <a:t>osteochondroma</a:t>
            </a:r>
            <a:r>
              <a:rPr lang="en-US" sz="1700" b="0" dirty="0"/>
              <a:t>, beginning with an outgrowth from the epiphyseal cartilage.</a:t>
            </a:r>
            <a:endParaRPr lang="en-US" sz="17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1" y="2492896"/>
            <a:ext cx="77247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55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solidFill>
                  <a:srgbClr val="FF0000"/>
                </a:solidFill>
              </a:rPr>
              <a:t>Chondroma</a:t>
            </a:r>
            <a:br>
              <a:rPr lang="en-US" dirty="0"/>
            </a:br>
            <a:endParaRPr lang="en-US" dirty="0"/>
          </a:p>
        </p:txBody>
      </p:sp>
      <p:sp>
        <p:nvSpPr>
          <p:cNvPr id="2" name="Content Placeholder 1"/>
          <p:cNvSpPr>
            <a:spLocks noGrp="1"/>
          </p:cNvSpPr>
          <p:nvPr>
            <p:ph idx="1"/>
          </p:nvPr>
        </p:nvSpPr>
        <p:spPr>
          <a:xfrm>
            <a:off x="0" y="836712"/>
            <a:ext cx="8686800" cy="5170579"/>
          </a:xfrm>
        </p:spPr>
        <p:txBody>
          <a:bodyPr>
            <a:normAutofit fontScale="55000" lnSpcReduction="20000"/>
          </a:bodyPr>
          <a:lstStyle/>
          <a:p>
            <a:r>
              <a:rPr lang="en-US" dirty="0" err="1"/>
              <a:t>Chondromas</a:t>
            </a:r>
            <a:r>
              <a:rPr lang="en-US" dirty="0"/>
              <a:t> are benign neoplasms of hyaline cartilage.</a:t>
            </a:r>
          </a:p>
          <a:p>
            <a:pPr marL="109728" indent="0">
              <a:buNone/>
            </a:pPr>
            <a:endParaRPr lang="en-US" dirty="0"/>
          </a:p>
          <a:p>
            <a:r>
              <a:rPr lang="en-US" dirty="0"/>
              <a:t>When they arise within the medulla, they are termed </a:t>
            </a:r>
            <a:r>
              <a:rPr lang="en-US" dirty="0" err="1"/>
              <a:t>enchondromas</a:t>
            </a:r>
            <a:r>
              <a:rPr lang="en-US" dirty="0"/>
              <a:t>; when on the bone surface, they are called </a:t>
            </a:r>
            <a:r>
              <a:rPr lang="en-US" dirty="0" err="1"/>
              <a:t>juxtacortical</a:t>
            </a:r>
            <a:r>
              <a:rPr lang="en-US" dirty="0"/>
              <a:t> </a:t>
            </a:r>
            <a:r>
              <a:rPr lang="en-US" dirty="0" err="1"/>
              <a:t>chondromas</a:t>
            </a:r>
            <a:r>
              <a:rPr lang="en-US" dirty="0"/>
              <a:t>.</a:t>
            </a:r>
          </a:p>
          <a:p>
            <a:pPr marL="109728" indent="0">
              <a:buNone/>
            </a:pPr>
            <a:endParaRPr lang="en-US" dirty="0"/>
          </a:p>
          <a:p>
            <a:r>
              <a:rPr lang="en-US" dirty="0"/>
              <a:t> </a:t>
            </a:r>
            <a:r>
              <a:rPr lang="en-US" dirty="0" err="1"/>
              <a:t>Enchondromas</a:t>
            </a:r>
            <a:r>
              <a:rPr lang="en-US" dirty="0"/>
              <a:t> usually are diagnosed in persons between the ages of 20 and 50 years; they typically are solitary and located in the </a:t>
            </a:r>
            <a:r>
              <a:rPr lang="en-US" dirty="0" err="1"/>
              <a:t>metaphyseal</a:t>
            </a:r>
            <a:r>
              <a:rPr lang="en-US" dirty="0"/>
              <a:t> region of tubular bones, the favored sites being </a:t>
            </a:r>
            <a:r>
              <a:rPr lang="en-US" dirty="0">
                <a:solidFill>
                  <a:srgbClr val="FF0000"/>
                </a:solidFill>
              </a:rPr>
              <a:t>the short tubular bones of the hands and feet</a:t>
            </a:r>
            <a:r>
              <a:rPr lang="en-US" dirty="0"/>
              <a:t>. </a:t>
            </a:r>
          </a:p>
          <a:p>
            <a:endParaRPr lang="en-US" dirty="0"/>
          </a:p>
          <a:p>
            <a:r>
              <a:rPr lang="en-US" dirty="0"/>
              <a:t>Solitary </a:t>
            </a:r>
            <a:r>
              <a:rPr lang="en-US" dirty="0" err="1"/>
              <a:t>chondromas</a:t>
            </a:r>
            <a:r>
              <a:rPr lang="en-US" dirty="0"/>
              <a:t> rarely undergo malignant transformation, but those</a:t>
            </a:r>
          </a:p>
          <a:p>
            <a:pPr marL="109728" indent="0">
              <a:buNone/>
            </a:pPr>
            <a:r>
              <a:rPr lang="en-US" dirty="0"/>
              <a:t>associated with </a:t>
            </a:r>
            <a:r>
              <a:rPr lang="en-US" dirty="0" err="1"/>
              <a:t>enchondromatoses</a:t>
            </a:r>
            <a:r>
              <a:rPr lang="en-US" dirty="0"/>
              <a:t> are at increased risk for such change.</a:t>
            </a:r>
          </a:p>
          <a:p>
            <a:pPr marL="109728" indent="0">
              <a:buNone/>
            </a:pPr>
            <a:endParaRPr lang="en-US" dirty="0"/>
          </a:p>
          <a:p>
            <a:r>
              <a:rPr lang="en-US" dirty="0"/>
              <a:t>On microscopic examination, they are well circumscribed and composed of hyaline cartilage containing </a:t>
            </a:r>
            <a:r>
              <a:rPr lang="en-US" dirty="0" err="1"/>
              <a:t>cytologically</a:t>
            </a:r>
            <a:r>
              <a:rPr lang="en-US" dirty="0"/>
              <a:t> benign chondrocytes.</a:t>
            </a:r>
          </a:p>
          <a:p>
            <a:endParaRPr lang="en-US" dirty="0"/>
          </a:p>
          <a:p>
            <a:r>
              <a:rPr lang="en-US" dirty="0" err="1">
                <a:solidFill>
                  <a:srgbClr val="FF0000"/>
                </a:solidFill>
              </a:rPr>
              <a:t>Ollier</a:t>
            </a:r>
            <a:r>
              <a:rPr lang="en-US" dirty="0">
                <a:solidFill>
                  <a:srgbClr val="FF0000"/>
                </a:solidFill>
              </a:rPr>
              <a:t> disease </a:t>
            </a:r>
            <a:r>
              <a:rPr lang="en-US" dirty="0"/>
              <a:t>is characterized by multiple </a:t>
            </a:r>
            <a:r>
              <a:rPr lang="en-US" dirty="0" err="1"/>
              <a:t>chondromas</a:t>
            </a:r>
            <a:r>
              <a:rPr lang="en-US" dirty="0"/>
              <a:t> preferentially involving one side of the body.</a:t>
            </a:r>
          </a:p>
          <a:p>
            <a:r>
              <a:rPr lang="en-US" dirty="0" err="1">
                <a:solidFill>
                  <a:srgbClr val="FF0000"/>
                </a:solidFill>
              </a:rPr>
              <a:t>Maffucci</a:t>
            </a:r>
            <a:r>
              <a:rPr lang="en-US" dirty="0">
                <a:solidFill>
                  <a:srgbClr val="FF0000"/>
                </a:solidFill>
              </a:rPr>
              <a:t> syndrome </a:t>
            </a:r>
            <a:r>
              <a:rPr lang="en-US" dirty="0"/>
              <a:t>is characterized by multiple </a:t>
            </a:r>
            <a:r>
              <a:rPr lang="en-US" dirty="0" err="1"/>
              <a:t>chondromas</a:t>
            </a:r>
            <a:r>
              <a:rPr lang="en-US" dirty="0"/>
              <a:t> associated with soft tissue spindle cell </a:t>
            </a:r>
            <a:r>
              <a:rPr lang="en-US" dirty="0" err="1"/>
              <a:t>hemangiomas</a:t>
            </a:r>
            <a:r>
              <a:rPr lang="en-US" dirty="0"/>
              <a:t>.</a:t>
            </a:r>
          </a:p>
        </p:txBody>
      </p:sp>
    </p:spTree>
    <p:extLst>
      <p:ext uri="{BB962C8B-B14F-4D97-AF65-F5344CB8AC3E}">
        <p14:creationId xmlns:p14="http://schemas.microsoft.com/office/powerpoint/2010/main" val="3168379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rgbClr val="FF0000"/>
                </a:solidFill>
              </a:rPr>
              <a:t>Chondrosarcoma</a:t>
            </a:r>
            <a:endParaRPr lang="en-US" dirty="0">
              <a:solidFill>
                <a:srgbClr val="FF0000"/>
              </a:solidFill>
            </a:endParaRPr>
          </a:p>
        </p:txBody>
      </p:sp>
      <p:sp>
        <p:nvSpPr>
          <p:cNvPr id="2" name="Content Placeholder 1"/>
          <p:cNvSpPr>
            <a:spLocks noGrp="1"/>
          </p:cNvSpPr>
          <p:nvPr>
            <p:ph idx="1"/>
          </p:nvPr>
        </p:nvSpPr>
        <p:spPr>
          <a:xfrm>
            <a:off x="0" y="1124744"/>
            <a:ext cx="9144000" cy="4882547"/>
          </a:xfrm>
        </p:spPr>
        <p:txBody>
          <a:bodyPr>
            <a:normAutofit fontScale="77500" lnSpcReduction="20000"/>
          </a:bodyPr>
          <a:lstStyle/>
          <a:p>
            <a:r>
              <a:rPr lang="en-US" dirty="0" err="1"/>
              <a:t>Chondrosarcoma</a:t>
            </a:r>
            <a:r>
              <a:rPr lang="en-US" dirty="0"/>
              <a:t> is a malignant connective tissue tumor (sarcoma) whose cells manufacture and secrete neoplastic cartilage matrix. </a:t>
            </a:r>
          </a:p>
          <a:p>
            <a:pPr marL="109728" indent="0">
              <a:buNone/>
            </a:pPr>
            <a:endParaRPr lang="en-US" sz="700" dirty="0"/>
          </a:p>
          <a:p>
            <a:r>
              <a:rPr lang="en-US" dirty="0"/>
              <a:t>It is </a:t>
            </a:r>
            <a:r>
              <a:rPr lang="en-US" dirty="0" err="1"/>
              <a:t>subclassified</a:t>
            </a:r>
            <a:r>
              <a:rPr lang="en-US" dirty="0"/>
              <a:t> according to site (e.g., intramedullary versus </a:t>
            </a:r>
            <a:r>
              <a:rPr lang="en-US" dirty="0" err="1"/>
              <a:t>juxtacortical</a:t>
            </a:r>
            <a:r>
              <a:rPr lang="en-US" dirty="0"/>
              <a:t>) and histologic variants. </a:t>
            </a:r>
          </a:p>
          <a:p>
            <a:pPr marL="109728" indent="0">
              <a:buNone/>
            </a:pPr>
            <a:endParaRPr lang="en-US" dirty="0"/>
          </a:p>
          <a:p>
            <a:r>
              <a:rPr lang="en-US" dirty="0" err="1"/>
              <a:t>Chondrosarcomas</a:t>
            </a:r>
            <a:r>
              <a:rPr lang="en-US" dirty="0"/>
              <a:t> occur roughly half as frequently as osteosarcomas.</a:t>
            </a:r>
          </a:p>
          <a:p>
            <a:pPr marL="109728" indent="0">
              <a:buNone/>
            </a:pPr>
            <a:endParaRPr lang="en-US" sz="700" dirty="0"/>
          </a:p>
          <a:p>
            <a:r>
              <a:rPr lang="en-US" dirty="0"/>
              <a:t>Most patients are age 40 or older, with men affected twice as frequently as women.</a:t>
            </a:r>
          </a:p>
          <a:p>
            <a:endParaRPr lang="en-US" dirty="0"/>
          </a:p>
          <a:p>
            <a:r>
              <a:rPr lang="en-US" dirty="0"/>
              <a:t>Microscopically: Tumor grade is determined by cellularity, degree of </a:t>
            </a:r>
            <a:r>
              <a:rPr lang="en-US" dirty="0" err="1"/>
              <a:t>cytologic</a:t>
            </a:r>
            <a:r>
              <a:rPr lang="en-US" dirty="0"/>
              <a:t> </a:t>
            </a:r>
            <a:r>
              <a:rPr lang="en-US" dirty="0" err="1"/>
              <a:t>atypia</a:t>
            </a:r>
            <a:r>
              <a:rPr lang="en-US" dirty="0"/>
              <a:t>, and mitotic activity</a:t>
            </a:r>
          </a:p>
          <a:p>
            <a:endParaRPr lang="en-US" dirty="0"/>
          </a:p>
          <a:p>
            <a:endParaRPr lang="en-US" dirty="0"/>
          </a:p>
        </p:txBody>
      </p:sp>
    </p:spTree>
    <p:extLst>
      <p:ext uri="{BB962C8B-B14F-4D97-AF65-F5344CB8AC3E}">
        <p14:creationId xmlns:p14="http://schemas.microsoft.com/office/powerpoint/2010/main" val="1495107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8686800" cy="5256584"/>
          </a:xfrm>
        </p:spPr>
        <p:txBody>
          <a:bodyPr>
            <a:normAutofit fontScale="70000" lnSpcReduction="20000"/>
          </a:bodyPr>
          <a:lstStyle/>
          <a:p>
            <a:pPr>
              <a:buFont typeface="Wingdings" panose="05000000000000000000" pitchFamily="2" charset="2"/>
              <a:buChar char="ü"/>
            </a:pPr>
            <a:r>
              <a:rPr lang="en-US" b="1" dirty="0">
                <a:cs typeface="Andalus" panose="02020603050405020304" pitchFamily="18" charset="-78"/>
              </a:rPr>
              <a:t>Conventional </a:t>
            </a:r>
            <a:r>
              <a:rPr lang="en-US" b="1" dirty="0" err="1">
                <a:cs typeface="Andalus" panose="02020603050405020304" pitchFamily="18" charset="-78"/>
              </a:rPr>
              <a:t>chondrosarcoma</a:t>
            </a:r>
            <a:r>
              <a:rPr lang="en-US" b="1" dirty="0">
                <a:cs typeface="Andalus" panose="02020603050405020304" pitchFamily="18" charset="-78"/>
              </a:rPr>
              <a:t>, the most common</a:t>
            </a:r>
          </a:p>
          <a:p>
            <a:pPr marL="109728" indent="0">
              <a:buNone/>
            </a:pPr>
            <a:r>
              <a:rPr lang="en-US" b="1" dirty="0">
                <a:cs typeface="Andalus" panose="02020603050405020304" pitchFamily="18" charset="-78"/>
              </a:rPr>
              <a:t>variant</a:t>
            </a:r>
            <a:r>
              <a:rPr lang="en-US" dirty="0">
                <a:cs typeface="Andalus" panose="02020603050405020304" pitchFamily="18" charset="-78"/>
              </a:rPr>
              <a:t>. It is composed of malignant hyaline and </a:t>
            </a:r>
            <a:r>
              <a:rPr lang="en-US" dirty="0" err="1">
                <a:cs typeface="Andalus" panose="02020603050405020304" pitchFamily="18" charset="-78"/>
              </a:rPr>
              <a:t>myxoid</a:t>
            </a:r>
            <a:r>
              <a:rPr lang="en-US" dirty="0">
                <a:cs typeface="Andalus" panose="02020603050405020304" pitchFamily="18" charset="-78"/>
              </a:rPr>
              <a:t> cartilage. </a:t>
            </a:r>
          </a:p>
          <a:p>
            <a:pPr marL="109728" indent="0">
              <a:buNone/>
            </a:pPr>
            <a:endParaRPr lang="en-US" dirty="0">
              <a:cs typeface="Andalus" panose="02020603050405020304" pitchFamily="18" charset="-78"/>
            </a:endParaRPr>
          </a:p>
          <a:p>
            <a:pPr>
              <a:buFont typeface="Wingdings" panose="05000000000000000000" pitchFamily="2" charset="2"/>
              <a:buChar char="ü"/>
            </a:pPr>
            <a:r>
              <a:rPr lang="en-US" b="1" dirty="0" err="1">
                <a:cs typeface="Andalus" panose="02020603050405020304" pitchFamily="18" charset="-78"/>
              </a:rPr>
              <a:t>Myxoid</a:t>
            </a:r>
            <a:r>
              <a:rPr lang="en-US" b="1" dirty="0">
                <a:cs typeface="Andalus" panose="02020603050405020304" pitchFamily="18" charset="-78"/>
              </a:rPr>
              <a:t> </a:t>
            </a:r>
            <a:r>
              <a:rPr lang="en-US" b="1" dirty="0" err="1">
                <a:cs typeface="Andalus" panose="02020603050405020304" pitchFamily="18" charset="-78"/>
              </a:rPr>
              <a:t>chondrosarcomas</a:t>
            </a:r>
            <a:r>
              <a:rPr lang="en-US" dirty="0">
                <a:cs typeface="Andalus" panose="02020603050405020304" pitchFamily="18" charset="-78"/>
              </a:rPr>
              <a:t>). Low-grade tumors may be difficult to distinguish from </a:t>
            </a:r>
            <a:r>
              <a:rPr lang="en-US" dirty="0" err="1">
                <a:cs typeface="Andalus" panose="02020603050405020304" pitchFamily="18" charset="-78"/>
              </a:rPr>
              <a:t>enchondroma</a:t>
            </a:r>
            <a:r>
              <a:rPr lang="en-US" dirty="0">
                <a:cs typeface="Andalus" panose="02020603050405020304" pitchFamily="18" charset="-78"/>
              </a:rPr>
              <a:t>. Higher-grade lesions contain pleomorphic chondrocytes with frequent mitotic figures. </a:t>
            </a:r>
          </a:p>
          <a:p>
            <a:pPr marL="109728" indent="0">
              <a:buNone/>
            </a:pPr>
            <a:endParaRPr lang="en-US" dirty="0">
              <a:cs typeface="Andalus" panose="02020603050405020304" pitchFamily="18" charset="-78"/>
            </a:endParaRPr>
          </a:p>
          <a:p>
            <a:pPr>
              <a:buFont typeface="Wingdings" panose="05000000000000000000" pitchFamily="2" charset="2"/>
              <a:buChar char="ü"/>
            </a:pPr>
            <a:r>
              <a:rPr lang="en-US" dirty="0">
                <a:cs typeface="Andalus" panose="02020603050405020304" pitchFamily="18" charset="-78"/>
              </a:rPr>
              <a:t>Approximately 10% of patients with conventional </a:t>
            </a:r>
            <a:r>
              <a:rPr lang="en-US" dirty="0" err="1">
                <a:cs typeface="Andalus" panose="02020603050405020304" pitchFamily="18" charset="-78"/>
              </a:rPr>
              <a:t>lowgrade</a:t>
            </a:r>
            <a:r>
              <a:rPr lang="en-US" dirty="0">
                <a:cs typeface="Andalus" panose="02020603050405020304" pitchFamily="18" charset="-78"/>
              </a:rPr>
              <a:t> </a:t>
            </a:r>
            <a:r>
              <a:rPr lang="en-US" dirty="0" err="1">
                <a:cs typeface="Andalus" panose="02020603050405020304" pitchFamily="18" charset="-78"/>
              </a:rPr>
              <a:t>chondrosarcomas</a:t>
            </a:r>
            <a:r>
              <a:rPr lang="en-US" dirty="0">
                <a:cs typeface="Andalus" panose="02020603050405020304" pitchFamily="18" charset="-78"/>
              </a:rPr>
              <a:t> have a second high-grade poorly differentiated component </a:t>
            </a:r>
            <a:r>
              <a:rPr lang="en-US" b="1" dirty="0">
                <a:cs typeface="Andalus" panose="02020603050405020304" pitchFamily="18" charset="-78"/>
              </a:rPr>
              <a:t>(dedifferentiated </a:t>
            </a:r>
            <a:r>
              <a:rPr lang="en-US" b="1" dirty="0" err="1">
                <a:cs typeface="Andalus" panose="02020603050405020304" pitchFamily="18" charset="-78"/>
              </a:rPr>
              <a:t>chondrosarcomas</a:t>
            </a:r>
            <a:r>
              <a:rPr lang="en-US" b="1" dirty="0">
                <a:cs typeface="Andalus" panose="02020603050405020304" pitchFamily="18" charset="-78"/>
              </a:rPr>
              <a:t>)</a:t>
            </a:r>
          </a:p>
          <a:p>
            <a:pPr>
              <a:buFont typeface="Wingdings" panose="05000000000000000000" pitchFamily="2" charset="2"/>
              <a:buChar char="ü"/>
            </a:pPr>
            <a:endParaRPr lang="en-US" b="1" dirty="0">
              <a:cs typeface="Andalus" panose="02020603050405020304" pitchFamily="18" charset="-78"/>
            </a:endParaRPr>
          </a:p>
          <a:p>
            <a:pPr>
              <a:buFont typeface="Wingdings" panose="05000000000000000000" pitchFamily="2" charset="2"/>
              <a:buChar char="ü"/>
            </a:pPr>
            <a:r>
              <a:rPr lang="en-US" b="1" dirty="0">
                <a:cs typeface="Andalus" panose="02020603050405020304" pitchFamily="18" charset="-78"/>
              </a:rPr>
              <a:t>Clear cell </a:t>
            </a:r>
            <a:r>
              <a:rPr lang="en-US" b="1" dirty="0" err="1">
                <a:cs typeface="Andalus" panose="02020603050405020304" pitchFamily="18" charset="-78"/>
              </a:rPr>
              <a:t>chondrosarcomas</a:t>
            </a:r>
            <a:r>
              <a:rPr lang="en-US" b="1" dirty="0">
                <a:cs typeface="Andalus" panose="02020603050405020304" pitchFamily="18" charset="-78"/>
              </a:rPr>
              <a:t>.</a:t>
            </a:r>
          </a:p>
          <a:p>
            <a:pPr marL="109728" indent="0">
              <a:buNone/>
            </a:pPr>
            <a:endParaRPr lang="en-US" b="1" dirty="0">
              <a:cs typeface="Andalus" panose="02020603050405020304" pitchFamily="18" charset="-78"/>
            </a:endParaRPr>
          </a:p>
          <a:p>
            <a:pPr>
              <a:buFont typeface="Wingdings" panose="05000000000000000000" pitchFamily="2" charset="2"/>
              <a:buChar char="ü"/>
            </a:pPr>
            <a:r>
              <a:rPr lang="en-US" b="1" dirty="0" err="1">
                <a:cs typeface="Andalus" panose="02020603050405020304" pitchFamily="18" charset="-78"/>
              </a:rPr>
              <a:t>Mesenchymal</a:t>
            </a:r>
            <a:r>
              <a:rPr lang="en-US" b="1" dirty="0">
                <a:cs typeface="Andalus" panose="02020603050405020304" pitchFamily="18" charset="-78"/>
              </a:rPr>
              <a:t> </a:t>
            </a:r>
            <a:r>
              <a:rPr lang="en-US" b="1" dirty="0" err="1">
                <a:cs typeface="Andalus" panose="02020603050405020304" pitchFamily="18" charset="-78"/>
              </a:rPr>
              <a:t>chondrosarcomas</a:t>
            </a:r>
            <a:r>
              <a:rPr lang="en-US" b="1" dirty="0">
                <a:cs typeface="Andalus" panose="02020603050405020304" pitchFamily="18" charset="-78"/>
              </a:rPr>
              <a:t>.</a:t>
            </a:r>
          </a:p>
          <a:p>
            <a:pPr>
              <a:buFont typeface="Wingdings" panose="05000000000000000000" pitchFamily="2" charset="2"/>
              <a:buChar char="ü"/>
            </a:pPr>
            <a:endParaRPr lang="en-US" dirty="0">
              <a:cs typeface="Andalus" panose="02020603050405020304" pitchFamily="18" charset="-78"/>
            </a:endParaRPr>
          </a:p>
        </p:txBody>
      </p:sp>
      <p:sp>
        <p:nvSpPr>
          <p:cNvPr id="4" name="TextBox 3"/>
          <p:cNvSpPr txBox="1"/>
          <p:nvPr/>
        </p:nvSpPr>
        <p:spPr>
          <a:xfrm>
            <a:off x="395536" y="348533"/>
            <a:ext cx="7128792" cy="646331"/>
          </a:xfrm>
          <a:prstGeom prst="rect">
            <a:avLst/>
          </a:prstGeom>
          <a:noFill/>
        </p:spPr>
        <p:txBody>
          <a:bodyPr wrap="square" rtlCol="0">
            <a:spAutoFit/>
          </a:bodyPr>
          <a:lstStyle/>
          <a:p>
            <a:r>
              <a:rPr lang="en-US" sz="3600" b="1" dirty="0">
                <a:solidFill>
                  <a:srgbClr val="FF0000"/>
                </a:solidFill>
              </a:rPr>
              <a:t>Variants of </a:t>
            </a:r>
            <a:r>
              <a:rPr lang="en-US" sz="3600" b="1" dirty="0" err="1">
                <a:solidFill>
                  <a:srgbClr val="FF0000"/>
                </a:solidFill>
              </a:rPr>
              <a:t>Chondrosarcomas</a:t>
            </a:r>
            <a:r>
              <a:rPr lang="en-US" b="1"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986223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5" y="1052736"/>
            <a:ext cx="3580296" cy="2736304"/>
          </a:xfrm>
        </p:spPr>
        <p:txBody>
          <a:bodyPr>
            <a:normAutofit/>
          </a:bodyPr>
          <a:lstStyle/>
          <a:p>
            <a:r>
              <a:rPr lang="en-US" sz="1800" b="0" dirty="0" err="1"/>
              <a:t>Chondrosarcoma</a:t>
            </a:r>
            <a:r>
              <a:rPr lang="en-US" sz="1800" b="0" dirty="0"/>
              <a:t>. </a:t>
            </a:r>
            <a:r>
              <a:rPr lang="en-US" sz="1800" dirty="0"/>
              <a:t>A, </a:t>
            </a:r>
            <a:r>
              <a:rPr lang="en-US" sz="1800" b="0" dirty="0"/>
              <a:t>Islands of hyaline and </a:t>
            </a:r>
            <a:r>
              <a:rPr lang="en-US" sz="1800" b="0" dirty="0" err="1"/>
              <a:t>myxoid</a:t>
            </a:r>
            <a:r>
              <a:rPr lang="en-US" sz="1800" b="0" dirty="0"/>
              <a:t> cartilage</a:t>
            </a:r>
            <a:br>
              <a:rPr lang="en-US" sz="1800" b="0" dirty="0"/>
            </a:br>
            <a:r>
              <a:rPr lang="en-US" sz="1800" b="0" dirty="0"/>
              <a:t>expand the medullary cavity and grow through the cortex to form</a:t>
            </a:r>
            <a:br>
              <a:rPr lang="en-US" sz="1800" b="0" dirty="0"/>
            </a:br>
            <a:r>
              <a:rPr lang="en-US" sz="1800" b="0" dirty="0"/>
              <a:t>a sessile </a:t>
            </a:r>
            <a:r>
              <a:rPr lang="en-US" sz="1800" b="0" dirty="0" err="1"/>
              <a:t>paracortical</a:t>
            </a:r>
            <a:r>
              <a:rPr lang="en-US" sz="1800" b="0" dirty="0"/>
              <a:t> mass. </a:t>
            </a:r>
            <a:br>
              <a:rPr lang="en-US" sz="1800" b="0" dirty="0"/>
            </a:br>
            <a:br>
              <a:rPr lang="en-US" sz="1800" b="0" dirty="0"/>
            </a:br>
            <a:br>
              <a:rPr lang="en-US" sz="1800" b="0" dirty="0"/>
            </a:br>
            <a:r>
              <a:rPr lang="en-US" sz="1800" dirty="0"/>
              <a:t>B, </a:t>
            </a:r>
            <a:r>
              <a:rPr lang="en-US" sz="1800" b="0" dirty="0"/>
              <a:t>Anaplastic chondrocytes within a </a:t>
            </a:r>
            <a:r>
              <a:rPr lang="en-US" sz="1800" b="0" dirty="0" err="1"/>
              <a:t>chondroid</a:t>
            </a:r>
            <a:r>
              <a:rPr lang="en-US" sz="1800" b="0" dirty="0"/>
              <a:t> matrix.</a:t>
            </a:r>
            <a:endParaRPr lang="en-US" sz="1800"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116633"/>
            <a:ext cx="5076055" cy="318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441576"/>
            <a:ext cx="5131601"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241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Clinical Features</a:t>
            </a:r>
            <a:br>
              <a:rPr lang="en-US" dirty="0"/>
            </a:br>
            <a:endParaRPr lang="en-US" dirty="0"/>
          </a:p>
        </p:txBody>
      </p:sp>
      <p:sp>
        <p:nvSpPr>
          <p:cNvPr id="2" name="Content Placeholder 1"/>
          <p:cNvSpPr>
            <a:spLocks noGrp="1"/>
          </p:cNvSpPr>
          <p:nvPr>
            <p:ph idx="1"/>
          </p:nvPr>
        </p:nvSpPr>
        <p:spPr>
          <a:xfrm>
            <a:off x="0" y="836712"/>
            <a:ext cx="9144000" cy="5832647"/>
          </a:xfrm>
        </p:spPr>
        <p:txBody>
          <a:bodyPr>
            <a:noAutofit/>
          </a:bodyPr>
          <a:lstStyle/>
          <a:p>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commonly arise in the pelvis, shoulder, and ribs; in contrast with  </a:t>
            </a:r>
            <a:r>
              <a:rPr lang="en-US" sz="2000" dirty="0" err="1">
                <a:latin typeface="+mj-lt"/>
                <a:cs typeface="Andalus" panose="02020603050405020304" pitchFamily="18" charset="-78"/>
              </a:rPr>
              <a:t>enchondromas</a:t>
            </a:r>
            <a:r>
              <a:rPr lang="en-US" sz="2000" dirty="0">
                <a:latin typeface="+mj-lt"/>
                <a:cs typeface="Andalus" panose="02020603050405020304" pitchFamily="18" charset="-78"/>
              </a:rPr>
              <a:t>, </a:t>
            </a:r>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a:t>
            </a:r>
            <a:r>
              <a:rPr lang="en-US" sz="2000" dirty="0">
                <a:solidFill>
                  <a:srgbClr val="FF0000"/>
                </a:solidFill>
                <a:latin typeface="+mj-lt"/>
                <a:cs typeface="Andalus" panose="02020603050405020304" pitchFamily="18" charset="-78"/>
              </a:rPr>
              <a:t>rarely involve the distal extremities</a:t>
            </a:r>
            <a:r>
              <a:rPr lang="en-US" sz="2000" dirty="0">
                <a:latin typeface="+mj-lt"/>
                <a:cs typeface="Andalus" panose="02020603050405020304" pitchFamily="18" charset="-78"/>
              </a:rPr>
              <a:t>.</a:t>
            </a:r>
          </a:p>
          <a:p>
            <a:pPr marL="109728" indent="0">
              <a:buNone/>
            </a:pPr>
            <a:endParaRPr lang="en-US" sz="700" dirty="0">
              <a:latin typeface="+mj-lt"/>
              <a:cs typeface="Andalus" panose="02020603050405020304" pitchFamily="18" charset="-78"/>
            </a:endParaRPr>
          </a:p>
          <a:p>
            <a:r>
              <a:rPr lang="en-US" sz="2000" dirty="0">
                <a:latin typeface="+mj-lt"/>
                <a:cs typeface="Andalus" panose="02020603050405020304" pitchFamily="18" charset="-78"/>
              </a:rPr>
              <a:t> They typically manifest as painful, progressively enlarging masses.</a:t>
            </a:r>
          </a:p>
          <a:p>
            <a:pPr marL="109728" indent="0">
              <a:buNone/>
            </a:pPr>
            <a:endParaRPr lang="en-US" sz="700" dirty="0">
              <a:latin typeface="+mj-lt"/>
              <a:cs typeface="Andalus" panose="02020603050405020304" pitchFamily="18" charset="-78"/>
            </a:endParaRPr>
          </a:p>
          <a:p>
            <a:r>
              <a:rPr lang="en-US" sz="2000" dirty="0">
                <a:latin typeface="+mj-lt"/>
                <a:cs typeface="Andalus" panose="02020603050405020304" pitchFamily="18" charset="-78"/>
              </a:rPr>
              <a:t> There is also a direct correlation between grade and biologic behavior of the tumor.</a:t>
            </a:r>
          </a:p>
          <a:p>
            <a:pPr marL="109728" indent="0">
              <a:buNone/>
            </a:pPr>
            <a:endParaRPr lang="en-US" sz="700" dirty="0">
              <a:latin typeface="+mj-lt"/>
              <a:cs typeface="Andalus" panose="02020603050405020304" pitchFamily="18" charset="-78"/>
            </a:endParaRPr>
          </a:p>
          <a:p>
            <a:r>
              <a:rPr lang="en-US" sz="2000" dirty="0">
                <a:latin typeface="+mj-lt"/>
                <a:cs typeface="Andalus" panose="02020603050405020304" pitchFamily="18" charset="-78"/>
              </a:rPr>
              <a:t>Fortunately, most conventional </a:t>
            </a:r>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are indolent and low-grade, with a 5-year survival rate of 80% to 90% (versus 43% for grade 3 tumors); grade 1 tumors rarely metastasize, whereas 70% of the grade 3 tumors disseminate.</a:t>
            </a:r>
          </a:p>
          <a:p>
            <a:endParaRPr lang="en-US" sz="700" dirty="0">
              <a:latin typeface="+mj-lt"/>
              <a:cs typeface="Andalus" panose="02020603050405020304" pitchFamily="18" charset="-78"/>
            </a:endParaRPr>
          </a:p>
          <a:p>
            <a:r>
              <a:rPr lang="en-US" sz="2000" dirty="0">
                <a:latin typeface="+mj-lt"/>
                <a:cs typeface="Andalus" panose="02020603050405020304" pitchFamily="18" charset="-78"/>
              </a:rPr>
              <a:t> </a:t>
            </a:r>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metastasize </a:t>
            </a:r>
            <a:r>
              <a:rPr lang="en-US" sz="2000" dirty="0" err="1">
                <a:latin typeface="+mj-lt"/>
                <a:cs typeface="Andalus" panose="02020603050405020304" pitchFamily="18" charset="-78"/>
              </a:rPr>
              <a:t>hematogenously</a:t>
            </a:r>
            <a:r>
              <a:rPr lang="en-US" sz="2000" dirty="0">
                <a:latin typeface="+mj-lt"/>
                <a:cs typeface="Andalus" panose="02020603050405020304" pitchFamily="18" charset="-78"/>
              </a:rPr>
              <a:t>, preferentially to the lungs and skeleton. </a:t>
            </a:r>
          </a:p>
          <a:p>
            <a:endParaRPr lang="en-US" sz="700" dirty="0">
              <a:latin typeface="+mj-lt"/>
              <a:cs typeface="Andalus" panose="02020603050405020304" pitchFamily="18" charset="-78"/>
            </a:endParaRPr>
          </a:p>
          <a:p>
            <a:r>
              <a:rPr lang="en-US" sz="2000" dirty="0">
                <a:latin typeface="+mj-lt"/>
                <a:cs typeface="Andalus" panose="02020603050405020304" pitchFamily="18" charset="-78"/>
              </a:rPr>
              <a:t>Conventional </a:t>
            </a:r>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are treated with wide surgical excision.</a:t>
            </a:r>
          </a:p>
          <a:p>
            <a:r>
              <a:rPr lang="en-US" sz="2000" dirty="0">
                <a:latin typeface="+mj-lt"/>
                <a:cs typeface="Andalus" panose="02020603050405020304" pitchFamily="18" charset="-78"/>
              </a:rPr>
              <a:t>Chemotherapy is added for the </a:t>
            </a:r>
            <a:r>
              <a:rPr lang="en-US" sz="2000" dirty="0" err="1">
                <a:latin typeface="+mj-lt"/>
                <a:cs typeface="Andalus" panose="02020603050405020304" pitchFamily="18" charset="-78"/>
              </a:rPr>
              <a:t>mesenchymal</a:t>
            </a:r>
            <a:r>
              <a:rPr lang="en-US" sz="2000" dirty="0">
                <a:latin typeface="+mj-lt"/>
                <a:cs typeface="Andalus" panose="02020603050405020304" pitchFamily="18" charset="-78"/>
              </a:rPr>
              <a:t> and dedifferentiated Variants.</a:t>
            </a:r>
          </a:p>
        </p:txBody>
      </p:sp>
    </p:spTree>
    <p:extLst>
      <p:ext uri="{BB962C8B-B14F-4D97-AF65-F5344CB8AC3E}">
        <p14:creationId xmlns:p14="http://schemas.microsoft.com/office/powerpoint/2010/main" val="341896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4638"/>
            <a:ext cx="9036496" cy="1143000"/>
          </a:xfrm>
        </p:spPr>
        <p:txBody>
          <a:bodyPr>
            <a:normAutofit/>
          </a:bodyPr>
          <a:lstStyle/>
          <a:p>
            <a:r>
              <a:rPr lang="en-US" sz="2300" dirty="0"/>
              <a:t>Several features of soft tissue sarcomas influence prognosis :</a:t>
            </a:r>
          </a:p>
        </p:txBody>
      </p:sp>
      <p:sp>
        <p:nvSpPr>
          <p:cNvPr id="2" name="Content Placeholder 1"/>
          <p:cNvSpPr>
            <a:spLocks noGrp="1"/>
          </p:cNvSpPr>
          <p:nvPr>
            <p:ph idx="1"/>
          </p:nvPr>
        </p:nvSpPr>
        <p:spPr>
          <a:xfrm>
            <a:off x="188182" y="1412776"/>
            <a:ext cx="8964488" cy="5026563"/>
          </a:xfrm>
        </p:spPr>
        <p:txBody>
          <a:bodyPr>
            <a:normAutofit/>
          </a:bodyPr>
          <a:lstStyle/>
          <a:p>
            <a:pPr marL="109728" indent="0">
              <a:buNone/>
            </a:pPr>
            <a:r>
              <a:rPr lang="en-US" sz="1800" b="1" dirty="0"/>
              <a:t>• </a:t>
            </a:r>
            <a:r>
              <a:rPr lang="en-US" sz="1800" b="1" i="1" dirty="0">
                <a:solidFill>
                  <a:srgbClr val="FF0000"/>
                </a:solidFill>
              </a:rPr>
              <a:t>Diagnostic</a:t>
            </a:r>
            <a:r>
              <a:rPr lang="en-US" sz="1800" b="1" dirty="0">
                <a:solidFill>
                  <a:srgbClr val="FF0000"/>
                </a:solidFill>
              </a:rPr>
              <a:t> </a:t>
            </a:r>
            <a:r>
              <a:rPr lang="en-US" sz="1800" b="1" i="1" dirty="0">
                <a:solidFill>
                  <a:srgbClr val="FF0000"/>
                </a:solidFill>
              </a:rPr>
              <a:t>classification</a:t>
            </a:r>
            <a:r>
              <a:rPr lang="en-US" sz="1800" b="1" dirty="0"/>
              <a:t>. </a:t>
            </a:r>
            <a:r>
              <a:rPr lang="en-US" sz="1800" dirty="0"/>
              <a:t>This is based not only on histology, but also on immunohistochemistry, electron microscopy, </a:t>
            </a:r>
            <a:r>
              <a:rPr lang="en-US" sz="1800" dirty="0" err="1"/>
              <a:t>cytogenetics</a:t>
            </a:r>
            <a:r>
              <a:rPr lang="en-US" sz="1800" dirty="0"/>
              <a:t>, and molecular genetics, which are indispensable in assigning the correct diagnosis in some cases.</a:t>
            </a:r>
          </a:p>
          <a:p>
            <a:pPr marL="109728" indent="0">
              <a:buNone/>
            </a:pPr>
            <a:r>
              <a:rPr lang="en-US" sz="1800" i="1" dirty="0">
                <a:solidFill>
                  <a:srgbClr val="FF0000"/>
                </a:solidFill>
              </a:rPr>
              <a:t>. </a:t>
            </a:r>
            <a:r>
              <a:rPr lang="en-US" sz="1800" b="1" i="1" dirty="0">
                <a:solidFill>
                  <a:srgbClr val="FF0000"/>
                </a:solidFill>
              </a:rPr>
              <a:t>Grading</a:t>
            </a:r>
            <a:r>
              <a:rPr lang="en-US" sz="1800" b="1" i="1" dirty="0"/>
              <a:t>. </a:t>
            </a:r>
            <a:r>
              <a:rPr lang="en-US" sz="1800" dirty="0"/>
              <a:t>Grading, usually on a scale of I to III, is based on the degree of differentiation, the average number of mitoses per high-power field, cellularity, </a:t>
            </a:r>
            <a:r>
              <a:rPr lang="en-US" sz="1800" dirty="0" err="1"/>
              <a:t>pleomorphism</a:t>
            </a:r>
            <a:r>
              <a:rPr lang="en-US" sz="1800" dirty="0"/>
              <a:t>, and an estimate of the extent of necrosis.</a:t>
            </a:r>
          </a:p>
          <a:p>
            <a:pPr marL="109728" indent="0">
              <a:buNone/>
            </a:pPr>
            <a:endParaRPr lang="en-US" sz="1800" dirty="0"/>
          </a:p>
          <a:p>
            <a:pPr marL="109728" indent="0">
              <a:buNone/>
            </a:pPr>
            <a:r>
              <a:rPr lang="en-US" sz="1800" dirty="0"/>
              <a:t>•</a:t>
            </a:r>
            <a:r>
              <a:rPr lang="en-US" sz="1800" dirty="0">
                <a:solidFill>
                  <a:srgbClr val="FF0000"/>
                </a:solidFill>
              </a:rPr>
              <a:t> </a:t>
            </a:r>
            <a:r>
              <a:rPr lang="en-US" sz="1800" b="1" i="1" dirty="0">
                <a:solidFill>
                  <a:srgbClr val="FF0000"/>
                </a:solidFill>
              </a:rPr>
              <a:t>Staging</a:t>
            </a:r>
            <a:r>
              <a:rPr lang="en-US" sz="1800" b="1" i="1" dirty="0"/>
              <a:t>. </a:t>
            </a:r>
            <a:r>
              <a:rPr lang="en-US" sz="1800" dirty="0"/>
              <a:t>With tumors larger than 20 cm, metastases develop in 80% of cases; by contrast, for tumors 5 cm or smaller, metastases occur in only 30% of cases.</a:t>
            </a:r>
          </a:p>
          <a:p>
            <a:pPr marL="109728" indent="0">
              <a:buNone/>
            </a:pPr>
            <a:endParaRPr lang="en-US" sz="1800" dirty="0"/>
          </a:p>
          <a:p>
            <a:pPr marL="109728" indent="0">
              <a:buNone/>
            </a:pPr>
            <a:r>
              <a:rPr lang="en-US" sz="1800" dirty="0">
                <a:solidFill>
                  <a:srgbClr val="FF0000"/>
                </a:solidFill>
              </a:rPr>
              <a:t>• </a:t>
            </a:r>
            <a:r>
              <a:rPr lang="en-US" sz="1800" b="1" i="1" dirty="0">
                <a:solidFill>
                  <a:srgbClr val="FF0000"/>
                </a:solidFill>
              </a:rPr>
              <a:t>Location</a:t>
            </a:r>
            <a:r>
              <a:rPr lang="en-US" sz="1800" i="1" dirty="0"/>
              <a:t>. </a:t>
            </a:r>
            <a:r>
              <a:rPr lang="en-US" sz="1800" dirty="0"/>
              <a:t>In general, tumors arising in superficial locations (e.g., skin) have a better prognosis than deep seated Lesions.</a:t>
            </a:r>
          </a:p>
          <a:p>
            <a:pPr marL="109728" indent="0">
              <a:buNone/>
            </a:pPr>
            <a:endParaRPr lang="en-US" sz="1800" dirty="0"/>
          </a:p>
        </p:txBody>
      </p:sp>
    </p:spTree>
    <p:extLst>
      <p:ext uri="{BB962C8B-B14F-4D97-AF65-F5344CB8AC3E}">
        <p14:creationId xmlns:p14="http://schemas.microsoft.com/office/powerpoint/2010/main" val="283710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Fibrous and Fibroosseous Tumors</a:t>
            </a:r>
            <a:endParaRPr lang="en-US" dirty="0"/>
          </a:p>
        </p:txBody>
      </p:sp>
      <p:sp>
        <p:nvSpPr>
          <p:cNvPr id="9" name="Content Placeholder 1"/>
          <p:cNvSpPr>
            <a:spLocks noGrp="1"/>
          </p:cNvSpPr>
          <p:nvPr>
            <p:ph idx="1"/>
          </p:nvPr>
        </p:nvSpPr>
        <p:spPr/>
        <p:txBody>
          <a:bodyPr>
            <a:noAutofit/>
          </a:bodyPr>
          <a:lstStyle/>
          <a:p>
            <a:r>
              <a:rPr lang="en-US" sz="1800" dirty="0"/>
              <a:t>Fibrous dysplasia is a benign tumor in which all components</a:t>
            </a:r>
          </a:p>
          <a:p>
            <a:pPr marL="109728" indent="0">
              <a:buNone/>
            </a:pPr>
            <a:r>
              <a:rPr lang="en-US" sz="1800" dirty="0"/>
              <a:t>of normal bone are present, but they fail to differentiate</a:t>
            </a:r>
          </a:p>
          <a:p>
            <a:pPr marL="109728" indent="0">
              <a:buNone/>
            </a:pPr>
            <a:r>
              <a:rPr lang="en-US" sz="1800" dirty="0"/>
              <a:t>into mature structures.</a:t>
            </a:r>
          </a:p>
          <a:p>
            <a:r>
              <a:rPr lang="en-US" sz="1800" dirty="0"/>
              <a:t> Fibrous dysplasia manifests with one of three clinical patterns:</a:t>
            </a:r>
          </a:p>
          <a:p>
            <a:pPr marL="109728" indent="0">
              <a:buNone/>
            </a:pPr>
            <a:r>
              <a:rPr lang="en-US" sz="1800" dirty="0"/>
              <a:t> (1) involvement of a single bone (</a:t>
            </a:r>
            <a:r>
              <a:rPr lang="en-US" sz="1800" dirty="0" err="1"/>
              <a:t>monostotic</a:t>
            </a:r>
            <a:r>
              <a:rPr lang="en-US" sz="1800" dirty="0"/>
              <a:t>); accounts for 70% of cases</a:t>
            </a:r>
          </a:p>
          <a:p>
            <a:pPr marL="109728" indent="0">
              <a:buNone/>
            </a:pPr>
            <a:r>
              <a:rPr lang="en-US" sz="1800" dirty="0"/>
              <a:t> (2) involvement of multiple bones (</a:t>
            </a:r>
            <a:r>
              <a:rPr lang="en-US" sz="1800" dirty="0" err="1"/>
              <a:t>polyostotic</a:t>
            </a:r>
            <a:r>
              <a:rPr lang="en-US" sz="1800" dirty="0"/>
              <a:t>);</a:t>
            </a:r>
          </a:p>
          <a:p>
            <a:pPr marL="109728" indent="0">
              <a:buNone/>
            </a:pPr>
            <a:r>
              <a:rPr lang="en-US" sz="1800" dirty="0"/>
              <a:t> (3) </a:t>
            </a:r>
            <a:r>
              <a:rPr lang="en-US" sz="1800" dirty="0" err="1"/>
              <a:t>polyostotic</a:t>
            </a:r>
            <a:r>
              <a:rPr lang="en-US" sz="1800" dirty="0"/>
              <a:t> disease, associated with café au </a:t>
            </a:r>
            <a:r>
              <a:rPr lang="en-US" sz="1800" dirty="0" err="1"/>
              <a:t>lait</a:t>
            </a:r>
            <a:r>
              <a:rPr lang="en-US" sz="1800" dirty="0"/>
              <a:t> skin pigmentations and endocrine abnormalities, especially precocious puberty (McCune-</a:t>
            </a:r>
            <a:r>
              <a:rPr lang="en-US" sz="1800" dirty="0" err="1"/>
              <a:t>Albrightsyndrome</a:t>
            </a:r>
            <a:r>
              <a:rPr lang="en-US" sz="1800" dirty="0"/>
              <a:t>). </a:t>
            </a:r>
          </a:p>
          <a:p>
            <a:r>
              <a:rPr lang="en-US" sz="1800" dirty="0"/>
              <a:t>Mutations of the GNAS gene, are responsible</a:t>
            </a:r>
          </a:p>
          <a:p>
            <a:r>
              <a:rPr lang="en-US" sz="1800" dirty="0"/>
              <a:t>The tumor usually arises during the second and third decades</a:t>
            </a:r>
          </a:p>
          <a:p>
            <a:pPr marL="109728" indent="0">
              <a:buNone/>
            </a:pPr>
            <a:r>
              <a:rPr lang="en-US" sz="1800" dirty="0"/>
              <a:t>of life; there is no gender predilection.</a:t>
            </a:r>
          </a:p>
          <a:p>
            <a:pPr>
              <a:buFont typeface="Wingdings" panose="05000000000000000000" pitchFamily="2" charset="2"/>
              <a:buChar char="Ø"/>
            </a:pPr>
            <a:r>
              <a:rPr lang="en-US" sz="1800" dirty="0"/>
              <a:t> In descending order of frequency, ribs, femur, tibia, jawbones, </a:t>
            </a:r>
            <a:r>
              <a:rPr lang="en-US" sz="1800" dirty="0" err="1"/>
              <a:t>calvariae</a:t>
            </a:r>
            <a:r>
              <a:rPr lang="en-US" sz="1800" dirty="0"/>
              <a:t>, and </a:t>
            </a:r>
            <a:r>
              <a:rPr lang="en-US" sz="1800" dirty="0" err="1"/>
              <a:t>humerus</a:t>
            </a:r>
            <a:r>
              <a:rPr lang="en-US" sz="1800" dirty="0"/>
              <a:t> are most commonly affected..</a:t>
            </a:r>
          </a:p>
          <a:p>
            <a:endParaRPr lang="en-US" sz="1800" dirty="0"/>
          </a:p>
        </p:txBody>
      </p:sp>
    </p:spTree>
    <p:extLst>
      <p:ext uri="{BB962C8B-B14F-4D97-AF65-F5344CB8AC3E}">
        <p14:creationId xmlns:p14="http://schemas.microsoft.com/office/powerpoint/2010/main" val="4242514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Fibrous Dysplasia</a:t>
            </a:r>
            <a:br>
              <a:rPr lang="en-US" dirty="0"/>
            </a:br>
            <a:endParaRPr lang="en-US" dirty="0"/>
          </a:p>
        </p:txBody>
      </p:sp>
      <p:sp>
        <p:nvSpPr>
          <p:cNvPr id="4" name="Content Placeholder 1"/>
          <p:cNvSpPr txBox="1">
            <a:spLocks/>
          </p:cNvSpPr>
          <p:nvPr/>
        </p:nvSpPr>
        <p:spPr>
          <a:xfrm>
            <a:off x="609600" y="1633728"/>
            <a:ext cx="8229600" cy="4525963"/>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a:p>
          <a:p>
            <a:endParaRPr lang="en-US"/>
          </a:p>
          <a:p>
            <a:r>
              <a:rPr lang="en-US"/>
              <a:t>MORPHOLOGY</a:t>
            </a:r>
          </a:p>
          <a:p>
            <a:pPr marL="109728" indent="0">
              <a:buFont typeface="Wingdings 3"/>
              <a:buNone/>
            </a:pPr>
            <a:r>
              <a:rPr lang="en-US"/>
              <a:t>On gross inspection, fibrous dysplasia is characterized by</a:t>
            </a:r>
          </a:p>
          <a:p>
            <a:pPr marL="109728" indent="0">
              <a:buFont typeface="Wingdings 3"/>
              <a:buNone/>
            </a:pPr>
            <a:r>
              <a:rPr lang="en-US"/>
              <a:t>well-circumscribed, intramedullary lesions of varying sizes;</a:t>
            </a:r>
          </a:p>
          <a:p>
            <a:pPr marL="109728" indent="0">
              <a:buFont typeface="Wingdings 3"/>
              <a:buNone/>
            </a:pPr>
            <a:r>
              <a:rPr lang="en-US"/>
              <a:t>large masses expand and distort the bone.</a:t>
            </a:r>
          </a:p>
          <a:p>
            <a:r>
              <a:rPr lang="en-US"/>
              <a:t> Lesional tissue is tan-white and gritty-appearing; on microscopic examination,</a:t>
            </a:r>
          </a:p>
          <a:p>
            <a:r>
              <a:rPr lang="en-US"/>
              <a:t>it exhibits curved trabeculae of woven bone (mimicking Chinese characters), without osteoblastic rimming, surrounded by a moderately cellular fibroblastic proliferation .</a:t>
            </a:r>
          </a:p>
          <a:p>
            <a:endParaRPr lang="en-US"/>
          </a:p>
          <a:p>
            <a:endParaRPr lang="en-US"/>
          </a:p>
          <a:p>
            <a:endParaRPr lang="en-US"/>
          </a:p>
          <a:p>
            <a:endParaRPr lang="en-US"/>
          </a:p>
          <a:p>
            <a:endParaRPr lang="en-US"/>
          </a:p>
          <a:p>
            <a:r>
              <a:rPr lang="en-US"/>
              <a:t>.</a:t>
            </a:r>
            <a:endParaRPr lang="en-US" dirty="0"/>
          </a:p>
        </p:txBody>
      </p:sp>
    </p:spTree>
    <p:extLst>
      <p:ext uri="{BB962C8B-B14F-4D97-AF65-F5344CB8AC3E}">
        <p14:creationId xmlns:p14="http://schemas.microsoft.com/office/powerpoint/2010/main" val="3333979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29" y="548680"/>
            <a:ext cx="8723312" cy="720080"/>
          </a:xfrm>
        </p:spPr>
        <p:txBody>
          <a:bodyPr>
            <a:noAutofit/>
          </a:bodyPr>
          <a:lstStyle/>
          <a:p>
            <a:r>
              <a:rPr lang="en-US" sz="2800" dirty="0"/>
              <a:t>Miscellaneous Bone Tumors</a:t>
            </a:r>
            <a:br>
              <a:rPr lang="en-US" sz="2800" dirty="0"/>
            </a:br>
            <a:r>
              <a:rPr lang="en-US" sz="2400" dirty="0">
                <a:solidFill>
                  <a:srgbClr val="FF0000"/>
                </a:solidFill>
              </a:rPr>
              <a:t>Ewing Sarcoma and Primitive </a:t>
            </a:r>
            <a:r>
              <a:rPr lang="en-US" sz="2400" dirty="0" err="1">
                <a:solidFill>
                  <a:srgbClr val="FF0000"/>
                </a:solidFill>
              </a:rPr>
              <a:t>Neuroectodermal</a:t>
            </a:r>
            <a:r>
              <a:rPr lang="en-US" sz="2400" dirty="0">
                <a:solidFill>
                  <a:srgbClr val="FF0000"/>
                </a:solidFill>
              </a:rPr>
              <a:t> Tumor</a:t>
            </a:r>
            <a:br>
              <a:rPr lang="en-US" sz="2800" dirty="0">
                <a:solidFill>
                  <a:srgbClr val="FF0000"/>
                </a:solidFill>
              </a:rPr>
            </a:br>
            <a:br>
              <a:rPr lang="en-US" sz="2800" dirty="0"/>
            </a:br>
            <a:endParaRPr lang="en-US" sz="2800" dirty="0"/>
          </a:p>
        </p:txBody>
      </p:sp>
      <p:sp>
        <p:nvSpPr>
          <p:cNvPr id="2" name="Content Placeholder 1"/>
          <p:cNvSpPr>
            <a:spLocks noGrp="1"/>
          </p:cNvSpPr>
          <p:nvPr>
            <p:ph idx="1"/>
          </p:nvPr>
        </p:nvSpPr>
        <p:spPr>
          <a:xfrm>
            <a:off x="-18236" y="1196752"/>
            <a:ext cx="8663880" cy="4738531"/>
          </a:xfrm>
        </p:spPr>
        <p:txBody>
          <a:bodyPr>
            <a:normAutofit fontScale="77500" lnSpcReduction="20000"/>
          </a:bodyPr>
          <a:lstStyle/>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(PNETs) are primary malignant small round cell tumors of bone and soft tissue.</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 They share certain molecular features, however; PNETs demonstrate clear neural differentiation, whereas Ewing sarcomas are undifferentiated.</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Ewing sarcoma accounts for 6% to 10% of primary</a:t>
            </a:r>
          </a:p>
          <a:p>
            <a:pPr marL="109728" indent="0">
              <a:buNone/>
            </a:pPr>
            <a:r>
              <a:rPr lang="en-US" dirty="0">
                <a:latin typeface="Andalus" panose="02020603050405020304" pitchFamily="18" charset="-78"/>
                <a:cs typeface="Andalus" panose="02020603050405020304" pitchFamily="18" charset="-78"/>
              </a:rPr>
              <a:t>malignant bone tumors.</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 Most patients are 10 to 15 years of age, and 80% are younger than 20 years. Boys are affected slightly more frequently than girls. </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At a practical level, these translocations are of diagnostic importance, as approximately 95% of tumors have t(11;22)) ort(21;22).</a:t>
            </a:r>
          </a:p>
        </p:txBody>
      </p:sp>
    </p:spTree>
    <p:extLst>
      <p:ext uri="{BB962C8B-B14F-4D97-AF65-F5344CB8AC3E}">
        <p14:creationId xmlns:p14="http://schemas.microsoft.com/office/powerpoint/2010/main" val="2884435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229600" cy="3370386"/>
          </a:xfrm>
        </p:spPr>
        <p:txBody>
          <a:bodyPr>
            <a:normAutofit/>
          </a:bodyPr>
          <a:lstStyle/>
          <a:p>
            <a:r>
              <a:rPr lang="en-US" sz="2000" b="0" dirty="0">
                <a:solidFill>
                  <a:srgbClr val="FF0000"/>
                </a:solidFill>
              </a:rPr>
              <a:t>Macroscopically</a:t>
            </a:r>
            <a:r>
              <a:rPr lang="en-US" sz="2000" b="0" dirty="0"/>
              <a:t>: Ewing sarcoma/PNET arises in the medullary cavity and invades the cortex and </a:t>
            </a:r>
            <a:r>
              <a:rPr lang="en-US" sz="2000" b="0" dirty="0" err="1"/>
              <a:t>periosteum</a:t>
            </a:r>
            <a:r>
              <a:rPr lang="en-US" sz="2000" b="0" dirty="0"/>
              <a:t> to produce a soft tan white tumor mass, frequently with hemorrhage and necrosis.</a:t>
            </a:r>
            <a:br>
              <a:rPr lang="en-US" sz="2000" b="0" dirty="0"/>
            </a:br>
            <a:br>
              <a:rPr lang="en-US" sz="2000" b="0" dirty="0"/>
            </a:br>
            <a:r>
              <a:rPr lang="en-US" sz="2000" b="0" dirty="0">
                <a:solidFill>
                  <a:srgbClr val="FF0000"/>
                </a:solidFill>
              </a:rPr>
              <a:t>Microscopically</a:t>
            </a:r>
            <a:r>
              <a:rPr lang="en-US" sz="2000" b="0" dirty="0"/>
              <a:t>: t is composed of sheets of uniform small, round cells that are slightly larger than lymphocytes; The presence of Homer-Wright rosettes (tumor cells circled about a central </a:t>
            </a:r>
            <a:r>
              <a:rPr lang="en-US" sz="2000" b="0" dirty="0" err="1"/>
              <a:t>fibrillary</a:t>
            </a:r>
            <a:r>
              <a:rPr lang="en-US" sz="2000" b="0" dirty="0"/>
              <a:t> space) indicates neural differentiation.</a:t>
            </a:r>
            <a:endParaRPr lang="en-US" sz="2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3650277"/>
            <a:ext cx="4360522" cy="319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78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Clinical Features</a:t>
            </a:r>
            <a:br>
              <a:rPr lang="en-US" dirty="0"/>
            </a:br>
            <a:endParaRPr lang="en-US" dirty="0"/>
          </a:p>
        </p:txBody>
      </p:sp>
      <p:sp>
        <p:nvSpPr>
          <p:cNvPr id="2" name="Content Placeholder 1"/>
          <p:cNvSpPr>
            <a:spLocks noGrp="1"/>
          </p:cNvSpPr>
          <p:nvPr>
            <p:ph idx="1"/>
          </p:nvPr>
        </p:nvSpPr>
        <p:spPr>
          <a:xfrm>
            <a:off x="395536" y="1124744"/>
            <a:ext cx="8291264" cy="4882547"/>
          </a:xfrm>
        </p:spPr>
        <p:txBody>
          <a:bodyPr>
            <a:normAutofit/>
          </a:bodyPr>
          <a:lstStyle/>
          <a:p>
            <a:r>
              <a:rPr lang="en-US" sz="2500" dirty="0">
                <a:latin typeface="Andalus" panose="02020603050405020304" pitchFamily="18" charset="-78"/>
                <a:cs typeface="Andalus" panose="02020603050405020304" pitchFamily="18" charset="-78"/>
              </a:rPr>
              <a:t>Ewing sarcoma/PNET typically manifests as a painful enlarging mass in the </a:t>
            </a:r>
            <a:r>
              <a:rPr lang="en-US" sz="2500" dirty="0" err="1">
                <a:solidFill>
                  <a:srgbClr val="FF0000"/>
                </a:solidFill>
                <a:latin typeface="Andalus" panose="02020603050405020304" pitchFamily="18" charset="-78"/>
                <a:cs typeface="Andalus" panose="02020603050405020304" pitchFamily="18" charset="-78"/>
              </a:rPr>
              <a:t>diaphyses</a:t>
            </a:r>
            <a:r>
              <a:rPr lang="en-US" sz="2500" dirty="0">
                <a:solidFill>
                  <a:srgbClr val="FF0000"/>
                </a:solidFill>
                <a:latin typeface="Andalus" panose="02020603050405020304" pitchFamily="18" charset="-78"/>
                <a:cs typeface="Andalus" panose="02020603050405020304" pitchFamily="18" charset="-78"/>
              </a:rPr>
              <a:t> </a:t>
            </a:r>
            <a:r>
              <a:rPr lang="en-US" sz="2500" dirty="0">
                <a:latin typeface="Andalus" panose="02020603050405020304" pitchFamily="18" charset="-78"/>
                <a:cs typeface="Andalus" panose="02020603050405020304" pitchFamily="18" charset="-78"/>
              </a:rPr>
              <a:t>of long tubular bones (especially the femur) and the pelvic flat bones.</a:t>
            </a:r>
          </a:p>
          <a:p>
            <a:r>
              <a:rPr lang="en-US" sz="2500" dirty="0">
                <a:latin typeface="Andalus" panose="02020603050405020304" pitchFamily="18" charset="-78"/>
                <a:cs typeface="Andalus" panose="02020603050405020304" pitchFamily="18" charset="-78"/>
              </a:rPr>
              <a:t> There is a characteristic periosteal reaction with deposition of bone in an onion-skin pattern.</a:t>
            </a:r>
          </a:p>
          <a:p>
            <a:r>
              <a:rPr lang="en-US" sz="2500" dirty="0">
                <a:latin typeface="Andalus" panose="02020603050405020304" pitchFamily="18" charset="-78"/>
                <a:cs typeface="Andalus" panose="02020603050405020304" pitchFamily="18" charset="-78"/>
              </a:rPr>
              <a:t>Treatment includes chemotherapy and surgical excision with or without irradiation. </a:t>
            </a:r>
          </a:p>
          <a:p>
            <a:r>
              <a:rPr lang="en-US" sz="2500" dirty="0">
                <a:latin typeface="Andalus" panose="02020603050405020304" pitchFamily="18" charset="-78"/>
                <a:cs typeface="Andalus" panose="02020603050405020304" pitchFamily="18" charset="-78"/>
              </a:rPr>
              <a:t>The 5-year survival rate is currently 75% for patients presenting with localized tumors</a:t>
            </a:r>
            <a:r>
              <a:rPr lang="en-US" dirty="0"/>
              <a:t>.</a:t>
            </a:r>
          </a:p>
        </p:txBody>
      </p:sp>
    </p:spTree>
    <p:extLst>
      <p:ext uri="{BB962C8B-B14F-4D97-AF65-F5344CB8AC3E}">
        <p14:creationId xmlns:p14="http://schemas.microsoft.com/office/powerpoint/2010/main" val="2016283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Giant Cell Tumor of Bone</a:t>
            </a:r>
            <a:br>
              <a:rPr lang="en-US" dirty="0"/>
            </a:br>
            <a:endParaRPr lang="en-US" dirty="0"/>
          </a:p>
        </p:txBody>
      </p:sp>
      <p:sp>
        <p:nvSpPr>
          <p:cNvPr id="2" name="Content Placeholder 1"/>
          <p:cNvSpPr>
            <a:spLocks noGrp="1"/>
          </p:cNvSpPr>
          <p:nvPr>
            <p:ph idx="1"/>
          </p:nvPr>
        </p:nvSpPr>
        <p:spPr>
          <a:xfrm>
            <a:off x="457200" y="1196752"/>
            <a:ext cx="8229600" cy="5242587"/>
          </a:xfrm>
        </p:spPr>
        <p:txBody>
          <a:bodyPr>
            <a:noAutofit/>
          </a:bodyPr>
          <a:lstStyle/>
          <a:p>
            <a:r>
              <a:rPr lang="en-US" sz="1600" dirty="0"/>
              <a:t>Giant cell tumors (GCTs) contain prominent by multinucleate osteoclast-type giant cells—hence the synonym </a:t>
            </a:r>
            <a:r>
              <a:rPr lang="en-US" sz="1600" i="1" dirty="0" err="1"/>
              <a:t>osteoclastoma</a:t>
            </a:r>
            <a:r>
              <a:rPr lang="en-US" sz="1600" i="1" dirty="0"/>
              <a:t>.</a:t>
            </a:r>
          </a:p>
          <a:p>
            <a:r>
              <a:rPr lang="en-US" sz="1600" dirty="0"/>
              <a:t>GCT is a relatively common benign but locally aggressive bone tumor, usually arising in persons in their 20s to 40s. </a:t>
            </a:r>
          </a:p>
          <a:p>
            <a:r>
              <a:rPr lang="en-US" sz="1600" b="1" u="sng" dirty="0"/>
              <a:t>MORPHOLOGY</a:t>
            </a:r>
          </a:p>
          <a:p>
            <a:pPr marL="109728" indent="0">
              <a:buNone/>
            </a:pPr>
            <a:r>
              <a:rPr lang="en-US" sz="1600" dirty="0"/>
              <a:t>GCTs are large and red-brown, and often show cystic degeneration.</a:t>
            </a:r>
          </a:p>
          <a:p>
            <a:pPr marL="109728" indent="0">
              <a:buNone/>
            </a:pPr>
            <a:r>
              <a:rPr lang="en-US" sz="1600" dirty="0"/>
              <a:t>They are composed of uniform oval mononuclear cells and scattered osteoclast-type giant cells containing 100 or more nuclei. Mitotic figures are typically frequent. Necrosis, hemorrhage, and reactive bone formation also are commonly present.</a:t>
            </a:r>
          </a:p>
          <a:p>
            <a:r>
              <a:rPr lang="en-US" sz="1600" b="1" u="sng" dirty="0"/>
              <a:t>Clinical Course</a:t>
            </a:r>
          </a:p>
          <a:p>
            <a:r>
              <a:rPr lang="en-US" sz="1600" dirty="0"/>
              <a:t>Although almost any bone may be involved, a majority of GCTs arise in the </a:t>
            </a:r>
            <a:r>
              <a:rPr lang="en-US" sz="1600" dirty="0">
                <a:solidFill>
                  <a:srgbClr val="FF0000"/>
                </a:solidFill>
              </a:rPr>
              <a:t>epiphysis</a:t>
            </a:r>
            <a:r>
              <a:rPr lang="en-US" sz="1600" dirty="0"/>
              <a:t> and involve the metaphysis of long bones around the knee.</a:t>
            </a:r>
          </a:p>
          <a:p>
            <a:r>
              <a:rPr lang="en-US" sz="1600" dirty="0"/>
              <a:t>Most are solitary tumors.</a:t>
            </a:r>
          </a:p>
          <a:p>
            <a:r>
              <a:rPr lang="en-US" sz="1600" dirty="0"/>
              <a:t>Although GCTs are considered benign, roughly half</a:t>
            </a:r>
          </a:p>
          <a:p>
            <a:pPr marL="109728" indent="0">
              <a:buNone/>
            </a:pPr>
            <a:r>
              <a:rPr lang="en-US" sz="1600" dirty="0"/>
              <a:t>recur after simple curettage, and as many as 2% spread to</a:t>
            </a:r>
          </a:p>
          <a:p>
            <a:pPr marL="109728" indent="0">
              <a:buNone/>
            </a:pPr>
            <a:r>
              <a:rPr lang="en-US" sz="1600" dirty="0"/>
              <a:t>the lungs as localized lesions that are cured by local excision.</a:t>
            </a:r>
          </a:p>
        </p:txBody>
      </p:sp>
    </p:spTree>
    <p:extLst>
      <p:ext uri="{BB962C8B-B14F-4D97-AF65-F5344CB8AC3E}">
        <p14:creationId xmlns:p14="http://schemas.microsoft.com/office/powerpoint/2010/main" val="1613455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Benign giant cell tumor showing abundant multinucleate</a:t>
            </a:r>
            <a:br>
              <a:rPr lang="en-US" sz="2000" b="0" dirty="0"/>
            </a:br>
            <a:r>
              <a:rPr lang="en-US" sz="2000" b="0" dirty="0"/>
              <a:t>giant cells and a background of mononuclear cells.</a:t>
            </a:r>
            <a:endParaRPr lang="en-US" sz="2000" dirty="0"/>
          </a:p>
        </p:txBody>
      </p:sp>
      <p:sp>
        <p:nvSpPr>
          <p:cNvPr id="2" name="Content Placeholder 1"/>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628800"/>
            <a:ext cx="6515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699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Metastatic Disease</a:t>
            </a:r>
            <a:br>
              <a:rPr lang="en-US" dirty="0"/>
            </a:br>
            <a:endParaRPr lang="en-US" dirty="0"/>
          </a:p>
        </p:txBody>
      </p:sp>
      <p:sp>
        <p:nvSpPr>
          <p:cNvPr id="2" name="Content Placeholder 1"/>
          <p:cNvSpPr>
            <a:spLocks noGrp="1"/>
          </p:cNvSpPr>
          <p:nvPr>
            <p:ph idx="1"/>
          </p:nvPr>
        </p:nvSpPr>
        <p:spPr>
          <a:xfrm>
            <a:off x="107504" y="836713"/>
            <a:ext cx="8856984" cy="4464496"/>
          </a:xfrm>
        </p:spPr>
        <p:txBody>
          <a:bodyPr>
            <a:noAutofit/>
          </a:bodyPr>
          <a:lstStyle/>
          <a:p>
            <a:pPr>
              <a:buFont typeface="Wingdings" panose="05000000000000000000" pitchFamily="2" charset="2"/>
              <a:buChar char="ü"/>
            </a:pPr>
            <a:r>
              <a:rPr lang="en-US" sz="2000" i="1" dirty="0"/>
              <a:t>Metastatic tumors are the most common malignant tumors involving bone. </a:t>
            </a:r>
            <a:r>
              <a:rPr lang="en-US" sz="2000" dirty="0"/>
              <a:t>Pathways of spread include:</a:t>
            </a:r>
          </a:p>
          <a:p>
            <a:pPr marL="109728" indent="0">
              <a:buNone/>
            </a:pPr>
            <a:r>
              <a:rPr lang="en-US" sz="2000" dirty="0"/>
              <a:t> (1) Direct extension.</a:t>
            </a:r>
          </a:p>
          <a:p>
            <a:pPr marL="109728" indent="0">
              <a:buNone/>
            </a:pPr>
            <a:r>
              <a:rPr lang="en-US" sz="2000" dirty="0"/>
              <a:t>(2) </a:t>
            </a:r>
            <a:r>
              <a:rPr lang="en-US" sz="2000" dirty="0" err="1"/>
              <a:t>Lmphatic</a:t>
            </a:r>
            <a:r>
              <a:rPr lang="en-US" sz="2000" dirty="0"/>
              <a:t> or </a:t>
            </a:r>
            <a:r>
              <a:rPr lang="en-US" sz="2000" dirty="0" err="1"/>
              <a:t>hematogenous</a:t>
            </a:r>
            <a:r>
              <a:rPr lang="en-US" sz="2000" dirty="0"/>
              <a:t> dissemination.</a:t>
            </a:r>
          </a:p>
          <a:p>
            <a:pPr marL="109728" indent="0">
              <a:buNone/>
            </a:pPr>
            <a:r>
              <a:rPr lang="en-US" sz="2000" dirty="0"/>
              <a:t> (3) </a:t>
            </a:r>
            <a:r>
              <a:rPr lang="en-US" sz="2000" dirty="0" err="1"/>
              <a:t>Intraspinal</a:t>
            </a:r>
            <a:r>
              <a:rPr lang="en-US" sz="2000" dirty="0"/>
              <a:t> seeding.</a:t>
            </a:r>
          </a:p>
          <a:p>
            <a:pPr marL="109728" indent="0">
              <a:buNone/>
            </a:pPr>
            <a:endParaRPr lang="en-US" sz="700" dirty="0"/>
          </a:p>
          <a:p>
            <a:pPr>
              <a:buFont typeface="Wingdings" panose="05000000000000000000" pitchFamily="2" charset="2"/>
              <a:buChar char="ü"/>
            </a:pPr>
            <a:r>
              <a:rPr lang="en-US" sz="2000" dirty="0"/>
              <a:t> In adults more than 75% of skeletal metastases originate from</a:t>
            </a:r>
          </a:p>
          <a:p>
            <a:pPr marL="109728" indent="0">
              <a:buNone/>
            </a:pPr>
            <a:r>
              <a:rPr lang="en-US" sz="2000" dirty="0"/>
              <a:t>cancers of the prostate, breast, kidney, and lung. </a:t>
            </a:r>
          </a:p>
          <a:p>
            <a:pPr marL="109728" indent="0">
              <a:buNone/>
            </a:pPr>
            <a:endParaRPr lang="en-US" sz="700" dirty="0"/>
          </a:p>
          <a:p>
            <a:pPr>
              <a:buFont typeface="Wingdings" panose="05000000000000000000" pitchFamily="2" charset="2"/>
              <a:buChar char="ü"/>
            </a:pPr>
            <a:r>
              <a:rPr lang="en-US" sz="2000" dirty="0"/>
              <a:t>In children, </a:t>
            </a:r>
            <a:r>
              <a:rPr lang="en-US" sz="2000" dirty="0" err="1"/>
              <a:t>neuroblastoma</a:t>
            </a:r>
            <a:r>
              <a:rPr lang="en-US" sz="2000" dirty="0"/>
              <a:t>, </a:t>
            </a:r>
            <a:r>
              <a:rPr lang="en-US" sz="2000" dirty="0" err="1"/>
              <a:t>Wilms</a:t>
            </a:r>
            <a:r>
              <a:rPr lang="en-US" sz="2000" dirty="0"/>
              <a:t> tumor, osteosarcoma, Ewing</a:t>
            </a:r>
          </a:p>
          <a:p>
            <a:pPr marL="109728" indent="0">
              <a:buNone/>
            </a:pPr>
            <a:r>
              <a:rPr lang="en-US" sz="2000" dirty="0"/>
              <a:t>sarcoma, and </a:t>
            </a:r>
            <a:r>
              <a:rPr lang="en-US" sz="2000" dirty="0" err="1"/>
              <a:t>rhabdomyosarcoma</a:t>
            </a:r>
            <a:r>
              <a:rPr lang="en-US" sz="2000" dirty="0"/>
              <a:t> are the common sources</a:t>
            </a:r>
          </a:p>
          <a:p>
            <a:pPr marL="109728" indent="0">
              <a:buNone/>
            </a:pPr>
            <a:r>
              <a:rPr lang="en-US" sz="2000" dirty="0"/>
              <a:t>of bony metastases.</a:t>
            </a:r>
          </a:p>
          <a:p>
            <a:pPr marL="109728" indent="0">
              <a:buNone/>
            </a:pPr>
            <a:endParaRPr lang="en-US" sz="700" dirty="0"/>
          </a:p>
          <a:p>
            <a:pPr>
              <a:buFont typeface="Wingdings" panose="05000000000000000000" pitchFamily="2" charset="2"/>
              <a:buChar char="ü"/>
            </a:pPr>
            <a:r>
              <a:rPr lang="en-US" sz="2000" dirty="0"/>
              <a:t>The radiologic appearance of metastases can be purely</a:t>
            </a:r>
          </a:p>
          <a:p>
            <a:pPr marL="109728" indent="0">
              <a:buNone/>
            </a:pPr>
            <a:r>
              <a:rPr lang="en-US" sz="2000" dirty="0"/>
              <a:t>lytic, purely </a:t>
            </a:r>
            <a:r>
              <a:rPr lang="en-US" sz="2000" dirty="0" err="1"/>
              <a:t>blastic</a:t>
            </a:r>
            <a:r>
              <a:rPr lang="en-US" sz="2000" dirty="0"/>
              <a:t>, or both. In lytic lesions (e.g., with kidney and lung tumors and melanoma),however; metastatic tumors that elicit an </a:t>
            </a:r>
            <a:r>
              <a:rPr lang="en-US" sz="2000" dirty="0" err="1"/>
              <a:t>osteoblastic</a:t>
            </a:r>
            <a:r>
              <a:rPr lang="en-US" sz="2000" dirty="0"/>
              <a:t> response (e.g., prostate adenocarcinoma).</a:t>
            </a:r>
          </a:p>
          <a:p>
            <a:pPr marL="109728" indent="0">
              <a:buNone/>
            </a:pPr>
            <a:endParaRPr lang="en-US" sz="2000" dirty="0"/>
          </a:p>
        </p:txBody>
      </p:sp>
    </p:spTree>
    <p:extLst>
      <p:ext uri="{BB962C8B-B14F-4D97-AF65-F5344CB8AC3E}">
        <p14:creationId xmlns:p14="http://schemas.microsoft.com/office/powerpoint/2010/main" val="417302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106" y="1412776"/>
            <a:ext cx="431689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1" y="116632"/>
            <a:ext cx="4830271" cy="656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13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0" dirty="0"/>
              <a:t> TUMORS OF ADIPOSE TISSUE</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rgbClr val="FF0000"/>
                </a:solidFill>
              </a:rPr>
              <a:t>LIPOMA</a:t>
            </a:r>
            <a:r>
              <a:rPr lang="en-US" dirty="0"/>
              <a:t>: are benign tumors of fat </a:t>
            </a:r>
          </a:p>
          <a:p>
            <a:pPr>
              <a:buFont typeface="Wingdings" panose="05000000000000000000" pitchFamily="2" charset="2"/>
              <a:buChar char="ü"/>
            </a:pPr>
            <a:r>
              <a:rPr lang="en-US" dirty="0"/>
              <a:t>The most common soft tissue tumors in adults. </a:t>
            </a:r>
          </a:p>
          <a:p>
            <a:pPr>
              <a:buFont typeface="Wingdings" panose="05000000000000000000" pitchFamily="2" charset="2"/>
              <a:buChar char="ü"/>
            </a:pPr>
            <a:r>
              <a:rPr lang="en-US" dirty="0"/>
              <a:t>Most </a:t>
            </a:r>
            <a:r>
              <a:rPr lang="en-US" dirty="0" err="1"/>
              <a:t>lipomas</a:t>
            </a:r>
            <a:r>
              <a:rPr lang="en-US" dirty="0"/>
              <a:t> are solitary lesions; multiple </a:t>
            </a:r>
            <a:r>
              <a:rPr lang="en-US" dirty="0" err="1"/>
              <a:t>lipomas</a:t>
            </a:r>
            <a:r>
              <a:rPr lang="en-US" dirty="0"/>
              <a:t> usually suggest the presence of rare hereditary syndromes.</a:t>
            </a:r>
          </a:p>
          <a:p>
            <a:pPr>
              <a:buFont typeface="Wingdings" panose="05000000000000000000" pitchFamily="2" charset="2"/>
              <a:buChar char="ü"/>
            </a:pPr>
            <a:r>
              <a:rPr lang="en-US" dirty="0" err="1"/>
              <a:t>Lipomas</a:t>
            </a:r>
            <a:r>
              <a:rPr lang="en-US" dirty="0"/>
              <a:t> can be </a:t>
            </a:r>
            <a:r>
              <a:rPr lang="en-US" dirty="0" err="1"/>
              <a:t>subclassified</a:t>
            </a:r>
            <a:r>
              <a:rPr lang="en-US" dirty="0"/>
              <a:t> on the basis of their histologic features and/or characteristic chromosomal rearrangements. </a:t>
            </a:r>
          </a:p>
          <a:p>
            <a:pPr>
              <a:buFont typeface="Wingdings" panose="05000000000000000000" pitchFamily="2" charset="2"/>
              <a:buChar char="ü"/>
            </a:pPr>
            <a:r>
              <a:rPr lang="en-US" dirty="0"/>
              <a:t>Most </a:t>
            </a:r>
            <a:r>
              <a:rPr lang="en-US" dirty="0" err="1"/>
              <a:t>lipomas</a:t>
            </a:r>
            <a:r>
              <a:rPr lang="en-US" dirty="0"/>
              <a:t> are mobile, slowly enlarging, painless masses (although </a:t>
            </a:r>
            <a:r>
              <a:rPr lang="en-US" dirty="0" err="1"/>
              <a:t>angiolipomas</a:t>
            </a:r>
            <a:r>
              <a:rPr lang="en-US" dirty="0"/>
              <a:t> can manifest with local pain).</a:t>
            </a:r>
          </a:p>
          <a:p>
            <a:pPr>
              <a:buFont typeface="Wingdings" panose="05000000000000000000" pitchFamily="2" charset="2"/>
              <a:buChar char="ü"/>
            </a:pPr>
            <a:r>
              <a:rPr lang="en-US" dirty="0"/>
              <a:t>Complete excision usually is curative.</a:t>
            </a:r>
          </a:p>
          <a:p>
            <a:pPr>
              <a:buFont typeface="Wingdings" panose="05000000000000000000" pitchFamily="2" charset="2"/>
              <a:buChar char="ü"/>
            </a:pPr>
            <a:r>
              <a:rPr lang="en-US" dirty="0"/>
              <a:t>Macroscopically: soft, yellow, well-encapsulated masses.</a:t>
            </a:r>
          </a:p>
          <a:p>
            <a:pPr>
              <a:buFont typeface="Wingdings" panose="05000000000000000000" pitchFamily="2" charset="2"/>
              <a:buChar char="ü"/>
            </a:pPr>
            <a:r>
              <a:rPr lang="en-US" dirty="0"/>
              <a:t>Microscopically: On histologic examination, they consist of mature white fat cells with no </a:t>
            </a:r>
            <a:r>
              <a:rPr lang="en-US" dirty="0" err="1"/>
              <a:t>pleomorphism</a:t>
            </a:r>
            <a:r>
              <a:rPr lang="en-US" dirty="0"/>
              <a:t>.</a:t>
            </a:r>
          </a:p>
          <a:p>
            <a:pPr marL="109728" indent="0">
              <a:buNone/>
            </a:pPr>
            <a:endParaRPr lang="en-US" dirty="0"/>
          </a:p>
          <a:p>
            <a:endParaRPr lang="en-US" dirty="0"/>
          </a:p>
        </p:txBody>
      </p:sp>
    </p:spTree>
    <p:extLst>
      <p:ext uri="{BB962C8B-B14F-4D97-AF65-F5344CB8AC3E}">
        <p14:creationId xmlns:p14="http://schemas.microsoft.com/office/powerpoint/2010/main" val="191429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471" y="269776"/>
            <a:ext cx="4546848" cy="1143000"/>
          </a:xfrm>
        </p:spPr>
        <p:txBody>
          <a:bodyPr>
            <a:normAutofit/>
          </a:bodyPr>
          <a:lstStyle/>
          <a:p>
            <a:r>
              <a:rPr lang="en-US" sz="3000" dirty="0"/>
              <a:t>Normal adipose tissue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57" y="1556792"/>
            <a:ext cx="462908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59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
            </a:r>
          </a:p>
        </p:txBody>
      </p:sp>
      <p:sp>
        <p:nvSpPr>
          <p:cNvPr id="2" name="Content Placeholder 1"/>
          <p:cNvSpPr>
            <a:spLocks noGrp="1"/>
          </p:cNvSpPr>
          <p:nvPr>
            <p:ph idx="1"/>
          </p:nvPr>
        </p:nvSpPr>
        <p:spPr/>
        <p:txBody>
          <a:bodyPr/>
          <a:lstStyle/>
          <a:p>
            <a:r>
              <a:rPr lang="en-US" dirty="0"/>
              <a:t>+985*</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888"/>
            <a:ext cx="32575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579168" y="656772"/>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5615"/>
            <a:ext cx="3280885" cy="177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6768596" y="1995064"/>
            <a:ext cx="43204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99" y="2852936"/>
            <a:ext cx="2751584" cy="177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3962969" y="3393555"/>
            <a:ext cx="1401117" cy="5385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1" y="3052570"/>
            <a:ext cx="3202882" cy="229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947874"/>
            <a:ext cx="2758552" cy="207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Right Arrow 10"/>
          <p:cNvSpPr/>
          <p:nvPr/>
        </p:nvSpPr>
        <p:spPr>
          <a:xfrm rot="20068560">
            <a:off x="1330340" y="4841949"/>
            <a:ext cx="684817" cy="1622055"/>
          </a:xfrm>
          <a:prstGeom prst="curvedRightArrow">
            <a:avLst>
              <a:gd name="adj1" fmla="val 26422"/>
              <a:gd name="adj2" fmla="val 67459"/>
              <a:gd name="adj3" fmla="val 39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9166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44E5D5E6FD0640B03A4C36A36CCC48" ma:contentTypeVersion="2" ma:contentTypeDescription="Create a new document." ma:contentTypeScope="" ma:versionID="0a261ae55af15d1f4d425a45099986ed">
  <xsd:schema xmlns:xsd="http://www.w3.org/2001/XMLSchema" xmlns:xs="http://www.w3.org/2001/XMLSchema" xmlns:p="http://schemas.microsoft.com/office/2006/metadata/properties" xmlns:ns2="f813cc38-748d-45e5-8a1e-18a9340b0733" targetNamespace="http://schemas.microsoft.com/office/2006/metadata/properties" ma:root="true" ma:fieldsID="3219db038919e52e4afa6beb8faee7ee" ns2:_="">
    <xsd:import namespace="f813cc38-748d-45e5-8a1e-18a9340b07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3cc38-748d-45e5-8a1e-18a9340b07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083616-0205-434B-8A77-704BF89BEFDC}">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0E58E976-CB83-420D-888B-9AFF0EDA0ADC}">
  <ds:schemaRefs>
    <ds:schemaRef ds:uri="http://schemas.microsoft.com/sharepoint/v3/contenttype/forms"/>
  </ds:schemaRefs>
</ds:datastoreItem>
</file>

<file path=customXml/itemProps3.xml><?xml version="1.0" encoding="utf-8"?>
<ds:datastoreItem xmlns:ds="http://schemas.openxmlformats.org/officeDocument/2006/customXml" ds:itemID="{B03F8494-4DFF-4CBA-A832-576472275F97}">
  <ds:schemaRefs>
    <ds:schemaRef ds:uri="http://schemas.microsoft.com/office/2006/metadata/contentType"/>
    <ds:schemaRef ds:uri="http://schemas.microsoft.com/office/2006/metadata/properties/metaAttributes"/>
    <ds:schemaRef ds:uri="http://www.w3.org/2000/xmlns/"/>
    <ds:schemaRef ds:uri="http://www.w3.org/2001/XMLSchema"/>
    <ds:schemaRef ds:uri="f813cc38-748d-45e5-8a1e-18a9340b0733"/>
  </ds:schemaRefs>
</ds:datastoreItem>
</file>

<file path=docProps/app.xml><?xml version="1.0" encoding="utf-8"?>
<Properties xmlns="http://schemas.openxmlformats.org/officeDocument/2006/extended-properties" xmlns:vt="http://schemas.openxmlformats.org/officeDocument/2006/docPropsVTypes">
  <Template/>
  <TotalTime>806</TotalTime>
  <Words>4071</Words>
  <Application>Microsoft Office PowerPoint</Application>
  <PresentationFormat>عرض على الشاشة (4:3)</PresentationFormat>
  <Paragraphs>373</Paragraphs>
  <Slides>57</Slides>
  <Notes>3</Notes>
  <HiddenSlides>0</HiddenSlides>
  <MMClips>0</MMClips>
  <ScaleCrop>false</ScaleCrop>
  <HeadingPairs>
    <vt:vector size="4" baseType="variant">
      <vt:variant>
        <vt:lpstr>نسق</vt:lpstr>
      </vt:variant>
      <vt:variant>
        <vt:i4>1</vt:i4>
      </vt:variant>
      <vt:variant>
        <vt:lpstr>عناوين الشرائح</vt:lpstr>
      </vt:variant>
      <vt:variant>
        <vt:i4>57</vt:i4>
      </vt:variant>
    </vt:vector>
  </HeadingPairs>
  <TitlesOfParts>
    <vt:vector size="58" baseType="lpstr">
      <vt:lpstr>Office Theme</vt:lpstr>
      <vt:lpstr>Soft Tissue Tumor</vt:lpstr>
      <vt:lpstr>عرض تقديمي في PowerPoint</vt:lpstr>
      <vt:lpstr>عرض تقديمي في PowerPoint</vt:lpstr>
      <vt:lpstr>عرض تقديمي في PowerPoint</vt:lpstr>
      <vt:lpstr>Several features of soft tissue sarcomas influence prognosis :</vt:lpstr>
      <vt:lpstr>عرض تقديمي في PowerPoint</vt:lpstr>
      <vt:lpstr>1- TUMORS OF ADIPOSE TISSUE</vt:lpstr>
      <vt:lpstr>Normal adipose tissue</vt:lpstr>
      <vt:lpstr>-</vt:lpstr>
      <vt:lpstr>عرض تقديمي في PowerPoint</vt:lpstr>
      <vt:lpstr>Myxoid liposarcoma. Adult-appearing fat cells and more primitive cells, with lipid vacuoles (lipoblasts), are scattered in abundant myxoid matrix and a rich, arborizing capillary network.</vt:lpstr>
      <vt:lpstr>2- FIBROUS TUMORS AND TUMOR-LIKE LESIONS</vt:lpstr>
      <vt:lpstr>Reactive Proliferations</vt:lpstr>
      <vt:lpstr>Nodular fasciitis. A highly cellular lesion composed of plump, randomly oriented spindle cells surrounded by myxoid stroma.  Note the prominent mitotic activity</vt:lpstr>
      <vt:lpstr>Fibromatoses</vt:lpstr>
      <vt:lpstr>عرض تقديمي في PowerPoint</vt:lpstr>
      <vt:lpstr>Fibrosarcomas </vt:lpstr>
      <vt:lpstr>Fibrosarcoma. Malignant spindle cells here are arranged in a herringbone pattern.</vt:lpstr>
      <vt:lpstr>3- FIBROHISTIOCYTIC TUMORS</vt:lpstr>
      <vt:lpstr>Benign Fibrous Histiocytoma (Dermatofibroma)</vt:lpstr>
      <vt:lpstr>  Pleomorphic Fibroblasticarcoma/Pleomorphic Undifferentiated Sarcoma  </vt:lpstr>
      <vt:lpstr>عرض تقديمي في PowerPoint</vt:lpstr>
      <vt:lpstr>عرض تقديمي في PowerPoint</vt:lpstr>
      <vt:lpstr>Rhabdomyosarcoma. The rhabdomyoblasts are large and round and have abundant eosinophilic cytoplasm.</vt:lpstr>
      <vt:lpstr>SMOOTH MUSCLE TUMORS </vt:lpstr>
      <vt:lpstr>Leiomyosarcoma </vt:lpstr>
      <vt:lpstr>Synovial sarcoma </vt:lpstr>
      <vt:lpstr>عرض تقديمي في PowerPoint</vt:lpstr>
      <vt:lpstr>Synovial sarcoma exhibiting a classic biphasic spindle cell and glandlike histologic appearance.</vt:lpstr>
      <vt:lpstr>Bone Tumors</vt:lpstr>
      <vt:lpstr>عرض تقديمي في PowerPoint</vt:lpstr>
      <vt:lpstr>عرض تقديمي في PowerPoint</vt:lpstr>
      <vt:lpstr>Clinical Presentation</vt:lpstr>
      <vt:lpstr>عرض تقديمي في PowerPoint</vt:lpstr>
      <vt:lpstr>عرض تقديمي في PowerPoint</vt:lpstr>
      <vt:lpstr>عرض تقديمي في PowerPoint</vt:lpstr>
      <vt:lpstr>Osteoid osteoma showing randomly oriented trabeculae of woven bone rimmed by prominent osteoblasts. The intertrabecular spaces are filled by vascular loose connective tissue.</vt:lpstr>
      <vt:lpstr>عرض تقديمي في PowerPoint</vt:lpstr>
      <vt:lpstr>Macroscopically. Mass involving the upper end of the tibia. The tan-white tumor fills most of the medullary cavity of the metaphysis and proximal diaphysis. It has infiltrated through the cortex, lifted the periosteum, and formed soft tissue masses on both sides of the bone.   Microscopically, with coarse, lacelike pattern of neoplastic bone (arrow) produced by anaplastic tumor cells. Note the wildly aberrant mitotic figures (arrowheads).</vt:lpstr>
      <vt:lpstr>عرض تقديمي في PowerPoint</vt:lpstr>
      <vt:lpstr>عرض تقديمي في PowerPoint</vt:lpstr>
      <vt:lpstr>Cartilage-Forming Tumors</vt:lpstr>
      <vt:lpstr>Osteochondroma </vt:lpstr>
      <vt:lpstr>The development of an osteochondroma, beginning with an outgrowth from the epiphyseal cartilage.</vt:lpstr>
      <vt:lpstr>Chondroma </vt:lpstr>
      <vt:lpstr>Chondrosarcoma</vt:lpstr>
      <vt:lpstr>عرض تقديمي في PowerPoint</vt:lpstr>
      <vt:lpstr>Chondrosarcoma. A, Islands of hyaline and myxoid cartilage expand the medullary cavity and grow through the cortex to form a sessile paracortical mass.    B, Anaplastic chondrocytes within a chondroid matrix.</vt:lpstr>
      <vt:lpstr>Clinical Features </vt:lpstr>
      <vt:lpstr>Fibrous and Fibroosseous Tumors</vt:lpstr>
      <vt:lpstr>Fibrous Dysplasia </vt:lpstr>
      <vt:lpstr>Miscellaneous Bone Tumors Ewing Sarcoma and Primitive Neuroectodermal Tumor  </vt:lpstr>
      <vt:lpstr>Macroscopically: Ewing sarcoma/PNET arises in the medullary cavity and invades the cortex and periosteum to produce a soft tan white tumor mass, frequently with hemorrhage and necrosis.  Microscopically: t is composed of sheets of uniform small, round cells that are slightly larger than lymphocytes; The presence of Homer-Wright rosettes (tumor cells circled about a central fibrillary space) indicates neural differentiation.</vt:lpstr>
      <vt:lpstr>Clinical Features </vt:lpstr>
      <vt:lpstr>Giant Cell Tumor of Bone </vt:lpstr>
      <vt:lpstr>Benign giant cell tumor showing abundant multinucleate giant cells and a background of mononuclear cells.</vt:lpstr>
      <vt:lpstr>Metastatic Disease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Ahmad Maaitah</cp:lastModifiedBy>
  <cp:revision>27</cp:revision>
  <dcterms:created xsi:type="dcterms:W3CDTF">2020-02-01T10:15:15Z</dcterms:created>
  <dcterms:modified xsi:type="dcterms:W3CDTF">2021-02-26T15:42:40Z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0x010100EA44E5D5E6FD0640B03A4C36A36CCC48</vt:lpwstr>
  </property>
</Properties>
</file>