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Lst>
  <p:notesMasterIdLst>
    <p:notesMasterId r:id="rId62"/>
  </p:notesMasterIdLst>
  <p:sldIdLst>
    <p:sldId id="256" r:id="rId5"/>
    <p:sldId id="261" r:id="rId6"/>
    <p:sldId id="262" r:id="rId7"/>
    <p:sldId id="310" r:id="rId8"/>
    <p:sldId id="263" r:id="rId9"/>
    <p:sldId id="268" r:id="rId10"/>
    <p:sldId id="267" r:id="rId11"/>
    <p:sldId id="264" r:id="rId12"/>
    <p:sldId id="315" r:id="rId13"/>
    <p:sldId id="314" r:id="rId14"/>
    <p:sldId id="313" r:id="rId15"/>
    <p:sldId id="265" r:id="rId16"/>
    <p:sldId id="258" r:id="rId17"/>
    <p:sldId id="266" r:id="rId18"/>
    <p:sldId id="259" r:id="rId19"/>
    <p:sldId id="312" r:id="rId20"/>
    <p:sldId id="260" r:id="rId21"/>
    <p:sldId id="269" r:id="rId22"/>
    <p:sldId id="270" r:id="rId23"/>
    <p:sldId id="271" r:id="rId24"/>
    <p:sldId id="272" r:id="rId25"/>
    <p:sldId id="273" r:id="rId26"/>
    <p:sldId id="274" r:id="rId27"/>
    <p:sldId id="275" r:id="rId28"/>
    <p:sldId id="276" r:id="rId29"/>
    <p:sldId id="277"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29" autoAdjust="0"/>
    <p:restoredTop sz="94660"/>
  </p:normalViewPr>
  <p:slideViewPr>
    <p:cSldViewPr>
      <p:cViewPr>
        <p:scale>
          <a:sx n="75" d="100"/>
          <a:sy n="75" d="100"/>
        </p:scale>
        <p:origin x="-16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63" Type="http://schemas.openxmlformats.org/officeDocument/2006/relationships/presProps" Target="presProps.xml" /><Relationship Id="rId7" Type="http://schemas.openxmlformats.org/officeDocument/2006/relationships/slide" Target="slides/slide3.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slide" Target="slides/slide37.xml" /><Relationship Id="rId54" Type="http://schemas.openxmlformats.org/officeDocument/2006/relationships/slide" Target="slides/slide50.xml" /><Relationship Id="rId62"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slide" Target="slides/slide54.xml" /><Relationship Id="rId66"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slide" Target="slides/slide53.xml" /><Relationship Id="rId61" Type="http://schemas.openxmlformats.org/officeDocument/2006/relationships/slide" Target="slides/slide57.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slide" Target="slides/slide56.xml" /><Relationship Id="rId65" Type="http://schemas.openxmlformats.org/officeDocument/2006/relationships/theme" Target="theme/theme1.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slide" Target="slides/slide52.xml" /><Relationship Id="rId64" Type="http://schemas.openxmlformats.org/officeDocument/2006/relationships/viewProps" Target="viewProps.xml" /><Relationship Id="rId8" Type="http://schemas.openxmlformats.org/officeDocument/2006/relationships/slide" Target="slides/slide4.xml" /><Relationship Id="rId51" Type="http://schemas.openxmlformats.org/officeDocument/2006/relationships/slide" Target="slides/slide47.xml" /><Relationship Id="rId3" Type="http://schemas.openxmlformats.org/officeDocument/2006/relationships/slideMaster" Target="slideMasters/slideMaster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slide" Target="slides/slide55.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4T19:38:11.308"/>
    </inkml:context>
    <inkml:brush xml:id="br0">
      <inkml:brushProperty name="width" value="0.08571" units="cm"/>
      <inkml:brushProperty name="height" value="0.08571" units="cm"/>
    </inkml:brush>
  </inkml:definitions>
  <inkml:trace contextRef="#ctx0" brushRef="#br0">46 16 12287,'-15'0'0,"5"0"0,0 0 0,6-7 0,-3-2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D556476-1755-439B-8436-5252CB5F46DC}" type="datetimeFigureOut">
              <a:rPr lang="ar-SA" smtClean="0"/>
              <a:t>22/03/1446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9D7C1B0-F268-4D29-A0CA-1F8C9660509E}" type="slidenum">
              <a:rPr lang="ar-SA" smtClean="0"/>
              <a:t>‹#›</a:t>
            </a:fld>
            <a:endParaRPr lang="ar-SA"/>
          </a:p>
        </p:txBody>
      </p:sp>
    </p:spTree>
    <p:extLst>
      <p:ext uri="{BB962C8B-B14F-4D97-AF65-F5344CB8AC3E}">
        <p14:creationId xmlns:p14="http://schemas.microsoft.com/office/powerpoint/2010/main" val="21995752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E50A731-3C68-4C24-9A11-899D9C5673F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629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E50A731-3C68-4C24-9A11-899D9C5673F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128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PG2alpha cause uterine smooth muscle contraction </a:t>
            </a:r>
            <a:endParaRPr lang="en-GB" dirty="0"/>
          </a:p>
        </p:txBody>
      </p:sp>
      <p:sp>
        <p:nvSpPr>
          <p:cNvPr id="4" name="Slide Number Placeholder 3"/>
          <p:cNvSpPr>
            <a:spLocks noGrp="1"/>
          </p:cNvSpPr>
          <p:nvPr>
            <p:ph type="sldNum" sz="quarter" idx="5"/>
          </p:nvPr>
        </p:nvSpPr>
        <p:spPr/>
        <p:txBody>
          <a:bodyPr/>
          <a:lstStyle/>
          <a:p>
            <a:fld id="{67B2565E-A645-43C8-B672-C0F38F30E844}"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292493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9/25/2024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9/25/2024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49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9/25/2024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542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30700166-EA3E-42E6-A270-0575A2191848}" type="datetimeFigureOut">
              <a:rPr lang="en-US" smtClean="0">
                <a:solidFill>
                  <a:prstClr val="black">
                    <a:tint val="75000"/>
                  </a:prstClr>
                </a:solidFill>
              </a:rPr>
              <a:pPr/>
              <a:t>9/25/2024</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705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30700166-EA3E-42E6-A270-0575A2191848}" type="datetimeFigureOut">
              <a:rPr lang="en-US" smtClean="0">
                <a:solidFill>
                  <a:prstClr val="black">
                    <a:tint val="75000"/>
                  </a:prstClr>
                </a:solidFill>
              </a:rPr>
              <a:pPr/>
              <a:t>9/25/2024</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87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0700166-EA3E-42E6-A270-0575A2191848}" type="datetimeFigureOut">
              <a:rPr lang="en-US" smtClean="0">
                <a:solidFill>
                  <a:prstClr val="black">
                    <a:tint val="75000"/>
                  </a:prstClr>
                </a:solidFill>
              </a:rPr>
              <a:pPr/>
              <a:t>9/25/2024</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2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0700166-EA3E-42E6-A270-0575A2191848}" type="datetimeFigureOut">
              <a:rPr lang="en-US" smtClean="0">
                <a:solidFill>
                  <a:prstClr val="black">
                    <a:tint val="75000"/>
                  </a:prstClr>
                </a:solidFill>
              </a:rPr>
              <a:pPr/>
              <a:t>9/25/2024</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101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0700166-EA3E-42E6-A270-0575A2191848}" type="datetimeFigureOut">
              <a:rPr lang="en-US" smtClean="0">
                <a:solidFill>
                  <a:prstClr val="black">
                    <a:tint val="75000"/>
                  </a:prstClr>
                </a:solidFill>
              </a:rPr>
              <a:pPr/>
              <a:t>9/25/2024</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25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0700166-EA3E-42E6-A270-0575A2191848}" type="datetimeFigureOut">
              <a:rPr lang="en-US" smtClean="0">
                <a:solidFill>
                  <a:prstClr val="black">
                    <a:tint val="75000"/>
                  </a:prstClr>
                </a:solidFill>
              </a:rPr>
              <a:pPr/>
              <a:t>9/25/2024</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62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9/25/2024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32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9/25/2024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075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FC0F55AF-9BBA-4C3E-B177-65713E660BB4}" type="datetimeFigureOut">
              <a:rPr lang="en-GB" smtClean="0">
                <a:solidFill>
                  <a:srgbClr val="A5B592">
                    <a:lumMod val="75000"/>
                    <a:lumOff val="25000"/>
                  </a:srgbClr>
                </a:solidFill>
              </a:rPr>
              <a:pPr/>
              <a:t>25/09/2024</a:t>
            </a:fld>
            <a:endParaRPr lang="en-GB">
              <a:solidFill>
                <a:srgbClr val="A5B592">
                  <a:lumMod val="75000"/>
                  <a:lumOff val="25000"/>
                </a:srgbClr>
              </a:solidFill>
            </a:endParaRPr>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GB">
              <a:solidFill>
                <a:srgbClr val="A5B592">
                  <a:lumMod val="75000"/>
                  <a:lumOff val="25000"/>
                </a:srgbClr>
              </a:solidFill>
            </a:endParaRPr>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4332AAB-730D-4DB5-82F3-A7534B5BB34D}" type="slidenum">
              <a:rPr lang="en-GB" smtClean="0">
                <a:solidFill>
                  <a:srgbClr val="A5B592">
                    <a:lumMod val="75000"/>
                    <a:lumOff val="25000"/>
                  </a:srgbClr>
                </a:solidFill>
              </a:rPr>
              <a:pPr/>
              <a:t>‹#›</a:t>
            </a:fld>
            <a:endParaRPr lang="en-GB">
              <a:solidFill>
                <a:srgbClr val="A5B592">
                  <a:lumMod val="75000"/>
                  <a:lumOff val="25000"/>
                </a:srgbClr>
              </a:solidFill>
            </a:endParaRPr>
          </a:p>
        </p:txBody>
      </p:sp>
    </p:spTree>
    <p:extLst>
      <p:ext uri="{BB962C8B-B14F-4D97-AF65-F5344CB8AC3E}">
        <p14:creationId xmlns:p14="http://schemas.microsoft.com/office/powerpoint/2010/main" val="311295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F55AF-9BBA-4C3E-B177-65713E660BB4}" type="datetimeFigureOut">
              <a:rPr lang="en-GB" smtClean="0">
                <a:solidFill>
                  <a:srgbClr val="F3A447"/>
                </a:solidFill>
              </a:rPr>
              <a:pPr/>
              <a:t>25/09/2024</a:t>
            </a:fld>
            <a:endParaRPr lang="en-GB">
              <a:solidFill>
                <a:srgbClr val="F3A447"/>
              </a:solidFill>
            </a:endParaRPr>
          </a:p>
        </p:txBody>
      </p:sp>
      <p:sp>
        <p:nvSpPr>
          <p:cNvPr id="5" name="Footer Placeholder 4"/>
          <p:cNvSpPr>
            <a:spLocks noGrp="1"/>
          </p:cNvSpPr>
          <p:nvPr>
            <p:ph type="ftr" sz="quarter" idx="11"/>
          </p:nvPr>
        </p:nvSpPr>
        <p:spPr/>
        <p:txBody>
          <a:bodyPr/>
          <a:lstStyle/>
          <a:p>
            <a:endParaRPr lang="en-GB">
              <a:solidFill>
                <a:srgbClr val="F3A447"/>
              </a:solidFill>
            </a:endParaRPr>
          </a:p>
        </p:txBody>
      </p:sp>
      <p:sp>
        <p:nvSpPr>
          <p:cNvPr id="6" name="Slide Number Placeholder 5"/>
          <p:cNvSpPr>
            <a:spLocks noGrp="1"/>
          </p:cNvSpPr>
          <p:nvPr>
            <p:ph type="sldNum" sz="quarter" idx="12"/>
          </p:nvPr>
        </p:nvSpPr>
        <p:spPr>
          <a:xfrm>
            <a:off x="7918725" y="5956138"/>
            <a:ext cx="789381" cy="365125"/>
          </a:xfrm>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845227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C0F55AF-9BBA-4C3E-B177-65713E660BB4}" type="datetimeFigureOut">
              <a:rPr lang="en-GB" smtClean="0">
                <a:solidFill>
                  <a:srgbClr val="A5B592">
                    <a:lumMod val="75000"/>
                    <a:lumOff val="25000"/>
                  </a:srgbClr>
                </a:solidFill>
              </a:rPr>
              <a:pPr/>
              <a:t>25/09/2024</a:t>
            </a:fld>
            <a:endParaRPr lang="en-GB">
              <a:solidFill>
                <a:srgbClr val="A5B592">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solidFill>
                <a:srgbClr val="A5B592">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4332AAB-730D-4DB5-82F3-A7534B5BB34D}" type="slidenum">
              <a:rPr lang="en-GB" smtClean="0">
                <a:solidFill>
                  <a:srgbClr val="A5B592">
                    <a:lumMod val="75000"/>
                    <a:lumOff val="25000"/>
                  </a:srgbClr>
                </a:solidFill>
              </a:rPr>
              <a:pPr/>
              <a:t>‹#›</a:t>
            </a:fld>
            <a:endParaRPr lang="en-GB">
              <a:solidFill>
                <a:srgbClr val="A5B592">
                  <a:lumMod val="75000"/>
                  <a:lumOff val="25000"/>
                </a:srgbClr>
              </a:solidFill>
            </a:endParaRPr>
          </a:p>
        </p:txBody>
      </p:sp>
    </p:spTree>
    <p:extLst>
      <p:ext uri="{BB962C8B-B14F-4D97-AF65-F5344CB8AC3E}">
        <p14:creationId xmlns:p14="http://schemas.microsoft.com/office/powerpoint/2010/main" val="3519670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0F55AF-9BBA-4C3E-B177-65713E660BB4}" type="datetimeFigureOut">
              <a:rPr lang="en-GB" smtClean="0">
                <a:solidFill>
                  <a:srgbClr val="F3A447"/>
                </a:solidFill>
              </a:rPr>
              <a:pPr/>
              <a:t>25/09/2024</a:t>
            </a:fld>
            <a:endParaRPr lang="en-GB">
              <a:solidFill>
                <a:srgbClr val="F3A447"/>
              </a:solidFill>
            </a:endParaRPr>
          </a:p>
        </p:txBody>
      </p:sp>
      <p:sp>
        <p:nvSpPr>
          <p:cNvPr id="6" name="Footer Placeholder 5"/>
          <p:cNvSpPr>
            <a:spLocks noGrp="1"/>
          </p:cNvSpPr>
          <p:nvPr>
            <p:ph type="ftr" sz="quarter" idx="11"/>
          </p:nvPr>
        </p:nvSpPr>
        <p:spPr/>
        <p:txBody>
          <a:bodyPr/>
          <a:lstStyle/>
          <a:p>
            <a:endParaRPr lang="en-GB">
              <a:solidFill>
                <a:srgbClr val="F3A447"/>
              </a:solidFill>
            </a:endParaRPr>
          </a:p>
        </p:txBody>
      </p:sp>
      <p:sp>
        <p:nvSpPr>
          <p:cNvPr id="7" name="Slide Number Placeholder 6"/>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3490162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0F55AF-9BBA-4C3E-B177-65713E660BB4}" type="datetimeFigureOut">
              <a:rPr lang="en-GB" smtClean="0">
                <a:solidFill>
                  <a:srgbClr val="F3A447"/>
                </a:solidFill>
              </a:rPr>
              <a:pPr/>
              <a:t>25/09/2024</a:t>
            </a:fld>
            <a:endParaRPr lang="en-GB">
              <a:solidFill>
                <a:srgbClr val="F3A447"/>
              </a:solidFill>
            </a:endParaRPr>
          </a:p>
        </p:txBody>
      </p:sp>
      <p:sp>
        <p:nvSpPr>
          <p:cNvPr id="8" name="Footer Placeholder 7"/>
          <p:cNvSpPr>
            <a:spLocks noGrp="1"/>
          </p:cNvSpPr>
          <p:nvPr>
            <p:ph type="ftr" sz="quarter" idx="11"/>
          </p:nvPr>
        </p:nvSpPr>
        <p:spPr/>
        <p:txBody>
          <a:bodyPr/>
          <a:lstStyle/>
          <a:p>
            <a:endParaRPr lang="en-GB">
              <a:solidFill>
                <a:srgbClr val="F3A447"/>
              </a:solidFill>
            </a:endParaRPr>
          </a:p>
        </p:txBody>
      </p:sp>
      <p:sp>
        <p:nvSpPr>
          <p:cNvPr id="9" name="Slide Number Placeholder 8"/>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4260494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0F55AF-9BBA-4C3E-B177-65713E660BB4}" type="datetimeFigureOut">
              <a:rPr lang="en-GB" smtClean="0">
                <a:solidFill>
                  <a:srgbClr val="F3A447"/>
                </a:solidFill>
              </a:rPr>
              <a:pPr/>
              <a:t>25/09/2024</a:t>
            </a:fld>
            <a:endParaRPr lang="en-GB">
              <a:solidFill>
                <a:srgbClr val="F3A447"/>
              </a:solidFill>
            </a:endParaRPr>
          </a:p>
        </p:txBody>
      </p:sp>
      <p:sp>
        <p:nvSpPr>
          <p:cNvPr id="4" name="Footer Placeholder 3"/>
          <p:cNvSpPr>
            <a:spLocks noGrp="1"/>
          </p:cNvSpPr>
          <p:nvPr>
            <p:ph type="ftr" sz="quarter" idx="11"/>
          </p:nvPr>
        </p:nvSpPr>
        <p:spPr/>
        <p:txBody>
          <a:bodyPr/>
          <a:lstStyle/>
          <a:p>
            <a:endParaRPr lang="en-GB">
              <a:solidFill>
                <a:srgbClr val="F3A447"/>
              </a:solidFill>
            </a:endParaRPr>
          </a:p>
        </p:txBody>
      </p:sp>
      <p:sp>
        <p:nvSpPr>
          <p:cNvPr id="5" name="Slide Number Placeholder 4"/>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2741745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F55AF-9BBA-4C3E-B177-65713E660BB4}" type="datetimeFigureOut">
              <a:rPr lang="en-GB" smtClean="0">
                <a:solidFill>
                  <a:srgbClr val="F3A447"/>
                </a:solidFill>
              </a:rPr>
              <a:pPr/>
              <a:t>25/09/2024</a:t>
            </a:fld>
            <a:endParaRPr lang="en-GB">
              <a:solidFill>
                <a:srgbClr val="F3A447"/>
              </a:solidFill>
            </a:endParaRPr>
          </a:p>
        </p:txBody>
      </p:sp>
      <p:sp>
        <p:nvSpPr>
          <p:cNvPr id="3" name="Footer Placeholder 2"/>
          <p:cNvSpPr>
            <a:spLocks noGrp="1"/>
          </p:cNvSpPr>
          <p:nvPr>
            <p:ph type="ftr" sz="quarter" idx="11"/>
          </p:nvPr>
        </p:nvSpPr>
        <p:spPr/>
        <p:txBody>
          <a:bodyPr/>
          <a:lstStyle/>
          <a:p>
            <a:endParaRPr lang="en-GB">
              <a:solidFill>
                <a:srgbClr val="F3A447"/>
              </a:solidFill>
            </a:endParaRPr>
          </a:p>
        </p:txBody>
      </p:sp>
      <p:sp>
        <p:nvSpPr>
          <p:cNvPr id="4" name="Slide Number Placeholder 3"/>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149504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C0F55AF-9BBA-4C3E-B177-65713E660BB4}" type="datetimeFigureOut">
              <a:rPr lang="en-GB" smtClean="0">
                <a:solidFill>
                  <a:srgbClr val="A5B592">
                    <a:lumMod val="75000"/>
                    <a:lumOff val="25000"/>
                  </a:srgbClr>
                </a:solidFill>
              </a:rPr>
              <a:pPr/>
              <a:t>25/09/2024</a:t>
            </a:fld>
            <a:endParaRPr lang="en-GB">
              <a:solidFill>
                <a:srgbClr val="A5B592">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solidFill>
                <a:srgbClr val="A5B592">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4332AAB-730D-4DB5-82F3-A7534B5BB34D}" type="slidenum">
              <a:rPr lang="en-GB" smtClean="0">
                <a:solidFill>
                  <a:srgbClr val="A5B592">
                    <a:lumMod val="75000"/>
                    <a:lumOff val="25000"/>
                  </a:srgbClr>
                </a:solidFill>
              </a:rPr>
              <a:pPr/>
              <a:t>‹#›</a:t>
            </a:fld>
            <a:endParaRPr lang="en-GB">
              <a:solidFill>
                <a:srgbClr val="A5B592">
                  <a:lumMod val="75000"/>
                  <a:lumOff val="25000"/>
                </a:srgbClr>
              </a:solidFill>
            </a:endParaRPr>
          </a:p>
        </p:txBody>
      </p:sp>
    </p:spTree>
    <p:extLst>
      <p:ext uri="{BB962C8B-B14F-4D97-AF65-F5344CB8AC3E}">
        <p14:creationId xmlns:p14="http://schemas.microsoft.com/office/powerpoint/2010/main" val="3173146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F55AF-9BBA-4C3E-B177-65713E660BB4}" type="datetimeFigureOut">
              <a:rPr lang="en-GB" smtClean="0">
                <a:solidFill>
                  <a:srgbClr val="F3A447"/>
                </a:solidFill>
              </a:rPr>
              <a:pPr/>
              <a:t>25/09/2024</a:t>
            </a:fld>
            <a:endParaRPr lang="en-GB">
              <a:solidFill>
                <a:srgbClr val="F3A447"/>
              </a:solidFill>
            </a:endParaRPr>
          </a:p>
        </p:txBody>
      </p:sp>
      <p:sp>
        <p:nvSpPr>
          <p:cNvPr id="6" name="Footer Placeholder 5"/>
          <p:cNvSpPr>
            <a:spLocks noGrp="1"/>
          </p:cNvSpPr>
          <p:nvPr>
            <p:ph type="ftr" sz="quarter" idx="11"/>
          </p:nvPr>
        </p:nvSpPr>
        <p:spPr/>
        <p:txBody>
          <a:bodyPr/>
          <a:lstStyle/>
          <a:p>
            <a:endParaRPr lang="en-GB">
              <a:solidFill>
                <a:srgbClr val="F3A447"/>
              </a:solidFill>
            </a:endParaRPr>
          </a:p>
        </p:txBody>
      </p:sp>
      <p:sp>
        <p:nvSpPr>
          <p:cNvPr id="7" name="Slide Number Placeholder 6"/>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2713291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F55AF-9BBA-4C3E-B177-65713E660BB4}" type="datetimeFigureOut">
              <a:rPr lang="en-GB" smtClean="0">
                <a:solidFill>
                  <a:srgbClr val="F3A447"/>
                </a:solidFill>
              </a:rPr>
              <a:pPr/>
              <a:t>25/09/2024</a:t>
            </a:fld>
            <a:endParaRPr lang="en-GB">
              <a:solidFill>
                <a:srgbClr val="F3A447"/>
              </a:solidFill>
            </a:endParaRPr>
          </a:p>
        </p:txBody>
      </p:sp>
      <p:sp>
        <p:nvSpPr>
          <p:cNvPr id="5" name="Footer Placeholder 4"/>
          <p:cNvSpPr>
            <a:spLocks noGrp="1"/>
          </p:cNvSpPr>
          <p:nvPr>
            <p:ph type="ftr" sz="quarter" idx="11"/>
          </p:nvPr>
        </p:nvSpPr>
        <p:spPr/>
        <p:txBody>
          <a:bodyPr/>
          <a:lstStyle/>
          <a:p>
            <a:endParaRPr lang="en-GB">
              <a:solidFill>
                <a:srgbClr val="F3A447"/>
              </a:solidFill>
            </a:endParaRPr>
          </a:p>
        </p:txBody>
      </p:sp>
      <p:sp>
        <p:nvSpPr>
          <p:cNvPr id="6" name="Slide Number Placeholder 5"/>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2841384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FC0F55AF-9BBA-4C3E-B177-65713E660BB4}" type="datetimeFigureOut">
              <a:rPr lang="en-GB" smtClean="0">
                <a:solidFill>
                  <a:srgbClr val="A5B592">
                    <a:lumMod val="75000"/>
                    <a:lumOff val="25000"/>
                  </a:srgbClr>
                </a:solidFill>
              </a:rPr>
              <a:pPr/>
              <a:t>25/09/2024</a:t>
            </a:fld>
            <a:endParaRPr lang="en-GB">
              <a:solidFill>
                <a:srgbClr val="A5B592">
                  <a:lumMod val="75000"/>
                  <a:lumOff val="25000"/>
                </a:srgbClr>
              </a:solidFill>
            </a:endParaRPr>
          </a:p>
        </p:txBody>
      </p:sp>
      <p:sp>
        <p:nvSpPr>
          <p:cNvPr id="5" name="Footer Placeholder 4"/>
          <p:cNvSpPr>
            <a:spLocks noGrp="1"/>
          </p:cNvSpPr>
          <p:nvPr>
            <p:ph type="ftr" sz="quarter" idx="11"/>
          </p:nvPr>
        </p:nvSpPr>
        <p:spPr>
          <a:xfrm>
            <a:off x="581193" y="5951812"/>
            <a:ext cx="5922209" cy="365125"/>
          </a:xfrm>
        </p:spPr>
        <p:txBody>
          <a:bodyPr/>
          <a:lstStyle/>
          <a:p>
            <a:endParaRPr lang="en-GB">
              <a:solidFill>
                <a:srgbClr val="F3A447"/>
              </a:solidFill>
            </a:endParaRPr>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4332AAB-730D-4DB5-82F3-A7534B5BB34D}" type="slidenum">
              <a:rPr lang="en-GB" smtClean="0">
                <a:solidFill>
                  <a:srgbClr val="A5B592">
                    <a:lumMod val="75000"/>
                    <a:lumOff val="25000"/>
                  </a:srgbClr>
                </a:solidFill>
              </a:rPr>
              <a:pPr/>
              <a:t>‹#›</a:t>
            </a:fld>
            <a:endParaRPr lang="en-GB">
              <a:solidFill>
                <a:srgbClr val="A5B592">
                  <a:lumMod val="75000"/>
                  <a:lumOff val="25000"/>
                </a:srgbClr>
              </a:solidFill>
            </a:endParaRPr>
          </a:p>
        </p:txBody>
      </p:sp>
    </p:spTree>
    <p:extLst>
      <p:ext uri="{BB962C8B-B14F-4D97-AF65-F5344CB8AC3E}">
        <p14:creationId xmlns:p14="http://schemas.microsoft.com/office/powerpoint/2010/main" val="2331964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43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85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711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31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385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49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829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658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648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869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94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22/03/1446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22/03/1446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22/03/1446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22/03/1446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0700166-EA3E-42E6-A270-0575A2191848}" type="datetimeFigureOut">
              <a:rPr lang="en-US" smtClean="0">
                <a:solidFill>
                  <a:prstClr val="black">
                    <a:tint val="75000"/>
                  </a:prstClr>
                </a:solidFill>
              </a:rPr>
              <a:pPr rtl="0"/>
              <a:t>9/25/2024</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95BAD56-AE0A-42A2-8632-93E7C1FAE747}"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860521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900">
                <a:solidFill>
                  <a:schemeClr val="accent2"/>
                </a:solidFill>
              </a:defRPr>
            </a:lvl1pPr>
          </a:lstStyle>
          <a:p>
            <a:pPr defTabSz="457200" rtl="0"/>
            <a:fld id="{FC0F55AF-9BBA-4C3E-B177-65713E660BB4}" type="datetimeFigureOut">
              <a:rPr lang="en-GB" smtClean="0">
                <a:solidFill>
                  <a:srgbClr val="F3A447"/>
                </a:solidFill>
              </a:rPr>
              <a:pPr defTabSz="457200" rtl="0"/>
              <a:t>25/09/2024</a:t>
            </a:fld>
            <a:endParaRPr lang="en-GB">
              <a:solidFill>
                <a:srgbClr val="F3A447"/>
              </a:solidFill>
            </a:endParaRPr>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900" cap="all">
                <a:solidFill>
                  <a:schemeClr val="accent2"/>
                </a:solidFill>
              </a:defRPr>
            </a:lvl1pPr>
          </a:lstStyle>
          <a:p>
            <a:pPr defTabSz="457200" rtl="0"/>
            <a:endParaRPr lang="en-GB">
              <a:solidFill>
                <a:srgbClr val="F3A447"/>
              </a:solidFill>
            </a:endParaRPr>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900">
                <a:solidFill>
                  <a:schemeClr val="accent2"/>
                </a:solidFill>
              </a:defRPr>
            </a:lvl1pPr>
          </a:lstStyle>
          <a:p>
            <a:pPr defTabSz="457200" rtl="0"/>
            <a:fld id="{D4332AAB-730D-4DB5-82F3-A7534B5BB34D}" type="slidenum">
              <a:rPr lang="en-GB" smtClean="0">
                <a:solidFill>
                  <a:srgbClr val="F3A447"/>
                </a:solidFill>
              </a:rPr>
              <a:pPr defTabSz="457200" rtl="0"/>
              <a:t>‹#›</a:t>
            </a:fld>
            <a:endParaRPr lang="en-GB">
              <a:solidFill>
                <a:srgbClr val="F3A447"/>
              </a:solidFill>
            </a:endParaRPr>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97980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9/25/2024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515194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2" Type="http://schemas.openxmlformats.org/officeDocument/2006/relationships/image" Target="../media/image12.tiff"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9.xml" /></Relationships>
</file>

<file path=ppt/slides/_rels/slide36.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9.xml" /></Relationships>
</file>

<file path=ppt/slides/_rels/slide3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9.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4.xml" /></Relationships>
</file>

<file path=ppt/slides/_rels/slide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3.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35.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6.xml.rels><?xml version="1.0" encoding="UTF-8" standalone="yes"?>
<Relationships xmlns="http://schemas.openxmlformats.org/package/2006/relationships"><Relationship Id="rId2" Type="http://schemas.openxmlformats.org/officeDocument/2006/relationships/image" Target="../media/image2.tiff" /><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customXml" Target="../ink/ink1.xml" /><Relationship Id="rId1" Type="http://schemas.openxmlformats.org/officeDocument/2006/relationships/slideLayout" Target="../slideLayouts/slideLayout13.xml" /><Relationship Id="rId4" Type="http://schemas.openxmlformats.org/officeDocument/2006/relationships/image" Target="../media/image3.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1470025"/>
          </a:xfrm>
        </p:spPr>
        <p:txBody>
          <a:bodyPr>
            <a:normAutofit/>
          </a:bodyPr>
          <a:lstStyle/>
          <a:p>
            <a:r>
              <a:rPr lang="en-US" sz="4800" b="1" dirty="0"/>
              <a:t>(Abnormal Uterine  Bleeding)</a:t>
            </a:r>
            <a:endParaRPr lang="ar-SA" sz="4800" b="1" dirty="0"/>
          </a:p>
        </p:txBody>
      </p:sp>
      <p:sp>
        <p:nvSpPr>
          <p:cNvPr id="3" name="Subtitle 2"/>
          <p:cNvSpPr>
            <a:spLocks noGrp="1"/>
          </p:cNvSpPr>
          <p:nvPr>
            <p:ph type="subTitle" idx="1"/>
          </p:nvPr>
        </p:nvSpPr>
        <p:spPr>
          <a:xfrm>
            <a:off x="1259632" y="1844824"/>
            <a:ext cx="6400800" cy="1752600"/>
          </a:xfrm>
        </p:spPr>
        <p:txBody>
          <a:bodyPr>
            <a:normAutofit/>
          </a:bodyPr>
          <a:lstStyle/>
          <a:p>
            <a:pPr rtl="0"/>
            <a:r>
              <a:rPr lang="en-US" sz="2400" dirty="0">
                <a:solidFill>
                  <a:srgbClr val="FF0000"/>
                </a:solidFill>
              </a:rPr>
              <a:t>6</a:t>
            </a:r>
            <a:r>
              <a:rPr lang="en-US" sz="2400" baseline="30000" dirty="0">
                <a:solidFill>
                  <a:srgbClr val="FF0000"/>
                </a:solidFill>
              </a:rPr>
              <a:t>th</a:t>
            </a:r>
            <a:r>
              <a:rPr lang="en-US" sz="2400" dirty="0">
                <a:solidFill>
                  <a:srgbClr val="FF0000"/>
                </a:solidFill>
              </a:rPr>
              <a:t> year Seminar </a:t>
            </a:r>
          </a:p>
          <a:p>
            <a:pPr rtl="0"/>
            <a:r>
              <a:rPr lang="en-US" sz="2400" dirty="0">
                <a:solidFill>
                  <a:srgbClr val="FF0000"/>
                </a:solidFill>
              </a:rPr>
              <a:t>- Supervised By : </a:t>
            </a:r>
          </a:p>
          <a:p>
            <a:pPr rtl="0"/>
            <a:r>
              <a:rPr lang="en-US" sz="2400" dirty="0">
                <a:solidFill>
                  <a:srgbClr val="FF0000"/>
                </a:solidFill>
              </a:rPr>
              <a:t>Dr. Omar </a:t>
            </a:r>
            <a:r>
              <a:rPr lang="en-US" sz="2400" dirty="0" err="1">
                <a:solidFill>
                  <a:srgbClr val="FF0000"/>
                </a:solidFill>
              </a:rPr>
              <a:t>aldabbas</a:t>
            </a:r>
            <a:endParaRPr lang="en-US" sz="2400" dirty="0">
              <a:solidFill>
                <a:srgbClr val="FF0000"/>
              </a:solidFill>
            </a:endParaRPr>
          </a:p>
        </p:txBody>
      </p:sp>
      <p:sp>
        <p:nvSpPr>
          <p:cNvPr id="4" name="TextBox 3"/>
          <p:cNvSpPr txBox="1"/>
          <p:nvPr/>
        </p:nvSpPr>
        <p:spPr>
          <a:xfrm>
            <a:off x="251520" y="3429000"/>
            <a:ext cx="4032448" cy="1251496"/>
          </a:xfrm>
          <a:prstGeom prst="rect">
            <a:avLst/>
          </a:prstGeom>
          <a:solidFill>
            <a:schemeClr val="tx2">
              <a:lumMod val="20000"/>
              <a:lumOff val="80000"/>
            </a:schemeClr>
          </a:solidFill>
          <a:ln>
            <a:solidFill>
              <a:schemeClr val="tx1"/>
            </a:solidFill>
          </a:ln>
          <a:effectLst>
            <a:outerShdw blurRad="63500" sx="102000" sy="102000" algn="ctr" rotWithShape="0">
              <a:prstClr val="black">
                <a:alpha val="40000"/>
              </a:prstClr>
            </a:outerShdw>
          </a:effectLst>
        </p:spPr>
        <p:txBody>
          <a:bodyPr wrap="square" rtlCol="1">
            <a:spAutoFit/>
          </a:bodyPr>
          <a:lstStyle/>
          <a:p>
            <a:pPr algn="l"/>
            <a:r>
              <a:rPr lang="en-US" sz="2800" dirty="0">
                <a:sym typeface="Wingdings"/>
              </a:rPr>
              <a:t> </a:t>
            </a:r>
            <a:r>
              <a:rPr lang="en-US" sz="2800" dirty="0"/>
              <a:t>Presented by : </a:t>
            </a:r>
          </a:p>
          <a:p>
            <a:pPr marL="571500" indent="-571500" algn="l" rtl="0">
              <a:lnSpc>
                <a:spcPct val="150000"/>
              </a:lnSpc>
              <a:buFontTx/>
              <a:buChar char="-"/>
            </a:pPr>
            <a:endParaRPr lang="ar-SA" sz="3600" dirty="0"/>
          </a:p>
        </p:txBody>
      </p:sp>
      <p:sp>
        <p:nvSpPr>
          <p:cNvPr id="5" name="TextBox 4"/>
          <p:cNvSpPr txBox="1"/>
          <p:nvPr/>
        </p:nvSpPr>
        <p:spPr>
          <a:xfrm>
            <a:off x="5292080" y="3480792"/>
            <a:ext cx="3337053" cy="2185214"/>
          </a:xfrm>
          <a:prstGeom prst="rect">
            <a:avLst/>
          </a:prstGeom>
          <a:solidFill>
            <a:schemeClr val="bg2"/>
          </a:solidFill>
          <a:ln>
            <a:solidFill>
              <a:schemeClr val="tx1"/>
            </a:solidFill>
          </a:ln>
          <a:effectLst>
            <a:outerShdw blurRad="50800" dist="38100" dir="5400000" algn="t" rotWithShape="0">
              <a:prstClr val="black">
                <a:alpha val="40000"/>
              </a:prstClr>
            </a:outerShdw>
          </a:effectLst>
        </p:spPr>
        <p:txBody>
          <a:bodyPr wrap="square" rtlCol="1">
            <a:spAutoFit/>
          </a:bodyPr>
          <a:lstStyle/>
          <a:p>
            <a:pPr algn="l" rtl="0"/>
            <a:r>
              <a:rPr lang="en-US" sz="2800" dirty="0">
                <a:sym typeface="Wingdings"/>
              </a:rPr>
              <a:t> </a:t>
            </a:r>
            <a:r>
              <a:rPr lang="en-US" sz="2800" dirty="0"/>
              <a:t>References :</a:t>
            </a:r>
          </a:p>
          <a:p>
            <a:pPr marL="342900" indent="-342900" algn="l" rtl="0">
              <a:lnSpc>
                <a:spcPct val="150000"/>
              </a:lnSpc>
              <a:buFontTx/>
              <a:buChar char="-"/>
            </a:pPr>
            <a:r>
              <a:rPr lang="en-US" sz="2400" dirty="0"/>
              <a:t>Ten Teachers Gyn. 20</a:t>
            </a:r>
            <a:r>
              <a:rPr lang="en-US" sz="2400" baseline="30000" dirty="0"/>
              <a:t>th</a:t>
            </a:r>
            <a:r>
              <a:rPr lang="en-US" sz="2400" dirty="0"/>
              <a:t> Edition</a:t>
            </a:r>
          </a:p>
          <a:p>
            <a:pPr marL="342900" indent="-342900" algn="l" rtl="0">
              <a:lnSpc>
                <a:spcPct val="150000"/>
              </a:lnSpc>
              <a:buFontTx/>
              <a:buChar char="-"/>
            </a:pPr>
            <a:r>
              <a:rPr lang="en-US" sz="2400" dirty="0" err="1"/>
              <a:t>UpToDate</a:t>
            </a:r>
            <a:r>
              <a:rPr lang="en-US" sz="2400" dirty="0"/>
              <a:t>   </a:t>
            </a:r>
            <a:endParaRPr lang="ar-SA" sz="2800" dirty="0"/>
          </a:p>
        </p:txBody>
      </p:sp>
    </p:spTree>
    <p:extLst>
      <p:ext uri="{BB962C8B-B14F-4D97-AF65-F5344CB8AC3E}">
        <p14:creationId xmlns:p14="http://schemas.microsoft.com/office/powerpoint/2010/main" val="264278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9E06-1ED0-31DB-8542-64EF728B5084}"/>
              </a:ext>
            </a:extLst>
          </p:cNvPr>
          <p:cNvSpPr>
            <a:spLocks noGrp="1"/>
          </p:cNvSpPr>
          <p:nvPr>
            <p:ph idx="1"/>
          </p:nvPr>
        </p:nvSpPr>
        <p:spPr>
          <a:xfrm>
            <a:off x="6569" y="0"/>
            <a:ext cx="9144000" cy="4525963"/>
          </a:xfrm>
        </p:spPr>
        <p:txBody>
          <a:bodyPr>
            <a:normAutofit/>
          </a:bodyPr>
          <a:lstStyle/>
          <a:p>
            <a:pPr marL="0" indent="0" algn="l">
              <a:buNone/>
            </a:pPr>
            <a:r>
              <a:rPr lang="en-US" sz="2400" b="1">
                <a:solidFill>
                  <a:srgbClr val="00B0F0"/>
                </a:solidFill>
              </a:rPr>
              <a:t>Irregular bleeding</a:t>
            </a:r>
            <a:r>
              <a:rPr lang="en-US" sz="2400"/>
              <a:t>— Irregular uterine bleeding is most commonly associated with ovulatory dysfunction (AUB-O) and typically occurs at the extremes of reproductive age (ie, postmenarchal, perimenopausal) ,Bleeding is typically characterized by phases of no bleeding that may last for two or more months and other phases with either spotting or episodes of heavy bleeding. Molimina symptoms (eg, breast tenderness, bloating, fatigue) are typically absent.</a:t>
            </a:r>
            <a:endParaRPr lang="en-JO" sz="2400" dirty="0"/>
          </a:p>
        </p:txBody>
      </p:sp>
      <p:pic>
        <p:nvPicPr>
          <p:cNvPr id="6" name="Picture 5">
            <a:extLst>
              <a:ext uri="{FF2B5EF4-FFF2-40B4-BE49-F238E27FC236}">
                <a16:creationId xmlns:a16="http://schemas.microsoft.com/office/drawing/2014/main" id="{0C9C6604-FDA3-2355-475F-86B19FC6CED7}"/>
              </a:ext>
            </a:extLst>
          </p:cNvPr>
          <p:cNvPicPr>
            <a:picLocks noChangeAspect="1"/>
          </p:cNvPicPr>
          <p:nvPr/>
        </p:nvPicPr>
        <p:blipFill>
          <a:blip r:embed="rId2"/>
          <a:stretch>
            <a:fillRect/>
          </a:stretch>
        </p:blipFill>
        <p:spPr>
          <a:xfrm>
            <a:off x="6569" y="2813707"/>
            <a:ext cx="6332483" cy="4044293"/>
          </a:xfrm>
          <a:prstGeom prst="rect">
            <a:avLst/>
          </a:prstGeom>
        </p:spPr>
      </p:pic>
    </p:spTree>
    <p:extLst>
      <p:ext uri="{BB962C8B-B14F-4D97-AF65-F5344CB8AC3E}">
        <p14:creationId xmlns:p14="http://schemas.microsoft.com/office/powerpoint/2010/main" val="321916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1924-FBAD-6E7D-4771-ADD3E0E5505A}"/>
              </a:ext>
            </a:extLst>
          </p:cNvPr>
          <p:cNvSpPr>
            <a:spLocks noGrp="1"/>
          </p:cNvSpPr>
          <p:nvPr>
            <p:ph type="title"/>
          </p:nvPr>
        </p:nvSpPr>
        <p:spPr>
          <a:xfrm>
            <a:off x="250496" y="142328"/>
            <a:ext cx="8520386" cy="1691345"/>
          </a:xfrm>
        </p:spPr>
        <p:txBody>
          <a:bodyPr>
            <a:normAutofit/>
          </a:bodyPr>
          <a:lstStyle/>
          <a:p>
            <a:pPr algn="l" rtl="0">
              <a:buFont typeface="Wingdings" pitchFamily="2" charset="2"/>
              <a:buChar char="q"/>
            </a:pPr>
            <a:r>
              <a:rPr lang="en-US" sz="2400" b="1" dirty="0">
                <a:solidFill>
                  <a:srgbClr val="00B0F0"/>
                </a:solidFill>
              </a:rPr>
              <a:t>PMB</a:t>
            </a:r>
            <a:r>
              <a:rPr lang="en-US" sz="2400" dirty="0"/>
              <a:t>: Bleeding more than 1 year </a:t>
            </a:r>
            <a:r>
              <a:rPr lang="en-US" sz="2400" dirty="0">
                <a:solidFill>
                  <a:srgbClr val="FF0000"/>
                </a:solidFill>
              </a:rPr>
              <a:t>after cessation of periods</a:t>
            </a:r>
            <a:r>
              <a:rPr lang="en-US" sz="2400" dirty="0"/>
              <a:t>. </a:t>
            </a:r>
            <a:br>
              <a:rPr lang="en-US" sz="2400" dirty="0"/>
            </a:br>
            <a:r>
              <a:rPr lang="en-US" sz="2400" dirty="0"/>
              <a:t>We consider it </a:t>
            </a:r>
            <a:r>
              <a:rPr lang="en-US" sz="2400" b="1" dirty="0">
                <a:solidFill>
                  <a:srgbClr val="FFC000"/>
                </a:solidFill>
              </a:rPr>
              <a:t>Malignancy Until proven otherwise</a:t>
            </a:r>
            <a:r>
              <a:rPr lang="en-US" sz="2400" dirty="0"/>
              <a:t> .</a:t>
            </a:r>
            <a:r>
              <a:rPr lang="en-US" sz="2400" dirty="0">
                <a:highlight>
                  <a:srgbClr val="FFFF00"/>
                </a:highlight>
              </a:rPr>
              <a:t>.(although just 10% of PMB is due to malignancy)</a:t>
            </a:r>
          </a:p>
        </p:txBody>
      </p:sp>
      <p:pic>
        <p:nvPicPr>
          <p:cNvPr id="5" name="Content Placeholder 4">
            <a:extLst>
              <a:ext uri="{FF2B5EF4-FFF2-40B4-BE49-F238E27FC236}">
                <a16:creationId xmlns:a16="http://schemas.microsoft.com/office/drawing/2014/main" id="{4C9276A3-6081-4BD2-13A8-F271F1809FFC}"/>
              </a:ext>
            </a:extLst>
          </p:cNvPr>
          <p:cNvPicPr>
            <a:picLocks noGrp="1" noChangeAspect="1"/>
          </p:cNvPicPr>
          <p:nvPr>
            <p:ph idx="1"/>
          </p:nvPr>
        </p:nvPicPr>
        <p:blipFill>
          <a:blip r:embed="rId2"/>
          <a:stretch>
            <a:fillRect/>
          </a:stretch>
        </p:blipFill>
        <p:spPr>
          <a:xfrm>
            <a:off x="1506483" y="1705658"/>
            <a:ext cx="6417398" cy="5152342"/>
          </a:xfrm>
          <a:prstGeom prst="rect">
            <a:avLst/>
          </a:prstGeom>
        </p:spPr>
      </p:pic>
    </p:spTree>
    <p:extLst>
      <p:ext uri="{BB962C8B-B14F-4D97-AF65-F5344CB8AC3E}">
        <p14:creationId xmlns:p14="http://schemas.microsoft.com/office/powerpoint/2010/main" val="313949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a:t>NOTES</a:t>
            </a:r>
            <a:endParaRPr lang="ar-SA" dirty="0"/>
          </a:p>
        </p:txBody>
      </p:sp>
      <p:sp>
        <p:nvSpPr>
          <p:cNvPr id="3" name="Content Placeholder 2"/>
          <p:cNvSpPr>
            <a:spLocks noGrp="1"/>
          </p:cNvSpPr>
          <p:nvPr>
            <p:ph idx="1"/>
          </p:nvPr>
        </p:nvSpPr>
        <p:spPr>
          <a:xfrm>
            <a:off x="249183" y="1556407"/>
            <a:ext cx="8229600" cy="4525963"/>
          </a:xfrm>
        </p:spPr>
        <p:txBody>
          <a:bodyPr>
            <a:normAutofit lnSpcReduction="10000"/>
          </a:bodyPr>
          <a:lstStyle/>
          <a:p>
            <a:pPr algn="l" rtl="0"/>
            <a:endParaRPr lang="en-US" sz="2800" dirty="0"/>
          </a:p>
          <a:p>
            <a:pPr algn="l" rtl="0"/>
            <a:r>
              <a:rPr lang="en-US" sz="2800" dirty="0"/>
              <a:t>AUB can be caused by structural uterine pathology or </a:t>
            </a:r>
            <a:r>
              <a:rPr lang="en-US" sz="2800" dirty="0" err="1"/>
              <a:t>Nonuterine</a:t>
            </a:r>
            <a:r>
              <a:rPr lang="en-US" sz="2800" dirty="0"/>
              <a:t> causes &gt;&gt; </a:t>
            </a:r>
            <a:r>
              <a:rPr lang="en-US" sz="2800" b="1" dirty="0">
                <a:solidFill>
                  <a:srgbClr val="FFC000"/>
                </a:solidFill>
              </a:rPr>
              <a:t>PALM – COIEN classification</a:t>
            </a:r>
          </a:p>
          <a:p>
            <a:pPr algn="l" rtl="0"/>
            <a:r>
              <a:rPr lang="en-US" sz="2800" dirty="0"/>
              <a:t>may cause anemia and impair quality of life.</a:t>
            </a:r>
          </a:p>
          <a:p>
            <a:pPr algn="l" rtl="0">
              <a:buFont typeface="Wingdings" pitchFamily="2" charset="2"/>
              <a:buChar char="q"/>
            </a:pPr>
            <a:r>
              <a:rPr lang="en-US" sz="2800" dirty="0"/>
              <a:t> </a:t>
            </a:r>
          </a:p>
          <a:p>
            <a:pPr algn="l" rtl="0">
              <a:buFontTx/>
              <a:buChar char="-"/>
            </a:pPr>
            <a:r>
              <a:rPr lang="en-US" sz="2800" b="1" dirty="0"/>
              <a:t>bleeding of endometrial origin</a:t>
            </a:r>
            <a:r>
              <a:rPr lang="en-US" sz="2800" dirty="0"/>
              <a:t>’ or "</a:t>
            </a:r>
            <a:r>
              <a:rPr lang="en-US" sz="2800" b="1" dirty="0"/>
              <a:t>Anovulatory uterine bleeding</a:t>
            </a:r>
            <a:r>
              <a:rPr lang="en-US" sz="2800" dirty="0"/>
              <a:t>" is the preferred term for Heavy noncyclic uterine bleeding </a:t>
            </a:r>
            <a:r>
              <a:rPr lang="en-US" sz="2800" dirty="0">
                <a:solidFill>
                  <a:srgbClr val="FF0000"/>
                </a:solidFill>
              </a:rPr>
              <a:t>unrelated to </a:t>
            </a:r>
            <a:r>
              <a:rPr lang="en-US" sz="2800" dirty="0"/>
              <a:t>structural lesions of the uterus, systemic disease, or sexually transmitted infection .. </a:t>
            </a:r>
            <a:endParaRPr lang="en-US" sz="2800" dirty="0">
              <a:solidFill>
                <a:srgbClr val="FF0000"/>
              </a:solidFill>
            </a:endParaRPr>
          </a:p>
          <a:p>
            <a:pPr algn="l" rtl="0"/>
            <a:endParaRPr lang="en-US" sz="2800" dirty="0"/>
          </a:p>
          <a:p>
            <a:pPr algn="l" rtl="0"/>
            <a:endParaRPr lang="en-US" sz="2800" dirty="0"/>
          </a:p>
          <a:p>
            <a:pPr algn="l" rtl="0"/>
            <a:endParaRPr lang="en-US" dirty="0"/>
          </a:p>
          <a:p>
            <a:pPr algn="l" rtl="0"/>
            <a:endParaRPr lang="en-US" dirty="0"/>
          </a:p>
          <a:p>
            <a:pPr algn="l" rtl="0"/>
            <a:endParaRPr lang="ar-SA" dirty="0"/>
          </a:p>
        </p:txBody>
      </p:sp>
    </p:spTree>
    <p:extLst>
      <p:ext uri="{BB962C8B-B14F-4D97-AF65-F5344CB8AC3E}">
        <p14:creationId xmlns:p14="http://schemas.microsoft.com/office/powerpoint/2010/main" val="211473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11505" cy="707886"/>
          </a:xfrm>
          <a:prstGeom prst="rect">
            <a:avLst/>
          </a:prstGeom>
          <a:solidFill>
            <a:srgbClr val="FFC000"/>
          </a:solidFill>
        </p:spPr>
        <p:txBody>
          <a:bodyPr wrap="square" rtlCol="1">
            <a:spAutoFit/>
          </a:bodyPr>
          <a:lstStyle/>
          <a:p>
            <a:pPr algn="ctr"/>
            <a:r>
              <a:rPr lang="en-US" sz="4000" b="1" dirty="0"/>
              <a:t>General Approach and investigation </a:t>
            </a:r>
            <a:endParaRPr lang="ar-SA" sz="4000" b="1" dirty="0"/>
          </a:p>
        </p:txBody>
      </p:sp>
      <p:sp>
        <p:nvSpPr>
          <p:cNvPr id="6" name="Content Placeholder 5"/>
          <p:cNvSpPr txBox="1">
            <a:spLocks noGrp="1"/>
          </p:cNvSpPr>
          <p:nvPr>
            <p:ph idx="1"/>
          </p:nvPr>
        </p:nvSpPr>
        <p:spPr>
          <a:xfrm>
            <a:off x="395536" y="1124744"/>
            <a:ext cx="8467489" cy="5464253"/>
          </a:xfrm>
          <a:prstGeom prst="rect">
            <a:avLst/>
          </a:prstGeom>
          <a:noFill/>
        </p:spPr>
        <p:txBody>
          <a:bodyPr wrap="square" rtlCol="1">
            <a:spAutoFit/>
          </a:bodyPr>
          <a:lstStyle/>
          <a:p>
            <a:pPr algn="l" rtl="0">
              <a:buFont typeface="Wingdings" pitchFamily="2" charset="2"/>
              <a:buChar char="q"/>
            </a:pPr>
            <a:r>
              <a:rPr lang="en-US" sz="2000" b="1" dirty="0">
                <a:solidFill>
                  <a:srgbClr val="00B0F0"/>
                </a:solidFill>
              </a:rPr>
              <a:t>History &amp; Examination  </a:t>
            </a:r>
            <a:r>
              <a:rPr lang="en-US" sz="1800" dirty="0"/>
              <a:t>: </a:t>
            </a:r>
          </a:p>
          <a:p>
            <a:pPr marL="0" indent="0" algn="l" rtl="0">
              <a:buNone/>
            </a:pPr>
            <a:r>
              <a:rPr lang="en-US" sz="1800" dirty="0"/>
              <a:t>-  Aiming to identify the pattern of bleeding and </a:t>
            </a:r>
            <a:r>
              <a:rPr lang="en-US" sz="1800" dirty="0" err="1"/>
              <a:t>DDx</a:t>
            </a:r>
            <a:r>
              <a:rPr lang="en-US" sz="1800" dirty="0"/>
              <a:t> of the Underlying pathology  ..</a:t>
            </a:r>
          </a:p>
          <a:p>
            <a:pPr algn="l" rtl="0">
              <a:buFont typeface="Wingdings" pitchFamily="2" charset="2"/>
              <a:buChar char="ü"/>
            </a:pPr>
            <a:r>
              <a:rPr lang="en-US" sz="1800" dirty="0"/>
              <a:t>Age</a:t>
            </a:r>
          </a:p>
          <a:p>
            <a:pPr algn="l" rtl="0">
              <a:buFont typeface="Wingdings" pitchFamily="2" charset="2"/>
              <a:buChar char="ü"/>
            </a:pPr>
            <a:r>
              <a:rPr lang="en-US" sz="1800" dirty="0"/>
              <a:t>Menstrual Or Non-menstrual (</a:t>
            </a:r>
            <a:r>
              <a:rPr lang="en-US" sz="1800" dirty="0" err="1"/>
              <a:t>Intermenstrual</a:t>
            </a:r>
            <a:r>
              <a:rPr lang="en-US" sz="1800" dirty="0"/>
              <a:t> Bleeding , </a:t>
            </a:r>
            <a:r>
              <a:rPr lang="en-US" sz="1800" dirty="0" err="1"/>
              <a:t>Postcoital</a:t>
            </a:r>
            <a:r>
              <a:rPr lang="en-US" sz="1800" dirty="0"/>
              <a:t> Bleeding , Postmenopausal Bleeding)</a:t>
            </a:r>
          </a:p>
          <a:p>
            <a:pPr algn="l" rtl="0">
              <a:buFont typeface="Wingdings" pitchFamily="2" charset="2"/>
              <a:buChar char="ü"/>
            </a:pPr>
            <a:r>
              <a:rPr lang="en-US" sz="1800" dirty="0"/>
              <a:t>Subjective Assessment of HMB And how much affect her quality of life  :</a:t>
            </a:r>
          </a:p>
          <a:p>
            <a:pPr marL="0" indent="0" algn="l" rtl="0">
              <a:buNone/>
            </a:pPr>
            <a:r>
              <a:rPr lang="en-US" sz="1600" dirty="0">
                <a:solidFill>
                  <a:srgbClr val="FF0000"/>
                </a:solidFill>
              </a:rPr>
              <a:t>- Bleeding that lasts more than 7 days.</a:t>
            </a:r>
            <a:endParaRPr lang="en-US" sz="1200" dirty="0">
              <a:solidFill>
                <a:srgbClr val="FF0000"/>
              </a:solidFill>
            </a:endParaRPr>
          </a:p>
          <a:p>
            <a:pPr marL="0" indent="0" algn="l" rtl="0">
              <a:buNone/>
            </a:pPr>
            <a:r>
              <a:rPr lang="en-US" sz="1600" dirty="0">
                <a:solidFill>
                  <a:srgbClr val="FF0000"/>
                </a:solidFill>
              </a:rPr>
              <a:t>- Needing to change &gt;1 pad every 2 hours</a:t>
            </a:r>
          </a:p>
          <a:p>
            <a:pPr marL="0" indent="0" algn="l" rtl="0">
              <a:buNone/>
            </a:pPr>
            <a:r>
              <a:rPr lang="en-US" sz="1600" dirty="0">
                <a:solidFill>
                  <a:srgbClr val="FF0000"/>
                </a:solidFill>
              </a:rPr>
              <a:t>- Needing to wear more than one pad at a time to control menstrual flow.</a:t>
            </a:r>
          </a:p>
          <a:p>
            <a:pPr marL="0" indent="0" algn="l" rtl="0">
              <a:buNone/>
            </a:pPr>
            <a:r>
              <a:rPr lang="en-US" sz="1600" dirty="0">
                <a:solidFill>
                  <a:srgbClr val="FF0000"/>
                </a:solidFill>
              </a:rPr>
              <a:t>- Needing to change pads or tampons during the night.</a:t>
            </a:r>
          </a:p>
          <a:p>
            <a:pPr marL="0" indent="0" algn="l" rtl="0">
              <a:buNone/>
            </a:pPr>
            <a:r>
              <a:rPr lang="en-US" sz="1600" dirty="0">
                <a:solidFill>
                  <a:srgbClr val="FF0000"/>
                </a:solidFill>
              </a:rPr>
              <a:t>- Menstrual flow with large blood clots .</a:t>
            </a:r>
          </a:p>
          <a:p>
            <a:pPr algn="l" rtl="0">
              <a:buFont typeface="Wingdings" pitchFamily="2" charset="2"/>
              <a:buChar char="ü"/>
            </a:pPr>
            <a:r>
              <a:rPr lang="en-US" sz="1800" dirty="0"/>
              <a:t>Any Alteration In The Menstrual Cycle pattern </a:t>
            </a:r>
          </a:p>
          <a:p>
            <a:pPr algn="l" rtl="0">
              <a:buFont typeface="Wingdings" pitchFamily="2" charset="2"/>
              <a:buChar char="ü"/>
            </a:pPr>
            <a:r>
              <a:rPr lang="en-US" sz="1800" dirty="0"/>
              <a:t>Pelvic Pain And Pressure Effects And other associated symptoms of anemia and suspected pathology </a:t>
            </a:r>
          </a:p>
          <a:p>
            <a:pPr algn="l" rtl="0">
              <a:buFont typeface="Wingdings" pitchFamily="2" charset="2"/>
              <a:buChar char="ü"/>
            </a:pPr>
            <a:r>
              <a:rPr lang="en-US" sz="1800" dirty="0"/>
              <a:t>Previous Medical Or Surgical Treatment For AUB</a:t>
            </a:r>
          </a:p>
          <a:p>
            <a:pPr algn="l" rtl="0">
              <a:buFont typeface="Wingdings" pitchFamily="2" charset="2"/>
              <a:buChar char="ü"/>
            </a:pPr>
            <a:r>
              <a:rPr lang="en-US" sz="1800" dirty="0"/>
              <a:t>Up-to-date Smear Test</a:t>
            </a:r>
          </a:p>
          <a:p>
            <a:pPr algn="l" rtl="0">
              <a:buFont typeface="Wingdings" pitchFamily="2" charset="2"/>
              <a:buChar char="ü"/>
            </a:pPr>
            <a:r>
              <a:rPr lang="en-US" sz="1800" dirty="0"/>
              <a:t>Family History Of Gynecological Pathology.</a:t>
            </a:r>
          </a:p>
        </p:txBody>
      </p:sp>
      <p:pic>
        <p:nvPicPr>
          <p:cNvPr id="3" name="Picture 3">
            <a:extLst>
              <a:ext uri="{FF2B5EF4-FFF2-40B4-BE49-F238E27FC236}">
                <a16:creationId xmlns:a16="http://schemas.microsoft.com/office/drawing/2014/main" id="{ABAF5F04-153C-88AC-B38C-03E640A50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2595" y="3856870"/>
            <a:ext cx="2878958" cy="1532779"/>
          </a:xfrm>
          <a:prstGeom prst="rect">
            <a:avLst/>
          </a:prstGeom>
        </p:spPr>
      </p:pic>
    </p:spTree>
    <p:extLst>
      <p:ext uri="{BB962C8B-B14F-4D97-AF65-F5344CB8AC3E}">
        <p14:creationId xmlns:p14="http://schemas.microsoft.com/office/powerpoint/2010/main" val="1723818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fontAlgn="ctr">
              <a:buFont typeface="Wingdings" pitchFamily="2" charset="2"/>
              <a:buChar char="ü"/>
            </a:pPr>
            <a:r>
              <a:rPr lang="en-US" dirty="0"/>
              <a:t> </a:t>
            </a:r>
            <a:r>
              <a:rPr lang="en-US" sz="2400" dirty="0"/>
              <a:t>History of HMB since menarche , PPH , surgical-related bleeding , bleeding associated with dental work , presence of bruises or epistaxis may indicate </a:t>
            </a:r>
            <a:r>
              <a:rPr lang="en-US" sz="2400" dirty="0">
                <a:solidFill>
                  <a:srgbClr val="FF0000"/>
                </a:solidFill>
              </a:rPr>
              <a:t>underlying coagulopathy </a:t>
            </a:r>
            <a:r>
              <a:rPr lang="en-US" sz="2400" dirty="0"/>
              <a:t>! </a:t>
            </a:r>
          </a:p>
          <a:p>
            <a:pPr algn="l" rtl="0" fontAlgn="ctr">
              <a:buFont typeface="Wingdings" pitchFamily="2" charset="2"/>
              <a:buChar char="q"/>
            </a:pPr>
            <a:r>
              <a:rPr lang="en-US" sz="2400" dirty="0"/>
              <a:t>After examining the patient for </a:t>
            </a:r>
            <a:r>
              <a:rPr lang="en-US" sz="2400" b="1" dirty="0"/>
              <a:t>signs of anemia </a:t>
            </a:r>
            <a:r>
              <a:rPr lang="en-US" sz="2400" dirty="0"/>
              <a:t>, it is important to perform an </a:t>
            </a:r>
            <a:r>
              <a:rPr lang="en-US" sz="2400" b="1" dirty="0"/>
              <a:t>Abdominal and Pelvic examination </a:t>
            </a:r>
            <a:r>
              <a:rPr lang="en-US" sz="2400" dirty="0"/>
              <a:t>in </a:t>
            </a:r>
            <a:r>
              <a:rPr lang="en-US" sz="2400" dirty="0">
                <a:solidFill>
                  <a:srgbClr val="00B0F0"/>
                </a:solidFill>
              </a:rPr>
              <a:t>All women </a:t>
            </a:r>
            <a:r>
              <a:rPr lang="en-US" sz="2400" dirty="0"/>
              <a:t>complaining of HMB</a:t>
            </a:r>
          </a:p>
          <a:p>
            <a:pPr algn="l" rtl="0" fontAlgn="ctr">
              <a:buFont typeface="Wingdings" pitchFamily="2" charset="2"/>
              <a:buChar char="Ø"/>
            </a:pPr>
            <a:r>
              <a:rPr lang="en-US" sz="2400" dirty="0"/>
              <a:t> There Is </a:t>
            </a:r>
            <a:r>
              <a:rPr lang="en-US" sz="2400" b="1" dirty="0">
                <a:solidFill>
                  <a:srgbClr val="FFC000"/>
                </a:solidFill>
              </a:rPr>
              <a:t>No Agreed 'Gold Standard' Investigation </a:t>
            </a:r>
            <a:r>
              <a:rPr lang="en-US" sz="2400" dirty="0"/>
              <a:t>For AUB !</a:t>
            </a:r>
            <a:endParaRPr lang="ar-SA" dirty="0"/>
          </a:p>
        </p:txBody>
      </p:sp>
    </p:spTree>
    <p:extLst>
      <p:ext uri="{BB962C8B-B14F-4D97-AF65-F5344CB8AC3E}">
        <p14:creationId xmlns:p14="http://schemas.microsoft.com/office/powerpoint/2010/main" val="355111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435280" cy="5721499"/>
          </a:xfrm>
        </p:spPr>
        <p:txBody>
          <a:bodyPr>
            <a:normAutofit/>
          </a:bodyPr>
          <a:lstStyle/>
          <a:p>
            <a:pPr algn="l" rtl="0">
              <a:buFont typeface="Wingdings" pitchFamily="2" charset="2"/>
              <a:buChar char="q"/>
            </a:pPr>
            <a:r>
              <a:rPr lang="en-US" sz="2800" b="1" dirty="0">
                <a:solidFill>
                  <a:srgbClr val="00B0F0"/>
                </a:solidFill>
              </a:rPr>
              <a:t>Investigation : </a:t>
            </a:r>
          </a:p>
          <a:p>
            <a:pPr algn="l" rtl="0">
              <a:buFont typeface="Wingdings" pitchFamily="2" charset="2"/>
              <a:buChar char="Ø"/>
            </a:pPr>
            <a:r>
              <a:rPr lang="en-US" sz="2400" dirty="0"/>
              <a:t>Pregnancy test -- </a:t>
            </a:r>
            <a:r>
              <a:rPr lang="en-US" sz="2400" b="1" dirty="0">
                <a:solidFill>
                  <a:srgbClr val="00B050"/>
                </a:solidFill>
              </a:rPr>
              <a:t>Pregnancy should be excluded</a:t>
            </a:r>
            <a:r>
              <a:rPr lang="en-US" sz="2400" dirty="0"/>
              <a:t> in all reproductive-age patients with AUB</a:t>
            </a:r>
          </a:p>
          <a:p>
            <a:pPr algn="l" rtl="0">
              <a:buFontTx/>
              <a:buChar char="-"/>
            </a:pPr>
            <a:r>
              <a:rPr lang="en-US" sz="2400" dirty="0"/>
              <a:t>It should also be performed in patients who report no sexual activity and in those who report use of contraception !!</a:t>
            </a:r>
          </a:p>
          <a:p>
            <a:pPr algn="l" rtl="0">
              <a:buFont typeface="Wingdings" pitchFamily="2" charset="2"/>
              <a:buChar char="Ø"/>
            </a:pPr>
            <a:r>
              <a:rPr lang="en-US" sz="2400" dirty="0"/>
              <a:t>Full blood count (FBC) should be performed in </a:t>
            </a:r>
            <a:r>
              <a:rPr lang="en-US" sz="2400" b="1" dirty="0">
                <a:solidFill>
                  <a:srgbClr val="FF0000"/>
                </a:solidFill>
              </a:rPr>
              <a:t>all women  ..    </a:t>
            </a:r>
            <a:r>
              <a:rPr lang="en-US" sz="2400" dirty="0"/>
              <a:t>(but serum ferritin should not be performed).</a:t>
            </a:r>
          </a:p>
          <a:p>
            <a:pPr algn="l" rtl="0">
              <a:buFont typeface="Wingdings" pitchFamily="2" charset="2"/>
              <a:buChar char="Ø"/>
            </a:pPr>
            <a:r>
              <a:rPr lang="en-US" sz="2400" dirty="0"/>
              <a:t>Pelvic Ultrasound (Structural Pathology) .</a:t>
            </a:r>
          </a:p>
          <a:p>
            <a:pPr algn="l" rtl="0">
              <a:buFont typeface="Wingdings" pitchFamily="2" charset="2"/>
              <a:buChar char="Ø"/>
            </a:pPr>
            <a:r>
              <a:rPr lang="en-US" sz="2400" dirty="0"/>
              <a:t>Pelvic Infection Screening (Genital Tract Swab).</a:t>
            </a:r>
          </a:p>
          <a:p>
            <a:pPr algn="l" rtl="0">
              <a:buFont typeface="Wingdings" pitchFamily="2" charset="2"/>
              <a:buChar char="Ø"/>
            </a:pPr>
            <a:r>
              <a:rPr lang="en-US" sz="2400" dirty="0"/>
              <a:t>Hysteroscopy (For Endometrial Pathology) </a:t>
            </a:r>
          </a:p>
          <a:p>
            <a:pPr algn="l" rtl="0">
              <a:buFont typeface="Wingdings" pitchFamily="2" charset="2"/>
              <a:buChar char="Ø"/>
            </a:pPr>
            <a:r>
              <a:rPr lang="en-US" sz="2400" dirty="0"/>
              <a:t>Cervical Smear</a:t>
            </a:r>
          </a:p>
          <a:p>
            <a:pPr algn="l" rtl="0">
              <a:buFont typeface="Wingdings" pitchFamily="2" charset="2"/>
              <a:buChar char="Ø"/>
            </a:pPr>
            <a:r>
              <a:rPr lang="en-US" sz="2400" dirty="0"/>
              <a:t>Coagulation screen And Thyroid function If suggestive history </a:t>
            </a:r>
          </a:p>
          <a:p>
            <a:pPr algn="l" rtl="0"/>
            <a:endParaRPr lang="en-US" sz="1400" dirty="0"/>
          </a:p>
          <a:p>
            <a:pPr algn="l" rtl="0"/>
            <a:endParaRPr lang="en-US" sz="1400" dirty="0"/>
          </a:p>
          <a:p>
            <a:pPr algn="l" rtl="0">
              <a:buFont typeface="Wingdings" pitchFamily="2" charset="2"/>
              <a:buChar char="q"/>
            </a:pPr>
            <a:endParaRPr lang="en-US" sz="1400" dirty="0"/>
          </a:p>
          <a:p>
            <a:pPr algn="l" rtl="0">
              <a:buFont typeface="Wingdings" pitchFamily="2" charset="2"/>
              <a:buChar char="q"/>
            </a:pPr>
            <a:endParaRPr lang="en-US" sz="1400" dirty="0"/>
          </a:p>
          <a:p>
            <a:pPr algn="l" rtl="0">
              <a:buFont typeface="Wingdings" pitchFamily="2" charset="2"/>
              <a:buChar char="q"/>
            </a:pPr>
            <a:endParaRPr lang="ar-SA" sz="1400" dirty="0"/>
          </a:p>
        </p:txBody>
      </p:sp>
    </p:spTree>
    <p:extLst>
      <p:ext uri="{BB962C8B-B14F-4D97-AF65-F5344CB8AC3E}">
        <p14:creationId xmlns:p14="http://schemas.microsoft.com/office/powerpoint/2010/main" val="273631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45A3-C3B6-BABA-1051-577880CC14E8}"/>
              </a:ext>
            </a:extLst>
          </p:cNvPr>
          <p:cNvSpPr>
            <a:spLocks noGrp="1"/>
          </p:cNvSpPr>
          <p:nvPr>
            <p:ph type="title"/>
          </p:nvPr>
        </p:nvSpPr>
        <p:spPr/>
        <p:txBody>
          <a:bodyPr/>
          <a:lstStyle/>
          <a:p>
            <a:endParaRPr lang="en-JO"/>
          </a:p>
        </p:txBody>
      </p:sp>
      <p:pic>
        <p:nvPicPr>
          <p:cNvPr id="6" name="Picture 5">
            <a:extLst>
              <a:ext uri="{FF2B5EF4-FFF2-40B4-BE49-F238E27FC236}">
                <a16:creationId xmlns:a16="http://schemas.microsoft.com/office/drawing/2014/main" id="{ED342739-49A9-D0F5-27BA-9BF79817EDB0}"/>
              </a:ext>
            </a:extLst>
          </p:cNvPr>
          <p:cNvPicPr>
            <a:picLocks noChangeAspect="1"/>
          </p:cNvPicPr>
          <p:nvPr/>
        </p:nvPicPr>
        <p:blipFill rotWithShape="1">
          <a:blip r:embed="rId2"/>
          <a:srcRect t="12358" r="2714"/>
          <a:stretch/>
        </p:blipFill>
        <p:spPr>
          <a:xfrm>
            <a:off x="114856" y="713470"/>
            <a:ext cx="8661469" cy="4552921"/>
          </a:xfrm>
          <a:prstGeom prst="rect">
            <a:avLst/>
          </a:prstGeom>
        </p:spPr>
      </p:pic>
      <p:pic>
        <p:nvPicPr>
          <p:cNvPr id="13" name="Picture 13">
            <a:extLst>
              <a:ext uri="{FF2B5EF4-FFF2-40B4-BE49-F238E27FC236}">
                <a16:creationId xmlns:a16="http://schemas.microsoft.com/office/drawing/2014/main" id="{B632F069-A0D0-B707-D4CE-1ACAAE5E2F21}"/>
              </a:ext>
            </a:extLst>
          </p:cNvPr>
          <p:cNvPicPr>
            <a:picLocks noChangeAspect="1"/>
          </p:cNvPicPr>
          <p:nvPr/>
        </p:nvPicPr>
        <p:blipFill rotWithShape="1">
          <a:blip r:embed="rId3">
            <a:extLst>
              <a:ext uri="{28A0092B-C50C-407E-A947-70E740481C1C}">
                <a14:useLocalDpi xmlns:a14="http://schemas.microsoft.com/office/drawing/2010/main" val="0"/>
              </a:ext>
            </a:extLst>
          </a:blip>
          <a:srcRect l="1" r="1360" b="50000"/>
          <a:stretch/>
        </p:blipFill>
        <p:spPr>
          <a:xfrm>
            <a:off x="0" y="5933967"/>
            <a:ext cx="8971766" cy="649395"/>
          </a:xfrm>
          <a:prstGeom prst="rect">
            <a:avLst/>
          </a:prstGeom>
        </p:spPr>
      </p:pic>
    </p:spTree>
    <p:extLst>
      <p:ext uri="{BB962C8B-B14F-4D97-AF65-F5344CB8AC3E}">
        <p14:creationId xmlns:p14="http://schemas.microsoft.com/office/powerpoint/2010/main" val="3347172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568952" cy="1938992"/>
          </a:xfrm>
          <a:prstGeom prst="rect">
            <a:avLst/>
          </a:prstGeom>
          <a:noFill/>
        </p:spPr>
        <p:txBody>
          <a:bodyPr wrap="square" rtlCol="1">
            <a:spAutoFit/>
          </a:bodyPr>
          <a:lstStyle/>
          <a:p>
            <a:pPr marL="285750" indent="-285750" algn="l" rtl="0">
              <a:buFont typeface="Wingdings" pitchFamily="2" charset="2"/>
              <a:buChar char="J"/>
            </a:pPr>
            <a:r>
              <a:rPr lang="en-US" sz="2400" b="1" dirty="0">
                <a:sym typeface="Wingdings"/>
              </a:rPr>
              <a:t>Endometrial biopsy : </a:t>
            </a:r>
          </a:p>
          <a:p>
            <a:pPr marL="285750" indent="-285750" algn="l" rtl="0">
              <a:buFont typeface="Wingdings" pitchFamily="2" charset="2"/>
              <a:buChar char="J"/>
            </a:pPr>
            <a:endParaRPr lang="en-US" sz="2400" b="1" dirty="0">
              <a:sym typeface="Wingdings"/>
            </a:endParaRPr>
          </a:p>
          <a:p>
            <a:pPr algn="l" rtl="0"/>
            <a:r>
              <a:rPr lang="en-US" sz="2400" dirty="0"/>
              <a:t>( NOTE ) - Sensitivity of EB increases when performed in addition to using the</a:t>
            </a:r>
            <a:r>
              <a:rPr lang="en-US" sz="2400" b="1" dirty="0"/>
              <a:t> </a:t>
            </a:r>
            <a:r>
              <a:rPr lang="en-US" sz="2400" b="1" dirty="0">
                <a:solidFill>
                  <a:srgbClr val="00B0F0"/>
                </a:solidFill>
              </a:rPr>
              <a:t>cut-off of 4 mm endometrial thickness</a:t>
            </a:r>
            <a:r>
              <a:rPr lang="en-US" sz="2400" b="1" dirty="0"/>
              <a:t> </a:t>
            </a:r>
            <a:r>
              <a:rPr lang="en-US" sz="2400" dirty="0"/>
              <a:t>on </a:t>
            </a:r>
            <a:r>
              <a:rPr lang="en-US" sz="2400" b="1" dirty="0">
                <a:solidFill>
                  <a:srgbClr val="FF0000"/>
                </a:solidFill>
              </a:rPr>
              <a:t>TVUS</a:t>
            </a:r>
            <a:r>
              <a:rPr lang="en-US" sz="2400" dirty="0">
                <a:solidFill>
                  <a:srgbClr val="FF0000"/>
                </a:solidFill>
              </a:rPr>
              <a:t> </a:t>
            </a:r>
            <a:r>
              <a:rPr lang="en-US" sz="2400" dirty="0"/>
              <a:t>in </a:t>
            </a:r>
            <a:r>
              <a:rPr lang="en-US" sz="2400" u="sng" dirty="0">
                <a:effectLst>
                  <a:outerShdw blurRad="38100" dist="38100" dir="2700000" algn="tl">
                    <a:srgbClr val="000000">
                      <a:alpha val="43137"/>
                    </a:srgbClr>
                  </a:outerShdw>
                </a:effectLst>
              </a:rPr>
              <a:t>postmenopausa</a:t>
            </a:r>
            <a:r>
              <a:rPr lang="en-US" sz="2400" dirty="0"/>
              <a:t>l bleeding .</a:t>
            </a:r>
          </a:p>
        </p:txBody>
      </p:sp>
      <p:pic>
        <p:nvPicPr>
          <p:cNvPr id="6" name="Picture 6">
            <a:extLst>
              <a:ext uri="{FF2B5EF4-FFF2-40B4-BE49-F238E27FC236}">
                <a16:creationId xmlns:a16="http://schemas.microsoft.com/office/drawing/2014/main" id="{5270314C-6845-E0AB-5E69-1888821C3A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665" y="2711449"/>
            <a:ext cx="8437821" cy="3813895"/>
          </a:xfrm>
        </p:spPr>
      </p:pic>
    </p:spTree>
    <p:extLst>
      <p:ext uri="{BB962C8B-B14F-4D97-AF65-F5344CB8AC3E}">
        <p14:creationId xmlns:p14="http://schemas.microsoft.com/office/powerpoint/2010/main" val="1862359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C000"/>
                </a:solidFill>
              </a:rPr>
              <a:t>P</a:t>
            </a:r>
            <a:r>
              <a:rPr lang="en-US" dirty="0"/>
              <a:t>olyps</a:t>
            </a:r>
            <a:r>
              <a:rPr lang="en-US" dirty="0">
                <a:solidFill>
                  <a:srgbClr val="FFC000"/>
                </a:solidFill>
              </a:rPr>
              <a:t> :</a:t>
            </a:r>
            <a:br>
              <a:rPr lang="en-US" dirty="0">
                <a:solidFill>
                  <a:srgbClr val="FFC000"/>
                </a:solidFill>
              </a:rPr>
            </a:br>
            <a:endParaRPr lang="en-US" dirty="0"/>
          </a:p>
        </p:txBody>
      </p:sp>
      <p:sp>
        <p:nvSpPr>
          <p:cNvPr id="3" name="عنصر نائب للمحتوى 2"/>
          <p:cNvSpPr>
            <a:spLocks noGrp="1"/>
          </p:cNvSpPr>
          <p:nvPr>
            <p:ph idx="1"/>
          </p:nvPr>
        </p:nvSpPr>
        <p:spPr/>
        <p:txBody>
          <a:bodyPr>
            <a:normAutofit fontScale="92500" lnSpcReduction="10000"/>
          </a:bodyPr>
          <a:lstStyle/>
          <a:p>
            <a:r>
              <a:rPr lang="en-US" sz="2400" dirty="0">
                <a:solidFill>
                  <a:srgbClr val="FFC000"/>
                </a:solidFill>
              </a:rPr>
              <a:t>uterine polyps</a:t>
            </a:r>
            <a:r>
              <a:rPr lang="en-US" sz="2400" dirty="0"/>
              <a:t>, also called </a:t>
            </a:r>
            <a:r>
              <a:rPr lang="en-US" sz="2400" dirty="0">
                <a:solidFill>
                  <a:srgbClr val="FFC000"/>
                </a:solidFill>
              </a:rPr>
              <a:t>endometrial polyps</a:t>
            </a:r>
            <a:r>
              <a:rPr lang="en-US" sz="2400" dirty="0"/>
              <a:t>, are </a:t>
            </a:r>
            <a:r>
              <a:rPr lang="en-US" sz="2400" b="1" dirty="0"/>
              <a:t>small, soft growths on the inside of a woman's uterus</a:t>
            </a:r>
            <a:r>
              <a:rPr lang="en-US" sz="2400" dirty="0"/>
              <a:t>. They come from the tissue that lines the uterus, called the endometrium.  They can range in size .</a:t>
            </a:r>
          </a:p>
          <a:p>
            <a:r>
              <a:rPr lang="en-US" sz="2400" dirty="0"/>
              <a:t>Polyps can make </a:t>
            </a:r>
            <a:r>
              <a:rPr lang="en-US" sz="2400" dirty="0">
                <a:solidFill>
                  <a:srgbClr val="FF0000"/>
                </a:solidFill>
              </a:rPr>
              <a:t>heavy periods or bleeding between periods</a:t>
            </a:r>
            <a:endParaRPr lang="ar-JO" sz="2400" dirty="0">
              <a:solidFill>
                <a:srgbClr val="FF0000"/>
              </a:solidFill>
            </a:endParaRPr>
          </a:p>
          <a:p>
            <a:r>
              <a:rPr lang="en-US" sz="2400" dirty="0"/>
              <a:t> polyps should be treated if they cause heavy bleeding during menstrual periods, or if they are suspected to be precancerous or cancerous. </a:t>
            </a:r>
          </a:p>
          <a:p>
            <a:r>
              <a:rPr lang="en-US" sz="2400" dirty="0"/>
              <a:t>They should be </a:t>
            </a:r>
            <a:r>
              <a:rPr lang="en-US" sz="2400" b="1" dirty="0"/>
              <a:t>removed if they cause problems during pregnancy</a:t>
            </a:r>
            <a:r>
              <a:rPr lang="en-US" sz="2400" dirty="0"/>
              <a:t>, such as a miscarriage, or result in infertility in women who want to become pregnant</a:t>
            </a:r>
          </a:p>
          <a:p>
            <a:endParaRPr lang="en-US" sz="2400" dirty="0"/>
          </a:p>
          <a:p>
            <a:r>
              <a:rPr lang="en-US" sz="2400" dirty="0"/>
              <a:t> </a:t>
            </a:r>
            <a:r>
              <a:rPr lang="en-US" sz="2400" b="1" dirty="0"/>
              <a:t>It is rare for uterine polyps to be cancerous</a:t>
            </a:r>
            <a:endParaRPr lang="en-US" sz="2400" dirty="0"/>
          </a:p>
        </p:txBody>
      </p:sp>
    </p:spTree>
    <p:extLst>
      <p:ext uri="{BB962C8B-B14F-4D97-AF65-F5344CB8AC3E}">
        <p14:creationId xmlns:p14="http://schemas.microsoft.com/office/powerpoint/2010/main" val="1577435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762000"/>
            <a:ext cx="7200900" cy="5414682"/>
          </a:xfrm>
        </p:spPr>
        <p:txBody>
          <a:bodyPr>
            <a:noAutofit/>
          </a:bodyPr>
          <a:lstStyle/>
          <a:p>
            <a:pPr algn="l" rtl="0"/>
            <a:r>
              <a:rPr lang="en-US" sz="2400" dirty="0">
                <a:solidFill>
                  <a:srgbClr val="FFC000"/>
                </a:solidFill>
              </a:rPr>
              <a:t>Cervical polyps </a:t>
            </a:r>
            <a:r>
              <a:rPr lang="en-US" sz="2400" dirty="0"/>
              <a:t>commonly occur during the reproductive years, </a:t>
            </a:r>
            <a:r>
              <a:rPr lang="en-US" sz="2400" dirty="0">
                <a:solidFill>
                  <a:srgbClr val="FF0000"/>
                </a:solidFill>
              </a:rPr>
              <a:t>especially after age 40 years</a:t>
            </a:r>
            <a:r>
              <a:rPr lang="en-US" sz="2400" dirty="0"/>
              <a:t>. The etiology is unknown. Chronic inflammation of the cervical canal may play a role, as may hormonal factors, since endometrial hyperplasia and polyps coexist more frequently than one would expect by chance alone.</a:t>
            </a:r>
            <a:endParaRPr lang="ar-JO" sz="2400" dirty="0"/>
          </a:p>
          <a:p>
            <a:pPr algn="l" rtl="0"/>
            <a:endParaRPr lang="ar-JO" sz="2400" dirty="0"/>
          </a:p>
          <a:p>
            <a:pPr algn="l" rtl="0"/>
            <a:r>
              <a:rPr lang="en-US" sz="2400" dirty="0"/>
              <a:t>. The size </a:t>
            </a:r>
            <a:r>
              <a:rPr lang="en-US" sz="2400" dirty="0">
                <a:solidFill>
                  <a:srgbClr val="FF0000"/>
                </a:solidFill>
              </a:rPr>
              <a:t>is typically less than 3 cm in diameter</a:t>
            </a:r>
            <a:r>
              <a:rPr lang="en-US" sz="2400" dirty="0"/>
              <a:t>; however, polyps large enough to fill the vagina</a:t>
            </a:r>
          </a:p>
          <a:p>
            <a:pPr algn="l" rtl="0"/>
            <a:endParaRPr lang="en-US" dirty="0"/>
          </a:p>
          <a:p>
            <a:pPr marL="400050" lvl="1" indent="0">
              <a:buNone/>
            </a:pPr>
            <a:r>
              <a:rPr lang="en-US" sz="2000" dirty="0"/>
              <a:t>Polyps should be removed when symptomatic (</a:t>
            </a:r>
            <a:r>
              <a:rPr lang="en-US" sz="2000" dirty="0" err="1"/>
              <a:t>eg</a:t>
            </a:r>
            <a:r>
              <a:rPr lang="en-US" sz="2000" dirty="0"/>
              <a:t>, bleeding, excessive discharge), </a:t>
            </a:r>
            <a:r>
              <a:rPr lang="en-US" sz="2000" dirty="0">
                <a:solidFill>
                  <a:srgbClr val="FF0000"/>
                </a:solidFill>
              </a:rPr>
              <a:t>large (≥3 cm</a:t>
            </a:r>
            <a:r>
              <a:rPr lang="en-US" sz="2000" dirty="0"/>
              <a:t>), or appearing atypical. Polypectomy can usually be accomplished by grasping the base of the polyp with forceps and twisting it off. </a:t>
            </a:r>
          </a:p>
          <a:p>
            <a:pPr marL="400050" lvl="1" indent="0">
              <a:buNone/>
            </a:pPr>
            <a:endParaRPr lang="en-US" sz="2000" b="1" dirty="0"/>
          </a:p>
          <a:p>
            <a:pPr marL="400050" lvl="1" indent="0">
              <a:buNone/>
            </a:pPr>
            <a:r>
              <a:rPr lang="en-US" sz="2000" b="1" dirty="0"/>
              <a:t>Malignancy is rarely found in a cervical polyp</a:t>
            </a:r>
          </a:p>
          <a:p>
            <a:pPr marL="400050" lvl="1" indent="0">
              <a:buNone/>
            </a:pPr>
            <a:endParaRPr lang="en-US" sz="2000" dirty="0"/>
          </a:p>
        </p:txBody>
      </p:sp>
    </p:spTree>
    <p:extLst>
      <p:ext uri="{BB962C8B-B14F-4D97-AF65-F5344CB8AC3E}">
        <p14:creationId xmlns:p14="http://schemas.microsoft.com/office/powerpoint/2010/main" val="3951615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t>Definition </a:t>
            </a:r>
            <a:endParaRPr lang="ar-SA" dirty="0"/>
          </a:p>
        </p:txBody>
      </p:sp>
      <p:sp>
        <p:nvSpPr>
          <p:cNvPr id="3" name="Content Placeholder 2"/>
          <p:cNvSpPr>
            <a:spLocks noGrp="1"/>
          </p:cNvSpPr>
          <p:nvPr>
            <p:ph idx="1"/>
          </p:nvPr>
        </p:nvSpPr>
        <p:spPr>
          <a:xfrm>
            <a:off x="251520" y="1600200"/>
            <a:ext cx="8435280" cy="4525963"/>
          </a:xfrm>
        </p:spPr>
        <p:txBody>
          <a:bodyPr/>
          <a:lstStyle/>
          <a:p>
            <a:pPr algn="l" rtl="0">
              <a:buFont typeface="Wingdings" pitchFamily="2" charset="2"/>
              <a:buChar char="q"/>
            </a:pPr>
            <a:r>
              <a:rPr lang="en-US" dirty="0"/>
              <a:t> </a:t>
            </a:r>
            <a:r>
              <a:rPr lang="en-US" sz="2800" dirty="0"/>
              <a:t>AUB :Uterine bleeding of </a:t>
            </a:r>
            <a:r>
              <a:rPr lang="en-US" sz="2800" b="1" dirty="0">
                <a:solidFill>
                  <a:srgbClr val="FF0000"/>
                </a:solidFill>
              </a:rPr>
              <a:t>abnormal</a:t>
            </a:r>
            <a:r>
              <a:rPr lang="en-US" sz="2800" dirty="0">
                <a:solidFill>
                  <a:srgbClr val="FF0000"/>
                </a:solidFill>
              </a:rPr>
              <a:t> </a:t>
            </a:r>
            <a:r>
              <a:rPr lang="en-US" sz="2800" dirty="0"/>
              <a:t>quantity , duration, or time that affects females of </a:t>
            </a:r>
            <a:r>
              <a:rPr lang="en-US" sz="2800" b="1" dirty="0">
                <a:solidFill>
                  <a:srgbClr val="00B0F0"/>
                </a:solidFill>
              </a:rPr>
              <a:t>all ages .. </a:t>
            </a:r>
          </a:p>
          <a:p>
            <a:pPr algn="l" rtl="0">
              <a:buFont typeface="Wingdings" pitchFamily="2" charset="2"/>
              <a:buChar char="q"/>
            </a:pPr>
            <a:r>
              <a:rPr lang="en-US" sz="2800" b="1" dirty="0">
                <a:solidFill>
                  <a:srgbClr val="FF0000"/>
                </a:solidFill>
              </a:rPr>
              <a:t>What do we mean by “ abnormal “ ?</a:t>
            </a:r>
          </a:p>
          <a:p>
            <a:pPr algn="l" rtl="0">
              <a:buFontTx/>
              <a:buChar char="-"/>
            </a:pPr>
            <a:r>
              <a:rPr lang="en-US" sz="2800" b="1" dirty="0">
                <a:solidFill>
                  <a:srgbClr val="FFC000"/>
                </a:solidFill>
              </a:rPr>
              <a:t>Any deviation</a:t>
            </a:r>
            <a:r>
              <a:rPr lang="en-US" sz="2800" dirty="0"/>
              <a:t> in </a:t>
            </a:r>
            <a:r>
              <a:rPr lang="en-US" sz="2800" dirty="0">
                <a:solidFill>
                  <a:srgbClr val="00B050"/>
                </a:solidFill>
              </a:rPr>
              <a:t>normal character of menstruation  </a:t>
            </a:r>
            <a:r>
              <a:rPr lang="en-US" sz="2800" b="1" u="sng" dirty="0">
                <a:solidFill>
                  <a:srgbClr val="FFC000"/>
                </a:solidFill>
              </a:rPr>
              <a:t>women of reproductive age</a:t>
            </a:r>
            <a:r>
              <a:rPr lang="en-US" sz="2800" dirty="0">
                <a:solidFill>
                  <a:srgbClr val="FFC000"/>
                </a:solidFill>
              </a:rPr>
              <a:t> </a:t>
            </a:r>
            <a:r>
              <a:rPr lang="en-US" sz="2800" dirty="0"/>
              <a:t>.</a:t>
            </a:r>
          </a:p>
          <a:p>
            <a:pPr algn="l" rtl="0">
              <a:buFontTx/>
              <a:buChar char="-"/>
            </a:pPr>
            <a:r>
              <a:rPr lang="en-US" sz="2800" b="1" dirty="0">
                <a:solidFill>
                  <a:srgbClr val="FFC000"/>
                </a:solidFill>
              </a:rPr>
              <a:t>Any </a:t>
            </a:r>
            <a:r>
              <a:rPr lang="en-US" sz="2800" b="1" u="sng" dirty="0">
                <a:solidFill>
                  <a:srgbClr val="FFC000"/>
                </a:solidFill>
              </a:rPr>
              <a:t>postmenopausal</a:t>
            </a:r>
            <a:r>
              <a:rPr lang="en-US" sz="2800" b="1" dirty="0">
                <a:solidFill>
                  <a:srgbClr val="FFC000"/>
                </a:solidFill>
              </a:rPr>
              <a:t> bleeding  </a:t>
            </a:r>
          </a:p>
          <a:p>
            <a:pPr algn="l" rtl="0">
              <a:buFont typeface="Wingdings" pitchFamily="2" charset="2"/>
              <a:buChar char="ü"/>
            </a:pPr>
            <a:r>
              <a:rPr lang="en-US" sz="2800" dirty="0"/>
              <a:t> Once a woman who is not taking hormone therapy enters menopause and the menstrual cycles have ended , any uterine bleeding is considered abnormal !!</a:t>
            </a:r>
            <a:endParaRPr lang="ar-SA" sz="2800" dirty="0"/>
          </a:p>
        </p:txBody>
      </p:sp>
    </p:spTree>
    <p:extLst>
      <p:ext uri="{BB962C8B-B14F-4D97-AF65-F5344CB8AC3E}">
        <p14:creationId xmlns:p14="http://schemas.microsoft.com/office/powerpoint/2010/main" val="1218926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Uterine </a:t>
            </a:r>
            <a:r>
              <a:rPr lang="en-US" b="1" dirty="0" err="1">
                <a:solidFill>
                  <a:schemeClr val="accent4">
                    <a:lumMod val="60000"/>
                    <a:lumOff val="40000"/>
                  </a:schemeClr>
                </a:solidFill>
              </a:rPr>
              <a:t>A</a:t>
            </a:r>
            <a:r>
              <a:rPr lang="en-US" dirty="0" err="1"/>
              <a:t>denomyosis</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a:t> </a:t>
            </a:r>
            <a:r>
              <a:rPr lang="en-US" sz="2400" dirty="0" err="1"/>
              <a:t>Adenomyosis</a:t>
            </a:r>
            <a:r>
              <a:rPr lang="en-US" sz="2400" dirty="0"/>
              <a:t> refers to a disorder in which endometrial glands and stroma are present within the uterine musculature.</a:t>
            </a:r>
          </a:p>
          <a:p>
            <a:pPr algn="l" rtl="0"/>
            <a:r>
              <a:rPr lang="en-US" sz="2400" dirty="0"/>
              <a:t>the ectopic endometrial tissue appears to </a:t>
            </a:r>
            <a:r>
              <a:rPr lang="en-US" sz="2400" dirty="0">
                <a:solidFill>
                  <a:srgbClr val="FF0000"/>
                </a:solidFill>
              </a:rPr>
              <a:t>induce hypertrophy and hyperplasia of the surrounding myometrium</a:t>
            </a:r>
            <a:r>
              <a:rPr lang="en-US" sz="2400" dirty="0"/>
              <a:t>, which results in a diffusely enlarged uterus (often termed "</a:t>
            </a:r>
            <a:r>
              <a:rPr lang="en-US" sz="2400" dirty="0">
                <a:solidFill>
                  <a:srgbClr val="FF0000"/>
                </a:solidFill>
              </a:rPr>
              <a:t>globular" enlargement</a:t>
            </a:r>
            <a:r>
              <a:rPr lang="en-US" sz="2400" dirty="0"/>
              <a:t>) analogous to the concentric enlargement of the pregnant uterus</a:t>
            </a:r>
          </a:p>
          <a:p>
            <a:r>
              <a:rPr lang="en-US" sz="2400" dirty="0"/>
              <a:t>Just as endometriosis can be localized or diffuse, </a:t>
            </a:r>
            <a:r>
              <a:rPr lang="en-US" sz="2400" dirty="0" err="1"/>
              <a:t>adenomyosis</a:t>
            </a:r>
            <a:r>
              <a:rPr lang="en-US" sz="2400" dirty="0"/>
              <a:t> can be present diffusely throughout the myometrium, or confined to a discrete area .</a:t>
            </a:r>
          </a:p>
          <a:p>
            <a:r>
              <a:rPr lang="en-US" sz="2400" dirty="0"/>
              <a:t>On gross inspection, the uterus with </a:t>
            </a:r>
            <a:r>
              <a:rPr lang="en-US" sz="2400" dirty="0">
                <a:solidFill>
                  <a:srgbClr val="FF0000"/>
                </a:solidFill>
              </a:rPr>
              <a:t>diffuse </a:t>
            </a:r>
            <a:r>
              <a:rPr lang="en-US" sz="2400" dirty="0" err="1">
                <a:solidFill>
                  <a:srgbClr val="FF0000"/>
                </a:solidFill>
              </a:rPr>
              <a:t>adenomyosis</a:t>
            </a:r>
            <a:r>
              <a:rPr lang="en-US" sz="2400" dirty="0">
                <a:solidFill>
                  <a:srgbClr val="FF0000"/>
                </a:solidFill>
              </a:rPr>
              <a:t> is uniformly enlarged and boggy, in contrast to the irregular and firm appearance of the fibroid uterus. </a:t>
            </a:r>
          </a:p>
          <a:p>
            <a:r>
              <a:rPr lang="en-US" sz="2400" dirty="0" err="1"/>
              <a:t>Adenomyomas</a:t>
            </a:r>
            <a:r>
              <a:rPr lang="en-US" sz="2400" dirty="0"/>
              <a:t> can clinically resemble leiomyomas. </a:t>
            </a:r>
          </a:p>
          <a:p>
            <a:pPr algn="l" rtl="0"/>
            <a:endParaRPr lang="en-US" sz="2400" dirty="0"/>
          </a:p>
        </p:txBody>
      </p:sp>
    </p:spTree>
    <p:extLst>
      <p:ext uri="{BB962C8B-B14F-4D97-AF65-F5344CB8AC3E}">
        <p14:creationId xmlns:p14="http://schemas.microsoft.com/office/powerpoint/2010/main" val="290086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943" y="454404"/>
            <a:ext cx="5943600" cy="838200"/>
          </a:xfrm>
        </p:spPr>
        <p:txBody>
          <a:bodyPr>
            <a:normAutofit fontScale="90000"/>
          </a:bodyPr>
          <a:lstStyle/>
          <a:p>
            <a:pPr algn="l" rtl="0"/>
            <a:r>
              <a:rPr lang="en-US" dirty="0"/>
              <a:t>EPIDEMIOLOGY AND RISK FACTORS</a:t>
            </a:r>
          </a:p>
        </p:txBody>
      </p:sp>
      <p:sp>
        <p:nvSpPr>
          <p:cNvPr id="3" name="Content Placeholder 2"/>
          <p:cNvSpPr>
            <a:spLocks noGrp="1"/>
          </p:cNvSpPr>
          <p:nvPr>
            <p:ph idx="1"/>
          </p:nvPr>
        </p:nvSpPr>
        <p:spPr>
          <a:xfrm>
            <a:off x="467544" y="1734840"/>
            <a:ext cx="7786529" cy="5105400"/>
          </a:xfrm>
        </p:spPr>
        <p:txBody>
          <a:bodyPr>
            <a:noAutofit/>
          </a:bodyPr>
          <a:lstStyle/>
          <a:p>
            <a:pPr algn="l" rtl="0"/>
            <a:r>
              <a:rPr lang="en-US" sz="2200" dirty="0"/>
              <a:t>The</a:t>
            </a:r>
            <a:r>
              <a:rPr lang="en-US" sz="2200" dirty="0">
                <a:solidFill>
                  <a:srgbClr val="FF0000"/>
                </a:solidFill>
              </a:rPr>
              <a:t> incidence </a:t>
            </a:r>
            <a:r>
              <a:rPr lang="en-US" sz="2200" dirty="0"/>
              <a:t>of </a:t>
            </a:r>
            <a:r>
              <a:rPr lang="en-US" sz="2200" dirty="0" err="1"/>
              <a:t>adenomyosis</a:t>
            </a:r>
            <a:r>
              <a:rPr lang="en-US" sz="2200" dirty="0"/>
              <a:t> has not been determined accurately since the diagnosis can only be made with certainty by microscopic examination of the uterus, typically following hysterectomy. </a:t>
            </a:r>
          </a:p>
          <a:p>
            <a:pPr algn="l" rtl="0"/>
            <a:r>
              <a:rPr lang="en-US" sz="2200" dirty="0"/>
              <a:t>generally estimated: 20 percent of women, Presenting age is around </a:t>
            </a:r>
            <a:r>
              <a:rPr lang="en-US" sz="2200" dirty="0">
                <a:solidFill>
                  <a:srgbClr val="FF0000"/>
                </a:solidFill>
              </a:rPr>
              <a:t>42 years old</a:t>
            </a:r>
            <a:r>
              <a:rPr lang="en-US" sz="2200" dirty="0"/>
              <a:t>. </a:t>
            </a:r>
          </a:p>
          <a:p>
            <a:pPr algn="l" rtl="0"/>
            <a:r>
              <a:rPr lang="en-US" sz="2200" dirty="0" err="1"/>
              <a:t>Adenomyosis</a:t>
            </a:r>
            <a:r>
              <a:rPr lang="en-US" sz="2200" dirty="0"/>
              <a:t> appears to be </a:t>
            </a:r>
            <a:r>
              <a:rPr lang="en-US" sz="2200" dirty="0">
                <a:solidFill>
                  <a:srgbClr val="FF0000"/>
                </a:solidFill>
              </a:rPr>
              <a:t>more common in multipara</a:t>
            </a:r>
            <a:r>
              <a:rPr lang="en-US" sz="2200" dirty="0"/>
              <a:t> than nulliparous women.</a:t>
            </a:r>
          </a:p>
          <a:p>
            <a:pPr algn="l" rtl="0"/>
            <a:r>
              <a:rPr lang="en-US" sz="2200" dirty="0"/>
              <a:t>Several studies have reported </a:t>
            </a:r>
            <a:r>
              <a:rPr lang="en-US" sz="2200" dirty="0">
                <a:solidFill>
                  <a:srgbClr val="FF0000"/>
                </a:solidFill>
              </a:rPr>
              <a:t>that prior uterine surgery may also be a risk factor for </a:t>
            </a:r>
            <a:r>
              <a:rPr lang="en-US" sz="2200" dirty="0" err="1">
                <a:solidFill>
                  <a:srgbClr val="FF0000"/>
                </a:solidFill>
              </a:rPr>
              <a:t>adenomyosis</a:t>
            </a:r>
            <a:r>
              <a:rPr lang="en-US" sz="2200" dirty="0">
                <a:solidFill>
                  <a:srgbClr val="FF0000"/>
                </a:solidFill>
              </a:rPr>
              <a:t>. </a:t>
            </a:r>
          </a:p>
        </p:txBody>
      </p:sp>
    </p:spTree>
    <p:extLst>
      <p:ext uri="{BB962C8B-B14F-4D97-AF65-F5344CB8AC3E}">
        <p14:creationId xmlns:p14="http://schemas.microsoft.com/office/powerpoint/2010/main" val="3742539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027" y="462793"/>
            <a:ext cx="5943600" cy="731838"/>
          </a:xfrm>
        </p:spPr>
        <p:txBody>
          <a:bodyPr>
            <a:normAutofit fontScale="90000"/>
          </a:bodyPr>
          <a:lstStyle/>
          <a:p>
            <a:pPr algn="l" rtl="0"/>
            <a:r>
              <a:rPr lang="en-US" dirty="0"/>
              <a:t>CLINICAL MANIFESTATIONS </a:t>
            </a:r>
          </a:p>
        </p:txBody>
      </p:sp>
      <p:sp>
        <p:nvSpPr>
          <p:cNvPr id="3" name="Content Placeholder 2"/>
          <p:cNvSpPr>
            <a:spLocks noGrp="1"/>
          </p:cNvSpPr>
          <p:nvPr>
            <p:ph idx="1"/>
          </p:nvPr>
        </p:nvSpPr>
        <p:spPr>
          <a:xfrm>
            <a:off x="611560" y="1196752"/>
            <a:ext cx="7776864" cy="5791200"/>
          </a:xfrm>
        </p:spPr>
        <p:txBody>
          <a:bodyPr>
            <a:normAutofit/>
          </a:bodyPr>
          <a:lstStyle/>
          <a:p>
            <a:pPr algn="l" rtl="0"/>
            <a:r>
              <a:rPr lang="en-US" sz="2200" dirty="0">
                <a:solidFill>
                  <a:srgbClr val="FF0000"/>
                </a:solidFill>
              </a:rPr>
              <a:t>Heavy menstrual bleeding and painful menstruation </a:t>
            </a:r>
            <a:r>
              <a:rPr lang="en-US" sz="2200" dirty="0"/>
              <a:t>are the major symptoms of </a:t>
            </a:r>
            <a:r>
              <a:rPr lang="en-US" sz="2200" dirty="0" err="1"/>
              <a:t>adenomyosis</a:t>
            </a:r>
            <a:r>
              <a:rPr lang="en-US" sz="2200" dirty="0"/>
              <a:t>, occurring in approximately 60 and 25 percent of women, respectively. </a:t>
            </a:r>
          </a:p>
          <a:p>
            <a:pPr algn="l" rtl="0"/>
            <a:r>
              <a:rPr lang="en-US" sz="2200" dirty="0"/>
              <a:t>Chronic pelvic pain may occur</a:t>
            </a:r>
          </a:p>
          <a:p>
            <a:pPr rtl="0"/>
            <a:r>
              <a:rPr lang="en-US" sz="2200" dirty="0"/>
              <a:t>Approximately one-third of women are </a:t>
            </a:r>
            <a:r>
              <a:rPr lang="en-US" sz="2200" dirty="0">
                <a:solidFill>
                  <a:srgbClr val="FF0000"/>
                </a:solidFill>
              </a:rPr>
              <a:t>asymptomatic. </a:t>
            </a:r>
          </a:p>
          <a:p>
            <a:pPr algn="l" rtl="0"/>
            <a:r>
              <a:rPr lang="en-US" sz="2200" dirty="0"/>
              <a:t>Physical examination usually reveals diffuse uterine enlargement (often termed "globular" enlargement), generally not exceeding the size of a pregnant uterus at </a:t>
            </a:r>
            <a:r>
              <a:rPr lang="en-US" sz="2200" dirty="0">
                <a:solidFill>
                  <a:srgbClr val="FF0000"/>
                </a:solidFill>
              </a:rPr>
              <a:t>12 weeks </a:t>
            </a:r>
            <a:r>
              <a:rPr lang="en-US" sz="2200" dirty="0"/>
              <a:t>of gestation. However, some women have a normal sized uterus while others develop nodules (termed </a:t>
            </a:r>
            <a:r>
              <a:rPr lang="en-US" sz="2200" dirty="0" err="1"/>
              <a:t>adenomyomas</a:t>
            </a:r>
            <a:r>
              <a:rPr lang="en-US" sz="2200" dirty="0"/>
              <a:t>), which clinically resemble leiomyomas. </a:t>
            </a:r>
          </a:p>
          <a:p>
            <a:pPr algn="l" rtl="0"/>
            <a:r>
              <a:rPr lang="en-US" sz="2200" dirty="0"/>
              <a:t>There is </a:t>
            </a:r>
            <a:r>
              <a:rPr lang="en-US" sz="2200" dirty="0">
                <a:solidFill>
                  <a:srgbClr val="FF0000"/>
                </a:solidFill>
              </a:rPr>
              <a:t>no</a:t>
            </a:r>
            <a:r>
              <a:rPr lang="en-US" sz="2200" dirty="0"/>
              <a:t> evidence that uterine </a:t>
            </a:r>
            <a:r>
              <a:rPr lang="en-US" sz="2200" dirty="0" err="1"/>
              <a:t>adenomyosis</a:t>
            </a:r>
            <a:r>
              <a:rPr lang="en-US" sz="2200" dirty="0"/>
              <a:t> affects the risk of spontaneous abortion or other obstetric outcomes</a:t>
            </a:r>
          </a:p>
          <a:p>
            <a:pPr algn="l" rtl="0"/>
            <a:endParaRPr lang="en-US" dirty="0"/>
          </a:p>
        </p:txBody>
      </p:sp>
    </p:spTree>
    <p:extLst>
      <p:ext uri="{BB962C8B-B14F-4D97-AF65-F5344CB8AC3E}">
        <p14:creationId xmlns:p14="http://schemas.microsoft.com/office/powerpoint/2010/main" val="297963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758" y="726141"/>
            <a:ext cx="5943600" cy="808038"/>
          </a:xfrm>
        </p:spPr>
        <p:txBody>
          <a:bodyPr/>
          <a:lstStyle/>
          <a:p>
            <a:pPr algn="l" rtl="0"/>
            <a:r>
              <a:rPr lang="en-US" dirty="0"/>
              <a:t>DIAGNOSIS</a:t>
            </a:r>
          </a:p>
        </p:txBody>
      </p:sp>
      <p:sp>
        <p:nvSpPr>
          <p:cNvPr id="3" name="Content Placeholder 2"/>
          <p:cNvSpPr>
            <a:spLocks noGrp="1"/>
          </p:cNvSpPr>
          <p:nvPr>
            <p:ph idx="1"/>
          </p:nvPr>
        </p:nvSpPr>
        <p:spPr>
          <a:xfrm>
            <a:off x="705970" y="1909482"/>
            <a:ext cx="7898478" cy="4567518"/>
          </a:xfrm>
        </p:spPr>
        <p:txBody>
          <a:bodyPr>
            <a:noAutofit/>
          </a:bodyPr>
          <a:lstStyle/>
          <a:p>
            <a:pPr algn="l" rtl="0"/>
            <a:r>
              <a:rPr lang="en-US" sz="3200" dirty="0"/>
              <a:t> </a:t>
            </a:r>
            <a:r>
              <a:rPr lang="en-US" sz="2400" dirty="0"/>
              <a:t>A definitive diagnosis of </a:t>
            </a:r>
            <a:r>
              <a:rPr lang="en-US" sz="2400" dirty="0" err="1"/>
              <a:t>adenomyosis</a:t>
            </a:r>
            <a:r>
              <a:rPr lang="en-US" sz="2400" dirty="0"/>
              <a:t> can only be made from </a:t>
            </a:r>
            <a:r>
              <a:rPr lang="en-US" sz="2400" dirty="0">
                <a:solidFill>
                  <a:srgbClr val="FF0000"/>
                </a:solidFill>
              </a:rPr>
              <a:t>histological examination of a hysterectomy specimen. </a:t>
            </a:r>
          </a:p>
          <a:p>
            <a:pPr algn="l" rtl="0"/>
            <a:r>
              <a:rPr lang="en-US" sz="2400" dirty="0"/>
              <a:t>The preoperative diagnosis is suggested by characteristic clinical manifestations (</a:t>
            </a:r>
            <a:r>
              <a:rPr lang="en-US" sz="2400" dirty="0" err="1"/>
              <a:t>ie</a:t>
            </a:r>
            <a:r>
              <a:rPr lang="en-US" sz="2400" dirty="0"/>
              <a:t>, menorrhagia and dysmenorrhea with a uniformly enlarged uterus) in the absence of endometriosis or leiomyomas. </a:t>
            </a:r>
          </a:p>
          <a:p>
            <a:r>
              <a:rPr lang="en-US" sz="2400" dirty="0"/>
              <a:t>MRI is clearly the best imaging technique, but is expensive. </a:t>
            </a:r>
          </a:p>
          <a:p>
            <a:r>
              <a:rPr lang="en-US" sz="2400" dirty="0"/>
              <a:t>Transvaginal ultrasound, although less accurate than MRI, can be useful for assessment of a woman with suspected </a:t>
            </a:r>
            <a:r>
              <a:rPr lang="en-US" sz="2400" dirty="0" err="1"/>
              <a:t>adenomyosis</a:t>
            </a:r>
            <a:endParaRPr lang="en-US" sz="2400" dirty="0"/>
          </a:p>
          <a:p>
            <a:pPr algn="l" rtl="0"/>
            <a:endParaRPr lang="en-US" sz="2400" dirty="0"/>
          </a:p>
        </p:txBody>
      </p:sp>
    </p:spTree>
    <p:extLst>
      <p:ext uri="{BB962C8B-B14F-4D97-AF65-F5344CB8AC3E}">
        <p14:creationId xmlns:p14="http://schemas.microsoft.com/office/powerpoint/2010/main" val="2412040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Submucosal </a:t>
            </a:r>
            <a:r>
              <a:rPr lang="en-US" b="1" dirty="0">
                <a:solidFill>
                  <a:schemeClr val="accent4">
                    <a:lumMod val="60000"/>
                    <a:lumOff val="40000"/>
                  </a:schemeClr>
                </a:solidFill>
              </a:rPr>
              <a:t>l</a:t>
            </a:r>
            <a:r>
              <a:rPr lang="en-US" dirty="0"/>
              <a:t>eiomyoma </a:t>
            </a:r>
          </a:p>
        </p:txBody>
      </p:sp>
      <p:sp>
        <p:nvSpPr>
          <p:cNvPr id="3" name="عنصر نائب للمحتوى 2"/>
          <p:cNvSpPr>
            <a:spLocks noGrp="1"/>
          </p:cNvSpPr>
          <p:nvPr>
            <p:ph idx="1"/>
          </p:nvPr>
        </p:nvSpPr>
        <p:spPr/>
        <p:txBody>
          <a:bodyPr>
            <a:normAutofit fontScale="85000" lnSpcReduction="20000"/>
          </a:bodyPr>
          <a:lstStyle/>
          <a:p>
            <a:r>
              <a:rPr lang="en-US" dirty="0"/>
              <a:t>Submucosal leiomyomas – These leiomyomas derive from myometrial cells just below the endometrium. These neoplasms </a:t>
            </a:r>
            <a:r>
              <a:rPr lang="en-US" dirty="0">
                <a:solidFill>
                  <a:srgbClr val="FF0000"/>
                </a:solidFill>
              </a:rPr>
              <a:t>often protrude into the uterine cavity </a:t>
            </a:r>
          </a:p>
          <a:p>
            <a:r>
              <a:rPr lang="en-US" dirty="0">
                <a:solidFill>
                  <a:srgbClr val="FF0000"/>
                </a:solidFill>
              </a:rPr>
              <a:t>Pt come with </a:t>
            </a:r>
            <a:r>
              <a:rPr lang="en-US" spc="30" dirty="0">
                <a:solidFill>
                  <a:srgbClr val="FF0000"/>
                </a:solidFill>
              </a:rPr>
              <a:t>Abnormal uterine bleeding</a:t>
            </a:r>
            <a:r>
              <a:rPr lang="en-US" spc="30" dirty="0">
                <a:solidFill>
                  <a:srgbClr val="FF33CC"/>
                </a:solidFill>
              </a:rPr>
              <a:t> </a:t>
            </a:r>
            <a:r>
              <a:rPr lang="en-US" spc="30" dirty="0">
                <a:solidFill>
                  <a:srgbClr val="00B050"/>
                </a:solidFill>
              </a:rPr>
              <a:t>(any type of bleeding) </a:t>
            </a:r>
          </a:p>
          <a:p>
            <a:pPr marL="0" indent="0">
              <a:buNone/>
            </a:pPr>
            <a:endParaRPr lang="en-US" dirty="0">
              <a:solidFill>
                <a:srgbClr val="FF0000"/>
              </a:solidFill>
            </a:endParaRPr>
          </a:p>
          <a:p>
            <a:r>
              <a:rPr lang="en-US" dirty="0"/>
              <a:t>Risk factor :</a:t>
            </a:r>
          </a:p>
          <a:p>
            <a:pPr marL="0" indent="0">
              <a:buNone/>
            </a:pPr>
            <a:r>
              <a:rPr lang="ar-JO" dirty="0"/>
              <a:t>-</a:t>
            </a:r>
            <a:r>
              <a:rPr lang="en-US" dirty="0"/>
              <a:t>nullipara </a:t>
            </a:r>
          </a:p>
          <a:p>
            <a:pPr marL="0" indent="0">
              <a:buNone/>
            </a:pPr>
            <a:r>
              <a:rPr lang="ar-JO" dirty="0"/>
              <a:t>-</a:t>
            </a:r>
            <a:r>
              <a:rPr lang="en-US" dirty="0"/>
              <a:t>early menarche ,</a:t>
            </a:r>
          </a:p>
          <a:p>
            <a:pPr marL="0" indent="0">
              <a:buNone/>
            </a:pPr>
            <a:r>
              <a:rPr lang="ar-JO" dirty="0"/>
              <a:t>-</a:t>
            </a:r>
            <a:r>
              <a:rPr lang="en-US" dirty="0" err="1"/>
              <a:t>FHx</a:t>
            </a:r>
            <a:r>
              <a:rPr lang="en-US" dirty="0"/>
              <a:t> , (obese)  </a:t>
            </a:r>
          </a:p>
          <a:p>
            <a:pPr marL="0" indent="0">
              <a:buNone/>
            </a:pPr>
            <a:r>
              <a:rPr lang="ar-JO" dirty="0"/>
              <a:t>-</a:t>
            </a:r>
            <a:r>
              <a:rPr lang="en-US" dirty="0"/>
              <a:t>alcoholic , infections</a:t>
            </a:r>
          </a:p>
          <a:p>
            <a:pPr marL="0" indent="0">
              <a:buNone/>
            </a:pPr>
            <a:r>
              <a:rPr lang="ar-JO" dirty="0"/>
              <a:t>-</a:t>
            </a:r>
            <a:r>
              <a:rPr lang="en-US" dirty="0"/>
              <a:t>Black race</a:t>
            </a:r>
          </a:p>
          <a:p>
            <a:pPr marL="0" indent="0">
              <a:buNone/>
            </a:pPr>
            <a:endParaRPr lang="en-US" dirty="0"/>
          </a:p>
        </p:txBody>
      </p:sp>
    </p:spTree>
    <p:extLst>
      <p:ext uri="{BB962C8B-B14F-4D97-AF65-F5344CB8AC3E}">
        <p14:creationId xmlns:p14="http://schemas.microsoft.com/office/powerpoint/2010/main" val="370985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cont</a:t>
            </a:r>
            <a:endParaRPr lang="en-US" dirty="0"/>
          </a:p>
        </p:txBody>
      </p:sp>
      <p:sp>
        <p:nvSpPr>
          <p:cNvPr id="3" name="عنصر نائب للمحتوى 2"/>
          <p:cNvSpPr>
            <a:spLocks noGrp="1"/>
          </p:cNvSpPr>
          <p:nvPr>
            <p:ph idx="1"/>
          </p:nvPr>
        </p:nvSpPr>
        <p:spPr/>
        <p:txBody>
          <a:bodyPr>
            <a:normAutofit fontScale="92500"/>
          </a:bodyPr>
          <a:lstStyle/>
          <a:p>
            <a:r>
              <a:rPr lang="en-US" b="1" dirty="0" err="1">
                <a:solidFill>
                  <a:srgbClr val="00B050"/>
                </a:solidFill>
              </a:rPr>
              <a:t>Hx</a:t>
            </a:r>
            <a:r>
              <a:rPr lang="en-US" b="1" dirty="0">
                <a:solidFill>
                  <a:srgbClr val="00B050"/>
                </a:solidFill>
              </a:rPr>
              <a:t>-PE-imaging - &gt; US</a:t>
            </a:r>
          </a:p>
          <a:p>
            <a:r>
              <a:rPr lang="en-US" dirty="0"/>
              <a:t>Ultrasound  — Transvaginal ultrasound has high sensitivity</a:t>
            </a:r>
          </a:p>
          <a:p>
            <a:r>
              <a:rPr lang="en-US" dirty="0"/>
              <a:t>Saline infusion sonography (</a:t>
            </a:r>
            <a:r>
              <a:rPr lang="en-US" dirty="0" err="1"/>
              <a:t>sonohysterography</a:t>
            </a:r>
            <a:r>
              <a:rPr lang="en-US" dirty="0"/>
              <a:t>) improves characterization of the extent of protrusion into the endometrial cavity by </a:t>
            </a:r>
            <a:r>
              <a:rPr lang="en-US" dirty="0" err="1"/>
              <a:t>submucous</a:t>
            </a:r>
            <a:r>
              <a:rPr lang="en-US" dirty="0"/>
              <a:t> </a:t>
            </a:r>
            <a:r>
              <a:rPr lang="en-US" dirty="0" err="1"/>
              <a:t>myomas</a:t>
            </a:r>
            <a:r>
              <a:rPr lang="en-US" dirty="0"/>
              <a:t> and allows identification of some </a:t>
            </a:r>
            <a:r>
              <a:rPr lang="en-US" dirty="0" err="1"/>
              <a:t>intracavitary</a:t>
            </a:r>
            <a:r>
              <a:rPr lang="en-US" dirty="0"/>
              <a:t> lesions not seen on routine ultrasonography</a:t>
            </a:r>
          </a:p>
          <a:p>
            <a:r>
              <a:rPr lang="en-US" dirty="0"/>
              <a:t>HYSTEROSCOPE </a:t>
            </a:r>
          </a:p>
          <a:p>
            <a:r>
              <a:rPr lang="en-US" dirty="0"/>
              <a:t>HSG</a:t>
            </a:r>
          </a:p>
        </p:txBody>
      </p:sp>
    </p:spTree>
    <p:extLst>
      <p:ext uri="{BB962C8B-B14F-4D97-AF65-F5344CB8AC3E}">
        <p14:creationId xmlns:p14="http://schemas.microsoft.com/office/powerpoint/2010/main" val="2730722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tretch>
            <a:fillRect/>
          </a:stretch>
        </p:blipFill>
        <p:spPr>
          <a:xfrm>
            <a:off x="954994" y="322731"/>
            <a:ext cx="6440888" cy="4557287"/>
          </a:xfrm>
          <a:prstGeom prst="rect">
            <a:avLst/>
          </a:prstGeom>
        </p:spPr>
      </p:pic>
      <p:sp>
        <p:nvSpPr>
          <p:cNvPr id="5" name="Rectangle 5"/>
          <p:cNvSpPr/>
          <p:nvPr/>
        </p:nvSpPr>
        <p:spPr>
          <a:xfrm>
            <a:off x="1279993" y="5236749"/>
            <a:ext cx="5174597" cy="9233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600"/>
              </a:spcBef>
            </a:pPr>
            <a:r>
              <a:rPr lang="en-US" dirty="0">
                <a:solidFill>
                  <a:srgbClr val="3C3C3C"/>
                </a:solidFill>
                <a:latin typeface="Calibri Regular" charset="0"/>
              </a:rPr>
              <a:t>SIS outlines the intrauterine polyp (Figure B), which could not be easily seen with in the routine </a:t>
            </a:r>
            <a:r>
              <a:rPr lang="en-US" dirty="0" err="1">
                <a:solidFill>
                  <a:srgbClr val="3C3C3C"/>
                </a:solidFill>
                <a:latin typeface="Calibri Regular" charset="0"/>
              </a:rPr>
              <a:t>transvaginal</a:t>
            </a:r>
            <a:r>
              <a:rPr lang="en-US" dirty="0">
                <a:solidFill>
                  <a:srgbClr val="3C3C3C"/>
                </a:solidFill>
                <a:latin typeface="Calibri Regular" charset="0"/>
              </a:rPr>
              <a:t> pelvic ultrasound (Figure A).</a:t>
            </a:r>
            <a:endParaRPr lang="en-US" dirty="0">
              <a:solidFill>
                <a:prstClr val="black"/>
              </a:solidFill>
            </a:endParaRPr>
          </a:p>
        </p:txBody>
      </p:sp>
    </p:spTree>
    <p:extLst>
      <p:ext uri="{BB962C8B-B14F-4D97-AF65-F5344CB8AC3E}">
        <p14:creationId xmlns:p14="http://schemas.microsoft.com/office/powerpoint/2010/main" val="73055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C000"/>
                </a:solidFill>
              </a:rPr>
              <a:t>M</a:t>
            </a:r>
            <a:r>
              <a:rPr lang="en-US" dirty="0"/>
              <a:t>alignancy And Hyperplasia</a:t>
            </a:r>
          </a:p>
        </p:txBody>
      </p:sp>
      <p:sp>
        <p:nvSpPr>
          <p:cNvPr id="3" name="عنصر نائب للمحتوى 2"/>
          <p:cNvSpPr>
            <a:spLocks noGrp="1"/>
          </p:cNvSpPr>
          <p:nvPr>
            <p:ph idx="1"/>
          </p:nvPr>
        </p:nvSpPr>
        <p:spPr/>
        <p:txBody>
          <a:bodyPr/>
          <a:lstStyle/>
          <a:p>
            <a:r>
              <a:rPr lang="en-US" dirty="0">
                <a:effectLst/>
                <a:latin typeface="Calibri Light" pitchFamily="34" charset="0"/>
              </a:rPr>
              <a:t>Premalignancy (endometrial hyperplasia)</a:t>
            </a:r>
            <a:br>
              <a:rPr lang="en-US" dirty="0">
                <a:effectLst/>
                <a:latin typeface="Calibri Light" pitchFamily="34" charset="0"/>
              </a:rPr>
            </a:br>
            <a:r>
              <a:rPr lang="en-US" dirty="0">
                <a:effectLst/>
                <a:latin typeface="Calibri Light" pitchFamily="34" charset="0"/>
              </a:rPr>
              <a:t>Malignancy of the genital tract (cervical, endometrial)</a:t>
            </a:r>
            <a:endParaRPr lang="en-US" dirty="0"/>
          </a:p>
        </p:txBody>
      </p:sp>
    </p:spTree>
    <p:extLst>
      <p:ext uri="{BB962C8B-B14F-4D97-AF65-F5344CB8AC3E}">
        <p14:creationId xmlns:p14="http://schemas.microsoft.com/office/powerpoint/2010/main" val="1156624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2F4C-CF99-455A-9EFC-82519C2C2C3C}"/>
              </a:ext>
            </a:extLst>
          </p:cNvPr>
          <p:cNvSpPr>
            <a:spLocks noGrp="1"/>
          </p:cNvSpPr>
          <p:nvPr>
            <p:ph type="ctrTitle"/>
          </p:nvPr>
        </p:nvSpPr>
        <p:spPr/>
        <p:txBody>
          <a:bodyPr>
            <a:normAutofit/>
          </a:bodyPr>
          <a:lstStyle/>
          <a:p>
            <a:r>
              <a:rPr lang="en-US" sz="6000" dirty="0"/>
              <a:t>COEIN</a:t>
            </a:r>
            <a:endParaRPr lang="en-GB" sz="6000" dirty="0"/>
          </a:p>
        </p:txBody>
      </p:sp>
      <p:sp>
        <p:nvSpPr>
          <p:cNvPr id="3" name="Subtitle 2">
            <a:extLst>
              <a:ext uri="{FF2B5EF4-FFF2-40B4-BE49-F238E27FC236}">
                <a16:creationId xmlns:a16="http://schemas.microsoft.com/office/drawing/2014/main" id="{50FAFC38-1484-4B7D-9F48-D96886597048}"/>
              </a:ext>
            </a:extLst>
          </p:cNvPr>
          <p:cNvSpPr>
            <a:spLocks noGrp="1"/>
          </p:cNvSpPr>
          <p:nvPr>
            <p:ph type="subTitle" idx="1"/>
          </p:nvPr>
        </p:nvSpPr>
        <p:spPr/>
        <p:txBody>
          <a:bodyPr/>
          <a:lstStyle/>
          <a:p>
            <a:r>
              <a:rPr lang="en-US" dirty="0"/>
              <a:t>     ETAF SHABAN</a:t>
            </a:r>
            <a:endParaRPr lang="en-GB" dirty="0"/>
          </a:p>
        </p:txBody>
      </p:sp>
      <p:sp>
        <p:nvSpPr>
          <p:cNvPr id="4" name="Content Placeholder 2">
            <a:extLst>
              <a:ext uri="{FF2B5EF4-FFF2-40B4-BE49-F238E27FC236}">
                <a16:creationId xmlns:a16="http://schemas.microsoft.com/office/drawing/2014/main" id="{09C3E41D-F693-42A5-AE08-B71D7DCACAFF}"/>
              </a:ext>
            </a:extLst>
          </p:cNvPr>
          <p:cNvSpPr txBox="1">
            <a:spLocks/>
          </p:cNvSpPr>
          <p:nvPr/>
        </p:nvSpPr>
        <p:spPr>
          <a:xfrm>
            <a:off x="772611" y="3085766"/>
            <a:ext cx="7935494" cy="339725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rgbClr val="F3A447"/>
              </a:buClr>
              <a:buFont typeface="Wingdings 2" panose="05020102010507070707" pitchFamily="18" charset="2"/>
              <a:buNone/>
            </a:pPr>
            <a:r>
              <a:rPr lang="en-US" sz="3600">
                <a:solidFill>
                  <a:prstClr val="white"/>
                </a:solidFill>
              </a:rPr>
              <a:t>COEIN in PALM-COEIN is an abbreviation that includes physiologic, non-structural and other unspecified cause for AUB in a non-gravid uterus of reproductive age group</a:t>
            </a:r>
            <a:endParaRPr lang="en-GB" sz="3600" dirty="0">
              <a:solidFill>
                <a:prstClr val="white"/>
              </a:solidFill>
            </a:endParaRPr>
          </a:p>
        </p:txBody>
      </p:sp>
    </p:spTree>
    <p:extLst>
      <p:ext uri="{BB962C8B-B14F-4D97-AF65-F5344CB8AC3E}">
        <p14:creationId xmlns:p14="http://schemas.microsoft.com/office/powerpoint/2010/main" val="122148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AFB2-48B6-4569-BA35-805B88289A97}"/>
              </a:ext>
            </a:extLst>
          </p:cNvPr>
          <p:cNvSpPr>
            <a:spLocks noGrp="1"/>
          </p:cNvSpPr>
          <p:nvPr>
            <p:ph type="title"/>
          </p:nvPr>
        </p:nvSpPr>
        <p:spPr/>
        <p:txBody>
          <a:bodyPr>
            <a:normAutofit fontScale="90000"/>
          </a:bodyPr>
          <a:lstStyle/>
          <a:p>
            <a:r>
              <a:rPr lang="en-US" dirty="0"/>
              <a:t>C-Coagulation</a:t>
            </a:r>
            <a:br>
              <a:rPr lang="en-US" dirty="0"/>
            </a:br>
            <a:br>
              <a:rPr lang="en-US" dirty="0"/>
            </a:br>
            <a:r>
              <a:rPr lang="en-US" dirty="0"/>
              <a:t>Von Willebrand </a:t>
            </a:r>
            <a:br>
              <a:rPr lang="en-US" dirty="0"/>
            </a:br>
            <a:r>
              <a:rPr lang="en-US" dirty="0"/>
              <a:t>Disease </a:t>
            </a:r>
            <a:endParaRPr lang="en-GB" dirty="0"/>
          </a:p>
        </p:txBody>
      </p:sp>
      <p:sp>
        <p:nvSpPr>
          <p:cNvPr id="3" name="Content Placeholder 2">
            <a:extLst>
              <a:ext uri="{FF2B5EF4-FFF2-40B4-BE49-F238E27FC236}">
                <a16:creationId xmlns:a16="http://schemas.microsoft.com/office/drawing/2014/main" id="{79846A6F-D76C-40AE-A447-E5A877A67480}"/>
              </a:ext>
            </a:extLst>
          </p:cNvPr>
          <p:cNvSpPr>
            <a:spLocks noGrp="1"/>
          </p:cNvSpPr>
          <p:nvPr>
            <p:ph idx="1"/>
          </p:nvPr>
        </p:nvSpPr>
        <p:spPr/>
        <p:txBody>
          <a:bodyPr>
            <a:normAutofit/>
          </a:bodyPr>
          <a:lstStyle/>
          <a:p>
            <a:r>
              <a:rPr lang="en-US" b="0" i="0" dirty="0">
                <a:solidFill>
                  <a:schemeClr val="accent6">
                    <a:lumMod val="75000"/>
                  </a:schemeClr>
                </a:solidFill>
                <a:effectLst/>
                <a:latin typeface="Roboto" panose="020B0604020202020204" pitchFamily="2" charset="0"/>
              </a:rPr>
              <a:t>Presents as HMB</a:t>
            </a:r>
          </a:p>
          <a:p>
            <a:r>
              <a:rPr lang="en-US" b="0" i="0" dirty="0">
                <a:solidFill>
                  <a:srgbClr val="515151"/>
                </a:solidFill>
                <a:effectLst/>
                <a:latin typeface="Roboto" panose="020B0604020202020204" pitchFamily="2" charset="0"/>
              </a:rPr>
              <a:t>Von Willebrand disease, the most common inherited bleeding disorder among American women </a:t>
            </a:r>
          </a:p>
          <a:p>
            <a:pPr marL="0" indent="0">
              <a:buNone/>
            </a:pPr>
            <a:r>
              <a:rPr lang="en-US" dirty="0">
                <a:solidFill>
                  <a:schemeClr val="accent1"/>
                </a:solidFill>
                <a:latin typeface="Roboto" panose="020B0604020202020204" pitchFamily="2" charset="0"/>
              </a:rPr>
              <a:t>          </a:t>
            </a:r>
            <a:r>
              <a:rPr lang="en-US" b="1" i="0" dirty="0">
                <a:solidFill>
                  <a:schemeClr val="accent1"/>
                </a:solidFill>
                <a:effectLst/>
                <a:latin typeface="Roboto" panose="020B0604020202020204" pitchFamily="2" charset="0"/>
              </a:rPr>
              <a:t>a)</a:t>
            </a:r>
            <a:r>
              <a:rPr lang="en-US" b="0" i="0" dirty="0">
                <a:solidFill>
                  <a:schemeClr val="accent1"/>
                </a:solidFill>
                <a:effectLst/>
                <a:latin typeface="Roboto" panose="020B0604020202020204" pitchFamily="2" charset="0"/>
              </a:rPr>
              <a:t>.</a:t>
            </a:r>
            <a:r>
              <a:rPr lang="en-US" b="0" i="0" dirty="0">
                <a:solidFill>
                  <a:srgbClr val="515151"/>
                </a:solidFill>
                <a:effectLst/>
                <a:latin typeface="Roboto" panose="020B0604020202020204" pitchFamily="2" charset="0"/>
              </a:rPr>
              <a:t>0.6-1.3% in normal population</a:t>
            </a:r>
            <a:endParaRPr lang="ar-SA" dirty="0">
              <a:solidFill>
                <a:srgbClr val="515151"/>
              </a:solidFill>
              <a:latin typeface="Roboto" panose="020B0604020202020204" pitchFamily="2" charset="0"/>
            </a:endParaRPr>
          </a:p>
          <a:p>
            <a:pPr marL="0" indent="0">
              <a:buNone/>
            </a:pPr>
            <a:r>
              <a:rPr lang="en-US" b="1" i="0" dirty="0">
                <a:solidFill>
                  <a:schemeClr val="accent1"/>
                </a:solidFill>
                <a:effectLst/>
                <a:latin typeface="Roboto" panose="020B0604020202020204" pitchFamily="2" charset="0"/>
              </a:rPr>
              <a:t>          b)</a:t>
            </a:r>
            <a:r>
              <a:rPr lang="en-US" b="0" i="0" dirty="0">
                <a:solidFill>
                  <a:schemeClr val="accent1"/>
                </a:solidFill>
                <a:effectLst/>
                <a:latin typeface="Roboto" panose="020B0604020202020204" pitchFamily="2" charset="0"/>
              </a:rPr>
              <a:t>.</a:t>
            </a:r>
            <a:r>
              <a:rPr lang="en-US" b="0" i="0" dirty="0">
                <a:solidFill>
                  <a:srgbClr val="515151"/>
                </a:solidFill>
                <a:effectLst/>
                <a:latin typeface="Roboto" panose="020B0604020202020204" pitchFamily="2" charset="0"/>
              </a:rPr>
              <a:t>5-24% of pts with AUB </a:t>
            </a:r>
          </a:p>
          <a:p>
            <a:pPr marL="0" indent="0">
              <a:buNone/>
            </a:pPr>
            <a:r>
              <a:rPr lang="en-US" dirty="0">
                <a:solidFill>
                  <a:srgbClr val="515151"/>
                </a:solidFill>
                <a:latin typeface="Roboto" panose="020B0604020202020204" pitchFamily="2" charset="0"/>
              </a:rPr>
              <a:t>          </a:t>
            </a:r>
            <a:r>
              <a:rPr lang="en-US" b="1" dirty="0">
                <a:solidFill>
                  <a:schemeClr val="accent1"/>
                </a:solidFill>
                <a:latin typeface="Roboto" panose="020B0604020202020204" pitchFamily="2" charset="0"/>
              </a:rPr>
              <a:t>c).</a:t>
            </a:r>
            <a:r>
              <a:rPr lang="en-US" b="0" i="0" dirty="0">
                <a:solidFill>
                  <a:srgbClr val="515151"/>
                </a:solidFill>
                <a:effectLst/>
                <a:latin typeface="Roboto" panose="020B0604020202020204" pitchFamily="2" charset="0"/>
              </a:rPr>
              <a:t>74-92% of pts with this disease complain of AUB</a:t>
            </a:r>
          </a:p>
          <a:p>
            <a:r>
              <a:rPr lang="en-US" b="0" i="0" dirty="0">
                <a:solidFill>
                  <a:srgbClr val="515151"/>
                </a:solidFill>
                <a:effectLst/>
                <a:latin typeface="Roboto" panose="020B0604020202020204" pitchFamily="2" charset="0"/>
              </a:rPr>
              <a:t>Type I and type II are inherited autosomal dominant: There</a:t>
            </a:r>
            <a:r>
              <a:rPr lang="en-US" dirty="0">
                <a:solidFill>
                  <a:srgbClr val="515151"/>
                </a:solidFill>
                <a:latin typeface="Roboto" panose="020B0604020202020204" pitchFamily="2" charset="0"/>
              </a:rPr>
              <a:t>’s type III as well </a:t>
            </a:r>
            <a:endParaRPr lang="en-US" b="0" i="0" dirty="0">
              <a:solidFill>
                <a:srgbClr val="515151"/>
              </a:solidFill>
              <a:effectLst/>
              <a:latin typeface="Roboto" panose="020B0604020202020204" pitchFamily="2" charset="0"/>
            </a:endParaRPr>
          </a:p>
          <a:p>
            <a:pPr marL="0" indent="0">
              <a:buNone/>
            </a:pPr>
            <a:r>
              <a:rPr lang="en-US" dirty="0">
                <a:solidFill>
                  <a:schemeClr val="accent1"/>
                </a:solidFill>
                <a:latin typeface="Roboto" panose="020B0604020202020204" pitchFamily="2" charset="0"/>
              </a:rPr>
              <a:t>          </a:t>
            </a:r>
            <a:r>
              <a:rPr lang="en-US" b="1" dirty="0">
                <a:solidFill>
                  <a:schemeClr val="accent1"/>
                </a:solidFill>
                <a:latin typeface="Roboto" panose="020B0604020202020204" pitchFamily="2" charset="0"/>
              </a:rPr>
              <a:t>-</a:t>
            </a:r>
            <a:r>
              <a:rPr lang="en-US" dirty="0">
                <a:solidFill>
                  <a:srgbClr val="515151"/>
                </a:solidFill>
                <a:latin typeface="Roboto" panose="020B0604020202020204" pitchFamily="2" charset="0"/>
              </a:rPr>
              <a:t>Type I is more common and less severe </a:t>
            </a:r>
          </a:p>
          <a:p>
            <a:pPr marL="0" indent="0">
              <a:buNone/>
            </a:pPr>
            <a:r>
              <a:rPr lang="en-US" b="1" i="0" dirty="0">
                <a:solidFill>
                  <a:srgbClr val="515151"/>
                </a:solidFill>
                <a:effectLst/>
                <a:latin typeface="Roboto" panose="020B0604020202020204" pitchFamily="2" charset="0"/>
              </a:rPr>
              <a:t>          </a:t>
            </a:r>
            <a:r>
              <a:rPr lang="en-US" b="1" dirty="0">
                <a:solidFill>
                  <a:schemeClr val="accent1"/>
                </a:solidFill>
                <a:latin typeface="Roboto" panose="020B0604020202020204" pitchFamily="2" charset="0"/>
              </a:rPr>
              <a:t>-</a:t>
            </a:r>
            <a:r>
              <a:rPr lang="en-US" dirty="0">
                <a:solidFill>
                  <a:srgbClr val="515151"/>
                </a:solidFill>
                <a:latin typeface="Roboto" panose="020B0604020202020204" pitchFamily="2" charset="0"/>
              </a:rPr>
              <a:t>Type III is less common but more severe </a:t>
            </a:r>
            <a:endParaRPr lang="en-US" b="0" i="0" dirty="0">
              <a:solidFill>
                <a:srgbClr val="515151"/>
              </a:solidFill>
              <a:effectLst/>
              <a:latin typeface="Roboto" panose="020B0604020202020204" pitchFamily="2" charset="0"/>
            </a:endParaRPr>
          </a:p>
          <a:p>
            <a:endParaRPr lang="en-GB" dirty="0"/>
          </a:p>
        </p:txBody>
      </p:sp>
    </p:spTree>
    <p:extLst>
      <p:ext uri="{BB962C8B-B14F-4D97-AF65-F5344CB8AC3E}">
        <p14:creationId xmlns:p14="http://schemas.microsoft.com/office/powerpoint/2010/main" val="273937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t>Normal cycle </a:t>
            </a:r>
            <a:endParaRPr lang="ar-SA" dirty="0"/>
          </a:p>
        </p:txBody>
      </p:sp>
      <p:sp>
        <p:nvSpPr>
          <p:cNvPr id="3" name="Content Placeholder 2"/>
          <p:cNvSpPr>
            <a:spLocks noGrp="1"/>
          </p:cNvSpPr>
          <p:nvPr>
            <p:ph idx="1"/>
          </p:nvPr>
        </p:nvSpPr>
        <p:spPr/>
        <p:txBody>
          <a:bodyPr/>
          <a:lstStyle/>
          <a:p>
            <a:pPr algn="l" rtl="0">
              <a:buFont typeface="Wingdings" pitchFamily="2" charset="2"/>
              <a:buChar char="q"/>
            </a:pPr>
            <a:r>
              <a:rPr lang="en-US" dirty="0"/>
              <a:t> </a:t>
            </a:r>
            <a:r>
              <a:rPr lang="en-US" b="1" dirty="0">
                <a:solidFill>
                  <a:schemeClr val="accent2"/>
                </a:solidFill>
              </a:rPr>
              <a:t>Frequency</a:t>
            </a:r>
            <a:r>
              <a:rPr lang="en-US" dirty="0"/>
              <a:t>: 24-38 day ( Average = 28 d )</a:t>
            </a:r>
          </a:p>
          <a:p>
            <a:pPr algn="l" rtl="0">
              <a:buFont typeface="Wingdings" pitchFamily="2" charset="2"/>
              <a:buChar char="q"/>
            </a:pPr>
            <a:r>
              <a:rPr lang="en-US" dirty="0"/>
              <a:t> </a:t>
            </a:r>
            <a:r>
              <a:rPr lang="en-US" b="1" dirty="0">
                <a:solidFill>
                  <a:schemeClr val="accent2"/>
                </a:solidFill>
              </a:rPr>
              <a:t>Menses</a:t>
            </a:r>
            <a:r>
              <a:rPr lang="en-US" dirty="0"/>
              <a:t>: </a:t>
            </a:r>
          </a:p>
          <a:p>
            <a:pPr marL="0" indent="0" algn="l" rtl="0">
              <a:buNone/>
            </a:pPr>
            <a:r>
              <a:rPr lang="en-US" dirty="0">
                <a:solidFill>
                  <a:srgbClr val="00B0F0"/>
                </a:solidFill>
              </a:rPr>
              <a:t>-</a:t>
            </a:r>
            <a:r>
              <a:rPr lang="en-US" dirty="0"/>
              <a:t> </a:t>
            </a:r>
            <a:r>
              <a:rPr lang="en-US" b="1" dirty="0">
                <a:solidFill>
                  <a:srgbClr val="00B0F0"/>
                </a:solidFill>
              </a:rPr>
              <a:t>Duration</a:t>
            </a:r>
            <a:r>
              <a:rPr lang="en-US" dirty="0">
                <a:solidFill>
                  <a:srgbClr val="00B0F0"/>
                </a:solidFill>
              </a:rPr>
              <a:t> </a:t>
            </a:r>
            <a:r>
              <a:rPr lang="en-US" dirty="0"/>
              <a:t>: &lt;8d ( Average = 5 d )</a:t>
            </a:r>
          </a:p>
          <a:p>
            <a:pPr algn="l" rtl="0">
              <a:buFontTx/>
              <a:buChar char="-"/>
            </a:pPr>
            <a:r>
              <a:rPr lang="en-US" b="1" dirty="0">
                <a:solidFill>
                  <a:srgbClr val="00B0F0"/>
                </a:solidFill>
              </a:rPr>
              <a:t>Volume</a:t>
            </a:r>
            <a:r>
              <a:rPr lang="en-US" dirty="0">
                <a:solidFill>
                  <a:srgbClr val="00B0F0"/>
                </a:solidFill>
              </a:rPr>
              <a:t> </a:t>
            </a:r>
            <a:r>
              <a:rPr lang="en-US" dirty="0"/>
              <a:t>: 20-80 ml (subjective assessment)</a:t>
            </a:r>
          </a:p>
          <a:p>
            <a:pPr algn="l" rtl="0">
              <a:buFont typeface="Wingdings" pitchFamily="2" charset="2"/>
              <a:buChar char="q"/>
            </a:pPr>
            <a:r>
              <a:rPr lang="en-US" dirty="0"/>
              <a:t> </a:t>
            </a:r>
            <a:r>
              <a:rPr lang="en-US" dirty="0">
                <a:solidFill>
                  <a:srgbClr val="00B050"/>
                </a:solidFill>
              </a:rPr>
              <a:t>Normal</a:t>
            </a:r>
            <a:r>
              <a:rPr lang="en-US" dirty="0"/>
              <a:t> </a:t>
            </a:r>
            <a:r>
              <a:rPr lang="en-US" b="1" dirty="0">
                <a:solidFill>
                  <a:schemeClr val="accent2"/>
                </a:solidFill>
              </a:rPr>
              <a:t>Cycle-to-cycle Variation</a:t>
            </a:r>
            <a:r>
              <a:rPr lang="en-US" dirty="0"/>
              <a:t> </a:t>
            </a:r>
          </a:p>
          <a:p>
            <a:pPr algn="l" rtl="0">
              <a:buFont typeface="Wingdings" pitchFamily="2" charset="2"/>
              <a:buChar char="q"/>
            </a:pPr>
            <a:r>
              <a:rPr lang="en-US" b="1" dirty="0"/>
              <a:t> </a:t>
            </a:r>
            <a:r>
              <a:rPr lang="en-US" b="1" dirty="0">
                <a:solidFill>
                  <a:schemeClr val="accent2"/>
                </a:solidFill>
              </a:rPr>
              <a:t>Menopause</a:t>
            </a:r>
            <a:r>
              <a:rPr lang="en-US" b="1" dirty="0"/>
              <a:t> </a:t>
            </a:r>
            <a:r>
              <a:rPr lang="en-US" b="1" dirty="0">
                <a:solidFill>
                  <a:schemeClr val="accent2"/>
                </a:solidFill>
              </a:rPr>
              <a:t>onset</a:t>
            </a:r>
            <a:r>
              <a:rPr lang="en-US" b="1" dirty="0"/>
              <a:t> </a:t>
            </a:r>
            <a:r>
              <a:rPr lang="en-US" dirty="0"/>
              <a:t>: 45 -55 year( average 51y)</a:t>
            </a:r>
            <a:endParaRPr lang="ar-SA" dirty="0"/>
          </a:p>
        </p:txBody>
      </p:sp>
    </p:spTree>
    <p:extLst>
      <p:ext uri="{BB962C8B-B14F-4D97-AF65-F5344CB8AC3E}">
        <p14:creationId xmlns:p14="http://schemas.microsoft.com/office/powerpoint/2010/main" val="351311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D69D-6FDA-4084-992D-C8A121E503D6}"/>
              </a:ext>
            </a:extLst>
          </p:cNvPr>
          <p:cNvSpPr>
            <a:spLocks noGrp="1"/>
          </p:cNvSpPr>
          <p:nvPr>
            <p:ph type="title"/>
          </p:nvPr>
        </p:nvSpPr>
        <p:spPr/>
        <p:txBody>
          <a:bodyPr>
            <a:normAutofit/>
          </a:bodyPr>
          <a:lstStyle/>
          <a:p>
            <a:r>
              <a:rPr lang="en-US" dirty="0"/>
              <a:t>C-Coagulation:  Von Willebrand Disease cont.</a:t>
            </a:r>
            <a:endParaRPr lang="en-GB" dirty="0"/>
          </a:p>
        </p:txBody>
      </p:sp>
      <p:sp>
        <p:nvSpPr>
          <p:cNvPr id="3" name="Content Placeholder 2">
            <a:extLst>
              <a:ext uri="{FF2B5EF4-FFF2-40B4-BE49-F238E27FC236}">
                <a16:creationId xmlns:a16="http://schemas.microsoft.com/office/drawing/2014/main" id="{62E9E01F-F225-4393-BE95-7A66FF3314E3}"/>
              </a:ext>
            </a:extLst>
          </p:cNvPr>
          <p:cNvSpPr>
            <a:spLocks noGrp="1"/>
          </p:cNvSpPr>
          <p:nvPr>
            <p:ph idx="1"/>
          </p:nvPr>
        </p:nvSpPr>
        <p:spPr/>
        <p:txBody>
          <a:bodyPr/>
          <a:lstStyle/>
          <a:p>
            <a:r>
              <a:rPr lang="en-US" dirty="0">
                <a:solidFill>
                  <a:srgbClr val="515151"/>
                </a:solidFill>
                <a:latin typeface="Roboto" panose="020B0604020202020204" pitchFamily="2" charset="0"/>
              </a:rPr>
              <a:t>Pts with VWD may also present with bruising and bleeding tendency</a:t>
            </a:r>
            <a:r>
              <a:rPr lang="ar-SA" dirty="0">
                <a:solidFill>
                  <a:srgbClr val="515151"/>
                </a:solidFill>
                <a:latin typeface="Roboto" panose="020B0604020202020204" pitchFamily="2" charset="0"/>
              </a:rPr>
              <a:t> </a:t>
            </a:r>
            <a:r>
              <a:rPr lang="en-US" dirty="0">
                <a:solidFill>
                  <a:srgbClr val="515151"/>
                </a:solidFill>
                <a:latin typeface="Roboto" panose="020B0604020202020204" pitchFamily="2" charset="0"/>
              </a:rPr>
              <a:t> or history of excessive bleeding during surgery </a:t>
            </a:r>
          </a:p>
          <a:p>
            <a:pPr marL="0" indent="0">
              <a:buNone/>
            </a:pPr>
            <a:r>
              <a:rPr lang="en-US" dirty="0">
                <a:solidFill>
                  <a:schemeClr val="accent3">
                    <a:lumMod val="75000"/>
                  </a:schemeClr>
                </a:solidFill>
                <a:latin typeface="Roboto" panose="020B0604020202020204" pitchFamily="2" charset="0"/>
              </a:rPr>
              <a:t>**Absence of these symptoms does not exclude the disease  </a:t>
            </a:r>
            <a:endParaRPr lang="en-US" b="0" i="0" dirty="0">
              <a:solidFill>
                <a:schemeClr val="accent3">
                  <a:lumMod val="75000"/>
                </a:schemeClr>
              </a:solidFill>
              <a:effectLst/>
              <a:latin typeface="Roboto" panose="020B0604020202020204" pitchFamily="2" charset="0"/>
            </a:endParaRPr>
          </a:p>
          <a:p>
            <a:endParaRPr lang="en-GB" dirty="0"/>
          </a:p>
        </p:txBody>
      </p:sp>
    </p:spTree>
    <p:extLst>
      <p:ext uri="{BB962C8B-B14F-4D97-AF65-F5344CB8AC3E}">
        <p14:creationId xmlns:p14="http://schemas.microsoft.com/office/powerpoint/2010/main" val="182147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A2D5-AC48-42B9-9D2D-C8DAEC2BDDF1}"/>
              </a:ext>
            </a:extLst>
          </p:cNvPr>
          <p:cNvSpPr>
            <a:spLocks noGrp="1"/>
          </p:cNvSpPr>
          <p:nvPr>
            <p:ph type="title"/>
          </p:nvPr>
        </p:nvSpPr>
        <p:spPr/>
        <p:txBody>
          <a:bodyPr/>
          <a:lstStyle/>
          <a:p>
            <a:r>
              <a:rPr lang="en-US" dirty="0"/>
              <a:t>C-Coagulation </a:t>
            </a:r>
            <a:endParaRPr lang="en-GB" dirty="0"/>
          </a:p>
        </p:txBody>
      </p:sp>
      <p:sp>
        <p:nvSpPr>
          <p:cNvPr id="3" name="Content Placeholder 2">
            <a:extLst>
              <a:ext uri="{FF2B5EF4-FFF2-40B4-BE49-F238E27FC236}">
                <a16:creationId xmlns:a16="http://schemas.microsoft.com/office/drawing/2014/main" id="{B18632C9-E814-426B-AD25-DFA4E2220092}"/>
              </a:ext>
            </a:extLst>
          </p:cNvPr>
          <p:cNvSpPr>
            <a:spLocks noGrp="1"/>
          </p:cNvSpPr>
          <p:nvPr>
            <p:ph idx="1"/>
          </p:nvPr>
        </p:nvSpPr>
        <p:spPr/>
        <p:txBody>
          <a:bodyPr/>
          <a:lstStyle/>
          <a:p>
            <a:pPr marL="0" indent="0">
              <a:buNone/>
            </a:pPr>
            <a:r>
              <a:rPr lang="en-US" b="1" dirty="0">
                <a:solidFill>
                  <a:schemeClr val="accent3">
                    <a:lumMod val="75000"/>
                  </a:schemeClr>
                </a:solidFill>
              </a:rPr>
              <a:t>LIVER DYSFUNCTION</a:t>
            </a:r>
            <a:r>
              <a:rPr lang="en-US" b="1" dirty="0"/>
              <a:t>: </a:t>
            </a:r>
            <a:r>
              <a:rPr lang="en-US" dirty="0"/>
              <a:t>Pts with cannot make enough clotting factors </a:t>
            </a:r>
            <a:r>
              <a:rPr lang="en-US" dirty="0">
                <a:sym typeface="Wingdings" panose="05000000000000000000" pitchFamily="2" charset="2"/>
              </a:rPr>
              <a:t> increase bleeding tendency </a:t>
            </a:r>
            <a:endParaRPr lang="en-US" dirty="0"/>
          </a:p>
          <a:p>
            <a:pPr marL="0" indent="0">
              <a:buNone/>
            </a:pPr>
            <a:r>
              <a:rPr lang="en-US" b="1" dirty="0">
                <a:solidFill>
                  <a:schemeClr val="accent3">
                    <a:lumMod val="75000"/>
                  </a:schemeClr>
                </a:solidFill>
              </a:rPr>
              <a:t>LEUKEMIA: </a:t>
            </a:r>
            <a:r>
              <a:rPr lang="en-US" dirty="0"/>
              <a:t>could be a cause of AUB. The proliferation of abnormal blood components will compromise the synthesis and functional normal platelets which would lead to thrombocytopenia </a:t>
            </a:r>
          </a:p>
          <a:p>
            <a:pPr marL="0" indent="0">
              <a:buNone/>
            </a:pPr>
            <a:r>
              <a:rPr lang="en-US" dirty="0"/>
              <a:t>     **Presents as </a:t>
            </a:r>
            <a:r>
              <a:rPr lang="en-US" dirty="0">
                <a:solidFill>
                  <a:schemeClr val="accent6">
                    <a:lumMod val="75000"/>
                  </a:schemeClr>
                </a:solidFill>
              </a:rPr>
              <a:t>HMB</a:t>
            </a:r>
            <a:r>
              <a:rPr lang="en-US" dirty="0"/>
              <a:t> and the bleeding is usually serious </a:t>
            </a:r>
          </a:p>
          <a:p>
            <a:pPr marL="0" indent="0">
              <a:buNone/>
            </a:pPr>
            <a:r>
              <a:rPr lang="en-US" b="1" dirty="0">
                <a:solidFill>
                  <a:schemeClr val="accent3">
                    <a:lumMod val="75000"/>
                  </a:schemeClr>
                </a:solidFill>
              </a:rPr>
              <a:t>DRUGS: </a:t>
            </a:r>
            <a:r>
              <a:rPr lang="en-US" dirty="0">
                <a:solidFill>
                  <a:schemeClr val="tx1"/>
                </a:solidFill>
              </a:rPr>
              <a:t>Warfarin, Aspirin, Estrogen, Tamoxifen…</a:t>
            </a:r>
            <a:r>
              <a:rPr lang="en-US" dirty="0" err="1">
                <a:solidFill>
                  <a:schemeClr val="tx1"/>
                </a:solidFill>
              </a:rPr>
              <a:t>etc</a:t>
            </a:r>
            <a:r>
              <a:rPr lang="en-US" dirty="0">
                <a:solidFill>
                  <a:schemeClr val="tx1"/>
                </a:solidFill>
              </a:rPr>
              <a:t> </a:t>
            </a:r>
          </a:p>
          <a:p>
            <a:pPr marL="0" indent="0">
              <a:buNone/>
            </a:pPr>
            <a:r>
              <a:rPr lang="en-US" b="1" dirty="0">
                <a:solidFill>
                  <a:schemeClr val="accent3">
                    <a:lumMod val="75000"/>
                  </a:schemeClr>
                </a:solidFill>
              </a:rPr>
              <a:t>THROMBOCYTOPENIA </a:t>
            </a:r>
          </a:p>
          <a:p>
            <a:endParaRPr lang="en-GB" dirty="0"/>
          </a:p>
        </p:txBody>
      </p:sp>
    </p:spTree>
    <p:extLst>
      <p:ext uri="{BB962C8B-B14F-4D97-AF65-F5344CB8AC3E}">
        <p14:creationId xmlns:p14="http://schemas.microsoft.com/office/powerpoint/2010/main" val="2606348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495DC-FFB7-4ED4-9FA3-8FB938894AB3}"/>
              </a:ext>
            </a:extLst>
          </p:cNvPr>
          <p:cNvSpPr>
            <a:spLocks noGrp="1"/>
          </p:cNvSpPr>
          <p:nvPr>
            <p:ph type="title"/>
          </p:nvPr>
        </p:nvSpPr>
        <p:spPr/>
        <p:txBody>
          <a:bodyPr/>
          <a:lstStyle/>
          <a:p>
            <a:r>
              <a:rPr lang="en-US" dirty="0"/>
              <a:t>O-Ovulation Dysfunction  </a:t>
            </a:r>
            <a:endParaRPr lang="en-GB" dirty="0"/>
          </a:p>
        </p:txBody>
      </p:sp>
      <p:sp>
        <p:nvSpPr>
          <p:cNvPr id="3" name="Content Placeholder 2">
            <a:extLst>
              <a:ext uri="{FF2B5EF4-FFF2-40B4-BE49-F238E27FC236}">
                <a16:creationId xmlns:a16="http://schemas.microsoft.com/office/drawing/2014/main" id="{8AE99C7B-50C8-4EB8-9456-2E9F2B3F7A9B}"/>
              </a:ext>
            </a:extLst>
          </p:cNvPr>
          <p:cNvSpPr>
            <a:spLocks noGrp="1"/>
          </p:cNvSpPr>
          <p:nvPr>
            <p:ph idx="1"/>
          </p:nvPr>
        </p:nvSpPr>
        <p:spPr/>
        <p:txBody>
          <a:bodyPr/>
          <a:lstStyle/>
          <a:p>
            <a:pPr marL="0" indent="0">
              <a:buNone/>
            </a:pPr>
            <a:r>
              <a:rPr lang="en-US" sz="2800" b="1" dirty="0">
                <a:solidFill>
                  <a:schemeClr val="accent3">
                    <a:lumMod val="75000"/>
                  </a:schemeClr>
                </a:solidFill>
              </a:rPr>
              <a:t>PATTERN OF AUB IN OVULATORY DYSFUNCTION</a:t>
            </a:r>
          </a:p>
          <a:p>
            <a:pPr marL="514350" indent="-514350">
              <a:buFont typeface="+mj-lt"/>
              <a:buAutoNum type="arabicPeriod"/>
            </a:pPr>
            <a:r>
              <a:rPr lang="en-US" dirty="0">
                <a:solidFill>
                  <a:schemeClr val="accent6">
                    <a:lumMod val="75000"/>
                  </a:schemeClr>
                </a:solidFill>
              </a:rPr>
              <a:t>Short cycles or HMB </a:t>
            </a:r>
          </a:p>
          <a:p>
            <a:pPr marL="514350" indent="-514350">
              <a:buFont typeface="+mj-lt"/>
              <a:buAutoNum type="arabicPeriod"/>
            </a:pPr>
            <a:r>
              <a:rPr lang="en-US" dirty="0">
                <a:solidFill>
                  <a:schemeClr val="accent6">
                    <a:lumMod val="75000"/>
                  </a:schemeClr>
                </a:solidFill>
              </a:rPr>
              <a:t>Periods of amenorrhea followed by periods of painless profuse and prolonged bleeding (anovulatory amenorrhea)</a:t>
            </a:r>
          </a:p>
          <a:p>
            <a:pPr marL="514350" indent="-514350">
              <a:buFont typeface="+mj-lt"/>
              <a:buAutoNum type="arabicPeriod"/>
            </a:pPr>
            <a:r>
              <a:rPr lang="en-US" dirty="0">
                <a:solidFill>
                  <a:schemeClr val="accent6">
                    <a:lumMod val="75000"/>
                  </a:schemeClr>
                </a:solidFill>
              </a:rPr>
              <a:t>Periods of amenorrhea followed by scanty bleeding </a:t>
            </a:r>
          </a:p>
          <a:p>
            <a:endParaRPr lang="en-GB" dirty="0"/>
          </a:p>
        </p:txBody>
      </p:sp>
    </p:spTree>
    <p:extLst>
      <p:ext uri="{BB962C8B-B14F-4D97-AF65-F5344CB8AC3E}">
        <p14:creationId xmlns:p14="http://schemas.microsoft.com/office/powerpoint/2010/main" val="622697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F5DA-883E-4EB3-A308-04C17A91146D}"/>
              </a:ext>
            </a:extLst>
          </p:cNvPr>
          <p:cNvSpPr>
            <a:spLocks noGrp="1"/>
          </p:cNvSpPr>
          <p:nvPr>
            <p:ph type="title"/>
          </p:nvPr>
        </p:nvSpPr>
        <p:spPr/>
        <p:txBody>
          <a:bodyPr/>
          <a:lstStyle/>
          <a:p>
            <a:r>
              <a:rPr lang="en-US" dirty="0"/>
              <a:t>O-Ovulation Dysfunction </a:t>
            </a:r>
            <a:endParaRPr lang="en-GB" dirty="0"/>
          </a:p>
        </p:txBody>
      </p:sp>
      <p:sp>
        <p:nvSpPr>
          <p:cNvPr id="3" name="Content Placeholder 2">
            <a:extLst>
              <a:ext uri="{FF2B5EF4-FFF2-40B4-BE49-F238E27FC236}">
                <a16:creationId xmlns:a16="http://schemas.microsoft.com/office/drawing/2014/main" id="{619A52BB-3534-4E62-BBDC-680723AB32B3}"/>
              </a:ext>
            </a:extLst>
          </p:cNvPr>
          <p:cNvSpPr>
            <a:spLocks noGrp="1"/>
          </p:cNvSpPr>
          <p:nvPr>
            <p:ph idx="1"/>
          </p:nvPr>
        </p:nvSpPr>
        <p:spPr/>
        <p:txBody>
          <a:bodyPr>
            <a:normAutofit/>
          </a:bodyPr>
          <a:lstStyle/>
          <a:p>
            <a:pPr marL="0" indent="0">
              <a:buNone/>
            </a:pPr>
            <a:r>
              <a:rPr lang="en-US" dirty="0">
                <a:solidFill>
                  <a:srgbClr val="FF0000"/>
                </a:solidFill>
              </a:rPr>
              <a:t>MOST COMMON NON-STRUCTURAL CAUSE OF  </a:t>
            </a:r>
            <a:r>
              <a:rPr lang="en-US" b="1" dirty="0">
                <a:solidFill>
                  <a:srgbClr val="FF0000"/>
                </a:solidFill>
              </a:rPr>
              <a:t>AUB </a:t>
            </a:r>
          </a:p>
          <a:p>
            <a:pPr marL="0" indent="0">
              <a:buNone/>
            </a:pPr>
            <a:r>
              <a:rPr lang="en-US" b="1" dirty="0">
                <a:solidFill>
                  <a:schemeClr val="accent3">
                    <a:lumMod val="75000"/>
                  </a:schemeClr>
                </a:solidFill>
              </a:rPr>
              <a:t>PCOS: </a:t>
            </a:r>
            <a:r>
              <a:rPr lang="en-US" dirty="0">
                <a:solidFill>
                  <a:schemeClr val="tx1"/>
                </a:solidFill>
              </a:rPr>
              <a:t>HPO Dysfunction</a:t>
            </a:r>
          </a:p>
          <a:p>
            <a:pPr>
              <a:buFont typeface="Arial" panose="020B0604020202020204" pitchFamily="34" charset="0"/>
              <a:buChar char="•"/>
            </a:pPr>
            <a:r>
              <a:rPr lang="en-US" dirty="0">
                <a:solidFill>
                  <a:schemeClr val="tx1"/>
                </a:solidFill>
              </a:rPr>
              <a:t>high LH</a:t>
            </a:r>
            <a:r>
              <a:rPr lang="en-US" dirty="0">
                <a:solidFill>
                  <a:schemeClr val="tx1"/>
                </a:solidFill>
                <a:sym typeface="Wingdings" panose="05000000000000000000" pitchFamily="2" charset="2"/>
              </a:rPr>
              <a:t> theca cell produces more </a:t>
            </a:r>
            <a:r>
              <a:rPr lang="en-US" dirty="0" err="1">
                <a:solidFill>
                  <a:schemeClr val="tx1"/>
                </a:solidFill>
                <a:sym typeface="Wingdings" panose="05000000000000000000" pitchFamily="2" charset="2"/>
              </a:rPr>
              <a:t>Androsterodione</a:t>
            </a:r>
            <a:r>
              <a:rPr lang="en-US" dirty="0">
                <a:solidFill>
                  <a:schemeClr val="tx1"/>
                </a:solidFill>
                <a:sym typeface="Wingdings" panose="05000000000000000000" pitchFamily="2" charset="2"/>
              </a:rPr>
              <a:t> excess flows into the blood  adipose tissue converts the excess to </a:t>
            </a:r>
            <a:r>
              <a:rPr lang="en-US" dirty="0" err="1">
                <a:solidFill>
                  <a:schemeClr val="tx1"/>
                </a:solidFill>
                <a:sym typeface="Wingdings" panose="05000000000000000000" pitchFamily="2" charset="2"/>
              </a:rPr>
              <a:t>eestrone</a:t>
            </a:r>
            <a:r>
              <a:rPr lang="en-US" dirty="0">
                <a:solidFill>
                  <a:schemeClr val="tx1"/>
                </a:solidFill>
                <a:sym typeface="Wingdings" panose="05000000000000000000" pitchFamily="2" charset="2"/>
              </a:rPr>
              <a:t>  -</a:t>
            </a:r>
            <a:r>
              <a:rPr lang="en-US" dirty="0" err="1">
                <a:solidFill>
                  <a:schemeClr val="tx1"/>
                </a:solidFill>
                <a:sym typeface="Wingdings" panose="05000000000000000000" pitchFamily="2" charset="2"/>
              </a:rPr>
              <a:t>ve</a:t>
            </a:r>
            <a:r>
              <a:rPr lang="en-US" dirty="0">
                <a:solidFill>
                  <a:schemeClr val="tx1"/>
                </a:solidFill>
                <a:sym typeface="Wingdings" panose="05000000000000000000" pitchFamily="2" charset="2"/>
              </a:rPr>
              <a:t> feedback on pituitary to stop FSH</a:t>
            </a:r>
          </a:p>
          <a:p>
            <a:pPr marL="0" indent="0">
              <a:buNone/>
            </a:pPr>
            <a:r>
              <a:rPr lang="en-US" b="1" dirty="0">
                <a:solidFill>
                  <a:schemeClr val="accent3">
                    <a:lumMod val="75000"/>
                  </a:schemeClr>
                </a:solidFill>
              </a:rPr>
              <a:t>ENDOMETRIOSIS: </a:t>
            </a:r>
            <a:r>
              <a:rPr lang="en-US" dirty="0"/>
              <a:t>20% of pts with endometriosis have anovulatory cycles for unknown reasons  </a:t>
            </a:r>
            <a:r>
              <a:rPr lang="en-US" b="1" dirty="0"/>
              <a:t>(HMV and AUB)</a:t>
            </a:r>
            <a:endParaRPr lang="en-GB" b="1" dirty="0"/>
          </a:p>
        </p:txBody>
      </p:sp>
    </p:spTree>
    <p:extLst>
      <p:ext uri="{BB962C8B-B14F-4D97-AF65-F5344CB8AC3E}">
        <p14:creationId xmlns:p14="http://schemas.microsoft.com/office/powerpoint/2010/main" val="1550399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8F89-84EE-4A9C-9454-202E9636BE95}"/>
              </a:ext>
            </a:extLst>
          </p:cNvPr>
          <p:cNvSpPr>
            <a:spLocks noGrp="1"/>
          </p:cNvSpPr>
          <p:nvPr>
            <p:ph type="title"/>
          </p:nvPr>
        </p:nvSpPr>
        <p:spPr/>
        <p:txBody>
          <a:bodyPr/>
          <a:lstStyle/>
          <a:p>
            <a:r>
              <a:rPr lang="en-US" dirty="0"/>
              <a:t>O-Ovulation Dysfunction </a:t>
            </a:r>
            <a:endParaRPr lang="en-GB" dirty="0"/>
          </a:p>
        </p:txBody>
      </p:sp>
      <p:sp>
        <p:nvSpPr>
          <p:cNvPr id="3" name="Content Placeholder 2">
            <a:extLst>
              <a:ext uri="{FF2B5EF4-FFF2-40B4-BE49-F238E27FC236}">
                <a16:creationId xmlns:a16="http://schemas.microsoft.com/office/drawing/2014/main" id="{95FD167F-3034-4109-8B81-EE5B5BD17282}"/>
              </a:ext>
            </a:extLst>
          </p:cNvPr>
          <p:cNvSpPr>
            <a:spLocks noGrp="1"/>
          </p:cNvSpPr>
          <p:nvPr>
            <p:ph idx="1"/>
          </p:nvPr>
        </p:nvSpPr>
        <p:spPr/>
        <p:txBody>
          <a:bodyPr/>
          <a:lstStyle/>
          <a:p>
            <a:pPr marL="0" indent="0">
              <a:buNone/>
            </a:pPr>
            <a:r>
              <a:rPr lang="en-US" b="1" dirty="0">
                <a:solidFill>
                  <a:schemeClr val="accent3">
                    <a:lumMod val="75000"/>
                  </a:schemeClr>
                </a:solidFill>
              </a:rPr>
              <a:t>CONGEINITAL ADRENAL HYPERPLASIA (CAD</a:t>
            </a:r>
            <a:r>
              <a:rPr lang="en-US" dirty="0">
                <a:solidFill>
                  <a:schemeClr val="accent3">
                    <a:lumMod val="75000"/>
                  </a:schemeClr>
                </a:solidFill>
              </a:rPr>
              <a:t>):</a:t>
            </a:r>
            <a:r>
              <a:rPr lang="en-GB" dirty="0">
                <a:solidFill>
                  <a:schemeClr val="accent3">
                    <a:lumMod val="75000"/>
                  </a:schemeClr>
                </a:solidFill>
              </a:rPr>
              <a:t>  </a:t>
            </a:r>
            <a:r>
              <a:rPr lang="en-GB" dirty="0"/>
              <a:t>presents with irregular or absent </a:t>
            </a:r>
            <a:r>
              <a:rPr lang="en-GB" dirty="0" err="1"/>
              <a:t>mestrtual</a:t>
            </a:r>
            <a:r>
              <a:rPr lang="en-GB" dirty="0"/>
              <a:t> bleeding </a:t>
            </a:r>
          </a:p>
          <a:p>
            <a:pPr marL="0" indent="0">
              <a:buNone/>
            </a:pPr>
            <a:r>
              <a:rPr lang="en-GB" dirty="0"/>
              <a:t>Other symptoms </a:t>
            </a:r>
          </a:p>
          <a:p>
            <a:pPr marL="0" indent="0">
              <a:buNone/>
            </a:pPr>
            <a:r>
              <a:rPr lang="en-GB" dirty="0" err="1"/>
              <a:t>ambigious</a:t>
            </a:r>
            <a:r>
              <a:rPr lang="en-GB" dirty="0"/>
              <a:t> genitalia, weight loss, dehydration, </a:t>
            </a:r>
            <a:r>
              <a:rPr lang="en-GB" dirty="0" err="1"/>
              <a:t>hypoglycemia</a:t>
            </a:r>
            <a:r>
              <a:rPr lang="en-GB" dirty="0"/>
              <a:t>, vomiting, precocious puberty infertility, masculine </a:t>
            </a:r>
            <a:r>
              <a:rPr lang="en-GB" dirty="0" err="1"/>
              <a:t>charachteristucs</a:t>
            </a:r>
            <a:r>
              <a:rPr lang="en-GB" dirty="0"/>
              <a:t> </a:t>
            </a:r>
          </a:p>
          <a:p>
            <a:pPr marL="0" indent="0">
              <a:buNone/>
            </a:pPr>
            <a:r>
              <a:rPr lang="en-GB" dirty="0"/>
              <a:t>3 types </a:t>
            </a:r>
          </a:p>
          <a:p>
            <a:r>
              <a:rPr lang="en-GB" dirty="0"/>
              <a:t>21-hydroxylase deficiency </a:t>
            </a:r>
          </a:p>
          <a:p>
            <a:r>
              <a:rPr lang="en-GB" dirty="0"/>
              <a:t>11-beta-hydroxylase deficiency </a:t>
            </a:r>
          </a:p>
          <a:p>
            <a:r>
              <a:rPr lang="en-GB" dirty="0"/>
              <a:t>17-alpha-hydroxylase def </a:t>
            </a:r>
            <a:endParaRPr lang="en-US" dirty="0"/>
          </a:p>
        </p:txBody>
      </p:sp>
    </p:spTree>
    <p:extLst>
      <p:ext uri="{BB962C8B-B14F-4D97-AF65-F5344CB8AC3E}">
        <p14:creationId xmlns:p14="http://schemas.microsoft.com/office/powerpoint/2010/main" val="259781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A125FF1-710A-4948-A10F-6EE78584596C}"/>
              </a:ext>
            </a:extLst>
          </p:cNvPr>
          <p:cNvPicPr>
            <a:picLocks noGrp="1" noChangeAspect="1"/>
          </p:cNvPicPr>
          <p:nvPr>
            <p:ph idx="4294967295"/>
          </p:nvPr>
        </p:nvPicPr>
        <p:blipFill rotWithShape="1">
          <a:blip r:embed="rId2"/>
          <a:srcRect l="8168" t="5207" r="7652" b="9743"/>
          <a:stretch/>
        </p:blipFill>
        <p:spPr>
          <a:xfrm>
            <a:off x="714963" y="1233232"/>
            <a:ext cx="7760825" cy="5624771"/>
          </a:xfrm>
        </p:spPr>
      </p:pic>
      <p:sp>
        <p:nvSpPr>
          <p:cNvPr id="10" name="Rectangle 9">
            <a:extLst>
              <a:ext uri="{FF2B5EF4-FFF2-40B4-BE49-F238E27FC236}">
                <a16:creationId xmlns:a16="http://schemas.microsoft.com/office/drawing/2014/main" id="{B40DB72A-2941-47E5-8B16-6F4AA0C08379}"/>
              </a:ext>
            </a:extLst>
          </p:cNvPr>
          <p:cNvSpPr/>
          <p:nvPr/>
        </p:nvSpPr>
        <p:spPr>
          <a:xfrm>
            <a:off x="714962" y="648454"/>
            <a:ext cx="7241414" cy="584775"/>
          </a:xfrm>
          <a:prstGeom prst="rect">
            <a:avLst/>
          </a:prstGeom>
          <a:noFill/>
        </p:spPr>
        <p:txBody>
          <a:bodyPr wrap="square" lIns="91440" tIns="45720" rIns="91440" bIns="45720">
            <a:spAutoFit/>
          </a:bodyPr>
          <a:lstStyle/>
          <a:p>
            <a:pPr algn="ctr" defTabSz="457200" rtl="0"/>
            <a:r>
              <a:rPr lang="en-US" sz="3200" dirty="0">
                <a:ln w="0"/>
                <a:solidFill>
                  <a:prstClr val="black"/>
                </a:solidFill>
                <a:effectLst>
                  <a:outerShdw blurRad="38100" dist="19050" dir="2700000" algn="tl" rotWithShape="0">
                    <a:prstClr val="black">
                      <a:alpha val="40000"/>
                    </a:prstClr>
                  </a:outerShdw>
                </a:effectLst>
              </a:rPr>
              <a:t>21-Hydroxylase deficiency</a:t>
            </a:r>
          </a:p>
        </p:txBody>
      </p:sp>
    </p:spTree>
    <p:extLst>
      <p:ext uri="{BB962C8B-B14F-4D97-AF65-F5344CB8AC3E}">
        <p14:creationId xmlns:p14="http://schemas.microsoft.com/office/powerpoint/2010/main" val="3038764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7E0E99-A406-4C32-9BB0-EEE80E4D8833}"/>
              </a:ext>
            </a:extLst>
          </p:cNvPr>
          <p:cNvPicPr>
            <a:picLocks noGrp="1" noChangeAspect="1"/>
          </p:cNvPicPr>
          <p:nvPr>
            <p:ph idx="4294967295"/>
          </p:nvPr>
        </p:nvPicPr>
        <p:blipFill rotWithShape="1">
          <a:blip r:embed="rId2"/>
          <a:srcRect l="8994" t="7096" r="8875" b="9198"/>
          <a:stretch/>
        </p:blipFill>
        <p:spPr>
          <a:xfrm>
            <a:off x="755386" y="774821"/>
            <a:ext cx="7925629" cy="6058780"/>
          </a:xfrm>
        </p:spPr>
      </p:pic>
    </p:spTree>
    <p:extLst>
      <p:ext uri="{BB962C8B-B14F-4D97-AF65-F5344CB8AC3E}">
        <p14:creationId xmlns:p14="http://schemas.microsoft.com/office/powerpoint/2010/main" val="388045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245445-3C7F-4C9C-B5F1-694F6D243464}"/>
              </a:ext>
            </a:extLst>
          </p:cNvPr>
          <p:cNvPicPr>
            <a:picLocks noGrp="1" noChangeAspect="1"/>
          </p:cNvPicPr>
          <p:nvPr>
            <p:ph idx="4294967295"/>
          </p:nvPr>
        </p:nvPicPr>
        <p:blipFill rotWithShape="1">
          <a:blip r:embed="rId2"/>
          <a:srcRect l="8285" t="5838" r="9406" b="9827"/>
          <a:stretch/>
        </p:blipFill>
        <p:spPr>
          <a:xfrm>
            <a:off x="514230" y="636188"/>
            <a:ext cx="7941077" cy="6103657"/>
          </a:xfrm>
        </p:spPr>
      </p:pic>
    </p:spTree>
    <p:extLst>
      <p:ext uri="{BB962C8B-B14F-4D97-AF65-F5344CB8AC3E}">
        <p14:creationId xmlns:p14="http://schemas.microsoft.com/office/powerpoint/2010/main" val="1234430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D707-A834-4399-A047-41EB3E9ADF54}"/>
              </a:ext>
            </a:extLst>
          </p:cNvPr>
          <p:cNvSpPr>
            <a:spLocks noGrp="1"/>
          </p:cNvSpPr>
          <p:nvPr>
            <p:ph type="title"/>
          </p:nvPr>
        </p:nvSpPr>
        <p:spPr/>
        <p:txBody>
          <a:bodyPr/>
          <a:lstStyle/>
          <a:p>
            <a:r>
              <a:rPr lang="en-US" dirty="0"/>
              <a:t>O-Ovulation Dysfunction </a:t>
            </a:r>
            <a:endParaRPr lang="en-GB" dirty="0"/>
          </a:p>
        </p:txBody>
      </p:sp>
      <p:sp>
        <p:nvSpPr>
          <p:cNvPr id="3" name="Content Placeholder 2">
            <a:extLst>
              <a:ext uri="{FF2B5EF4-FFF2-40B4-BE49-F238E27FC236}">
                <a16:creationId xmlns:a16="http://schemas.microsoft.com/office/drawing/2014/main" id="{E702D51C-318D-4BE4-B0C7-1AB8D3F7EDB7}"/>
              </a:ext>
            </a:extLst>
          </p:cNvPr>
          <p:cNvSpPr>
            <a:spLocks noGrp="1"/>
          </p:cNvSpPr>
          <p:nvPr>
            <p:ph idx="1"/>
          </p:nvPr>
        </p:nvSpPr>
        <p:spPr/>
        <p:txBody>
          <a:bodyPr>
            <a:normAutofit/>
          </a:bodyPr>
          <a:lstStyle/>
          <a:p>
            <a:pPr marL="0" indent="0">
              <a:buNone/>
            </a:pPr>
            <a:r>
              <a:rPr lang="en-US" b="1" dirty="0">
                <a:solidFill>
                  <a:schemeClr val="accent3">
                    <a:lumMod val="75000"/>
                  </a:schemeClr>
                </a:solidFill>
              </a:rPr>
              <a:t>CUSHING DISEASE: </a:t>
            </a:r>
            <a:r>
              <a:rPr lang="en-US" dirty="0"/>
              <a:t>increase level of androgens and cortisol </a:t>
            </a:r>
          </a:p>
          <a:p>
            <a:r>
              <a:rPr lang="en-US" dirty="0"/>
              <a:t>**cortisol suppresses the GnRH </a:t>
            </a:r>
            <a:r>
              <a:rPr lang="en-US" dirty="0">
                <a:sym typeface="Wingdings" panose="05000000000000000000" pitchFamily="2" charset="2"/>
              </a:rPr>
              <a:t> suppresses the FSH and LH pulsations </a:t>
            </a:r>
          </a:p>
          <a:p>
            <a:pPr marL="0" indent="0">
              <a:buNone/>
            </a:pPr>
            <a:r>
              <a:rPr lang="en-US" b="1" dirty="0">
                <a:solidFill>
                  <a:schemeClr val="accent3">
                    <a:lumMod val="75000"/>
                  </a:schemeClr>
                </a:solidFill>
                <a:sym typeface="Wingdings" panose="05000000000000000000" pitchFamily="2" charset="2"/>
              </a:rPr>
              <a:t>HYPERPROLACTINEMIA</a:t>
            </a:r>
            <a:r>
              <a:rPr lang="en-US" dirty="0">
                <a:sym typeface="Wingdings" panose="05000000000000000000" pitchFamily="2" charset="2"/>
              </a:rPr>
              <a:t>: it inhibits GnRH  suppresses FSH and LH pulsation </a:t>
            </a:r>
            <a:endParaRPr lang="en-GB" dirty="0">
              <a:sym typeface="Wingdings" panose="05000000000000000000" pitchFamily="2" charset="2"/>
            </a:endParaRPr>
          </a:p>
          <a:p>
            <a:pPr marL="0" indent="0">
              <a:buNone/>
            </a:pPr>
            <a:r>
              <a:rPr lang="en-GB" b="1" dirty="0">
                <a:solidFill>
                  <a:schemeClr val="accent3">
                    <a:lumMod val="75000"/>
                  </a:schemeClr>
                </a:solidFill>
                <a:sym typeface="Wingdings" panose="05000000000000000000" pitchFamily="2" charset="2"/>
              </a:rPr>
              <a:t>THYROID ABNORMALITY:</a:t>
            </a:r>
          </a:p>
          <a:p>
            <a:r>
              <a:rPr lang="en-GB" dirty="0">
                <a:sym typeface="Wingdings" panose="05000000000000000000" pitchFamily="2" charset="2"/>
              </a:rPr>
              <a:t>Both hypo and hyperthyroid can cause oligomenorrhea or amenorrhea by increase in SHBG (hyper) or increase in prolactin levels (hypo) by high TSH</a:t>
            </a:r>
          </a:p>
          <a:p>
            <a:r>
              <a:rPr lang="en-GB" dirty="0">
                <a:sym typeface="Wingdings" panose="05000000000000000000" pitchFamily="2" charset="2"/>
              </a:rPr>
              <a:t>Hypo can also cause </a:t>
            </a:r>
            <a:r>
              <a:rPr lang="en-GB" dirty="0" err="1">
                <a:sym typeface="Wingdings" panose="05000000000000000000" pitchFamily="2" charset="2"/>
              </a:rPr>
              <a:t>polymenorrhea</a:t>
            </a:r>
            <a:r>
              <a:rPr lang="en-GB" dirty="0">
                <a:sym typeface="Wingdings" panose="05000000000000000000" pitchFamily="2" charset="2"/>
              </a:rPr>
              <a:t> by decreased progesterone and SHBG production </a:t>
            </a:r>
          </a:p>
          <a:p>
            <a:pPr marL="0" indent="0">
              <a:buNone/>
            </a:pPr>
            <a:r>
              <a:rPr lang="en-GB" dirty="0">
                <a:sym typeface="Wingdings" panose="05000000000000000000" pitchFamily="2" charset="2"/>
              </a:rPr>
              <a:t>**most common systemic disease associated with AUB (23%of pts with hypo have AUB)</a:t>
            </a:r>
          </a:p>
        </p:txBody>
      </p:sp>
    </p:spTree>
    <p:extLst>
      <p:ext uri="{BB962C8B-B14F-4D97-AF65-F5344CB8AC3E}">
        <p14:creationId xmlns:p14="http://schemas.microsoft.com/office/powerpoint/2010/main" val="2067056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CC0E-11CB-4473-B45E-B23B6A2A8FB4}"/>
              </a:ext>
            </a:extLst>
          </p:cNvPr>
          <p:cNvSpPr>
            <a:spLocks noGrp="1"/>
          </p:cNvSpPr>
          <p:nvPr>
            <p:ph type="title"/>
          </p:nvPr>
        </p:nvSpPr>
        <p:spPr/>
        <p:txBody>
          <a:bodyPr/>
          <a:lstStyle/>
          <a:p>
            <a:r>
              <a:rPr lang="en-US" dirty="0"/>
              <a:t>E-Endometrial  </a:t>
            </a:r>
            <a:endParaRPr lang="en-GB" dirty="0"/>
          </a:p>
        </p:txBody>
      </p:sp>
      <p:sp>
        <p:nvSpPr>
          <p:cNvPr id="3" name="Content Placeholder 2">
            <a:extLst>
              <a:ext uri="{FF2B5EF4-FFF2-40B4-BE49-F238E27FC236}">
                <a16:creationId xmlns:a16="http://schemas.microsoft.com/office/drawing/2014/main" id="{2929675F-F729-41F1-9682-F0BC604A4CA8}"/>
              </a:ext>
            </a:extLst>
          </p:cNvPr>
          <p:cNvSpPr>
            <a:spLocks noGrp="1"/>
          </p:cNvSpPr>
          <p:nvPr>
            <p:ph idx="1"/>
          </p:nvPr>
        </p:nvSpPr>
        <p:spPr/>
        <p:txBody>
          <a:bodyPr/>
          <a:lstStyle/>
          <a:p>
            <a:pPr marL="0" indent="0">
              <a:buNone/>
            </a:pPr>
            <a:r>
              <a:rPr lang="en-US" dirty="0">
                <a:solidFill>
                  <a:schemeClr val="tx1"/>
                </a:solidFill>
              </a:rPr>
              <a:t>Primarily caused from the endometrium </a:t>
            </a:r>
          </a:p>
          <a:p>
            <a:pPr marL="0" indent="0">
              <a:buNone/>
            </a:pPr>
            <a:r>
              <a:rPr lang="en-US" dirty="0">
                <a:solidFill>
                  <a:schemeClr val="accent6">
                    <a:lumMod val="75000"/>
                  </a:schemeClr>
                </a:solidFill>
              </a:rPr>
              <a:t>Regular ovulatory cycles with HMB</a:t>
            </a:r>
          </a:p>
          <a:p>
            <a:pPr marL="0" indent="0">
              <a:buNone/>
            </a:pPr>
            <a:r>
              <a:rPr lang="en-US" b="1" dirty="0">
                <a:solidFill>
                  <a:schemeClr val="tx1"/>
                </a:solidFill>
              </a:rPr>
              <a:t>E.G.</a:t>
            </a:r>
          </a:p>
          <a:p>
            <a:r>
              <a:rPr lang="en-US" dirty="0"/>
              <a:t> </a:t>
            </a:r>
            <a:r>
              <a:rPr lang="en-US" dirty="0" err="1"/>
              <a:t>Vasculogenesis</a:t>
            </a:r>
            <a:r>
              <a:rPr lang="en-US" dirty="0"/>
              <a:t> abnormality</a:t>
            </a:r>
            <a:endParaRPr lang="en-GB" dirty="0"/>
          </a:p>
          <a:p>
            <a:r>
              <a:rPr lang="en-GB" dirty="0"/>
              <a:t>Endometritis </a:t>
            </a:r>
          </a:p>
          <a:p>
            <a:r>
              <a:rPr lang="en-GB" dirty="0"/>
              <a:t>Abnormality in the PGE, PGF2alpha receptors</a:t>
            </a:r>
          </a:p>
        </p:txBody>
      </p:sp>
    </p:spTree>
    <p:extLst>
      <p:ext uri="{BB962C8B-B14F-4D97-AF65-F5344CB8AC3E}">
        <p14:creationId xmlns:p14="http://schemas.microsoft.com/office/powerpoint/2010/main" val="318679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27B6-0B4B-ECAD-A420-1F7F84A68CBD}"/>
              </a:ext>
            </a:extLst>
          </p:cNvPr>
          <p:cNvSpPr>
            <a:spLocks noGrp="1"/>
          </p:cNvSpPr>
          <p:nvPr>
            <p:ph type="title"/>
          </p:nvPr>
        </p:nvSpPr>
        <p:spPr/>
        <p:txBody>
          <a:bodyPr/>
          <a:lstStyle/>
          <a:p>
            <a:endParaRPr lang="en-JO"/>
          </a:p>
        </p:txBody>
      </p:sp>
      <p:pic>
        <p:nvPicPr>
          <p:cNvPr id="4" name="Picture 4">
            <a:extLst>
              <a:ext uri="{FF2B5EF4-FFF2-40B4-BE49-F238E27FC236}">
                <a16:creationId xmlns:a16="http://schemas.microsoft.com/office/drawing/2014/main" id="{A2F0954C-5E43-9A23-03E5-12C1407658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933793" cy="6858000"/>
          </a:xfrm>
        </p:spPr>
      </p:pic>
    </p:spTree>
    <p:extLst>
      <p:ext uri="{BB962C8B-B14F-4D97-AF65-F5344CB8AC3E}">
        <p14:creationId xmlns:p14="http://schemas.microsoft.com/office/powerpoint/2010/main" val="3690814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DD80-E2B4-443E-926C-6687E73C2274}"/>
              </a:ext>
            </a:extLst>
          </p:cNvPr>
          <p:cNvSpPr>
            <a:spLocks noGrp="1"/>
          </p:cNvSpPr>
          <p:nvPr>
            <p:ph type="title"/>
          </p:nvPr>
        </p:nvSpPr>
        <p:spPr/>
        <p:txBody>
          <a:bodyPr/>
          <a:lstStyle/>
          <a:p>
            <a:r>
              <a:rPr lang="en-US" dirty="0"/>
              <a:t>I-Iatrogenic </a:t>
            </a:r>
            <a:endParaRPr lang="en-GB" dirty="0"/>
          </a:p>
        </p:txBody>
      </p:sp>
      <p:sp>
        <p:nvSpPr>
          <p:cNvPr id="3" name="Content Placeholder 2">
            <a:extLst>
              <a:ext uri="{FF2B5EF4-FFF2-40B4-BE49-F238E27FC236}">
                <a16:creationId xmlns:a16="http://schemas.microsoft.com/office/drawing/2014/main" id="{202C3275-BD77-4EDB-BD08-BF756FF5AF16}"/>
              </a:ext>
            </a:extLst>
          </p:cNvPr>
          <p:cNvSpPr>
            <a:spLocks noGrp="1"/>
          </p:cNvSpPr>
          <p:nvPr>
            <p:ph idx="1"/>
          </p:nvPr>
        </p:nvSpPr>
        <p:spPr/>
        <p:txBody>
          <a:bodyPr/>
          <a:lstStyle/>
          <a:p>
            <a:pPr marL="0" indent="0">
              <a:buNone/>
            </a:pPr>
            <a:r>
              <a:rPr lang="en-US" dirty="0"/>
              <a:t>Cu-IUD</a:t>
            </a:r>
            <a:r>
              <a:rPr lang="en-US" dirty="0">
                <a:sym typeface="Wingdings" panose="05000000000000000000" pitchFamily="2" charset="2"/>
              </a:rPr>
              <a:t> </a:t>
            </a:r>
            <a:r>
              <a:rPr lang="en-US" dirty="0">
                <a:solidFill>
                  <a:schemeClr val="accent6">
                    <a:lumMod val="75000"/>
                  </a:schemeClr>
                </a:solidFill>
                <a:sym typeface="Wingdings" panose="05000000000000000000" pitchFamily="2" charset="2"/>
              </a:rPr>
              <a:t>HMB</a:t>
            </a:r>
          </a:p>
          <a:p>
            <a:pPr marL="0" indent="0">
              <a:buNone/>
            </a:pPr>
            <a:r>
              <a:rPr lang="en-US" dirty="0">
                <a:sym typeface="Wingdings" panose="05000000000000000000" pitchFamily="2" charset="2"/>
              </a:rPr>
              <a:t>LNG-IUD </a:t>
            </a:r>
            <a:r>
              <a:rPr lang="en-US" dirty="0">
                <a:solidFill>
                  <a:schemeClr val="accent6">
                    <a:lumMod val="75000"/>
                  </a:schemeClr>
                </a:solidFill>
                <a:sym typeface="Wingdings" panose="05000000000000000000" pitchFamily="2" charset="2"/>
              </a:rPr>
              <a:t>IMB + IRREGULAR BLEEDING</a:t>
            </a:r>
            <a:r>
              <a:rPr lang="en-US" dirty="0">
                <a:sym typeface="Wingdings" panose="05000000000000000000" pitchFamily="2" charset="2"/>
              </a:rPr>
              <a:t> </a:t>
            </a:r>
          </a:p>
          <a:p>
            <a:pPr marL="0" indent="0">
              <a:buNone/>
            </a:pPr>
            <a:r>
              <a:rPr lang="en-US" dirty="0">
                <a:sym typeface="Wingdings" panose="05000000000000000000" pitchFamily="2" charset="2"/>
              </a:rPr>
              <a:t>HRT in post </a:t>
            </a:r>
            <a:r>
              <a:rPr lang="en-US" dirty="0" err="1">
                <a:sym typeface="Wingdings" panose="05000000000000000000" pitchFamily="2" charset="2"/>
              </a:rPr>
              <a:t>menopausaul</a:t>
            </a:r>
            <a:r>
              <a:rPr lang="en-US" dirty="0">
                <a:sym typeface="Wingdings" panose="05000000000000000000" pitchFamily="2" charset="2"/>
              </a:rPr>
              <a:t> women  </a:t>
            </a:r>
            <a:r>
              <a:rPr lang="en-US" dirty="0">
                <a:solidFill>
                  <a:schemeClr val="accent6">
                    <a:lumMod val="75000"/>
                  </a:schemeClr>
                </a:solidFill>
                <a:sym typeface="Wingdings" panose="05000000000000000000" pitchFamily="2" charset="2"/>
              </a:rPr>
              <a:t>irregular bleeding </a:t>
            </a:r>
          </a:p>
          <a:p>
            <a:pPr marL="0" indent="0">
              <a:buNone/>
            </a:pPr>
            <a:r>
              <a:rPr lang="en-US" dirty="0">
                <a:sym typeface="Wingdings" panose="05000000000000000000" pitchFamily="2" charset="2"/>
              </a:rPr>
              <a:t>estrogen-progesterone therapy  </a:t>
            </a:r>
            <a:r>
              <a:rPr lang="en-US" dirty="0">
                <a:solidFill>
                  <a:schemeClr val="accent6">
                    <a:lumMod val="75000"/>
                  </a:schemeClr>
                </a:solidFill>
                <a:sym typeface="Wingdings" panose="05000000000000000000" pitchFamily="2" charset="2"/>
              </a:rPr>
              <a:t>irregular bleeding </a:t>
            </a:r>
          </a:p>
          <a:p>
            <a:pPr marL="0" indent="0">
              <a:buNone/>
            </a:pPr>
            <a:r>
              <a:rPr lang="en-US" dirty="0">
                <a:solidFill>
                  <a:schemeClr val="tx1"/>
                </a:solidFill>
                <a:sym typeface="Wingdings" panose="05000000000000000000" pitchFamily="2" charset="2"/>
              </a:rPr>
              <a:t>Drugs </a:t>
            </a:r>
          </a:p>
        </p:txBody>
      </p:sp>
    </p:spTree>
    <p:extLst>
      <p:ext uri="{BB962C8B-B14F-4D97-AF65-F5344CB8AC3E}">
        <p14:creationId xmlns:p14="http://schemas.microsoft.com/office/powerpoint/2010/main" val="1011150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434C-FCC3-4EE6-A500-477E6F521568}"/>
              </a:ext>
            </a:extLst>
          </p:cNvPr>
          <p:cNvSpPr>
            <a:spLocks noGrp="1"/>
          </p:cNvSpPr>
          <p:nvPr>
            <p:ph type="title"/>
          </p:nvPr>
        </p:nvSpPr>
        <p:spPr/>
        <p:txBody>
          <a:bodyPr/>
          <a:lstStyle/>
          <a:p>
            <a:r>
              <a:rPr lang="en-US" dirty="0"/>
              <a:t>N-Not otherwise specified    </a:t>
            </a:r>
            <a:endParaRPr lang="en-GB" dirty="0"/>
          </a:p>
        </p:txBody>
      </p:sp>
      <p:sp>
        <p:nvSpPr>
          <p:cNvPr id="3" name="Content Placeholder 2">
            <a:extLst>
              <a:ext uri="{FF2B5EF4-FFF2-40B4-BE49-F238E27FC236}">
                <a16:creationId xmlns:a16="http://schemas.microsoft.com/office/drawing/2014/main" id="{CD3E924F-FE23-4C96-9C9D-8CF552EEE0D5}"/>
              </a:ext>
            </a:extLst>
          </p:cNvPr>
          <p:cNvSpPr>
            <a:spLocks noGrp="1"/>
          </p:cNvSpPr>
          <p:nvPr>
            <p:ph idx="1"/>
          </p:nvPr>
        </p:nvSpPr>
        <p:spPr/>
        <p:txBody>
          <a:bodyPr>
            <a:normAutofit/>
          </a:bodyPr>
          <a:lstStyle/>
          <a:p>
            <a:pPr marL="0" indent="0">
              <a:buNone/>
            </a:pPr>
            <a:r>
              <a:rPr lang="en-US" b="1" dirty="0">
                <a:solidFill>
                  <a:schemeClr val="accent3">
                    <a:lumMod val="75000"/>
                  </a:schemeClr>
                </a:solidFill>
              </a:rPr>
              <a:t>AV malformation in uterus </a:t>
            </a:r>
          </a:p>
          <a:p>
            <a:pPr marL="0" indent="0">
              <a:buNone/>
            </a:pPr>
            <a:r>
              <a:rPr lang="en-US" b="1" dirty="0">
                <a:solidFill>
                  <a:schemeClr val="accent3">
                    <a:lumMod val="75000"/>
                  </a:schemeClr>
                </a:solidFill>
              </a:rPr>
              <a:t>CKD: </a:t>
            </a:r>
            <a:r>
              <a:rPr lang="en-US" dirty="0"/>
              <a:t>Pts with kidney impairment (</a:t>
            </a:r>
            <a:r>
              <a:rPr lang="en-US" dirty="0" err="1"/>
              <a:t>esp</a:t>
            </a:r>
            <a:r>
              <a:rPr lang="en-US" dirty="0"/>
              <a:t> CKD) have increased bleeding tendency due to impairment in the adhesion of platelets to the vessel wall because of uremic toxins </a:t>
            </a:r>
          </a:p>
          <a:p>
            <a:pPr marL="0" indent="0">
              <a:buNone/>
            </a:pPr>
            <a:r>
              <a:rPr lang="en-US" b="1" dirty="0">
                <a:solidFill>
                  <a:schemeClr val="accent3">
                    <a:lumMod val="75000"/>
                  </a:schemeClr>
                </a:solidFill>
              </a:rPr>
              <a:t>HEPATIC DISEASE: </a:t>
            </a:r>
            <a:r>
              <a:rPr lang="en-US" dirty="0"/>
              <a:t>liver is responsible for metabolism of estrogen, so decrease in its function would cause increase in estrogen levels </a:t>
            </a:r>
            <a:r>
              <a:rPr lang="en-US" dirty="0">
                <a:sym typeface="Wingdings" panose="05000000000000000000" pitchFamily="2" charset="2"/>
              </a:rPr>
              <a:t> endometrial hyperplasia </a:t>
            </a:r>
            <a:endParaRPr lang="en-US" dirty="0"/>
          </a:p>
          <a:p>
            <a:pPr marL="0" indent="0">
              <a:buNone/>
            </a:pPr>
            <a:r>
              <a:rPr lang="en-US" b="1" dirty="0">
                <a:solidFill>
                  <a:schemeClr val="accent3">
                    <a:lumMod val="75000"/>
                  </a:schemeClr>
                </a:solidFill>
              </a:rPr>
              <a:t>Sex hormone secreting ovarian neoplasm</a:t>
            </a:r>
          </a:p>
          <a:p>
            <a:pPr marL="0" indent="0">
              <a:buNone/>
            </a:pPr>
            <a:endParaRPr lang="en-US" b="1" dirty="0">
              <a:solidFill>
                <a:schemeClr val="accent3">
                  <a:lumMod val="75000"/>
                </a:schemeClr>
              </a:solidFill>
            </a:endParaRPr>
          </a:p>
          <a:p>
            <a:pPr marL="0" indent="0">
              <a:buNone/>
            </a:pPr>
            <a:endParaRPr lang="en-US" dirty="0"/>
          </a:p>
          <a:p>
            <a:endParaRPr lang="en-US" dirty="0"/>
          </a:p>
        </p:txBody>
      </p:sp>
    </p:spTree>
    <p:extLst>
      <p:ext uri="{BB962C8B-B14F-4D97-AF65-F5344CB8AC3E}">
        <p14:creationId xmlns:p14="http://schemas.microsoft.com/office/powerpoint/2010/main" val="3338035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a:t>MANAGMENT</a:t>
            </a:r>
            <a:endParaRPr lang="ar-JO" b="1" dirty="0"/>
          </a:p>
        </p:txBody>
      </p:sp>
      <p:sp>
        <p:nvSpPr>
          <p:cNvPr id="5" name="Subtitle 4">
            <a:extLst>
              <a:ext uri="{FF2B5EF4-FFF2-40B4-BE49-F238E27FC236}">
                <a16:creationId xmlns:a16="http://schemas.microsoft.com/office/drawing/2014/main" id="{693B75AF-AE0D-B479-7B0B-2AC89141FF80}"/>
              </a:ext>
            </a:extLst>
          </p:cNvPr>
          <p:cNvSpPr>
            <a:spLocks noGrp="1"/>
          </p:cNvSpPr>
          <p:nvPr>
            <p:ph type="subTitle" idx="1"/>
          </p:nvPr>
        </p:nvSpPr>
        <p:spPr/>
        <p:txBody>
          <a:bodyPr/>
          <a:lstStyle/>
          <a:p>
            <a:endParaRPr lang="en-JO"/>
          </a:p>
        </p:txBody>
      </p:sp>
    </p:spTree>
    <p:extLst>
      <p:ext uri="{BB962C8B-B14F-4D97-AF65-F5344CB8AC3E}">
        <p14:creationId xmlns:p14="http://schemas.microsoft.com/office/powerpoint/2010/main" val="747284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Medical therapy</a:t>
            </a:r>
            <a:endParaRPr lang="ar-JO" dirty="0"/>
          </a:p>
        </p:txBody>
      </p:sp>
      <p:sp>
        <p:nvSpPr>
          <p:cNvPr id="3" name="Content Placeholder 2"/>
          <p:cNvSpPr>
            <a:spLocks noGrp="1"/>
          </p:cNvSpPr>
          <p:nvPr>
            <p:ph idx="1"/>
          </p:nvPr>
        </p:nvSpPr>
        <p:spPr/>
        <p:txBody>
          <a:bodyPr>
            <a:normAutofit fontScale="92500" lnSpcReduction="20000"/>
          </a:bodyPr>
          <a:lstStyle/>
          <a:p>
            <a:pPr algn="l" rtl="0">
              <a:buFont typeface="Wingdings" pitchFamily="2" charset="2"/>
              <a:buChar char="q"/>
            </a:pPr>
            <a:r>
              <a:rPr lang="en-US" dirty="0"/>
              <a:t>Hormonal treatment : </a:t>
            </a:r>
          </a:p>
          <a:p>
            <a:pPr algn="l" rtl="0">
              <a:buFont typeface="Wingdings" pitchFamily="2" charset="2"/>
              <a:buChar char="q"/>
            </a:pPr>
            <a:endParaRPr lang="en-US" dirty="0"/>
          </a:p>
          <a:p>
            <a:pPr lvl="1" algn="l" rtl="0">
              <a:buFont typeface="Wingdings" pitchFamily="2" charset="2"/>
              <a:buChar char="§"/>
            </a:pPr>
            <a:r>
              <a:rPr lang="en-US" dirty="0"/>
              <a:t> </a:t>
            </a:r>
            <a:r>
              <a:rPr lang="en-US" b="1" dirty="0"/>
              <a:t>Estrogen-progestin contraceptives </a:t>
            </a:r>
          </a:p>
          <a:p>
            <a:pPr lvl="1" algn="l" rtl="0">
              <a:buNone/>
            </a:pPr>
            <a:r>
              <a:rPr lang="en-US" sz="2400" dirty="0"/>
              <a:t>-    Combined oral contraceptives (OCs) are first-line management for many patients with AUB. The advantages of estrogen-progestin contraceptives are that they typically make bleeding more regular, lighter, and reduce </a:t>
            </a:r>
            <a:r>
              <a:rPr lang="en-US" sz="2400" dirty="0" err="1"/>
              <a:t>dysmenorrhea</a:t>
            </a:r>
            <a:r>
              <a:rPr lang="en-US" sz="2400" dirty="0"/>
              <a:t>, as well as provide contraception, if needed.</a:t>
            </a:r>
          </a:p>
          <a:p>
            <a:pPr lvl="1" algn="l" rtl="0">
              <a:buFontTx/>
              <a:buChar char="-"/>
            </a:pPr>
            <a:r>
              <a:rPr lang="en-US" sz="2400" dirty="0"/>
              <a:t>Reductions in menstrual blood loss ranging from 35 to 69 percent</a:t>
            </a:r>
          </a:p>
          <a:p>
            <a:pPr lvl="1" algn="l" rtl="0">
              <a:buFontTx/>
              <a:buChar char="-"/>
            </a:pPr>
            <a:r>
              <a:rPr lang="en-US" sz="2400" dirty="0"/>
              <a:t>Other routes of administration include the </a:t>
            </a:r>
            <a:r>
              <a:rPr lang="en-US" sz="2400" dirty="0" err="1"/>
              <a:t>transdermal</a:t>
            </a:r>
            <a:r>
              <a:rPr lang="en-US" sz="2400" dirty="0"/>
              <a:t> contraceptive patch and vaginal contraceptive ring. The efficacy of these in treating AUB is similar, and the choice of delivery system depends on patient preference.</a:t>
            </a:r>
          </a:p>
        </p:txBody>
      </p:sp>
    </p:spTree>
    <p:extLst>
      <p:ext uri="{BB962C8B-B14F-4D97-AF65-F5344CB8AC3E}">
        <p14:creationId xmlns:p14="http://schemas.microsoft.com/office/powerpoint/2010/main" val="2496239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304800" y="1600200"/>
            <a:ext cx="8610600" cy="4876800"/>
          </a:xfrm>
        </p:spPr>
        <p:txBody>
          <a:bodyPr>
            <a:normAutofit/>
          </a:bodyPr>
          <a:lstStyle/>
          <a:p>
            <a:pPr lvl="1" algn="l" rtl="0">
              <a:buFontTx/>
              <a:buChar char="-"/>
            </a:pPr>
            <a:r>
              <a:rPr lang="en-US" sz="2400" dirty="0"/>
              <a:t>OCs may be prescribed in a cyclic (with a monthly withdrawal bleed), extended (for instance, with a withdrawal bleeding every three months), or continuous (no withdrawal bleed) regimen. Although extended or continuous OC use may more effectively suppress menstrual blood loss in many patients, unscheduled (breakthrough) bleeding is more common with this approach than with traditional 28-day OC formulations</a:t>
            </a:r>
          </a:p>
          <a:p>
            <a:pPr lvl="1" algn="l" rtl="0">
              <a:buFontTx/>
              <a:buChar char="-"/>
            </a:pPr>
            <a:endParaRPr lang="en-US" sz="2400" dirty="0"/>
          </a:p>
          <a:p>
            <a:pPr lvl="1" algn="l" rtl="0">
              <a:buNone/>
            </a:pPr>
            <a:r>
              <a:rPr lang="en-US" sz="2400" dirty="0"/>
              <a:t> -  OCs are contraindicated in patients who are at elevated risk for thrombosis.</a:t>
            </a:r>
            <a:endParaRPr lang="ar-JO" sz="2400" dirty="0"/>
          </a:p>
          <a:p>
            <a:pPr algn="l" rtl="0"/>
            <a:endParaRPr lang="ar-JO" sz="2200" dirty="0"/>
          </a:p>
        </p:txBody>
      </p:sp>
    </p:spTree>
    <p:extLst>
      <p:ext uri="{BB962C8B-B14F-4D97-AF65-F5344CB8AC3E}">
        <p14:creationId xmlns:p14="http://schemas.microsoft.com/office/powerpoint/2010/main" val="3631816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70000" lnSpcReduction="20000"/>
          </a:bodyPr>
          <a:lstStyle/>
          <a:p>
            <a:pPr algn="l" rtl="0">
              <a:buFont typeface="Wingdings" pitchFamily="2" charset="2"/>
              <a:buChar char="§"/>
            </a:pPr>
            <a:r>
              <a:rPr lang="en-US" sz="3700" b="1" dirty="0" err="1"/>
              <a:t>Levonorgestrel</a:t>
            </a:r>
            <a:r>
              <a:rPr lang="en-US" sz="3700" b="1" dirty="0"/>
              <a:t> intrauterine device</a:t>
            </a:r>
          </a:p>
          <a:p>
            <a:pPr algn="l" rtl="0">
              <a:buFont typeface="Wingdings" pitchFamily="2" charset="2"/>
              <a:buChar char="§"/>
            </a:pPr>
            <a:endParaRPr lang="en-US" b="1" dirty="0"/>
          </a:p>
          <a:p>
            <a:pPr algn="l" rtl="0">
              <a:buNone/>
            </a:pPr>
            <a:r>
              <a:rPr lang="en-US" dirty="0"/>
              <a:t>   </a:t>
            </a:r>
            <a:r>
              <a:rPr lang="en-US" sz="3400" dirty="0"/>
              <a:t>- A highly effective and easy-to-use treatment option for AUB and is approved by the FDA for  treatment of HMB. Most patients using the LNG 52 develop scant bleeding or amenorrhea.</a:t>
            </a:r>
          </a:p>
          <a:p>
            <a:pPr algn="l" rtl="0">
              <a:buNone/>
            </a:pPr>
            <a:r>
              <a:rPr lang="en-US" sz="3400" dirty="0"/>
              <a:t>  - Mean reductions in mean blood loss (MBL) of around 95% are achieved by 1 year after insertion.</a:t>
            </a:r>
          </a:p>
          <a:p>
            <a:pPr algn="l" rtl="0">
              <a:buNone/>
            </a:pPr>
            <a:endParaRPr lang="en-US" sz="1400" dirty="0"/>
          </a:p>
          <a:p>
            <a:pPr algn="l" rtl="0">
              <a:buNone/>
            </a:pPr>
            <a:r>
              <a:rPr lang="en-US" sz="3400" dirty="0"/>
              <a:t>  - LNG 52 reduced menstrual blood loss more than other medical treatments and was comparable to endometrial ablation.</a:t>
            </a:r>
          </a:p>
          <a:p>
            <a:pPr algn="l" rtl="0">
              <a:buNone/>
            </a:pPr>
            <a:endParaRPr lang="en-US" sz="1300" dirty="0"/>
          </a:p>
          <a:p>
            <a:pPr algn="l" rtl="0">
              <a:buNone/>
            </a:pPr>
            <a:r>
              <a:rPr lang="en-US" sz="3400" dirty="0"/>
              <a:t>  - Menstrual suppression may attenuate prior to five years of use, and patients may benefit from more frequent removal and replacement of the device</a:t>
            </a:r>
            <a:endParaRPr lang="ar-JO" sz="3400" dirty="0"/>
          </a:p>
          <a:p>
            <a:pPr algn="l" rtl="0">
              <a:buNone/>
            </a:pPr>
            <a:endParaRPr lang="en-US" sz="1100" dirty="0"/>
          </a:p>
          <a:p>
            <a:pPr algn="l" rtl="0">
              <a:buNone/>
            </a:pPr>
            <a:r>
              <a:rPr lang="en-US" sz="3400" dirty="0"/>
              <a:t>  - In one large observational study, increasing use of the LNG 52 was accompanied by a decrease in use of oral </a:t>
            </a:r>
            <a:r>
              <a:rPr lang="en-US" sz="3400" dirty="0" err="1"/>
              <a:t>tranexamic</a:t>
            </a:r>
            <a:r>
              <a:rPr lang="en-US" sz="3400" dirty="0"/>
              <a:t> acid, oral </a:t>
            </a:r>
            <a:r>
              <a:rPr lang="en-US" sz="3400" dirty="0" err="1"/>
              <a:t>progestogen</a:t>
            </a:r>
            <a:r>
              <a:rPr lang="en-US" sz="3400" dirty="0"/>
              <a:t>, and hysterectomy</a:t>
            </a:r>
          </a:p>
        </p:txBody>
      </p:sp>
    </p:spTree>
    <p:extLst>
      <p:ext uri="{BB962C8B-B14F-4D97-AF65-F5344CB8AC3E}">
        <p14:creationId xmlns:p14="http://schemas.microsoft.com/office/powerpoint/2010/main" val="2041396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pPr algn="l" rtl="0">
              <a:buFont typeface="Wingdings" pitchFamily="2" charset="2"/>
              <a:buChar char="§"/>
            </a:pPr>
            <a:r>
              <a:rPr lang="en-US" b="1" dirty="0"/>
              <a:t>Depot </a:t>
            </a:r>
            <a:r>
              <a:rPr lang="en-US" b="1" dirty="0" err="1"/>
              <a:t>medroxyprogesterone</a:t>
            </a:r>
            <a:r>
              <a:rPr lang="en-US" b="1" dirty="0"/>
              <a:t> acetate</a:t>
            </a:r>
          </a:p>
          <a:p>
            <a:pPr algn="l" rtl="0">
              <a:buFont typeface="Wingdings" pitchFamily="2" charset="2"/>
              <a:buChar char="§"/>
            </a:pPr>
            <a:endParaRPr lang="en-US" sz="1500" b="1" dirty="0"/>
          </a:p>
          <a:p>
            <a:pPr algn="l" rtl="0">
              <a:buNone/>
            </a:pPr>
            <a:r>
              <a:rPr lang="en-US" b="1" dirty="0"/>
              <a:t>  </a:t>
            </a:r>
            <a:r>
              <a:rPr lang="en-US" dirty="0"/>
              <a:t>Typically used for patients with AUB who have contraindications to or prefer to avoid estrogen and/or if they prefer this method of contraception. DMPA is not an option for patients who are trying to conceive or interested in conceiving in the next one to two years.</a:t>
            </a:r>
          </a:p>
          <a:p>
            <a:pPr algn="l" rtl="0">
              <a:buNone/>
            </a:pPr>
            <a:r>
              <a:rPr lang="en-US" dirty="0"/>
              <a:t> One short-term study in patients with AUB-O or HMB noted that after two months, those using DMPA experienced a 49% reduction in menstrual blood loss.</a:t>
            </a:r>
            <a:endParaRPr lang="ar-JO" dirty="0"/>
          </a:p>
        </p:txBody>
      </p:sp>
    </p:spTree>
    <p:extLst>
      <p:ext uri="{BB962C8B-B14F-4D97-AF65-F5344CB8AC3E}">
        <p14:creationId xmlns:p14="http://schemas.microsoft.com/office/powerpoint/2010/main" val="2922464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lnSpcReduction="10000"/>
          </a:bodyPr>
          <a:lstStyle/>
          <a:p>
            <a:pPr algn="l" rtl="0">
              <a:buFont typeface="Wingdings" pitchFamily="2" charset="2"/>
              <a:buChar char="§"/>
            </a:pPr>
            <a:r>
              <a:rPr lang="en-US" sz="2800" b="1" dirty="0"/>
              <a:t>Norethindrone acetate </a:t>
            </a:r>
          </a:p>
          <a:p>
            <a:pPr algn="l" rtl="0">
              <a:buFont typeface="Wingdings" pitchFamily="2" charset="2"/>
              <a:buChar char="§"/>
            </a:pPr>
            <a:endParaRPr lang="en-US" sz="1500" b="1" dirty="0"/>
          </a:p>
          <a:p>
            <a:pPr algn="l" rtl="0">
              <a:buNone/>
            </a:pPr>
            <a:r>
              <a:rPr lang="en-US" dirty="0"/>
              <a:t> - 5 mg tablets one to three tablets daily</a:t>
            </a:r>
          </a:p>
          <a:p>
            <a:pPr algn="l" rtl="0">
              <a:buNone/>
            </a:pPr>
            <a:r>
              <a:rPr lang="en-US" dirty="0"/>
              <a:t> - Promotes endometrial suppression</a:t>
            </a:r>
          </a:p>
          <a:p>
            <a:pPr algn="l" rtl="0">
              <a:buNone/>
            </a:pPr>
            <a:r>
              <a:rPr lang="en-US" dirty="0"/>
              <a:t> - May cause progestin-related side effects, including </a:t>
            </a:r>
            <a:r>
              <a:rPr lang="en-US" dirty="0" err="1"/>
              <a:t>dysphoria</a:t>
            </a:r>
            <a:r>
              <a:rPr lang="en-US" dirty="0"/>
              <a:t>, bloating, and an increased appetite.</a:t>
            </a:r>
          </a:p>
          <a:p>
            <a:pPr algn="l" rtl="0">
              <a:buNone/>
            </a:pPr>
            <a:r>
              <a:rPr lang="en-US" dirty="0"/>
              <a:t> - In some patients in whom AUB has responded well to higher doses of </a:t>
            </a:r>
            <a:r>
              <a:rPr lang="en-US" dirty="0" err="1"/>
              <a:t>norethindrone</a:t>
            </a:r>
            <a:r>
              <a:rPr lang="en-US" dirty="0"/>
              <a:t> acetate (</a:t>
            </a:r>
            <a:r>
              <a:rPr lang="en-US" dirty="0" err="1"/>
              <a:t>eg</a:t>
            </a:r>
            <a:r>
              <a:rPr lang="en-US" dirty="0"/>
              <a:t>, one to three 5 mg tablets daily), we slowly taper the dose down to, if possible, as low as 2.5 mg daily.</a:t>
            </a:r>
          </a:p>
          <a:p>
            <a:pPr algn="l" rtl="0">
              <a:buNone/>
            </a:pPr>
            <a:r>
              <a:rPr lang="en-US" dirty="0"/>
              <a:t> </a:t>
            </a:r>
            <a:endParaRPr lang="ar-JO" dirty="0"/>
          </a:p>
        </p:txBody>
      </p:sp>
    </p:spTree>
    <p:extLst>
      <p:ext uri="{BB962C8B-B14F-4D97-AF65-F5344CB8AC3E}">
        <p14:creationId xmlns:p14="http://schemas.microsoft.com/office/powerpoint/2010/main" val="1670716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l" rtl="0">
              <a:buFont typeface="Wingdings" pitchFamily="2" charset="2"/>
              <a:buChar char="§"/>
            </a:pPr>
            <a:r>
              <a:rPr lang="en-US" sz="2800" b="1" dirty="0" err="1"/>
              <a:t>GnRH</a:t>
            </a:r>
            <a:r>
              <a:rPr lang="en-US" sz="2800" b="1" dirty="0"/>
              <a:t> agonist </a:t>
            </a:r>
          </a:p>
          <a:p>
            <a:pPr algn="l" rtl="0">
              <a:buFont typeface="Wingdings" pitchFamily="2" charset="2"/>
              <a:buChar char="§"/>
            </a:pPr>
            <a:endParaRPr lang="en-US" sz="1200" b="1" dirty="0"/>
          </a:p>
          <a:p>
            <a:pPr algn="l" rtl="0">
              <a:buNone/>
            </a:pPr>
            <a:r>
              <a:rPr lang="en-US" dirty="0"/>
              <a:t> These are only used in the short term due to the resulting hypo-</a:t>
            </a:r>
            <a:r>
              <a:rPr lang="en-US" dirty="0" err="1"/>
              <a:t>oestrogenic</a:t>
            </a:r>
            <a:r>
              <a:rPr lang="en-US" dirty="0"/>
              <a:t> state that predisposes to osteoporosis. </a:t>
            </a:r>
          </a:p>
          <a:p>
            <a:pPr algn="l" rtl="0">
              <a:buNone/>
            </a:pPr>
            <a:r>
              <a:rPr lang="en-US" dirty="0"/>
              <a:t>They may be used preoperatively to shrink fibroids or cause endometrial suppression to enhance visualization at hysteroscopy.</a:t>
            </a:r>
            <a:endParaRPr lang="ar-JO" dirty="0"/>
          </a:p>
        </p:txBody>
      </p:sp>
    </p:spTree>
    <p:extLst>
      <p:ext uri="{BB962C8B-B14F-4D97-AF65-F5344CB8AC3E}">
        <p14:creationId xmlns:p14="http://schemas.microsoft.com/office/powerpoint/2010/main" val="362159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85000" lnSpcReduction="20000"/>
          </a:bodyPr>
          <a:lstStyle/>
          <a:p>
            <a:pPr algn="l" rtl="0">
              <a:buFont typeface="Wingdings" pitchFamily="2" charset="2"/>
              <a:buChar char="q"/>
            </a:pPr>
            <a:r>
              <a:rPr lang="en-US" dirty="0"/>
              <a:t> Non-hormonal treatment :</a:t>
            </a:r>
          </a:p>
          <a:p>
            <a:pPr algn="l" rtl="0">
              <a:buFont typeface="Wingdings" pitchFamily="2" charset="2"/>
              <a:buChar char="q"/>
            </a:pPr>
            <a:endParaRPr lang="en-US" sz="1400" dirty="0"/>
          </a:p>
          <a:p>
            <a:pPr algn="l" rtl="0">
              <a:buFont typeface="Wingdings" pitchFamily="2" charset="2"/>
              <a:buChar char="§"/>
            </a:pPr>
            <a:r>
              <a:rPr lang="en-US" b="1" dirty="0" err="1"/>
              <a:t>Tranexamic</a:t>
            </a:r>
            <a:r>
              <a:rPr lang="en-US" b="1" dirty="0"/>
              <a:t> acid </a:t>
            </a:r>
          </a:p>
          <a:p>
            <a:pPr algn="l" rtl="0">
              <a:buFont typeface="Wingdings" pitchFamily="2" charset="2"/>
              <a:buChar char="§"/>
            </a:pPr>
            <a:endParaRPr lang="en-US" sz="1900" b="1" dirty="0"/>
          </a:p>
          <a:p>
            <a:pPr algn="l" rtl="0">
              <a:buNone/>
            </a:pPr>
            <a:r>
              <a:rPr lang="en-US" b="1" dirty="0"/>
              <a:t> - </a:t>
            </a:r>
            <a:r>
              <a:rPr lang="en-US" dirty="0"/>
              <a:t>An option for treatment of patients with HMB who do not desire or contraindicated to use hormonal treatment (</a:t>
            </a:r>
            <a:r>
              <a:rPr lang="en-US" dirty="0" err="1"/>
              <a:t>eg</a:t>
            </a:r>
            <a:r>
              <a:rPr lang="en-US" dirty="0"/>
              <a:t>, patients with a personal history of breast cancer).</a:t>
            </a:r>
            <a:endParaRPr lang="en-US" b="1" dirty="0"/>
          </a:p>
          <a:p>
            <a:pPr algn="l" rtl="0">
              <a:buNone/>
            </a:pPr>
            <a:r>
              <a:rPr lang="en-US" dirty="0"/>
              <a:t> - Is an </a:t>
            </a:r>
            <a:r>
              <a:rPr lang="en-US" dirty="0" err="1"/>
              <a:t>antifibrinolytic</a:t>
            </a:r>
            <a:r>
              <a:rPr lang="en-US" dirty="0"/>
              <a:t> agent that competitively blocks the conversion of </a:t>
            </a:r>
            <a:r>
              <a:rPr lang="en-US" dirty="0" err="1"/>
              <a:t>plasminogen</a:t>
            </a:r>
            <a:r>
              <a:rPr lang="en-US" dirty="0"/>
              <a:t> to </a:t>
            </a:r>
            <a:r>
              <a:rPr lang="en-US" dirty="0" err="1"/>
              <a:t>plasmin</a:t>
            </a:r>
            <a:r>
              <a:rPr lang="en-US" dirty="0"/>
              <a:t>, thereby reducing </a:t>
            </a:r>
            <a:r>
              <a:rPr lang="en-US" dirty="0" err="1"/>
              <a:t>fibrinolysis</a:t>
            </a:r>
            <a:r>
              <a:rPr lang="en-US" dirty="0"/>
              <a:t>.</a:t>
            </a:r>
          </a:p>
          <a:p>
            <a:pPr algn="l" rtl="0">
              <a:buNone/>
            </a:pPr>
            <a:r>
              <a:rPr lang="en-US" dirty="0"/>
              <a:t> - Reduces menstrual blood loss by 50%</a:t>
            </a:r>
          </a:p>
          <a:p>
            <a:pPr algn="l" rtl="0">
              <a:buNone/>
            </a:pPr>
            <a:r>
              <a:rPr lang="en-US" dirty="0"/>
              <a:t> - Advantages of this </a:t>
            </a:r>
            <a:r>
              <a:rPr lang="en-US" dirty="0" err="1"/>
              <a:t>antifibrinolytic</a:t>
            </a:r>
            <a:r>
              <a:rPr lang="en-US" dirty="0"/>
              <a:t> medication are that it may be used while trying to conceive and is taken only during menses, rather than daily.</a:t>
            </a:r>
          </a:p>
          <a:p>
            <a:pPr algn="l" rtl="0">
              <a:buNone/>
            </a:pPr>
            <a:r>
              <a:rPr lang="en-US" dirty="0"/>
              <a:t> - Use of </a:t>
            </a:r>
            <a:r>
              <a:rPr lang="en-US" dirty="0" err="1"/>
              <a:t>tranexamic</a:t>
            </a:r>
            <a:r>
              <a:rPr lang="en-US" dirty="0"/>
              <a:t> acid was associated with an elevated risk of thrombosis</a:t>
            </a:r>
          </a:p>
          <a:p>
            <a:pPr algn="l" rtl="0">
              <a:buFont typeface="Wingdings" pitchFamily="2" charset="2"/>
              <a:buChar char="q"/>
            </a:pPr>
            <a:endParaRPr lang="ar-JO" dirty="0"/>
          </a:p>
        </p:txBody>
      </p:sp>
    </p:spTree>
    <p:extLst>
      <p:ext uri="{BB962C8B-B14F-4D97-AF65-F5344CB8AC3E}">
        <p14:creationId xmlns:p14="http://schemas.microsoft.com/office/powerpoint/2010/main" val="21310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06090"/>
          </a:xfrm>
          <a:solidFill>
            <a:srgbClr val="FF0000"/>
          </a:solidFill>
        </p:spPr>
        <p:txBody>
          <a:bodyPr>
            <a:normAutofit fontScale="90000"/>
          </a:bodyPr>
          <a:lstStyle/>
          <a:p>
            <a:r>
              <a:rPr lang="en-US" sz="4000" dirty="0"/>
              <a:t>Old terms to describe the cycle disorders</a:t>
            </a:r>
            <a:endParaRPr lang="ar-SA" sz="4000" dirty="0"/>
          </a:p>
        </p:txBody>
      </p:sp>
      <p:sp>
        <p:nvSpPr>
          <p:cNvPr id="3" name="Content Placeholder 2"/>
          <p:cNvSpPr>
            <a:spLocks noGrp="1"/>
          </p:cNvSpPr>
          <p:nvPr>
            <p:ph idx="1"/>
          </p:nvPr>
        </p:nvSpPr>
        <p:spPr>
          <a:xfrm>
            <a:off x="251520" y="1124744"/>
            <a:ext cx="8712968" cy="5001419"/>
          </a:xfrm>
        </p:spPr>
        <p:txBody>
          <a:bodyPr>
            <a:normAutofit fontScale="92500" lnSpcReduction="10000"/>
          </a:bodyPr>
          <a:lstStyle/>
          <a:p>
            <a:pPr algn="l" rtl="0">
              <a:buFont typeface="Wingdings" pitchFamily="2" charset="2"/>
              <a:buChar char="q"/>
            </a:pPr>
            <a:r>
              <a:rPr lang="en-US" sz="2400" dirty="0"/>
              <a:t> </a:t>
            </a:r>
            <a:r>
              <a:rPr lang="en-US" sz="2400" b="1" dirty="0">
                <a:solidFill>
                  <a:srgbClr val="00B0F0"/>
                </a:solidFill>
              </a:rPr>
              <a:t>Frequency</a:t>
            </a:r>
            <a:r>
              <a:rPr lang="en-US" sz="2400" dirty="0">
                <a:solidFill>
                  <a:srgbClr val="00B0F0"/>
                </a:solidFill>
              </a:rPr>
              <a:t> </a:t>
            </a:r>
            <a:r>
              <a:rPr lang="en-US" sz="2400" dirty="0"/>
              <a:t>( length of cycle ) :</a:t>
            </a:r>
          </a:p>
          <a:p>
            <a:pPr algn="l" rtl="0">
              <a:buFontTx/>
              <a:buChar char="-"/>
            </a:pPr>
            <a:r>
              <a:rPr lang="en-US" sz="2400" dirty="0" err="1">
                <a:solidFill>
                  <a:srgbClr val="FF0000"/>
                </a:solidFill>
              </a:rPr>
              <a:t>Polymenorrhoea</a:t>
            </a:r>
            <a:r>
              <a:rPr lang="en-US" sz="2400" dirty="0">
                <a:solidFill>
                  <a:srgbClr val="FF0000"/>
                </a:solidFill>
              </a:rPr>
              <a:t> </a:t>
            </a:r>
            <a:r>
              <a:rPr lang="en-US" sz="2400" dirty="0"/>
              <a:t>: (&lt;21 d) , at regular intervals </a:t>
            </a:r>
          </a:p>
          <a:p>
            <a:pPr algn="l" rtl="0">
              <a:buFontTx/>
              <a:buChar char="-"/>
            </a:pPr>
            <a:r>
              <a:rPr lang="en-US" sz="2400" dirty="0" err="1">
                <a:solidFill>
                  <a:srgbClr val="FF0000"/>
                </a:solidFill>
              </a:rPr>
              <a:t>Oligomenorrhea</a:t>
            </a:r>
            <a:r>
              <a:rPr lang="en-US" sz="2400" dirty="0">
                <a:solidFill>
                  <a:srgbClr val="FF0000"/>
                </a:solidFill>
              </a:rPr>
              <a:t> </a:t>
            </a:r>
            <a:r>
              <a:rPr lang="en-US" sz="2400" dirty="0"/>
              <a:t>: (&gt;35 d) , at regular intervals </a:t>
            </a:r>
          </a:p>
          <a:p>
            <a:pPr algn="l" rtl="0">
              <a:buFont typeface="Wingdings" pitchFamily="2" charset="2"/>
              <a:buChar char="q"/>
            </a:pPr>
            <a:r>
              <a:rPr lang="en-US" sz="2400" dirty="0"/>
              <a:t> </a:t>
            </a:r>
            <a:r>
              <a:rPr lang="en-US" sz="2400" b="1" dirty="0">
                <a:solidFill>
                  <a:srgbClr val="00B0F0"/>
                </a:solidFill>
              </a:rPr>
              <a:t>Amount</a:t>
            </a:r>
            <a:r>
              <a:rPr lang="en-US" sz="2400" dirty="0">
                <a:solidFill>
                  <a:srgbClr val="00B0F0"/>
                </a:solidFill>
              </a:rPr>
              <a:t> </a:t>
            </a:r>
            <a:r>
              <a:rPr lang="en-US" sz="2400" dirty="0"/>
              <a:t>: </a:t>
            </a:r>
          </a:p>
          <a:p>
            <a:pPr algn="l" rtl="0">
              <a:buFontTx/>
              <a:buChar char="-"/>
            </a:pPr>
            <a:r>
              <a:rPr lang="en-US" sz="2400" dirty="0">
                <a:solidFill>
                  <a:srgbClr val="FF0000"/>
                </a:solidFill>
              </a:rPr>
              <a:t>Menorrhagia </a:t>
            </a:r>
            <a:r>
              <a:rPr lang="en-US" sz="2400" dirty="0"/>
              <a:t>: Excessive (&gt;80 ml) Volume or prolonged Duration of menses ( &gt; 7 days ) , at regular intervals </a:t>
            </a:r>
          </a:p>
          <a:p>
            <a:pPr algn="l" rtl="0">
              <a:buFontTx/>
              <a:buChar char="-"/>
            </a:pPr>
            <a:r>
              <a:rPr lang="en-US" sz="2400" dirty="0" err="1">
                <a:solidFill>
                  <a:srgbClr val="FF0000"/>
                </a:solidFill>
              </a:rPr>
              <a:t>Hypomenorrhea</a:t>
            </a:r>
            <a:r>
              <a:rPr lang="en-US" sz="2400" dirty="0">
                <a:solidFill>
                  <a:srgbClr val="FF0000"/>
                </a:solidFill>
              </a:rPr>
              <a:t> </a:t>
            </a:r>
          </a:p>
          <a:p>
            <a:pPr marL="0" indent="0" algn="l" rtl="0">
              <a:buNone/>
            </a:pPr>
            <a:r>
              <a:rPr lang="en-US" sz="2400" b="1" dirty="0">
                <a:sym typeface="Wingdings"/>
              </a:rPr>
              <a:t> </a:t>
            </a:r>
            <a:r>
              <a:rPr lang="en-US" sz="2400" b="1" dirty="0" err="1">
                <a:solidFill>
                  <a:srgbClr val="00B0F0"/>
                </a:solidFill>
              </a:rPr>
              <a:t>Metrorrhagia</a:t>
            </a:r>
            <a:r>
              <a:rPr lang="en-US" sz="2400" dirty="0"/>
              <a:t>:  Uterine bleeding at irregular intervals, particularly between the expected menstrual periods</a:t>
            </a:r>
          </a:p>
          <a:p>
            <a:pPr algn="l" rtl="0">
              <a:buFont typeface="Wingdings" pitchFamily="2" charset="2"/>
              <a:buChar char="è"/>
            </a:pPr>
            <a:r>
              <a:rPr lang="en-US" sz="2400" dirty="0"/>
              <a:t> </a:t>
            </a:r>
            <a:r>
              <a:rPr lang="en-US" sz="3000" b="1" dirty="0">
                <a:solidFill>
                  <a:srgbClr val="00B050"/>
                </a:solidFill>
              </a:rPr>
              <a:t>Now</a:t>
            </a:r>
            <a:r>
              <a:rPr lang="en-US" sz="3000" dirty="0">
                <a:solidFill>
                  <a:srgbClr val="00B050"/>
                </a:solidFill>
              </a:rPr>
              <a:t> </a:t>
            </a:r>
            <a:r>
              <a:rPr lang="en-US" sz="2400" dirty="0"/>
              <a:t>We describe the frequency as ( Normal , frequent , infrequent  ) and the flow volume as ( Normal , heavy , light ) and the menses as         ( normal , prolonged ) .. </a:t>
            </a:r>
          </a:p>
          <a:p>
            <a:pPr algn="l" rtl="0">
              <a:buFont typeface="Wingdings" pitchFamily="2" charset="2"/>
              <a:buChar char="è"/>
            </a:pPr>
            <a:r>
              <a:rPr lang="en-US" sz="2400" dirty="0"/>
              <a:t> </a:t>
            </a:r>
            <a:r>
              <a:rPr lang="en-US" sz="2400" dirty="0" err="1"/>
              <a:t>Metrorrhagia</a:t>
            </a:r>
            <a:r>
              <a:rPr lang="en-US" sz="2400" dirty="0"/>
              <a:t>  </a:t>
            </a:r>
            <a:r>
              <a:rPr lang="en-US" sz="3000" b="1" dirty="0">
                <a:solidFill>
                  <a:srgbClr val="00B050"/>
                </a:solidFill>
              </a:rPr>
              <a:t>Now</a:t>
            </a:r>
            <a:r>
              <a:rPr lang="en-US" sz="3000" dirty="0">
                <a:solidFill>
                  <a:srgbClr val="00B050"/>
                </a:solidFill>
              </a:rPr>
              <a:t> </a:t>
            </a:r>
            <a:r>
              <a:rPr lang="en-US" sz="2400" dirty="0"/>
              <a:t>commonly called </a:t>
            </a:r>
            <a:r>
              <a:rPr lang="en-US" sz="2400" dirty="0" err="1"/>
              <a:t>Intermenstrual</a:t>
            </a:r>
            <a:r>
              <a:rPr lang="en-US" sz="2400" dirty="0"/>
              <a:t> bleeding ..</a:t>
            </a:r>
          </a:p>
        </p:txBody>
      </p:sp>
    </p:spTree>
    <p:extLst>
      <p:ext uri="{BB962C8B-B14F-4D97-AF65-F5344CB8AC3E}">
        <p14:creationId xmlns:p14="http://schemas.microsoft.com/office/powerpoint/2010/main" val="1493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77500" lnSpcReduction="20000"/>
          </a:bodyPr>
          <a:lstStyle/>
          <a:p>
            <a:pPr algn="l" rtl="0">
              <a:buFont typeface="Wingdings" pitchFamily="2" charset="2"/>
              <a:buChar char="§"/>
            </a:pPr>
            <a:r>
              <a:rPr lang="en-US" b="1" dirty="0" err="1"/>
              <a:t>Nonsteroidal</a:t>
            </a:r>
            <a:r>
              <a:rPr lang="en-US" b="1" dirty="0"/>
              <a:t> anti-inflammatory drugs</a:t>
            </a:r>
          </a:p>
          <a:p>
            <a:pPr algn="l" rtl="0">
              <a:buFont typeface="Wingdings" pitchFamily="2" charset="2"/>
              <a:buChar char="§"/>
            </a:pPr>
            <a:endParaRPr lang="en-US" b="1" dirty="0"/>
          </a:p>
          <a:p>
            <a:pPr algn="l" rtl="0">
              <a:buNone/>
            </a:pPr>
            <a:r>
              <a:rPr lang="en-US" dirty="0"/>
              <a:t> - NSAIDs used to treat HMB include ibuprofen, naproxen, and mefenamic acid. </a:t>
            </a:r>
          </a:p>
          <a:p>
            <a:pPr algn="l" rtl="0">
              <a:buNone/>
            </a:pPr>
            <a:r>
              <a:rPr lang="en-US" dirty="0"/>
              <a:t> - NSAIDs reduce the volume of menstrual blood loss by causing a decline in the rate of prostaglandin synthesis in the </a:t>
            </a:r>
            <a:r>
              <a:rPr lang="en-US" dirty="0" err="1"/>
              <a:t>endometrium</a:t>
            </a:r>
            <a:r>
              <a:rPr lang="en-US" dirty="0"/>
              <a:t>, leading to vasoconstriction and reduced bleeding.</a:t>
            </a:r>
          </a:p>
          <a:p>
            <a:pPr algn="l" rtl="0">
              <a:buNone/>
            </a:pPr>
            <a:r>
              <a:rPr lang="en-US" dirty="0"/>
              <a:t> - Start on the first day of bleeding and should be continued for four or five days or until menstruation ceases</a:t>
            </a:r>
          </a:p>
          <a:p>
            <a:pPr algn="l" rtl="0">
              <a:buNone/>
            </a:pPr>
            <a:r>
              <a:rPr lang="en-US" dirty="0"/>
              <a:t> - Advantages of NSAIDs include:</a:t>
            </a:r>
          </a:p>
          <a:p>
            <a:pPr marL="514350" indent="-514350" algn="l" rtl="0">
              <a:buFont typeface="+mj-lt"/>
              <a:buAutoNum type="arabicPeriod"/>
            </a:pPr>
            <a:r>
              <a:rPr lang="en-US" dirty="0"/>
              <a:t>Do not increase risk of thrombosis</a:t>
            </a:r>
          </a:p>
          <a:p>
            <a:pPr marL="514350" indent="-514350" algn="l" rtl="0">
              <a:buFont typeface="+mj-lt"/>
              <a:buAutoNum type="arabicPeriod"/>
            </a:pPr>
            <a:r>
              <a:rPr lang="en-US" dirty="0"/>
              <a:t>Low risk of adverse effects</a:t>
            </a:r>
          </a:p>
          <a:p>
            <a:pPr marL="514350" indent="-514350" algn="l" rtl="0">
              <a:buFont typeface="+mj-lt"/>
              <a:buAutoNum type="arabicPeriod"/>
            </a:pPr>
            <a:r>
              <a:rPr lang="en-US" dirty="0"/>
              <a:t>Reduction of </a:t>
            </a:r>
            <a:r>
              <a:rPr lang="en-US" dirty="0" err="1"/>
              <a:t>dysmenorrhea</a:t>
            </a:r>
            <a:endParaRPr lang="en-US" dirty="0"/>
          </a:p>
          <a:p>
            <a:pPr marL="514350" indent="-514350" algn="l" rtl="0">
              <a:buFont typeface="+mj-lt"/>
              <a:buAutoNum type="arabicPeriod"/>
            </a:pPr>
            <a:r>
              <a:rPr lang="en-US" dirty="0"/>
              <a:t>Low cost and often available over the counter</a:t>
            </a:r>
          </a:p>
          <a:p>
            <a:pPr marL="514350" indent="-514350" algn="l" rtl="0">
              <a:buFont typeface="+mj-lt"/>
              <a:buAutoNum type="arabicPeriod"/>
            </a:pPr>
            <a:r>
              <a:rPr lang="en-US" dirty="0"/>
              <a:t>Unlike most hormonal therapies, they do not need to be taken daily</a:t>
            </a:r>
          </a:p>
          <a:p>
            <a:pPr algn="l" rtl="0">
              <a:buNone/>
            </a:pPr>
            <a:endParaRPr lang="en-US" dirty="0"/>
          </a:p>
          <a:p>
            <a:pPr algn="l" rtl="0">
              <a:buNone/>
            </a:pPr>
            <a:endParaRPr lang="ar-JO" dirty="0"/>
          </a:p>
        </p:txBody>
      </p:sp>
    </p:spTree>
    <p:extLst>
      <p:ext uri="{BB962C8B-B14F-4D97-AF65-F5344CB8AC3E}">
        <p14:creationId xmlns:p14="http://schemas.microsoft.com/office/powerpoint/2010/main" val="383438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Surgical therapy</a:t>
            </a:r>
            <a:endParaRPr lang="ar-JO"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algn="l" rtl="0">
              <a:buFont typeface="Wingdings" pitchFamily="2" charset="2"/>
              <a:buChar char="Ø"/>
            </a:pPr>
            <a:endParaRPr lang="en-US" dirty="0"/>
          </a:p>
          <a:p>
            <a:pPr algn="l" rtl="0"/>
            <a:r>
              <a:rPr lang="en-US" dirty="0"/>
              <a:t> </a:t>
            </a:r>
            <a:r>
              <a:rPr lang="en-US" sz="4100" b="1" dirty="0" err="1"/>
              <a:t>Myomectomy</a:t>
            </a:r>
            <a:r>
              <a:rPr lang="en-US" sz="4100" b="1" dirty="0"/>
              <a:t>  </a:t>
            </a:r>
          </a:p>
          <a:p>
            <a:pPr algn="l" rtl="0"/>
            <a:endParaRPr lang="en-US" sz="1600" b="1" dirty="0"/>
          </a:p>
          <a:p>
            <a:pPr algn="l" rtl="0">
              <a:buNone/>
            </a:pPr>
            <a:r>
              <a:rPr lang="en-US" dirty="0"/>
              <a:t>    </a:t>
            </a:r>
            <a:r>
              <a:rPr lang="en-US" sz="4100" dirty="0"/>
              <a:t>Is an option for patients with uterine </a:t>
            </a:r>
            <a:r>
              <a:rPr lang="en-US" sz="4100" dirty="0" err="1"/>
              <a:t>leiomyomas</a:t>
            </a:r>
            <a:r>
              <a:rPr lang="en-US" sz="4100" dirty="0"/>
              <a:t>. If one or two </a:t>
            </a:r>
            <a:r>
              <a:rPr lang="en-US" sz="4100" dirty="0" err="1"/>
              <a:t>intracavitary</a:t>
            </a:r>
            <a:r>
              <a:rPr lang="en-US" sz="4100" dirty="0"/>
              <a:t> </a:t>
            </a:r>
            <a:r>
              <a:rPr lang="en-US" sz="4100" dirty="0" err="1"/>
              <a:t>myomas</a:t>
            </a:r>
            <a:r>
              <a:rPr lang="en-US" sz="4100" dirty="0"/>
              <a:t> are present, a </a:t>
            </a:r>
            <a:r>
              <a:rPr lang="en-US" sz="4100" dirty="0" err="1"/>
              <a:t>hysteroscopic</a:t>
            </a:r>
            <a:r>
              <a:rPr lang="en-US" sz="4100" dirty="0"/>
              <a:t> </a:t>
            </a:r>
            <a:r>
              <a:rPr lang="en-US" sz="4100" dirty="0" err="1"/>
              <a:t>myomectomy</a:t>
            </a:r>
            <a:r>
              <a:rPr lang="en-US" sz="4100" dirty="0"/>
              <a:t> is minimally invasive and may resolve AUB symptoms. </a:t>
            </a:r>
          </a:p>
          <a:p>
            <a:pPr algn="l" rtl="0"/>
            <a:endParaRPr lang="en-US" sz="4100" dirty="0"/>
          </a:p>
          <a:p>
            <a:pPr algn="l" rtl="0">
              <a:buNone/>
            </a:pPr>
            <a:r>
              <a:rPr lang="en-US" sz="4100" dirty="0"/>
              <a:t>    Patients with fibroids at other sites that result in AUB may be initially treated with medical therapy. However, laparoscopic or open </a:t>
            </a:r>
            <a:r>
              <a:rPr lang="en-US" sz="4100" dirty="0" err="1"/>
              <a:t>myomectomy</a:t>
            </a:r>
            <a:r>
              <a:rPr lang="en-US" sz="4100" dirty="0"/>
              <a:t> is required if medical management fails </a:t>
            </a:r>
            <a:r>
              <a:rPr lang="en-US" sz="4200" dirty="0"/>
              <a:t>and if the patient desires to preserve fertility. </a:t>
            </a:r>
            <a:br>
              <a:rPr lang="en-US" sz="4200" dirty="0"/>
            </a:br>
            <a:endParaRPr lang="en-US" sz="4200" dirty="0"/>
          </a:p>
        </p:txBody>
      </p:sp>
    </p:spTree>
    <p:extLst>
      <p:ext uri="{BB962C8B-B14F-4D97-AF65-F5344CB8AC3E}">
        <p14:creationId xmlns:p14="http://schemas.microsoft.com/office/powerpoint/2010/main" val="3198116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algn="l" rtl="0"/>
            <a:r>
              <a:rPr lang="en-US" b="1" dirty="0"/>
              <a:t>Endometrial ablation </a:t>
            </a:r>
          </a:p>
          <a:p>
            <a:pPr algn="l" rtl="0">
              <a:buNone/>
            </a:pPr>
            <a:r>
              <a:rPr lang="en-US" b="1" dirty="0"/>
              <a:t> </a:t>
            </a:r>
            <a:r>
              <a:rPr lang="en-US" dirty="0"/>
              <a:t>Endometrial ablation is a minimally invasive option for treatment of heavy or prolonged uterine bleeding when medical therapy fails or in patients who do not want to use chronic medical therapy.</a:t>
            </a:r>
          </a:p>
          <a:p>
            <a:pPr algn="l" rtl="0">
              <a:buNone/>
            </a:pPr>
            <a:endParaRPr lang="en-US" dirty="0"/>
          </a:p>
        </p:txBody>
      </p:sp>
    </p:spTree>
    <p:extLst>
      <p:ext uri="{BB962C8B-B14F-4D97-AF65-F5344CB8AC3E}">
        <p14:creationId xmlns:p14="http://schemas.microsoft.com/office/powerpoint/2010/main" val="3853530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943600"/>
          </a:xfrm>
        </p:spPr>
        <p:txBody>
          <a:bodyPr>
            <a:normAutofit/>
          </a:bodyPr>
          <a:lstStyle/>
          <a:p>
            <a:pPr algn="l" rtl="0">
              <a:buNone/>
            </a:pPr>
            <a:r>
              <a:rPr lang="en-US" sz="2400" dirty="0"/>
              <a:t>The first-generation techniques including </a:t>
            </a:r>
            <a:r>
              <a:rPr lang="en-US" sz="2400" dirty="0" err="1"/>
              <a:t>transcervical</a:t>
            </a:r>
            <a:r>
              <a:rPr lang="en-US" sz="2400" dirty="0"/>
              <a:t> resection of the </a:t>
            </a:r>
            <a:r>
              <a:rPr lang="en-US" sz="2400" dirty="0" err="1"/>
              <a:t>endometrium</a:t>
            </a:r>
            <a:r>
              <a:rPr lang="en-US" sz="2400" dirty="0"/>
              <a:t> with electrical diathermy or </a:t>
            </a:r>
            <a:r>
              <a:rPr lang="en-US" sz="2400" dirty="0" err="1"/>
              <a:t>rollerball</a:t>
            </a:r>
            <a:r>
              <a:rPr lang="en-US" sz="2400" dirty="0"/>
              <a:t> ablation have largely been replaced by newer second-generation techniques including: </a:t>
            </a:r>
          </a:p>
          <a:p>
            <a:pPr algn="l" rtl="0">
              <a:buNone/>
            </a:pPr>
            <a:r>
              <a:rPr lang="en-US" sz="2400" dirty="0"/>
              <a:t>• Impedance controlled endometrial ablation (</a:t>
            </a:r>
            <a:r>
              <a:rPr lang="en-US" sz="2400" dirty="0" err="1"/>
              <a:t>Novosure</a:t>
            </a:r>
            <a:r>
              <a:rPr lang="en-US" sz="2400" dirty="0"/>
              <a:t>™). </a:t>
            </a:r>
          </a:p>
          <a:p>
            <a:pPr algn="l" rtl="0">
              <a:buNone/>
            </a:pPr>
            <a:r>
              <a:rPr lang="en-US" sz="2400" dirty="0"/>
              <a:t>• Thermal uterine balloon therapy. </a:t>
            </a:r>
          </a:p>
          <a:p>
            <a:pPr algn="l" rtl="0">
              <a:buNone/>
            </a:pPr>
            <a:r>
              <a:rPr lang="en-US" sz="2400" dirty="0"/>
              <a:t>• Microwave ablation (</a:t>
            </a:r>
            <a:r>
              <a:rPr lang="en-US" sz="2400" dirty="0" err="1"/>
              <a:t>Microsulis</a:t>
            </a:r>
            <a:r>
              <a:rPr lang="en-US" sz="2400" dirty="0"/>
              <a:t>™)</a:t>
            </a:r>
            <a:endParaRPr lang="ar-JO" sz="2400" dirty="0"/>
          </a:p>
        </p:txBody>
      </p:sp>
      <p:pic>
        <p:nvPicPr>
          <p:cNvPr id="4" name="Picture 2" descr="NovaSure: A Procedure For Heavy Menstrual Bleeding | Hull University  Teaching Hospitals NHS Trust"/>
          <p:cNvPicPr>
            <a:picLocks noChangeAspect="1" noChangeArrowheads="1"/>
          </p:cNvPicPr>
          <p:nvPr/>
        </p:nvPicPr>
        <p:blipFill>
          <a:blip r:embed="rId2" cstate="print"/>
          <a:srcRect/>
          <a:stretch>
            <a:fillRect/>
          </a:stretch>
        </p:blipFill>
        <p:spPr bwMode="auto">
          <a:xfrm>
            <a:off x="381000" y="3219450"/>
            <a:ext cx="8410062" cy="3638550"/>
          </a:xfrm>
          <a:prstGeom prst="rect">
            <a:avLst/>
          </a:prstGeom>
          <a:noFill/>
        </p:spPr>
      </p:pic>
    </p:spTree>
    <p:extLst>
      <p:ext uri="{BB962C8B-B14F-4D97-AF65-F5344CB8AC3E}">
        <p14:creationId xmlns:p14="http://schemas.microsoft.com/office/powerpoint/2010/main" val="2439427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77500" lnSpcReduction="20000"/>
          </a:bodyPr>
          <a:lstStyle/>
          <a:p>
            <a:pPr algn="l" rtl="0">
              <a:buNone/>
            </a:pPr>
            <a:r>
              <a:rPr lang="en-US" sz="3600" b="1" dirty="0"/>
              <a:t>MIRENA VS. ENDOMETRIAL ABLATION</a:t>
            </a:r>
          </a:p>
          <a:p>
            <a:pPr algn="l" rtl="0">
              <a:buNone/>
            </a:pPr>
            <a:endParaRPr lang="en-US" sz="3600" b="1" dirty="0"/>
          </a:p>
          <a:p>
            <a:pPr algn="l" rtl="0">
              <a:buNone/>
            </a:pPr>
            <a:r>
              <a:rPr lang="en-US" dirty="0"/>
              <a:t> Both are effective in reducing menstrual blood loss. The decision to use the LNG 52 or endometrial ablation depends on a patient's preferences regarding treatment factors, such as plans for fertility and contraception, convenience, and risks of anesthesia. The LNG 52 is a reversible contraceptive. </a:t>
            </a:r>
            <a:r>
              <a:rPr lang="en-US" u="sng" dirty="0"/>
              <a:t>Pregnancy is contraindicated after endometrial ablation</a:t>
            </a:r>
            <a:r>
              <a:rPr lang="en-US" dirty="0"/>
              <a:t>, but the procedure may not prevent pregnancy; thus, patients will need to continue to use contraception following ablation. </a:t>
            </a:r>
            <a:r>
              <a:rPr lang="en-US" u="sng" dirty="0"/>
              <a:t>The LNG 52 is placed in an office setting and requires no or local anesthesia. </a:t>
            </a:r>
            <a:r>
              <a:rPr lang="en-US" dirty="0"/>
              <a:t>Endometrial ablation can also be done in an office but is often performed in an operating room under general anesthesia. If successful, </a:t>
            </a:r>
            <a:r>
              <a:rPr lang="en-US" u="sng" dirty="0"/>
              <a:t>endometrial ablation is performed once, while the LNG 52 needs to be replaced at regular intervals every five years.</a:t>
            </a:r>
            <a:endParaRPr lang="ar-JO" u="sng" dirty="0"/>
          </a:p>
        </p:txBody>
      </p:sp>
    </p:spTree>
    <p:extLst>
      <p:ext uri="{BB962C8B-B14F-4D97-AF65-F5344CB8AC3E}">
        <p14:creationId xmlns:p14="http://schemas.microsoft.com/office/powerpoint/2010/main" val="309488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l" rtl="0"/>
            <a:r>
              <a:rPr lang="en-US" b="1" dirty="0"/>
              <a:t>Uterine artery </a:t>
            </a:r>
            <a:r>
              <a:rPr lang="en-US" b="1" dirty="0" err="1"/>
              <a:t>embolization</a:t>
            </a:r>
            <a:endParaRPr lang="en-US" b="1" dirty="0"/>
          </a:p>
          <a:p>
            <a:pPr algn="l" rtl="0">
              <a:buNone/>
            </a:pPr>
            <a:r>
              <a:rPr lang="en-US" b="1" dirty="0"/>
              <a:t> </a:t>
            </a:r>
            <a:r>
              <a:rPr lang="en-US" dirty="0"/>
              <a:t>Uterine artery </a:t>
            </a:r>
            <a:r>
              <a:rPr lang="en-US" dirty="0" err="1"/>
              <a:t>embolization</a:t>
            </a:r>
            <a:r>
              <a:rPr lang="en-US" dirty="0"/>
              <a:t> is an option for patients with uterine </a:t>
            </a:r>
            <a:r>
              <a:rPr lang="en-US" dirty="0" err="1"/>
              <a:t>leiomyomas</a:t>
            </a:r>
            <a:r>
              <a:rPr lang="en-US" dirty="0"/>
              <a:t>.</a:t>
            </a:r>
          </a:p>
          <a:p>
            <a:pPr algn="l" rtl="0">
              <a:buNone/>
            </a:pPr>
            <a:r>
              <a:rPr lang="en-US" dirty="0"/>
              <a:t>Women wishing to retain their fertility should be counseled carefully before undergoing UAE as the effects on subsequent reproductive function are uncertain. Pregnancies have been reported in the literature, but concerns remain over </a:t>
            </a:r>
            <a:r>
              <a:rPr lang="en-US" u="sng" dirty="0"/>
              <a:t>premature ovarian failure </a:t>
            </a:r>
            <a:r>
              <a:rPr lang="en-US" dirty="0"/>
              <a:t>and effects on the </a:t>
            </a:r>
            <a:r>
              <a:rPr lang="en-US" dirty="0" err="1"/>
              <a:t>endometrium</a:t>
            </a:r>
            <a:r>
              <a:rPr lang="en-US" dirty="0"/>
              <a:t> that may lead to </a:t>
            </a:r>
            <a:r>
              <a:rPr lang="en-US" u="sng" dirty="0"/>
              <a:t>abnormal </a:t>
            </a:r>
            <a:r>
              <a:rPr lang="en-US" u="sng" dirty="0" err="1"/>
              <a:t>placentation</a:t>
            </a:r>
            <a:r>
              <a:rPr lang="en-US" dirty="0"/>
              <a:t>.</a:t>
            </a:r>
            <a:endParaRPr lang="ar-JO" dirty="0"/>
          </a:p>
        </p:txBody>
      </p:sp>
    </p:spTree>
    <p:extLst>
      <p:ext uri="{BB962C8B-B14F-4D97-AF65-F5344CB8AC3E}">
        <p14:creationId xmlns:p14="http://schemas.microsoft.com/office/powerpoint/2010/main" val="676890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l" rtl="0"/>
            <a:r>
              <a:rPr lang="en-US" b="1" dirty="0"/>
              <a:t>Hysterectomy</a:t>
            </a:r>
            <a:r>
              <a:rPr lang="en-US" dirty="0"/>
              <a:t> </a:t>
            </a:r>
          </a:p>
          <a:p>
            <a:pPr algn="l" rtl="0">
              <a:buNone/>
            </a:pPr>
            <a:r>
              <a:rPr lang="en-US" dirty="0"/>
              <a:t> Hysterectomy represents definitive treatment for uterine bleeding. This procedure has a high rate of patient satisfaction because it is curative, is frequently performed after medical management has failed, is not associated with drug-related side effects, and does not require repeated procedures or prolonged follow-up.</a:t>
            </a:r>
            <a:endParaRPr lang="ar-JO" dirty="0"/>
          </a:p>
        </p:txBody>
      </p:sp>
    </p:spTree>
    <p:extLst>
      <p:ext uri="{BB962C8B-B14F-4D97-AF65-F5344CB8AC3E}">
        <p14:creationId xmlns:p14="http://schemas.microsoft.com/office/powerpoint/2010/main" val="2009119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484784"/>
            <a:ext cx="7349480" cy="4392488"/>
          </a:xfrm>
          <a:solidFill>
            <a:schemeClr val="bg2"/>
          </a:solidFill>
        </p:spPr>
        <p:txBody>
          <a:bodyPr>
            <a:noAutofit/>
          </a:bodyPr>
          <a:lstStyle/>
          <a:p>
            <a:pPr algn="ctr" rtl="0">
              <a:buNone/>
            </a:pPr>
            <a:r>
              <a:rPr lang="en-US" sz="13800" b="1" dirty="0">
                <a:solidFill>
                  <a:schemeClr val="tx2">
                    <a:lumMod val="60000"/>
                    <a:lumOff val="40000"/>
                  </a:schemeClr>
                </a:solidFill>
                <a:latin typeface="Arial Rounded MT Bold" pitchFamily="34" charset="0"/>
              </a:rPr>
              <a:t>THANK YOU!</a:t>
            </a:r>
            <a:endParaRPr lang="ar-JO" sz="13800" b="1" dirty="0">
              <a:solidFill>
                <a:schemeClr val="tx2">
                  <a:lumMod val="60000"/>
                  <a:lumOff val="40000"/>
                </a:schemeClr>
              </a:solidFill>
              <a:latin typeface="Arial Rounded MT Bold" pitchFamily="34" charset="0"/>
            </a:endParaRPr>
          </a:p>
        </p:txBody>
      </p:sp>
    </p:spTree>
    <p:extLst>
      <p:ext uri="{BB962C8B-B14F-4D97-AF65-F5344CB8AC3E}">
        <p14:creationId xmlns:p14="http://schemas.microsoft.com/office/powerpoint/2010/main" val="287575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stretch>
            <a:fillRect/>
          </a:stretch>
        </p:blipFill>
        <p:spPr>
          <a:xfrm>
            <a:off x="515967" y="844284"/>
            <a:ext cx="8280919" cy="5760640"/>
          </a:xfrm>
          <a:prstGeom prst="rect">
            <a:avLst/>
          </a:prstGeom>
        </p:spPr>
      </p:pic>
    </p:spTree>
    <p:extLst>
      <p:ext uri="{BB962C8B-B14F-4D97-AF65-F5344CB8AC3E}">
        <p14:creationId xmlns:p14="http://schemas.microsoft.com/office/powerpoint/2010/main" val="167557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010"/>
            <a:ext cx="8496944" cy="1031965"/>
          </a:xfrm>
          <a:solidFill>
            <a:schemeClr val="bg2"/>
          </a:solidFill>
        </p:spPr>
        <p:txBody>
          <a:bodyPr>
            <a:normAutofit fontScale="90000"/>
          </a:bodyPr>
          <a:lstStyle/>
          <a:p>
            <a:pPr algn="l"/>
            <a:r>
              <a:rPr lang="en-US" b="1" dirty="0"/>
              <a:t>FIGO classification of the causes of AUB</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A8C70E0-4C05-8ED3-88A6-E95DA62E3144}"/>
                  </a:ext>
                </a:extLst>
              </p14:cNvPr>
              <p14:cNvContentPartPr/>
              <p14:nvPr/>
            </p14:nvContentPartPr>
            <p14:xfrm>
              <a:off x="1051982" y="1378714"/>
              <a:ext cx="16920" cy="5760"/>
            </p14:xfrm>
          </p:contentPart>
        </mc:Choice>
        <mc:Fallback xmlns="">
          <p:pic>
            <p:nvPicPr>
              <p:cNvPr id="4" name="Ink 3">
                <a:extLst>
                  <a:ext uri="{FF2B5EF4-FFF2-40B4-BE49-F238E27FC236}">
                    <a16:creationId xmlns:a16="http://schemas.microsoft.com/office/drawing/2014/main" id="{5A8C70E0-4C05-8ED3-88A6-E95DA62E3144}"/>
                  </a:ext>
                </a:extLst>
              </p:cNvPr>
              <p:cNvPicPr/>
              <p:nvPr/>
            </p:nvPicPr>
            <p:blipFill>
              <a:blip r:embed="rId3"/>
              <a:stretch>
                <a:fillRect/>
              </a:stretch>
            </p:blipFill>
            <p:spPr>
              <a:xfrm>
                <a:off x="1036862" y="1363234"/>
                <a:ext cx="47160" cy="36360"/>
              </a:xfrm>
              <a:prstGeom prst="rect">
                <a:avLst/>
              </a:prstGeom>
            </p:spPr>
          </p:pic>
        </mc:Fallback>
      </mc:AlternateContent>
      <p:pic>
        <p:nvPicPr>
          <p:cNvPr id="7" name="Picture 6">
            <a:extLst>
              <a:ext uri="{FF2B5EF4-FFF2-40B4-BE49-F238E27FC236}">
                <a16:creationId xmlns:a16="http://schemas.microsoft.com/office/drawing/2014/main" id="{215004EA-F21A-D058-AE29-2DCE86AC1E5E}"/>
              </a:ext>
            </a:extLst>
          </p:cNvPr>
          <p:cNvPicPr>
            <a:picLocks noChangeAspect="1"/>
          </p:cNvPicPr>
          <p:nvPr/>
        </p:nvPicPr>
        <p:blipFill rotWithShape="1">
          <a:blip r:embed="rId4"/>
          <a:srcRect t="3687" r="3387" b="2539"/>
          <a:stretch/>
        </p:blipFill>
        <p:spPr>
          <a:xfrm>
            <a:off x="2" y="1240975"/>
            <a:ext cx="9143998" cy="5617024"/>
          </a:xfrm>
          <a:prstGeom prst="rect">
            <a:avLst/>
          </a:prstGeom>
        </p:spPr>
      </p:pic>
    </p:spTree>
    <p:extLst>
      <p:ext uri="{BB962C8B-B14F-4D97-AF65-F5344CB8AC3E}">
        <p14:creationId xmlns:p14="http://schemas.microsoft.com/office/powerpoint/2010/main" val="163994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15200" cy="850106"/>
          </a:xfrm>
          <a:solidFill>
            <a:srgbClr val="92D050"/>
          </a:solidFill>
        </p:spPr>
        <p:txBody>
          <a:bodyPr/>
          <a:lstStyle/>
          <a:p>
            <a:r>
              <a:rPr lang="en-US" dirty="0"/>
              <a:t>Notes</a:t>
            </a:r>
            <a:endParaRPr lang="ar-SA" dirty="0"/>
          </a:p>
        </p:txBody>
      </p:sp>
      <p:sp>
        <p:nvSpPr>
          <p:cNvPr id="3" name="Content Placeholder 2"/>
          <p:cNvSpPr>
            <a:spLocks noGrp="1"/>
          </p:cNvSpPr>
          <p:nvPr>
            <p:ph idx="1"/>
          </p:nvPr>
        </p:nvSpPr>
        <p:spPr>
          <a:xfrm>
            <a:off x="215516" y="1110754"/>
            <a:ext cx="8712968" cy="5112568"/>
          </a:xfrm>
        </p:spPr>
        <p:txBody>
          <a:bodyPr>
            <a:normAutofit/>
          </a:bodyPr>
          <a:lstStyle/>
          <a:p>
            <a:pPr algn="l" rtl="0">
              <a:buFont typeface="Wingdings" pitchFamily="2" charset="2"/>
              <a:buChar char="q"/>
            </a:pPr>
            <a:r>
              <a:rPr lang="en-US" sz="3600" b="1" dirty="0">
                <a:solidFill>
                  <a:srgbClr val="00B0F0"/>
                </a:solidFill>
              </a:rPr>
              <a:t>HMB</a:t>
            </a:r>
            <a:r>
              <a:rPr lang="en-US" sz="2800" b="1" dirty="0">
                <a:solidFill>
                  <a:srgbClr val="00B0F0"/>
                </a:solidFill>
              </a:rPr>
              <a:t> : </a:t>
            </a:r>
            <a:r>
              <a:rPr lang="en-US" sz="2800" dirty="0"/>
              <a:t>often seen with structural lesion &amp; </a:t>
            </a:r>
            <a:r>
              <a:rPr lang="en-US" sz="2800" dirty="0" err="1"/>
              <a:t>coagulopathy</a:t>
            </a:r>
            <a:r>
              <a:rPr lang="en-US" sz="2800" dirty="0"/>
              <a:t>.</a:t>
            </a:r>
          </a:p>
          <a:p>
            <a:pPr algn="l" rtl="0">
              <a:buFont typeface="Wingdings" pitchFamily="2" charset="2"/>
              <a:buChar char="q"/>
            </a:pPr>
            <a:r>
              <a:rPr lang="en-US" b="1" dirty="0">
                <a:solidFill>
                  <a:srgbClr val="00B0F0"/>
                </a:solidFill>
              </a:rPr>
              <a:t>Prolonged menses :</a:t>
            </a:r>
            <a:r>
              <a:rPr lang="en-US" sz="2800" b="1" dirty="0">
                <a:solidFill>
                  <a:srgbClr val="00B0F0"/>
                </a:solidFill>
              </a:rPr>
              <a:t> </a:t>
            </a:r>
            <a:r>
              <a:rPr lang="en-US" sz="2800" dirty="0"/>
              <a:t>often, but not always, associated with heavy menstrual bleeding</a:t>
            </a:r>
          </a:p>
          <a:p>
            <a:pPr algn="l" rtl="0">
              <a:buFont typeface="Wingdings" pitchFamily="2" charset="2"/>
              <a:buChar char="q"/>
            </a:pPr>
            <a:r>
              <a:rPr lang="en-US" sz="3600" b="1" dirty="0">
                <a:solidFill>
                  <a:srgbClr val="00B0F0"/>
                </a:solidFill>
              </a:rPr>
              <a:t>IMB</a:t>
            </a:r>
            <a:r>
              <a:rPr lang="en-US" sz="2800" b="1" dirty="0">
                <a:solidFill>
                  <a:srgbClr val="00B0F0"/>
                </a:solidFill>
              </a:rPr>
              <a:t> : </a:t>
            </a:r>
            <a:r>
              <a:rPr lang="en-US" sz="2800" dirty="0"/>
              <a:t>often seen with polyps or cervical causes .</a:t>
            </a:r>
          </a:p>
          <a:p>
            <a:pPr algn="l" rtl="0">
              <a:buFont typeface="Wingdings" pitchFamily="2" charset="2"/>
              <a:buChar char="q"/>
            </a:pPr>
            <a:r>
              <a:rPr lang="en-US" sz="3600" b="1" dirty="0">
                <a:solidFill>
                  <a:srgbClr val="00B0F0"/>
                </a:solidFill>
              </a:rPr>
              <a:t>PCB</a:t>
            </a:r>
            <a:r>
              <a:rPr lang="en-US" sz="2800" dirty="0"/>
              <a:t>: Often associated with cervical abnormalities.</a:t>
            </a:r>
          </a:p>
          <a:p>
            <a:pPr algn="l" rtl="0">
              <a:buFont typeface="Wingdings" pitchFamily="2" charset="2"/>
              <a:buChar char="q"/>
            </a:pPr>
            <a:endParaRPr lang="en-US" sz="2800" dirty="0"/>
          </a:p>
        </p:txBody>
      </p:sp>
    </p:spTree>
    <p:extLst>
      <p:ext uri="{BB962C8B-B14F-4D97-AF65-F5344CB8AC3E}">
        <p14:creationId xmlns:p14="http://schemas.microsoft.com/office/powerpoint/2010/main" val="3146292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1AE7-39C9-FF0B-DAC5-20F91358289A}"/>
              </a:ext>
            </a:extLst>
          </p:cNvPr>
          <p:cNvSpPr>
            <a:spLocks noGrp="1"/>
          </p:cNvSpPr>
          <p:nvPr>
            <p:ph type="title"/>
          </p:nvPr>
        </p:nvSpPr>
        <p:spPr/>
        <p:txBody>
          <a:bodyPr/>
          <a:lstStyle/>
          <a:p>
            <a:endParaRPr lang="en-JO"/>
          </a:p>
        </p:txBody>
      </p:sp>
      <p:pic>
        <p:nvPicPr>
          <p:cNvPr id="6" name="Content Placeholder 8">
            <a:extLst>
              <a:ext uri="{FF2B5EF4-FFF2-40B4-BE49-F238E27FC236}">
                <a16:creationId xmlns:a16="http://schemas.microsoft.com/office/drawing/2014/main" id="{CA0BD86C-53D1-861A-A096-D9203EA4B389}"/>
              </a:ext>
            </a:extLst>
          </p:cNvPr>
          <p:cNvPicPr>
            <a:picLocks noGrp="1" noChangeAspect="1"/>
          </p:cNvPicPr>
          <p:nvPr>
            <p:ph idx="1"/>
          </p:nvPr>
        </p:nvPicPr>
        <p:blipFill>
          <a:blip r:embed="rId2"/>
          <a:stretch>
            <a:fillRect/>
          </a:stretch>
        </p:blipFill>
        <p:spPr>
          <a:xfrm>
            <a:off x="98534" y="186122"/>
            <a:ext cx="8708132" cy="6397240"/>
          </a:xfrm>
          <a:prstGeom prst="rect">
            <a:avLst/>
          </a:prstGeom>
        </p:spPr>
      </p:pic>
    </p:spTree>
    <p:extLst>
      <p:ext uri="{BB962C8B-B14F-4D97-AF65-F5344CB8AC3E}">
        <p14:creationId xmlns:p14="http://schemas.microsoft.com/office/powerpoint/2010/main" val="467063214"/>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nd">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2526</Words>
  <Application>Microsoft Office PowerPoint</Application>
  <PresentationFormat>On-screen Show (4:3)</PresentationFormat>
  <Paragraphs>293</Paragraphs>
  <Slides>57</Slides>
  <Notes>3</Notes>
  <HiddenSlides>0</HiddenSlides>
  <MMClips>0</MMClips>
  <ScaleCrop>false</ScaleCrop>
  <HeadingPairs>
    <vt:vector size="4" baseType="variant">
      <vt:variant>
        <vt:lpstr>Theme</vt:lpstr>
      </vt:variant>
      <vt:variant>
        <vt:i4>4</vt:i4>
      </vt:variant>
      <vt:variant>
        <vt:lpstr>Slide Titles</vt:lpstr>
      </vt:variant>
      <vt:variant>
        <vt:i4>57</vt:i4>
      </vt:variant>
    </vt:vector>
  </HeadingPairs>
  <TitlesOfParts>
    <vt:vector size="61" baseType="lpstr">
      <vt:lpstr>سمة Office</vt:lpstr>
      <vt:lpstr>نسق Office</vt:lpstr>
      <vt:lpstr>Dividend</vt:lpstr>
      <vt:lpstr>Office Theme</vt:lpstr>
      <vt:lpstr>(Abnormal Uterine  Bleeding)</vt:lpstr>
      <vt:lpstr>Definition </vt:lpstr>
      <vt:lpstr>Normal cycle </vt:lpstr>
      <vt:lpstr>PowerPoint Presentation</vt:lpstr>
      <vt:lpstr>Old terms to describe the cycle disorders</vt:lpstr>
      <vt:lpstr>PowerPoint Presentation</vt:lpstr>
      <vt:lpstr>FIGO classification of the causes of AUB</vt:lpstr>
      <vt:lpstr>Notes</vt:lpstr>
      <vt:lpstr>PowerPoint Presentation</vt:lpstr>
      <vt:lpstr>PowerPoint Presentation</vt:lpstr>
      <vt:lpstr>PMB: Bleeding more than 1 year after cessation of periods.  We consider it Malignancy Until proven otherwise ..(although just 10% of PMB is due to malignancy)</vt:lpstr>
      <vt:lpstr>NOTES</vt:lpstr>
      <vt:lpstr>PowerPoint Presentation</vt:lpstr>
      <vt:lpstr>PowerPoint Presentation</vt:lpstr>
      <vt:lpstr>PowerPoint Presentation</vt:lpstr>
      <vt:lpstr>PowerPoint Presentation</vt:lpstr>
      <vt:lpstr>PowerPoint Presentation</vt:lpstr>
      <vt:lpstr>Polyps : </vt:lpstr>
      <vt:lpstr>PowerPoint Presentation</vt:lpstr>
      <vt:lpstr>Uterine Adenomyosis</vt:lpstr>
      <vt:lpstr>EPIDEMIOLOGY AND RISK FACTORS</vt:lpstr>
      <vt:lpstr>CLINICAL MANIFESTATIONS </vt:lpstr>
      <vt:lpstr>DIAGNOSIS</vt:lpstr>
      <vt:lpstr>Submucosal leiomyoma </vt:lpstr>
      <vt:lpstr>cont</vt:lpstr>
      <vt:lpstr>PowerPoint Presentation</vt:lpstr>
      <vt:lpstr>Malignancy And Hyperplasia</vt:lpstr>
      <vt:lpstr>COEIN</vt:lpstr>
      <vt:lpstr>C-Coagulation  Von Willebrand  Disease </vt:lpstr>
      <vt:lpstr>C-Coagulation:  Von Willebrand Disease cont.</vt:lpstr>
      <vt:lpstr>C-Coagulation </vt:lpstr>
      <vt:lpstr>O-Ovulation Dysfunction  </vt:lpstr>
      <vt:lpstr>O-Ovulation Dysfunction </vt:lpstr>
      <vt:lpstr>O-Ovulation Dysfunction </vt:lpstr>
      <vt:lpstr>PowerPoint Presentation</vt:lpstr>
      <vt:lpstr>PowerPoint Presentation</vt:lpstr>
      <vt:lpstr>PowerPoint Presentation</vt:lpstr>
      <vt:lpstr>O-Ovulation Dysfunction </vt:lpstr>
      <vt:lpstr>E-Endometrial  </vt:lpstr>
      <vt:lpstr>I-Iatrogenic </vt:lpstr>
      <vt:lpstr>N-Not otherwise specified    </vt:lpstr>
      <vt:lpstr>MANAGMENT</vt:lpstr>
      <vt:lpstr>Medical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Surgical therapy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Uterine  Bleeding)</dc:title>
  <dc:creator>lenovo</dc:creator>
  <cp:lastModifiedBy>morad kawaldah</cp:lastModifiedBy>
  <cp:revision>40</cp:revision>
  <dcterms:created xsi:type="dcterms:W3CDTF">2021-12-19T19:23:46Z</dcterms:created>
  <dcterms:modified xsi:type="dcterms:W3CDTF">2024-09-25T18:57:05Z</dcterms:modified>
</cp:coreProperties>
</file>