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C6C9F-EA23-4DB3-8C37-ADB3BD3E59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FDB6D0-40B7-494A-93F5-17DCE3342D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9F3FB7-2BC0-4D23-9374-5E458726E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2C23-9965-4A2B-A4F5-5F68911080A2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64DB47-678D-42E0-BBD5-766A0F4C9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FD31C9-F966-4E87-B03A-44546CFCE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2EBC4-BC6C-48BA-9EC5-8DCA6A52E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474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EAB7C-213F-4EB8-9AF8-52529D052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ACD4CF-CD8C-4647-B793-A6E625C993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CA994F-1907-43BD-8EAE-8A7BF7181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2C23-9965-4A2B-A4F5-5F68911080A2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712D64-9FE2-4009-937C-E31B66B20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AD3AEB-2389-41AE-B95F-92991B8B0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2EBC4-BC6C-48BA-9EC5-8DCA6A52E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358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47F8B6-04A7-4778-A36F-A1F7E3259F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A8709A-0910-4B82-AF03-0369ADF7FC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9BE927-6522-4F98-B664-E3CC712F22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2C23-9965-4A2B-A4F5-5F68911080A2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7EC29-B2BE-4DFE-B59E-6E3CE338F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EDDD73-353B-402F-83F2-ACC2F093B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2EBC4-BC6C-48BA-9EC5-8DCA6A52E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874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0E05C-9A63-4454-B1AF-2EB8F19670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E218D9-D246-496D-96A4-B18107F1A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2D1E7D-095A-49B3-85DA-D59C88C1F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2C23-9965-4A2B-A4F5-5F68911080A2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3123EC-1997-41E6-8B7E-B7B39C552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44D99-866A-46A0-BB78-C5E5204A4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2EBC4-BC6C-48BA-9EC5-8DCA6A52E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99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17F4B-C022-4A75-8EB0-631B8022A5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B3668B-D993-4617-A683-4320834838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886B0-BD23-4B7C-AFB7-F941572E6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2C23-9965-4A2B-A4F5-5F68911080A2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7721B7-7539-4D72-AAE4-15A233DE3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D9B5A-3D2F-4FB9-9384-44E338A28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2EBC4-BC6C-48BA-9EC5-8DCA6A52E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382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3FA99-83CA-40EA-A21A-A31E631FE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6E130-FC28-412D-8500-E0C11BA211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6D6C93-60B2-4D18-9050-87F989A243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79DEA3-037D-48E9-9EAD-51D0601E1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2C23-9965-4A2B-A4F5-5F68911080A2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F77020-6CD8-4DB9-B080-A03C86C4D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C0B8ED-F0CB-40DB-9B14-3B806EEC7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2EBC4-BC6C-48BA-9EC5-8DCA6A52E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95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1FCC3-1C0F-4B44-A9C0-C62056B09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07342E-FF47-4B99-A502-5912E79396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795CCE-49C2-49D2-8BD8-F8CE52C0A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0D0231-C765-4983-8891-4C695E4DE9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09E87DD-B32C-452D-A247-B2FB3CD16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21EE11-BFCD-40F5-ACC9-F6A5C295B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2C23-9965-4A2B-A4F5-5F68911080A2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EA0D95-4582-43A9-812D-EF07F1301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3B2D45-B956-4142-A2A8-FD2DE22F4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2EBC4-BC6C-48BA-9EC5-8DCA6A52E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412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E4D45-C491-40F5-A67D-441A2BDC9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893910-FFA6-483F-9A45-E292BCE45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2C23-9965-4A2B-A4F5-5F68911080A2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ADA9FB-8073-4C59-814E-9C18FD443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7FBEBF2-4CF2-41D6-9A6D-AFC4CE6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2EBC4-BC6C-48BA-9EC5-8DCA6A52E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4868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07D318-B1D7-4ABE-AB61-CE38412E4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2C23-9965-4A2B-A4F5-5F68911080A2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970809-A863-48E5-8A62-C705B141E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749DD9-92D4-495F-8688-6AB5D8EE9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2EBC4-BC6C-48BA-9EC5-8DCA6A52E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079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6626F-F33F-40E8-B26C-57B0ABAA9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62C8E-B502-4761-94CF-BDC110ABE6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1B1DE3-439F-4A86-926B-E3BC82FC1F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CECD26-6CCD-4522-B1B3-F1B2E699D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2C23-9965-4A2B-A4F5-5F68911080A2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2D39C8-D97F-4FA5-AEF9-981AC1594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B73137-204C-42AA-955E-FCFE3A3A7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2EBC4-BC6C-48BA-9EC5-8DCA6A52E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080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319A7-E566-44D2-8DD7-72D9588E1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73B272-0512-4E43-B721-2B47FDC113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C75146-6B34-48C9-B10E-5510F3B521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C22B72-DA1B-4578-A0E1-FEBB6F97D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E2C23-9965-4A2B-A4F5-5F68911080A2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FEC7A8-692A-44F0-853A-D0B69B900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15D619-1DF5-43E5-8B05-7A1178864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2EBC4-BC6C-48BA-9EC5-8DCA6A52E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127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B821FC-BAAA-41A4-ABEB-9B51AFEC9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108ACB-3AEA-4BE2-ACE9-85451E0B63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CBD77-2A46-488E-8F15-A27A8D5A80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E2C23-9965-4A2B-A4F5-5F68911080A2}" type="datetimeFigureOut">
              <a:rPr lang="en-US" smtClean="0"/>
              <a:t>2/11/2020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7C56A-91BE-455B-A97B-EADBEA3D8D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992D3C-B5D6-4A39-B3DC-5BA9C7113E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2EBC4-BC6C-48BA-9EC5-8DCA6A52EE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88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A47FF17-04C6-4825-AE6C-6C18379DF687}"/>
              </a:ext>
            </a:extLst>
          </p:cNvPr>
          <p:cNvSpPr txBox="1"/>
          <p:nvPr/>
        </p:nvSpPr>
        <p:spPr>
          <a:xfrm>
            <a:off x="2169111" y="745725"/>
            <a:ext cx="794551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Bahnschrift Light" panose="020B0502040204020203" pitchFamily="34" charset="0"/>
              </a:rPr>
              <a:t>Chemical regulation of respiration.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3849AA-D337-4C99-87A4-1070F3950482}"/>
              </a:ext>
            </a:extLst>
          </p:cNvPr>
          <p:cNvSpPr txBox="1"/>
          <p:nvPr/>
        </p:nvSpPr>
        <p:spPr>
          <a:xfrm>
            <a:off x="399495" y="1589103"/>
            <a:ext cx="7235301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*Respiratory center connects to skeletal muscle according to: </a:t>
            </a:r>
            <a:r>
              <a:rPr lang="en-US" sz="2000" b="1" dirty="0">
                <a:solidFill>
                  <a:srgbClr val="C00000"/>
                </a:solidFill>
                <a:latin typeface="Agency FB" panose="020B0503020202020204" pitchFamily="34" charset="0"/>
              </a:rPr>
              <a:t>Alar reflex theory                  </a:t>
            </a:r>
            <a:r>
              <a:rPr lang="en-US" b="1" dirty="0"/>
              <a:t>movement of the skeletal muscle leading to increase in respiratory rate.</a:t>
            </a: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A1AE8135-5B9F-4D61-A958-5644DCF29AAB}"/>
              </a:ext>
            </a:extLst>
          </p:cNvPr>
          <p:cNvSpPr/>
          <p:nvPr/>
        </p:nvSpPr>
        <p:spPr>
          <a:xfrm>
            <a:off x="1189608" y="1923966"/>
            <a:ext cx="701335" cy="3151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DAEC0CE-8494-40FD-A8FA-E959B2F07035}"/>
              </a:ext>
            </a:extLst>
          </p:cNvPr>
          <p:cNvSpPr txBox="1"/>
          <p:nvPr/>
        </p:nvSpPr>
        <p:spPr>
          <a:xfrm>
            <a:off x="408373" y="2752078"/>
            <a:ext cx="73507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*Chemoreceptor : join with chemical substances.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0A422B8-3416-4FD5-A49E-F38E764AB760}"/>
              </a:ext>
            </a:extLst>
          </p:cNvPr>
          <p:cNvCxnSpPr>
            <a:cxnSpLocks/>
          </p:cNvCxnSpPr>
          <p:nvPr/>
        </p:nvCxnSpPr>
        <p:spPr>
          <a:xfrm>
            <a:off x="1189608" y="3121410"/>
            <a:ext cx="568171" cy="53791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C57A1A5A-C417-4FA4-B1E4-DA9449824892}"/>
              </a:ext>
            </a:extLst>
          </p:cNvPr>
          <p:cNvSpPr/>
          <p:nvPr/>
        </p:nvSpPr>
        <p:spPr>
          <a:xfrm>
            <a:off x="1890943" y="3299500"/>
            <a:ext cx="1642370" cy="69606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DF871ED-44C1-403D-9230-9EBA376452F4}"/>
              </a:ext>
            </a:extLst>
          </p:cNvPr>
          <p:cNvSpPr txBox="1"/>
          <p:nvPr/>
        </p:nvSpPr>
        <p:spPr>
          <a:xfrm>
            <a:off x="2280082" y="3305384"/>
            <a:ext cx="12221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EG" sz="2000" b="1" dirty="0"/>
              <a:t>مستقبلات كيميائية.</a:t>
            </a:r>
            <a:endParaRPr lang="en-US" sz="2000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6F8E7AC-C147-4D4A-BDC7-B1B81B995B5A}"/>
              </a:ext>
            </a:extLst>
          </p:cNvPr>
          <p:cNvSpPr txBox="1"/>
          <p:nvPr/>
        </p:nvSpPr>
        <p:spPr>
          <a:xfrm>
            <a:off x="399495" y="4173656"/>
            <a:ext cx="433230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rgbClr val="C00000"/>
                </a:solidFill>
                <a:latin typeface="Bodoni MT" panose="02070603080606020203" pitchFamily="18" charset="0"/>
              </a:rPr>
              <a:t>E.x</a:t>
            </a:r>
            <a:r>
              <a:rPr lang="en-US" sz="2000" b="1" dirty="0">
                <a:solidFill>
                  <a:srgbClr val="C00000"/>
                </a:solidFill>
                <a:latin typeface="Bodoni MT" panose="02070603080606020203" pitchFamily="18" charset="0"/>
              </a:rPr>
              <a:t>:</a:t>
            </a:r>
          </a:p>
          <a:p>
            <a:r>
              <a:rPr lang="en-US" dirty="0"/>
              <a:t> </a:t>
            </a:r>
            <a:r>
              <a:rPr lang="en-US" b="1" dirty="0">
                <a:solidFill>
                  <a:srgbClr val="C00000"/>
                </a:solidFill>
                <a:latin typeface="Bell MT" panose="02020503060305020303" pitchFamily="18" charset="0"/>
              </a:rPr>
              <a:t>1)</a:t>
            </a:r>
            <a:r>
              <a:rPr lang="en-US" b="1" dirty="0" err="1">
                <a:solidFill>
                  <a:srgbClr val="C00000"/>
                </a:solidFill>
                <a:latin typeface="Bell MT" panose="02020503060305020303" pitchFamily="18" charset="0"/>
              </a:rPr>
              <a:t>Glucoreceptor</a:t>
            </a:r>
            <a:r>
              <a:rPr lang="en-US" b="1" dirty="0">
                <a:solidFill>
                  <a:srgbClr val="C00000"/>
                </a:solidFill>
                <a:latin typeface="Bell MT" panose="02020503060305020303" pitchFamily="18" charset="0"/>
              </a:rPr>
              <a:t>: </a:t>
            </a:r>
            <a:r>
              <a:rPr lang="ar-EG" b="1" dirty="0">
                <a:solidFill>
                  <a:srgbClr val="C00000"/>
                </a:solidFill>
                <a:latin typeface="Bell MT" panose="02020503060305020303" pitchFamily="18" charset="0"/>
              </a:rPr>
              <a:t>        </a:t>
            </a:r>
            <a:r>
              <a:rPr lang="ar-EG" dirty="0"/>
              <a:t>تستقبل تركيز الجلوكوز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7DB9837-C682-4C3D-A0B5-E64F8B3EEFE9}"/>
              </a:ext>
            </a:extLst>
          </p:cNvPr>
          <p:cNvSpPr txBox="1"/>
          <p:nvPr/>
        </p:nvSpPr>
        <p:spPr>
          <a:xfrm>
            <a:off x="448322" y="4962567"/>
            <a:ext cx="35688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  <a:latin typeface="Bell MT" panose="02020503060305020303" pitchFamily="18" charset="0"/>
              </a:rPr>
              <a:t>2)Osmoreceptor: </a:t>
            </a:r>
            <a:r>
              <a:rPr lang="ar-EG" dirty="0"/>
              <a:t>تستقبل تركيز الملح</a:t>
            </a:r>
            <a:endParaRPr lang="en-US" dirty="0"/>
          </a:p>
          <a:p>
            <a:r>
              <a:rPr lang="en-US" dirty="0"/>
              <a:t>(Na, Cl, K).</a:t>
            </a:r>
          </a:p>
          <a:p>
            <a:endParaRPr lang="en-US" dirty="0"/>
          </a:p>
          <a:p>
            <a:r>
              <a:rPr lang="en-US" b="1" dirty="0">
                <a:solidFill>
                  <a:srgbClr val="C00000"/>
                </a:solidFill>
                <a:latin typeface="Bell MT" panose="02020503060305020303" pitchFamily="18" charset="0"/>
              </a:rPr>
              <a:t>3)Baroreceptor:</a:t>
            </a:r>
            <a:r>
              <a:rPr lang="ar-EG" dirty="0"/>
              <a:t>تستقبل الضغط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364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870C2BC-E354-4CCC-AD08-771ED255C110}"/>
              </a:ext>
            </a:extLst>
          </p:cNvPr>
          <p:cNvSpPr txBox="1"/>
          <p:nvPr/>
        </p:nvSpPr>
        <p:spPr>
          <a:xfrm>
            <a:off x="4767309" y="337351"/>
            <a:ext cx="28230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Garamond" panose="02020404030301010803" pitchFamily="18" charset="0"/>
              </a:rPr>
              <a:t>Chemoreceptor</a:t>
            </a:r>
            <a:r>
              <a:rPr lang="en-US" dirty="0"/>
              <a:t>.</a:t>
            </a:r>
          </a:p>
        </p:txBody>
      </p:sp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41FC6FB9-2190-455D-9B2A-B90783E6A775}"/>
              </a:ext>
            </a:extLst>
          </p:cNvPr>
          <p:cNvCxnSpPr>
            <a:cxnSpLocks/>
          </p:cNvCxnSpPr>
          <p:nvPr/>
        </p:nvCxnSpPr>
        <p:spPr>
          <a:xfrm rot="5400000">
            <a:off x="5080704" y="922995"/>
            <a:ext cx="994862" cy="870015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7983A9E3-4FE0-4ECF-9E1A-1DAD79D9AB55}"/>
              </a:ext>
            </a:extLst>
          </p:cNvPr>
          <p:cNvCxnSpPr/>
          <p:nvPr/>
        </p:nvCxnSpPr>
        <p:spPr>
          <a:xfrm rot="16200000" flipH="1">
            <a:off x="5901891" y="962946"/>
            <a:ext cx="1012618" cy="790113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80914225-473B-46B8-9D14-E0E83D062916}"/>
              </a:ext>
            </a:extLst>
          </p:cNvPr>
          <p:cNvSpPr txBox="1"/>
          <p:nvPr/>
        </p:nvSpPr>
        <p:spPr>
          <a:xfrm>
            <a:off x="4614169" y="1855434"/>
            <a:ext cx="1882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Periphral</a:t>
            </a:r>
            <a:r>
              <a:rPr lang="en-US" dirty="0"/>
              <a:t>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7A2D497-C381-4D69-8ED0-BF2D737AE4F8}"/>
              </a:ext>
            </a:extLst>
          </p:cNvPr>
          <p:cNvSpPr txBox="1"/>
          <p:nvPr/>
        </p:nvSpPr>
        <p:spPr>
          <a:xfrm>
            <a:off x="6343095" y="1882065"/>
            <a:ext cx="10830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Central.</a:t>
            </a:r>
          </a:p>
          <a:p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11BB497-6D1C-41E0-906D-7EBB8D8FC475}"/>
              </a:ext>
            </a:extLst>
          </p:cNvPr>
          <p:cNvSpPr txBox="1"/>
          <p:nvPr/>
        </p:nvSpPr>
        <p:spPr>
          <a:xfrm>
            <a:off x="90998" y="2205231"/>
            <a:ext cx="346894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Candara Light" panose="020E0502030303020204" pitchFamily="34" charset="0"/>
              </a:rPr>
              <a:t>*Highly vascularized structure.</a:t>
            </a:r>
          </a:p>
          <a:p>
            <a:endParaRPr lang="en-US" sz="2000" b="1" dirty="0">
              <a:solidFill>
                <a:schemeClr val="accent1">
                  <a:lumMod val="50000"/>
                </a:schemeClr>
              </a:solidFill>
              <a:latin typeface="Candara Light" panose="020E0502030303020204" pitchFamily="34" charset="0"/>
            </a:endParaRPr>
          </a:p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Candara Light" panose="020E0502030303020204" pitchFamily="34" charset="0"/>
              </a:rPr>
              <a:t>*Very sensitive for changing of O2,CO2,H+</a:t>
            </a:r>
          </a:p>
          <a:p>
            <a:endParaRPr lang="en-US" sz="2000" b="1" dirty="0">
              <a:solidFill>
                <a:schemeClr val="accent1">
                  <a:lumMod val="50000"/>
                </a:schemeClr>
              </a:solidFill>
              <a:latin typeface="Candara Light" panose="020E0502030303020204" pitchFamily="34" charset="0"/>
            </a:endParaRPr>
          </a:p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Candara Light" panose="020E0502030303020204" pitchFamily="34" charset="0"/>
              </a:rPr>
              <a:t>*Carotid bodies: </a:t>
            </a:r>
            <a:r>
              <a:rPr lang="ar-EG" sz="2000" b="1" dirty="0">
                <a:solidFill>
                  <a:schemeClr val="accent1">
                    <a:lumMod val="50000"/>
                  </a:schemeClr>
                </a:solidFill>
                <a:latin typeface="Candara Light" panose="020E0502030303020204" pitchFamily="34" charset="0"/>
              </a:rPr>
              <a:t>متوصلة بالعصب 9</a:t>
            </a:r>
          </a:p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Candara Light" panose="020E0502030303020204" pitchFamily="34" charset="0"/>
              </a:rPr>
              <a:t>(Glossopharyngeal)</a:t>
            </a:r>
          </a:p>
          <a:p>
            <a:endParaRPr lang="en-US" sz="2000" b="1" dirty="0">
              <a:solidFill>
                <a:schemeClr val="accent1">
                  <a:lumMod val="50000"/>
                </a:schemeClr>
              </a:solidFill>
              <a:latin typeface="Candara Light" panose="020E0502030303020204" pitchFamily="34" charset="0"/>
            </a:endParaRPr>
          </a:p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Candara Light" panose="020E0502030303020204" pitchFamily="34" charset="0"/>
              </a:rPr>
              <a:t>*Aortic arch:</a:t>
            </a:r>
            <a:r>
              <a:rPr lang="ar-EG" sz="2000" b="1" dirty="0">
                <a:solidFill>
                  <a:schemeClr val="accent1">
                    <a:lumMod val="50000"/>
                  </a:schemeClr>
                </a:solidFill>
                <a:latin typeface="Candara Light" panose="020E0502030303020204" pitchFamily="34" charset="0"/>
              </a:rPr>
              <a:t>متوصلة بالعصب 10</a:t>
            </a:r>
          </a:p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Candara Light" panose="020E0502030303020204" pitchFamily="34" charset="0"/>
              </a:rPr>
              <a:t>(</a:t>
            </a:r>
            <a:r>
              <a:rPr lang="en-US" sz="2000" b="1" dirty="0" err="1">
                <a:solidFill>
                  <a:schemeClr val="accent1">
                    <a:lumMod val="50000"/>
                  </a:schemeClr>
                </a:solidFill>
                <a:latin typeface="Candara Light" panose="020E0502030303020204" pitchFamily="34" charset="0"/>
              </a:rPr>
              <a:t>vagus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Candara Light" panose="020E0502030303020204" pitchFamily="34" charset="0"/>
              </a:rPr>
              <a:t> nerve)</a:t>
            </a:r>
          </a:p>
        </p:txBody>
      </p: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D10030AB-7F51-421C-BADB-A6B6944E2CFD}"/>
              </a:ext>
            </a:extLst>
          </p:cNvPr>
          <p:cNvCxnSpPr/>
          <p:nvPr/>
        </p:nvCxnSpPr>
        <p:spPr>
          <a:xfrm rot="10800000" flipV="1">
            <a:off x="3462291" y="2083618"/>
            <a:ext cx="1225119" cy="58592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7564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DEF9E0E-64B8-44FB-9946-91E5EB4586CC}"/>
              </a:ext>
            </a:extLst>
          </p:cNvPr>
          <p:cNvSpPr txBox="1"/>
          <p:nvPr/>
        </p:nvSpPr>
        <p:spPr>
          <a:xfrm>
            <a:off x="1926454" y="541538"/>
            <a:ext cx="4403325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+mj-lt"/>
              </a:rPr>
              <a:t>*detect normal respiration</a:t>
            </a:r>
          </a:p>
          <a:p>
            <a:endParaRPr lang="en-US" sz="2000" b="1" dirty="0">
              <a:latin typeface="+mj-lt"/>
            </a:endParaRPr>
          </a:p>
          <a:p>
            <a:r>
              <a:rPr lang="en-US" sz="2000" b="1" dirty="0">
                <a:latin typeface="+mj-lt"/>
              </a:rPr>
              <a:t>O2   :stimulate respiration.</a:t>
            </a:r>
          </a:p>
          <a:p>
            <a:endParaRPr lang="en-US" sz="2000" b="1" dirty="0">
              <a:latin typeface="+mj-lt"/>
            </a:endParaRPr>
          </a:p>
          <a:p>
            <a:r>
              <a:rPr lang="en-US" sz="2000" b="1" dirty="0">
                <a:latin typeface="+mj-lt"/>
              </a:rPr>
              <a:t>O2 </a:t>
            </a:r>
            <a:r>
              <a:rPr lang="ar-EG" sz="2000" b="1" dirty="0">
                <a:latin typeface="+mj-lt"/>
              </a:rPr>
              <a:t>(الطبيعي)</a:t>
            </a:r>
            <a:r>
              <a:rPr lang="en-US" sz="2000" b="1" dirty="0">
                <a:latin typeface="+mj-lt"/>
              </a:rPr>
              <a:t>  : respiration </a:t>
            </a:r>
            <a:r>
              <a:rPr lang="ar-EG" sz="2000" b="1" dirty="0">
                <a:latin typeface="+mj-lt"/>
              </a:rPr>
              <a:t>بتهدي ال</a:t>
            </a:r>
            <a:endParaRPr lang="en-US" sz="2000" b="1" dirty="0">
              <a:latin typeface="+mj-lt"/>
            </a:endParaRPr>
          </a:p>
        </p:txBody>
      </p:sp>
      <p:sp>
        <p:nvSpPr>
          <p:cNvPr id="5" name="Arrow: Up 4">
            <a:extLst>
              <a:ext uri="{FF2B5EF4-FFF2-40B4-BE49-F238E27FC236}">
                <a16:creationId xmlns:a16="http://schemas.microsoft.com/office/drawing/2014/main" id="{99E1DBD4-DB7C-4F80-BBAF-9C30596663BD}"/>
              </a:ext>
            </a:extLst>
          </p:cNvPr>
          <p:cNvSpPr/>
          <p:nvPr/>
        </p:nvSpPr>
        <p:spPr>
          <a:xfrm>
            <a:off x="1713390" y="1683511"/>
            <a:ext cx="213064" cy="41725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00FF1B78-C023-4B63-B46C-56C7AD66AB52}"/>
              </a:ext>
            </a:extLst>
          </p:cNvPr>
          <p:cNvSpPr/>
          <p:nvPr/>
        </p:nvSpPr>
        <p:spPr>
          <a:xfrm>
            <a:off x="1713390" y="1148520"/>
            <a:ext cx="213064" cy="4172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19FD5C-6D99-4F69-9B4E-B51F5FCE1536}"/>
              </a:ext>
            </a:extLst>
          </p:cNvPr>
          <p:cNvSpPr txBox="1"/>
          <p:nvPr/>
        </p:nvSpPr>
        <p:spPr>
          <a:xfrm>
            <a:off x="0" y="2396970"/>
            <a:ext cx="854919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+mj-lt"/>
              </a:rPr>
              <a:t>#peripheral chemoreceptors are more sensitive for 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Hypoxia </a:t>
            </a:r>
            <a:r>
              <a:rPr lang="en-US" sz="2000" b="1" dirty="0">
                <a:latin typeface="+mj-lt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(MCQ)</a:t>
            </a:r>
          </a:p>
          <a:p>
            <a:endParaRPr lang="en-US" sz="2000" b="1" dirty="0">
              <a:latin typeface="+mj-lt"/>
            </a:endParaRPr>
          </a:p>
          <a:p>
            <a:r>
              <a:rPr lang="en-US" sz="2000" b="1" dirty="0">
                <a:latin typeface="+mj-lt"/>
              </a:rPr>
              <a:t>#central chemoreceptors are more sensitive for </a:t>
            </a:r>
            <a:r>
              <a:rPr lang="en-US" sz="2400" b="1" dirty="0" err="1">
                <a:solidFill>
                  <a:schemeClr val="accent1">
                    <a:lumMod val="75000"/>
                  </a:schemeClr>
                </a:solidFill>
                <a:latin typeface="+mj-lt"/>
              </a:rPr>
              <a:t>hypercapnea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+mj-lt"/>
              </a:rPr>
              <a:t>(MCQ)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90ED2F-EACC-4838-A834-AE6FD9FBCD9A}"/>
              </a:ext>
            </a:extLst>
          </p:cNvPr>
          <p:cNvSpPr txBox="1"/>
          <p:nvPr/>
        </p:nvSpPr>
        <p:spPr>
          <a:xfrm>
            <a:off x="115409" y="3719744"/>
            <a:ext cx="66404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+mj-lt"/>
              </a:rPr>
              <a:t>*sources of H+ :</a:t>
            </a:r>
          </a:p>
          <a:p>
            <a:pPr marL="342900" indent="-342900">
              <a:buAutoNum type="arabicParenR"/>
            </a:pPr>
            <a:r>
              <a:rPr lang="en-US" sz="2000" b="1" dirty="0">
                <a:latin typeface="+mj-lt"/>
              </a:rPr>
              <a:t>Co2 + H2O             H2CO3             H+   +  HCO3-</a:t>
            </a:r>
            <a:endParaRPr lang="ar-EG" sz="2000" b="1" dirty="0">
              <a:latin typeface="+mj-lt"/>
            </a:endParaRPr>
          </a:p>
          <a:p>
            <a:pPr marL="342900" indent="-342900">
              <a:buAutoNum type="arabicParenR"/>
            </a:pPr>
            <a:endParaRPr lang="ar-EG" sz="2000" b="1" dirty="0">
              <a:latin typeface="+mj-lt"/>
            </a:endParaRPr>
          </a:p>
          <a:p>
            <a:endParaRPr lang="en-US" sz="2000" b="1" dirty="0">
              <a:latin typeface="+mj-lt"/>
            </a:endParaRPr>
          </a:p>
          <a:p>
            <a:r>
              <a:rPr lang="en-US" sz="2000" b="1" dirty="0">
                <a:latin typeface="+mj-lt"/>
              </a:rPr>
              <a:t>2)Metabolic changes  : central </a:t>
            </a:r>
            <a:r>
              <a:rPr lang="ar-EG" sz="2000" b="1" dirty="0">
                <a:latin typeface="+mj-lt"/>
              </a:rPr>
              <a:t>ما رح تتأثر فيه</a:t>
            </a:r>
          </a:p>
          <a:p>
            <a:r>
              <a:rPr lang="en-US" sz="2000" b="1" dirty="0">
                <a:latin typeface="+mj-lt"/>
              </a:rPr>
              <a:t>Brain stem </a:t>
            </a:r>
            <a:r>
              <a:rPr lang="ar-EG" sz="2000" b="1" dirty="0">
                <a:latin typeface="+mj-lt"/>
              </a:rPr>
              <a:t>لأنه ما بدخل لل</a:t>
            </a:r>
            <a:endParaRPr lang="en-US" sz="2000" b="1" dirty="0">
              <a:latin typeface="+mj-lt"/>
            </a:endParaRP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622D9E9A-7120-477C-AF7B-399F6257BA6E}"/>
              </a:ext>
            </a:extLst>
          </p:cNvPr>
          <p:cNvSpPr/>
          <p:nvPr/>
        </p:nvSpPr>
        <p:spPr>
          <a:xfrm>
            <a:off x="3138255" y="4189388"/>
            <a:ext cx="594804" cy="1775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BE2F322C-F257-4805-AF1C-E8BE1A4DE01E}"/>
              </a:ext>
            </a:extLst>
          </p:cNvPr>
          <p:cNvSpPr/>
          <p:nvPr/>
        </p:nvSpPr>
        <p:spPr>
          <a:xfrm>
            <a:off x="1713390" y="4189388"/>
            <a:ext cx="594804" cy="1775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4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C900125-2FA8-4573-8BBB-CA152EA83D70}"/>
              </a:ext>
            </a:extLst>
          </p:cNvPr>
          <p:cNvSpPr txBox="1"/>
          <p:nvPr/>
        </p:nvSpPr>
        <p:spPr>
          <a:xfrm>
            <a:off x="1669002" y="488272"/>
            <a:ext cx="353331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Garamond" panose="02020404030301010803" pitchFamily="18" charset="0"/>
              </a:rPr>
              <a:t>#Ca is the main stimulant of breathing</a:t>
            </a:r>
            <a:r>
              <a:rPr lang="en-US" dirty="0"/>
              <a:t> </a:t>
            </a:r>
            <a:r>
              <a:rPr lang="en-US" sz="2400" dirty="0">
                <a:solidFill>
                  <a:srgbClr val="FF0000"/>
                </a:solidFill>
                <a:latin typeface="+mj-lt"/>
              </a:rPr>
              <a:t>(MCQ)</a:t>
            </a:r>
          </a:p>
          <a:p>
            <a:r>
              <a:rPr lang="ar-EG" dirty="0"/>
              <a:t>يعني لو عندي نقص بالاكسجين الأنسجة بتتحمله أما لو كان في زيادة بثاني أكيسد الكربون ما بتتحمل وبتنهار</a:t>
            </a:r>
          </a:p>
          <a:p>
            <a:endParaRPr lang="ar-EG" dirty="0"/>
          </a:p>
          <a:p>
            <a:r>
              <a:rPr lang="en-US" sz="2000" b="1" dirty="0">
                <a:latin typeface="Garamond" panose="02020404030301010803" pitchFamily="18" charset="0"/>
              </a:rPr>
              <a:t> </a:t>
            </a:r>
            <a:r>
              <a:rPr lang="en-US" sz="2000" b="1">
                <a:latin typeface="Garamond" panose="02020404030301010803" pitchFamily="18" charset="0"/>
              </a:rPr>
              <a:t>**Ca </a:t>
            </a:r>
            <a:r>
              <a:rPr lang="en-US" sz="2000" b="1" dirty="0">
                <a:latin typeface="Garamond" panose="02020404030301010803" pitchFamily="18" charset="0"/>
              </a:rPr>
              <a:t>increasing : leading to Acidosis= </a:t>
            </a:r>
            <a:r>
              <a:rPr lang="en-US" sz="2400" b="1" dirty="0">
                <a:solidFill>
                  <a:srgbClr val="FF0000"/>
                </a:solidFill>
                <a:latin typeface="Agency FB" panose="020B0503020202020204" pitchFamily="34" charset="0"/>
              </a:rPr>
              <a:t>X</a:t>
            </a:r>
            <a:r>
              <a:rPr lang="en-US" sz="2000" b="1" dirty="0">
                <a:latin typeface="Garamond" panose="02020404030301010803" pitchFamily="18" charset="0"/>
              </a:rPr>
              <a:t> Homeostasis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9724F34-72E5-4E8E-861D-90F4D4744839}"/>
              </a:ext>
            </a:extLst>
          </p:cNvPr>
          <p:cNvSpPr txBox="1"/>
          <p:nvPr/>
        </p:nvSpPr>
        <p:spPr>
          <a:xfrm>
            <a:off x="1012054" y="3429000"/>
            <a:ext cx="9294921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EG" dirty="0"/>
              <a:t>لو مريض عنده مشاكل بالتنفس(</a:t>
            </a:r>
            <a:r>
              <a:rPr lang="ar-EG" b="1" dirty="0">
                <a:solidFill>
                  <a:srgbClr val="C00000"/>
                </a:solidFill>
              </a:rPr>
              <a:t>التهاب رئوي, ربو شعبي</a:t>
            </a:r>
            <a:r>
              <a:rPr lang="ar-EG" dirty="0"/>
              <a:t>) بنعطيه:</a:t>
            </a:r>
            <a:r>
              <a:rPr lang="en-US" dirty="0"/>
              <a:t>**</a:t>
            </a:r>
            <a:endParaRPr lang="ar-EG" dirty="0"/>
          </a:p>
          <a:p>
            <a:r>
              <a:rPr lang="ar-EG" dirty="0"/>
              <a:t> </a:t>
            </a:r>
            <a:r>
              <a:rPr lang="en-US" sz="2000" b="1" dirty="0"/>
              <a:t>Mix of CO2+O2 </a:t>
            </a:r>
            <a:r>
              <a:rPr lang="en-US" sz="2000" b="1" dirty="0">
                <a:solidFill>
                  <a:srgbClr val="C00000"/>
                </a:solidFill>
                <a:latin typeface="Bell MT" panose="02020503060305020303" pitchFamily="18" charset="0"/>
              </a:rPr>
              <a:t>(CARBOGEN)</a:t>
            </a:r>
          </a:p>
          <a:p>
            <a:r>
              <a:rPr lang="ar-EG" dirty="0"/>
              <a:t>مشان يضل نسبة من ثاني أكسيد الكربون بجسمه وبالتالي يحدث:</a:t>
            </a:r>
          </a:p>
          <a:p>
            <a:r>
              <a:rPr lang="en-US" sz="2000" b="1" dirty="0">
                <a:solidFill>
                  <a:srgbClr val="C00000"/>
                </a:solidFill>
              </a:rPr>
              <a:t>Stimulation of breathing.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70368B1-B4E2-4D64-A6D1-D862480BF2EF}"/>
              </a:ext>
            </a:extLst>
          </p:cNvPr>
          <p:cNvSpPr txBox="1"/>
          <p:nvPr/>
        </p:nvSpPr>
        <p:spPr>
          <a:xfrm>
            <a:off x="1012054" y="5140171"/>
            <a:ext cx="86823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latin typeface="Bell MT" panose="02020503060305020303" pitchFamily="18" charset="0"/>
              </a:rPr>
              <a:t>**If respiratory depression treated with pure O2 :peripheral receptors lead to stop breathing.</a:t>
            </a:r>
          </a:p>
        </p:txBody>
      </p:sp>
    </p:spTree>
    <p:extLst>
      <p:ext uri="{BB962C8B-B14F-4D97-AF65-F5344CB8AC3E}">
        <p14:creationId xmlns:p14="http://schemas.microsoft.com/office/powerpoint/2010/main" val="2376750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041BE-4551-4C1A-A704-67BA0155C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41EEC-F239-4B5A-92F6-09CBA6218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119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989F8-8DC0-4E80-9DAE-ABC36EE54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F274CB-73D7-449D-AC0D-0FCFA45696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9614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5198A-77C5-46F0-AC9A-A8BDB56BCF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950E8-9D03-44FC-B993-A7886A3426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676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2F616C-693D-4D86-BA7B-BCA8849550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DD9F7A-21E1-4AAF-9586-1A5110FAEA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227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281</Words>
  <Application>Microsoft Office PowerPoint</Application>
  <PresentationFormat>Widescreen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Agency FB</vt:lpstr>
      <vt:lpstr>Arial</vt:lpstr>
      <vt:lpstr>Bahnschrift Light</vt:lpstr>
      <vt:lpstr>Bell MT</vt:lpstr>
      <vt:lpstr>Bodoni MT</vt:lpstr>
      <vt:lpstr>Calibri</vt:lpstr>
      <vt:lpstr>Calibri Light</vt:lpstr>
      <vt:lpstr>Candara Light</vt:lpstr>
      <vt:lpstr>Garamond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LENOVO</cp:lastModifiedBy>
  <cp:revision>9</cp:revision>
  <dcterms:created xsi:type="dcterms:W3CDTF">2020-02-11T17:25:41Z</dcterms:created>
  <dcterms:modified xsi:type="dcterms:W3CDTF">2020-02-11T20:12:15Z</dcterms:modified>
</cp:coreProperties>
</file>