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7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3" r:id="rId3"/>
    <p:sldMasterId id="2147483686" r:id="rId4"/>
    <p:sldMasterId id="2147483712" r:id="rId5"/>
    <p:sldMasterId id="2147483751" r:id="rId6"/>
    <p:sldMasterId id="2147483764" r:id="rId7"/>
    <p:sldMasterId id="2147483777" r:id="rId8"/>
  </p:sldMasterIdLst>
  <p:sldIdLst>
    <p:sldId id="286" r:id="rId9"/>
    <p:sldId id="256" r:id="rId10"/>
    <p:sldId id="261" r:id="rId11"/>
    <p:sldId id="258" r:id="rId12"/>
    <p:sldId id="263" r:id="rId13"/>
    <p:sldId id="259" r:id="rId14"/>
    <p:sldId id="287" r:id="rId15"/>
    <p:sldId id="282" r:id="rId16"/>
    <p:sldId id="283" r:id="rId17"/>
    <p:sldId id="275" r:id="rId18"/>
    <p:sldId id="279" r:id="rId19"/>
    <p:sldId id="265" r:id="rId20"/>
    <p:sldId id="260" r:id="rId21"/>
    <p:sldId id="262" r:id="rId22"/>
    <p:sldId id="281" r:id="rId23"/>
    <p:sldId id="266" r:id="rId24"/>
    <p:sldId id="284" r:id="rId25"/>
    <p:sldId id="267" r:id="rId26"/>
    <p:sldId id="285" r:id="rId2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3C06C140-D3EC-471C-9B04-51FD7876B850}" type="datetimeFigureOut">
              <a:rPr lang="ar-EG" smtClean="0"/>
              <a:t>27/08/1444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289727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3C06C140-D3EC-471C-9B04-51FD7876B850}" type="datetimeFigureOut">
              <a:rPr lang="ar-EG" smtClean="0"/>
              <a:t>27/08/1444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1381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3C06C140-D3EC-471C-9B04-51FD7876B850}" type="datetimeFigureOut">
              <a:rPr lang="ar-EG" smtClean="0"/>
              <a:t>27/08/1444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55613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3C06C140-D3EC-471C-9B04-51FD7876B850}" type="datetimeFigureOut">
              <a:rPr lang="ar-EG" smtClean="0"/>
              <a:t>27/08/1444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1517003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6C140-D3EC-471C-9B04-51FD7876B850}" type="datetimeFigureOut">
              <a:rPr lang="ar-EG" smtClean="0"/>
              <a:t>27/08/1444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956609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3C06C140-D3EC-471C-9B04-51FD7876B850}" type="datetimeFigureOut">
              <a:rPr lang="ar-EG" smtClean="0"/>
              <a:t>27/08/1444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636474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3C06C140-D3EC-471C-9B04-51FD7876B850}" type="datetimeFigureOut">
              <a:rPr lang="ar-EG" smtClean="0"/>
              <a:t>27/08/1444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3750026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3C06C140-D3EC-471C-9B04-51FD7876B850}" type="datetimeFigureOut">
              <a:rPr lang="ar-EG" smtClean="0"/>
              <a:t>27/08/1444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1150643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6C140-D3EC-471C-9B04-51FD7876B850}" type="datetimeFigureOut">
              <a:rPr lang="ar-EG" smtClean="0"/>
              <a:t>27/08/1444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21693561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6C140-D3EC-471C-9B04-51FD7876B850}" type="datetimeFigureOut">
              <a:rPr lang="ar-EG" smtClean="0"/>
              <a:t>27/08/1444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231557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6C140-D3EC-471C-9B04-51FD7876B850}" type="datetimeFigureOut">
              <a:rPr lang="ar-EG" smtClean="0"/>
              <a:t>27/08/1444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EE33E0D-DCC6-49E9-82C3-5F789205C338}" type="slidenum">
              <a:rPr lang="ar-EG" smtClean="0"/>
              <a:t>‹#›</a:t>
            </a:fld>
            <a:endParaRPr lang="ar-EG"/>
          </a:p>
        </p:txBody>
      </p:sp>
    </p:spTree>
    <p:extLst>
      <p:ext uri="{BB962C8B-B14F-4D97-AF65-F5344CB8AC3E}">
        <p14:creationId xmlns:p14="http://schemas.microsoft.com/office/powerpoint/2010/main" val="10994250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B256E3-F50B-4077-AA6F-5393FCE4F37B}"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91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06C140-D3EC-471C-9B04-51FD7876B850}" type="datetimeFigureOut">
              <a:rPr lang="ar-EG" smtClean="0"/>
              <a:t>27/08/1444</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E33E0D-DCC6-49E9-82C3-5F789205C338}" type="slidenum">
              <a:rPr lang="ar-EG" smtClean="0"/>
              <a:t>‹#›</a:t>
            </a:fld>
            <a:endParaRPr lang="ar-EG"/>
          </a:p>
        </p:txBody>
      </p:sp>
    </p:spTree>
    <p:extLst>
      <p:ext uri="{BB962C8B-B14F-4D97-AF65-F5344CB8AC3E}">
        <p14:creationId xmlns:p14="http://schemas.microsoft.com/office/powerpoint/2010/main" val="195947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5E92-3751-B394-DC0A-55FF7165AC30}"/>
              </a:ext>
            </a:extLst>
          </p:cNvPr>
          <p:cNvSpPr>
            <a:spLocks noGrp="1"/>
          </p:cNvSpPr>
          <p:nvPr>
            <p:ph type="ctrTitle"/>
          </p:nvPr>
        </p:nvSpPr>
        <p:spPr/>
        <p:txBody>
          <a:bodyPr>
            <a:normAutofit/>
          </a:bodyPr>
          <a:lstStyle/>
          <a:p>
            <a:endParaRPr lang="en-US" sz="4800" b="1" dirty="0">
              <a:solidFill>
                <a:srgbClr val="FF0000"/>
              </a:solidFill>
            </a:endParaRPr>
          </a:p>
        </p:txBody>
      </p:sp>
      <p:sp>
        <p:nvSpPr>
          <p:cNvPr id="7" name="Subtitle 6">
            <a:extLst>
              <a:ext uri="{FF2B5EF4-FFF2-40B4-BE49-F238E27FC236}">
                <a16:creationId xmlns:a16="http://schemas.microsoft.com/office/drawing/2014/main" id="{0120A1A2-B85D-27BF-1887-B1EB16EB04B4}"/>
              </a:ext>
            </a:extLst>
          </p:cNvPr>
          <p:cNvSpPr>
            <a:spLocks noGrp="1"/>
          </p:cNvSpPr>
          <p:nvPr>
            <p:ph type="subTitle" idx="1"/>
          </p:nvPr>
        </p:nvSpPr>
        <p:spPr>
          <a:xfrm>
            <a:off x="1371600" y="5157191"/>
            <a:ext cx="6400800" cy="1470025"/>
          </a:xfrm>
        </p:spPr>
        <p:txBody>
          <a:bodyPr>
            <a:normAutofit/>
          </a:bodyPr>
          <a:lstStyle/>
          <a:p>
            <a:r>
              <a:rPr lang="en-US" sz="4000" b="1" dirty="0">
                <a:solidFill>
                  <a:srgbClr val="FF0000"/>
                </a:solidFill>
              </a:rPr>
              <a:t>Cyclic changes in females</a:t>
            </a:r>
          </a:p>
          <a:p>
            <a:r>
              <a:rPr lang="en-US" b="1" dirty="0">
                <a:solidFill>
                  <a:srgbClr val="FF0000"/>
                </a:solidFill>
                <a:latin typeface="Arial Black" panose="020B0A04020102020204" pitchFamily="34" charset="0"/>
              </a:rPr>
              <a:t>DR DALIA M. BIRAM</a:t>
            </a:r>
            <a:endParaRPr lang="en-US" dirty="0">
              <a:latin typeface="Arial Black" panose="020B0A04020102020204" pitchFamily="34" charset="0"/>
            </a:endParaRPr>
          </a:p>
        </p:txBody>
      </p:sp>
      <p:pic>
        <p:nvPicPr>
          <p:cNvPr id="6" name="Content Placeholder 5" descr="A picture containing website">
            <a:extLst>
              <a:ext uri="{FF2B5EF4-FFF2-40B4-BE49-F238E27FC236}">
                <a16:creationId xmlns:a16="http://schemas.microsoft.com/office/drawing/2014/main" id="{B94CFE2C-93C8-DAD1-512F-A669A08527F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23528" y="-99393"/>
            <a:ext cx="8964613" cy="5256583"/>
          </a:xfrm>
        </p:spPr>
      </p:pic>
    </p:spTree>
    <p:extLst>
      <p:ext uri="{BB962C8B-B14F-4D97-AF65-F5344CB8AC3E}">
        <p14:creationId xmlns:p14="http://schemas.microsoft.com/office/powerpoint/2010/main" val="219522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A64BBE-E4AE-3E7C-1D60-DB5C30B6B8DE}"/>
              </a:ext>
            </a:extLst>
          </p:cNvPr>
          <p:cNvSpPr>
            <a:spLocks noGrp="1"/>
          </p:cNvSpPr>
          <p:nvPr>
            <p:ph sz="half" idx="1"/>
          </p:nvPr>
        </p:nvSpPr>
        <p:spPr/>
        <p:txBody>
          <a:bodyPr>
            <a:normAutofit lnSpcReduction="10000"/>
          </a:bodyPr>
          <a:lstStyle/>
          <a:p>
            <a:pPr algn="l"/>
            <a:endParaRPr lang="en-US" sz="1800" b="0" i="0" u="none" strike="noStrike" baseline="0" dirty="0">
              <a:solidFill>
                <a:srgbClr val="000000"/>
              </a:solidFill>
              <a:latin typeface="Tahoma" panose="020B0604030504040204" pitchFamily="34" charset="0"/>
            </a:endParaRPr>
          </a:p>
          <a:p>
            <a:pPr marL="0" indent="0" algn="l" rtl="0">
              <a:buNone/>
            </a:pPr>
            <a:r>
              <a:rPr lang="en-US" sz="1800" b="1" i="0" u="none" strike="noStrike" baseline="0" dirty="0">
                <a:solidFill>
                  <a:srgbClr val="000000"/>
                </a:solidFill>
                <a:latin typeface="Tahoma" panose="020B0604030504040204" pitchFamily="34" charset="0"/>
              </a:rPr>
              <a:t>At the time of ovulation, the body temperature is slightly elevated, and the female feel pain in the iliac fossa ( mid-cycle pain ) . If this pain occurs on the right side , it may be miss diagnosed as acute appendicitis . </a:t>
            </a:r>
          </a:p>
          <a:p>
            <a:pPr marL="0" indent="0" algn="l" rtl="0">
              <a:buNone/>
            </a:pPr>
            <a:r>
              <a:rPr lang="en-US" sz="1800" b="1" i="0" u="none" strike="noStrike" baseline="0" dirty="0">
                <a:solidFill>
                  <a:srgbClr val="000000"/>
                </a:solidFill>
                <a:latin typeface="Wingdings" panose="05000000000000000000" pitchFamily="2" charset="2"/>
              </a:rPr>
              <a:t>▪ </a:t>
            </a:r>
            <a:r>
              <a:rPr lang="en-US" sz="1800" b="1" i="0" u="none" strike="noStrike" baseline="0" dirty="0">
                <a:solidFill>
                  <a:srgbClr val="000000"/>
                </a:solidFill>
                <a:latin typeface="Tahoma" panose="020B0604030504040204" pitchFamily="34" charset="0"/>
              </a:rPr>
              <a:t>Ovulation occur once every lunar month , approximately 14 days ( plus or minus one day ) before the beginning of next menstruation . </a:t>
            </a:r>
          </a:p>
          <a:p>
            <a:pPr marL="0" indent="0" algn="l" rtl="0">
              <a:buNone/>
            </a:pPr>
            <a:r>
              <a:rPr lang="en-US" sz="1800" b="1" i="0" u="none" strike="noStrike" baseline="0" dirty="0">
                <a:solidFill>
                  <a:srgbClr val="000000"/>
                </a:solidFill>
                <a:latin typeface="Wingdings" panose="05000000000000000000" pitchFamily="2" charset="2"/>
              </a:rPr>
              <a:t>▪ </a:t>
            </a:r>
            <a:r>
              <a:rPr lang="en-US" sz="1800" b="1" i="0" u="none" strike="noStrike" baseline="0" dirty="0">
                <a:solidFill>
                  <a:srgbClr val="000000"/>
                </a:solidFill>
                <a:latin typeface="Tahoma" panose="020B0604030504040204" pitchFamily="34" charset="0"/>
              </a:rPr>
              <a:t>Ovulation does not occur during pregnancy and occurs to less extend during lactation . </a:t>
            </a:r>
          </a:p>
          <a:p>
            <a:endParaRPr lang="en-US" dirty="0"/>
          </a:p>
        </p:txBody>
      </p:sp>
      <p:pic>
        <p:nvPicPr>
          <p:cNvPr id="7" name="Content Placeholder 6">
            <a:extLst>
              <a:ext uri="{FF2B5EF4-FFF2-40B4-BE49-F238E27FC236}">
                <a16:creationId xmlns:a16="http://schemas.microsoft.com/office/drawing/2014/main" id="{1338B56F-B273-034C-9627-3778CA4AA004}"/>
              </a:ext>
            </a:extLst>
          </p:cNvPr>
          <p:cNvPicPr>
            <a:picLocks noGrp="1" noChangeAspect="1"/>
          </p:cNvPicPr>
          <p:nvPr>
            <p:ph sz="half" idx="2"/>
          </p:nvPr>
        </p:nvPicPr>
        <p:blipFill>
          <a:blip r:embed="rId2"/>
          <a:stretch>
            <a:fillRect/>
          </a:stretch>
        </p:blipFill>
        <p:spPr>
          <a:xfrm>
            <a:off x="4495800" y="404664"/>
            <a:ext cx="4468688" cy="5904656"/>
          </a:xfrm>
          <a:prstGeom prst="rect">
            <a:avLst/>
          </a:prstGeom>
        </p:spPr>
      </p:pic>
    </p:spTree>
    <p:extLst>
      <p:ext uri="{BB962C8B-B14F-4D97-AF65-F5344CB8AC3E}">
        <p14:creationId xmlns:p14="http://schemas.microsoft.com/office/powerpoint/2010/main" val="282150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ts val="0"/>
              </a:spcBef>
              <a:spcAft>
                <a:spcPts val="0"/>
              </a:spcAft>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Fate of Graafian follicle:</a:t>
            </a:r>
            <a:b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Two important events occur to the Graafian follicle</a:t>
            </a:r>
            <a:b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 Ovulation.</a:t>
            </a:r>
            <a:b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 Formation of corpus luteum.</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endParaRPr lang="ar-EG" dirty="0"/>
          </a:p>
        </p:txBody>
      </p:sp>
      <p:sp>
        <p:nvSpPr>
          <p:cNvPr id="4" name="Content Placeholder 3">
            <a:extLst>
              <a:ext uri="{FF2B5EF4-FFF2-40B4-BE49-F238E27FC236}">
                <a16:creationId xmlns:a16="http://schemas.microsoft.com/office/drawing/2014/main" id="{364D47BB-189C-52AE-6218-C8143614633D}"/>
              </a:ext>
            </a:extLst>
          </p:cNvPr>
          <p:cNvSpPr>
            <a:spLocks noGrp="1"/>
          </p:cNvSpPr>
          <p:nvPr>
            <p:ph sz="half"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LH from pituitary will produce the following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1- Increases size of 2dry follicle to form Graafian follicle.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2- Stimulate collagenase enzyme resulting in digestion of collagen fibers surrounding the mature Graafian follicle.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3- Stimulate </a:t>
            </a:r>
            <a:r>
              <a:rPr kumimoji="0" lang="en-US" sz="20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mn-cs"/>
              </a:rPr>
              <a:t>prostaglandinsr</a:t>
            </a: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 </a:t>
            </a:r>
            <a:r>
              <a:rPr kumimoji="0" lang="en-US" sz="20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mn-cs"/>
              </a:rPr>
              <a:t>esulting</a:t>
            </a: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 in ovarian contraction.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4- Complete 1st meiotic division of primary oocyte to form 2dry oocyte (23 </a:t>
            </a:r>
            <a:r>
              <a:rPr kumimoji="0" lang="en-US" sz="20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mn-cs"/>
              </a:rPr>
              <a:t>ch</a:t>
            </a: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 and 1st polar body and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2nd meiotic division.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5- Ovulation.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6- Formation of corpus luteum inside the ovary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the ruptured Graafian follicle</a:t>
            </a: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a:t>
            </a:r>
            <a:endPar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endParaRPr>
          </a:p>
          <a:p>
            <a:endParaRPr lang="en-US" dirty="0"/>
          </a:p>
        </p:txBody>
      </p:sp>
      <p:sp>
        <p:nvSpPr>
          <p:cNvPr id="5" name="Content Placeholder 4">
            <a:extLst>
              <a:ext uri="{FF2B5EF4-FFF2-40B4-BE49-F238E27FC236}">
                <a16:creationId xmlns:a16="http://schemas.microsoft.com/office/drawing/2014/main" id="{9F4CEF3C-6634-C5DB-8A00-20C0427CC92D}"/>
              </a:ext>
            </a:extLst>
          </p:cNvPr>
          <p:cNvSpPr>
            <a:spLocks noGrp="1"/>
          </p:cNvSpPr>
          <p:nvPr>
            <p:ph sz="half" idx="2"/>
          </p:nvPr>
        </p:nvSpPr>
        <p:spPr/>
        <p:txBody>
          <a:bodyPr>
            <a:normAutofit fontScale="92500" lnSpcReduction="20000"/>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507" y="731837"/>
            <a:ext cx="4427985" cy="54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8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3995937" cy="49859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C00000"/>
                </a:solidFill>
                <a:effectLst/>
                <a:uLnTx/>
                <a:uFillTx/>
                <a:latin typeface="Arial Black" panose="020B0A04020102020204" pitchFamily="34" charset="0"/>
              </a:rPr>
              <a:t>3-POST OVULATORY (LUTEAL) PHASE:</a:t>
            </a:r>
            <a:endParaRPr kumimoji="0" lang="en-US" sz="1400" b="1" i="0" u="none" strike="noStrike" kern="1200" cap="none" spc="0" normalizeH="0" baseline="0" noProof="0" dirty="0">
              <a:ln>
                <a:noFill/>
              </a:ln>
              <a:solidFill>
                <a:srgbClr val="C00000"/>
              </a:solidFill>
              <a:effectLst/>
              <a:uLnTx/>
              <a:uFillTx/>
              <a:latin typeface="Arial Black" panose="020B0A04020102020204" pitchFamily="34" charset="0"/>
            </a:endParaRPr>
          </a:p>
          <a:p>
            <a:pPr marL="0" marR="0" algn="l">
              <a:spcBef>
                <a:spcPts val="0"/>
              </a:spcBef>
              <a:spcAft>
                <a:spcPts val="0"/>
              </a:spcAft>
            </a:pPr>
            <a:r>
              <a:rPr lang="en-US" sz="1600" dirty="0">
                <a:effectLst/>
                <a:latin typeface="New York"/>
                <a:ea typeface="Times New Roman" panose="02020603050405020304" pitchFamily="18" charset="0"/>
                <a:cs typeface="Traditional Arabic" panose="02020603050405020304" pitchFamily="18" charset="-78"/>
              </a:rPr>
              <a:t>-  </a:t>
            </a:r>
            <a:r>
              <a:rPr lang="en-US" b="1" dirty="0">
                <a:effectLst/>
                <a:latin typeface="New York"/>
                <a:ea typeface="Times New Roman" panose="02020603050405020304" pitchFamily="18" charset="0"/>
                <a:cs typeface="Traditional Arabic" panose="02020603050405020304" pitchFamily="18" charset="-78"/>
              </a:rPr>
              <a:t>Following ovulation, the granulosa cells </a:t>
            </a:r>
          </a:p>
          <a:p>
            <a:pPr marL="0" marR="0" algn="l">
              <a:spcBef>
                <a:spcPts val="0"/>
              </a:spcBef>
              <a:spcAft>
                <a:spcPts val="0"/>
              </a:spcAft>
            </a:pPr>
            <a:r>
              <a:rPr lang="en-US" b="1" dirty="0">
                <a:effectLst/>
                <a:latin typeface="New York"/>
                <a:ea typeface="Times New Roman" panose="02020603050405020304" pitchFamily="18" charset="0"/>
                <a:cs typeface="Traditional Arabic" panose="02020603050405020304" pitchFamily="18" charset="-78"/>
              </a:rPr>
              <a:t>of the ruptured follicle and the theca </a:t>
            </a:r>
          </a:p>
          <a:p>
            <a:pPr marL="0" marR="0" algn="l">
              <a:spcBef>
                <a:spcPts val="0"/>
              </a:spcBef>
              <a:spcAft>
                <a:spcPts val="0"/>
              </a:spcAft>
            </a:pPr>
            <a:r>
              <a:rPr lang="en-US" b="1" dirty="0">
                <a:effectLst/>
                <a:latin typeface="New York"/>
                <a:ea typeface="Times New Roman" panose="02020603050405020304" pitchFamily="18" charset="0"/>
                <a:cs typeface="Traditional Arabic" panose="02020603050405020304" pitchFamily="18" charset="-78"/>
              </a:rPr>
              <a:t>interna cells become polyhedral</a:t>
            </a:r>
          </a:p>
          <a:p>
            <a:pPr marL="0" marR="0" algn="l">
              <a:spcBef>
                <a:spcPts val="0"/>
              </a:spcBef>
              <a:spcAft>
                <a:spcPts val="0"/>
              </a:spcAft>
            </a:pPr>
            <a:r>
              <a:rPr lang="en-US" b="1" dirty="0">
                <a:effectLst/>
                <a:latin typeface="New York"/>
                <a:ea typeface="Times New Roman" panose="02020603050405020304" pitchFamily="18" charset="0"/>
                <a:cs typeface="Traditional Arabic" panose="02020603050405020304" pitchFamily="18" charset="-78"/>
              </a:rPr>
              <a:t>- Under the effect of LH, these cells contain yellowish pigment and change into luteal </a:t>
            </a:r>
          </a:p>
          <a:p>
            <a:pPr marL="0" marR="0" algn="l">
              <a:spcBef>
                <a:spcPts val="0"/>
              </a:spcBef>
              <a:spcAft>
                <a:spcPts val="0"/>
              </a:spcAft>
            </a:pPr>
            <a:r>
              <a:rPr lang="en-US" b="1" dirty="0">
                <a:effectLst/>
                <a:latin typeface="New York"/>
                <a:ea typeface="Times New Roman" panose="02020603050405020304" pitchFamily="18" charset="0"/>
                <a:cs typeface="Traditional Arabic" panose="02020603050405020304" pitchFamily="18" charset="-78"/>
              </a:rPr>
              <a:t>cells forming the </a:t>
            </a:r>
            <a:r>
              <a:rPr lang="en-US" b="1" i="1" dirty="0">
                <a:effectLst/>
                <a:latin typeface="New York"/>
                <a:ea typeface="Times New Roman" panose="02020603050405020304" pitchFamily="18" charset="0"/>
                <a:cs typeface="Traditional Arabic" panose="02020603050405020304" pitchFamily="18" charset="-78"/>
              </a:rPr>
              <a:t>corpus luteum</a:t>
            </a:r>
            <a:r>
              <a:rPr lang="en-US" b="1" dirty="0">
                <a:effectLst/>
                <a:latin typeface="New York"/>
                <a:ea typeface="Times New Roman" panose="02020603050405020304" pitchFamily="18" charset="0"/>
                <a:cs typeface="Traditional Arabic" panose="02020603050405020304" pitchFamily="18" charset="-78"/>
              </a:rPr>
              <a:t> (</a:t>
            </a:r>
            <a:r>
              <a:rPr lang="en-US" b="1" dirty="0" err="1">
                <a:effectLst/>
                <a:latin typeface="New York"/>
                <a:ea typeface="Times New Roman" panose="02020603050405020304" pitchFamily="18" charset="0"/>
                <a:cs typeface="Traditional Arabic" panose="02020603050405020304" pitchFamily="18" charset="-78"/>
              </a:rPr>
              <a:t>corpu</a:t>
            </a:r>
            <a:endParaRPr lang="en-US" b="1" dirty="0">
              <a:effectLst/>
              <a:latin typeface="New York"/>
              <a:ea typeface="Times New Roman" panose="02020603050405020304" pitchFamily="18" charset="0"/>
              <a:cs typeface="Traditional Arabic" panose="02020603050405020304" pitchFamily="18" charset="-78"/>
            </a:endParaRPr>
          </a:p>
          <a:p>
            <a:pPr marL="0" marR="0" algn="l">
              <a:spcBef>
                <a:spcPts val="0"/>
              </a:spcBef>
              <a:spcAft>
                <a:spcPts val="0"/>
              </a:spcAft>
            </a:pPr>
            <a:r>
              <a:rPr lang="en-US" b="1" dirty="0">
                <a:effectLst/>
                <a:latin typeface="New York"/>
                <a:ea typeface="Times New Roman" panose="02020603050405020304" pitchFamily="18" charset="0"/>
                <a:cs typeface="Traditional Arabic" panose="02020603050405020304" pitchFamily="18" charset="-78"/>
              </a:rPr>
              <a:t>body &amp; luteum = yellow).</a:t>
            </a:r>
          </a:p>
          <a:p>
            <a:pPr marL="0" marR="0" algn="l">
              <a:spcBef>
                <a:spcPts val="0"/>
              </a:spcBef>
              <a:spcAft>
                <a:spcPts val="0"/>
              </a:spcAft>
              <a:tabLst>
                <a:tab pos="228600" algn="r"/>
              </a:tabLst>
            </a:pPr>
            <a:r>
              <a:rPr lang="en-US" b="1" dirty="0">
                <a:effectLst/>
                <a:latin typeface="New York"/>
                <a:ea typeface="Times New Roman" panose="02020603050405020304" pitchFamily="18" charset="0"/>
                <a:cs typeface="Traditional Arabic" panose="02020603050405020304" pitchFamily="18" charset="-78"/>
              </a:rPr>
              <a:t>-  The corpus luteum  secretes </a:t>
            </a:r>
          </a:p>
          <a:p>
            <a:pPr marL="0" marR="0" algn="l">
              <a:spcBef>
                <a:spcPts val="0"/>
              </a:spcBef>
              <a:spcAft>
                <a:spcPts val="0"/>
              </a:spcAft>
              <a:tabLst>
                <a:tab pos="228600" algn="r"/>
              </a:tabLst>
            </a:pPr>
            <a:r>
              <a:rPr lang="en-US" b="1" dirty="0">
                <a:effectLst/>
                <a:latin typeface="New York"/>
                <a:ea typeface="Times New Roman" panose="02020603050405020304" pitchFamily="18" charset="0"/>
                <a:cs typeface="Traditional Arabic" panose="02020603050405020304" pitchFamily="18" charset="-78"/>
              </a:rPr>
              <a:t>progesterone hormone mainly and little </a:t>
            </a:r>
          </a:p>
          <a:p>
            <a:pPr marL="0" marR="0" algn="l">
              <a:spcBef>
                <a:spcPts val="0"/>
              </a:spcBef>
              <a:spcAft>
                <a:spcPts val="0"/>
              </a:spcAft>
              <a:tabLst>
                <a:tab pos="228600" algn="r"/>
              </a:tabLst>
            </a:pPr>
            <a:r>
              <a:rPr lang="en-US" b="1" dirty="0">
                <a:effectLst/>
                <a:latin typeface="New York"/>
                <a:ea typeface="Times New Roman" panose="02020603050405020304" pitchFamily="18" charset="0"/>
                <a:cs typeface="Traditional Arabic" panose="02020603050405020304" pitchFamily="18" charset="-78"/>
              </a:rPr>
              <a:t>estrogen. Progesterone hormone causes the </a:t>
            </a:r>
          </a:p>
          <a:p>
            <a:pPr marL="0" marR="0" algn="l">
              <a:spcBef>
                <a:spcPts val="0"/>
              </a:spcBef>
              <a:spcAft>
                <a:spcPts val="0"/>
              </a:spcAft>
              <a:tabLst>
                <a:tab pos="228600" algn="r"/>
              </a:tabLst>
            </a:pPr>
            <a:r>
              <a:rPr lang="en-US" b="1" dirty="0">
                <a:effectLst/>
                <a:latin typeface="New York"/>
                <a:ea typeface="Times New Roman" panose="02020603050405020304" pitchFamily="18" charset="0"/>
                <a:cs typeface="Traditional Arabic" panose="02020603050405020304" pitchFamily="18" charset="-78"/>
              </a:rPr>
              <a:t>secretory phase of the menstrual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FF0000"/>
              </a:solidFill>
              <a:effectLst/>
              <a:uLnTx/>
              <a:uFillTx/>
              <a:latin typeface="Calibri"/>
              <a:ea typeface="+mn-ea"/>
              <a:cs typeface="+mn-cs"/>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439" y="7354"/>
            <a:ext cx="4774686" cy="630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9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0099"/>
            <a:ext cx="8892480" cy="2800767"/>
          </a:xfrm>
          <a:prstGeom prst="rect">
            <a:avLst/>
          </a:prstGeom>
        </p:spPr>
        <p:txBody>
          <a:bodyPr wrap="square">
            <a:spAutoFit/>
          </a:bodyPr>
          <a:lstStyle/>
          <a:p>
            <a:pPr algn="l" rtl="0"/>
            <a:r>
              <a:rPr lang="en-US" sz="1600" b="1" dirty="0">
                <a:solidFill>
                  <a:srgbClr val="FF0000"/>
                </a:solidFill>
                <a:effectLst>
                  <a:outerShdw blurRad="38100" dist="38100" dir="2700000" algn="tl">
                    <a:srgbClr val="000000">
                      <a:alpha val="43137"/>
                    </a:srgbClr>
                  </a:outerShdw>
                </a:effectLst>
              </a:rPr>
              <a:t>Corpus Luteum</a:t>
            </a:r>
          </a:p>
          <a:p>
            <a:pPr algn="l" rtl="0"/>
            <a:r>
              <a:rPr lang="en-US" sz="1600" b="1" dirty="0">
                <a:solidFill>
                  <a:srgbClr val="002060"/>
                </a:solidFill>
                <a:effectLst>
                  <a:outerShdw blurRad="38100" dist="38100" dir="2700000" algn="tl">
                    <a:srgbClr val="000000">
                      <a:alpha val="43137"/>
                    </a:srgbClr>
                  </a:outerShdw>
                </a:effectLst>
              </a:rPr>
              <a:t>• It is the luteinized Graafian follicle under the effect of luteinizing hormone (L.H.). This occurs in the second half of ovarian cycle (luteal phase). Yellow pigments are deposited in granulosa and theca interna cells.</a:t>
            </a:r>
          </a:p>
          <a:p>
            <a:pPr algn="l" rtl="0"/>
            <a:r>
              <a:rPr lang="en-US" sz="1600" b="1" dirty="0">
                <a:solidFill>
                  <a:srgbClr val="002060"/>
                </a:solidFill>
                <a:effectLst>
                  <a:outerShdw blurRad="38100" dist="38100" dir="2700000" algn="tl">
                    <a:srgbClr val="000000">
                      <a:alpha val="43137"/>
                    </a:srgbClr>
                  </a:outerShdw>
                </a:effectLst>
              </a:rPr>
              <a:t>• Corpus luteum produces progesterone hormone which is responsible for secretory phase of uterine cycle.</a:t>
            </a:r>
          </a:p>
          <a:p>
            <a:pPr algn="l" rtl="0"/>
            <a:r>
              <a:rPr lang="en-US" sz="1600" b="1" dirty="0">
                <a:solidFill>
                  <a:srgbClr val="FF0000"/>
                </a:solidFill>
                <a:effectLst>
                  <a:outerShdw blurRad="38100" dist="38100" dir="2700000" algn="tl">
                    <a:srgbClr val="000000">
                      <a:alpha val="43137"/>
                    </a:srgbClr>
                  </a:outerShdw>
                </a:effectLst>
              </a:rPr>
              <a:t>• - Fate of corpus luteum:</a:t>
            </a:r>
          </a:p>
          <a:p>
            <a:pPr algn="l" rtl="0"/>
            <a:r>
              <a:rPr lang="en-US" sz="1600" b="1" dirty="0">
                <a:solidFill>
                  <a:srgbClr val="FF0000"/>
                </a:solidFill>
                <a:effectLst>
                  <a:outerShdw blurRad="38100" dist="38100" dir="2700000" algn="tl">
                    <a:srgbClr val="000000">
                      <a:alpha val="43137"/>
                    </a:srgbClr>
                  </a:outerShdw>
                </a:effectLst>
              </a:rPr>
              <a:t>– No fertilization, </a:t>
            </a:r>
            <a:r>
              <a:rPr lang="en-US" sz="1600" b="1" dirty="0">
                <a:solidFill>
                  <a:srgbClr val="002060"/>
                </a:solidFill>
                <a:effectLst>
                  <a:outerShdw blurRad="38100" dist="38100" dir="2700000" algn="tl">
                    <a:srgbClr val="000000">
                      <a:alpha val="43137"/>
                    </a:srgbClr>
                  </a:outerShdw>
                </a:effectLst>
              </a:rPr>
              <a:t>it lives for 10 days and the transformed into fibrous tissue called corpus albicans and stop secreting progesterone.</a:t>
            </a:r>
          </a:p>
          <a:p>
            <a:pPr algn="l" rtl="0"/>
            <a:r>
              <a:rPr lang="en-US" sz="1600" b="1" dirty="0">
                <a:solidFill>
                  <a:srgbClr val="FF0000"/>
                </a:solidFill>
                <a:effectLst>
                  <a:outerShdw blurRad="38100" dist="38100" dir="2700000" algn="tl">
                    <a:srgbClr val="000000">
                      <a:alpha val="43137"/>
                    </a:srgbClr>
                  </a:outerShdw>
                </a:effectLst>
              </a:rPr>
              <a:t>– With fertilization, </a:t>
            </a:r>
            <a:r>
              <a:rPr lang="en-US" sz="1600" b="1" dirty="0">
                <a:solidFill>
                  <a:srgbClr val="002060"/>
                </a:solidFill>
                <a:effectLst>
                  <a:outerShdw blurRad="38100" dist="38100" dir="2700000" algn="tl">
                    <a:srgbClr val="000000">
                      <a:alpha val="43137"/>
                    </a:srgbClr>
                  </a:outerShdw>
                </a:effectLst>
              </a:rPr>
              <a:t>it stays till the 4th month to keep endometrium  intact. is under the effect of the human chorionic gonadotrophin (hCG) secreted by trophoblast of the developing embryo.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08" y="2997906"/>
            <a:ext cx="8028384" cy="386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21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A5FD2-3F57-471C-B5E6-34833EB0EDD9}"/>
              </a:ext>
            </a:extLst>
          </p:cNvPr>
          <p:cNvPicPr>
            <a:picLocks noChangeAspect="1"/>
          </p:cNvPicPr>
          <p:nvPr/>
        </p:nvPicPr>
        <p:blipFill>
          <a:blip r:embed="rId2"/>
          <a:stretch>
            <a:fillRect/>
          </a:stretch>
        </p:blipFill>
        <p:spPr>
          <a:xfrm>
            <a:off x="0" y="240515"/>
            <a:ext cx="9144000" cy="6376969"/>
          </a:xfrm>
          <a:prstGeom prst="rect">
            <a:avLst/>
          </a:prstGeom>
        </p:spPr>
      </p:pic>
    </p:spTree>
    <p:extLst>
      <p:ext uri="{BB962C8B-B14F-4D97-AF65-F5344CB8AC3E}">
        <p14:creationId xmlns:p14="http://schemas.microsoft.com/office/powerpoint/2010/main" val="329640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31DCD37-01B4-42A4-802E-015F4902689E}"/>
              </a:ext>
            </a:extLst>
          </p:cNvPr>
          <p:cNvPicPr>
            <a:picLocks noChangeAspect="1"/>
          </p:cNvPicPr>
          <p:nvPr/>
        </p:nvPicPr>
        <p:blipFill>
          <a:blip r:embed="rId2"/>
          <a:stretch>
            <a:fillRect/>
          </a:stretch>
        </p:blipFill>
        <p:spPr>
          <a:xfrm>
            <a:off x="0" y="1340768"/>
            <a:ext cx="9144000" cy="5448970"/>
          </a:xfrm>
          <a:prstGeom prst="rect">
            <a:avLst/>
          </a:prstGeom>
          <a:noFill/>
        </p:spPr>
      </p:pic>
      <p:sp>
        <p:nvSpPr>
          <p:cNvPr id="2" name="Title 1">
            <a:extLst>
              <a:ext uri="{FF2B5EF4-FFF2-40B4-BE49-F238E27FC236}">
                <a16:creationId xmlns:a16="http://schemas.microsoft.com/office/drawing/2014/main" id="{388B6A9B-1A73-7BC3-9122-335BF788293C}"/>
              </a:ext>
            </a:extLst>
          </p:cNvPr>
          <p:cNvSpPr>
            <a:spLocks noGrp="1"/>
          </p:cNvSpPr>
          <p:nvPr>
            <p:ph type="title"/>
          </p:nvPr>
        </p:nvSpPr>
        <p:spPr/>
        <p:txBody>
          <a:bodyPr/>
          <a:lstStyle/>
          <a:p>
            <a:r>
              <a:rPr lang="en-US" dirty="0"/>
              <a:t>Structure of the uterus</a:t>
            </a:r>
          </a:p>
        </p:txBody>
      </p:sp>
      <p:sp>
        <p:nvSpPr>
          <p:cNvPr id="4" name="Content Placeholder 3">
            <a:extLst>
              <a:ext uri="{FF2B5EF4-FFF2-40B4-BE49-F238E27FC236}">
                <a16:creationId xmlns:a16="http://schemas.microsoft.com/office/drawing/2014/main" id="{B22ADD45-28A8-5EC6-6D0D-99995F8763C6}"/>
              </a:ext>
            </a:extLst>
          </p:cNvPr>
          <p:cNvSpPr>
            <a:spLocks noGrp="1"/>
          </p:cNvSpPr>
          <p:nvPr>
            <p:ph idx="1"/>
          </p:nvPr>
        </p:nvSpPr>
        <p:spPr>
          <a:xfrm>
            <a:off x="457200" y="1196752"/>
            <a:ext cx="8229600" cy="4929411"/>
          </a:xfrm>
        </p:spPr>
        <p:txBody>
          <a:bodyPr/>
          <a:lstStyle/>
          <a:p>
            <a:endParaRPr lang="en-US" dirty="0"/>
          </a:p>
        </p:txBody>
      </p:sp>
    </p:spTree>
    <p:extLst>
      <p:ext uri="{BB962C8B-B14F-4D97-AF65-F5344CB8AC3E}">
        <p14:creationId xmlns:p14="http://schemas.microsoft.com/office/powerpoint/2010/main" val="408837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0" y="0"/>
            <a:ext cx="8958397" cy="3139321"/>
          </a:xfrm>
          <a:prstGeom prst="rect">
            <a:avLst/>
          </a:prstGeom>
        </p:spPr>
        <p:txBody>
          <a:bodyPr wrap="square">
            <a:spAutoFit/>
          </a:bodyPr>
          <a:lstStyle/>
          <a:p>
            <a:pPr algn="l" rtl="0"/>
            <a:r>
              <a:rPr lang="en-US" b="1" i="1" u="sng" dirty="0">
                <a:solidFill>
                  <a:srgbClr val="FF0000"/>
                </a:solidFill>
                <a:effectLst>
                  <a:outerShdw blurRad="38100" dist="38100" dir="2700000" algn="tl">
                    <a:srgbClr val="000000">
                      <a:alpha val="43137"/>
                    </a:srgbClr>
                  </a:outerShdw>
                </a:effectLst>
              </a:rPr>
              <a:t>B- UTERINE (MENSTRUAL) CYCLE:</a:t>
            </a:r>
            <a:endParaRPr lang="en-US" b="1" dirty="0">
              <a:solidFill>
                <a:srgbClr val="FF0000"/>
              </a:solidFill>
              <a:effectLst>
                <a:outerShdw blurRad="38100" dist="38100" dir="2700000" algn="tl">
                  <a:srgbClr val="000000">
                    <a:alpha val="43137"/>
                  </a:srgbClr>
                </a:outerShdw>
              </a:effectLst>
            </a:endParaRPr>
          </a:p>
          <a:p>
            <a:pPr algn="l" rtl="0"/>
            <a:r>
              <a:rPr lang="en-US" b="1" dirty="0"/>
              <a:t>It is the monthly changes which take place in the </a:t>
            </a:r>
            <a:r>
              <a:rPr lang="en-US" b="1" dirty="0">
                <a:solidFill>
                  <a:srgbClr val="FF0000"/>
                </a:solidFill>
              </a:rPr>
              <a:t>endometrium</a:t>
            </a:r>
            <a:r>
              <a:rPr lang="en-US" b="1" dirty="0"/>
              <a:t> of the uterus from puberty till menopause in the non pregnant female.</a:t>
            </a:r>
          </a:p>
          <a:p>
            <a:pPr algn="l" rtl="0"/>
            <a:r>
              <a:rPr lang="en-US" b="1" dirty="0"/>
              <a:t>It is repeated every 28 days.</a:t>
            </a:r>
          </a:p>
          <a:p>
            <a:pPr algn="l" rtl="0"/>
            <a:r>
              <a:rPr lang="en-US" b="1" dirty="0"/>
              <a:t>It is affected by the ovarian cycle and the ovarian hormones.</a:t>
            </a:r>
          </a:p>
          <a:p>
            <a:pPr algn="l" rtl="0"/>
            <a:r>
              <a:rPr lang="en-US" b="1" i="1" u="sng" dirty="0"/>
              <a:t>It passes through three phases.</a:t>
            </a:r>
            <a:endParaRPr lang="en-US" b="1" dirty="0"/>
          </a:p>
          <a:p>
            <a:pPr algn="l" rtl="0"/>
            <a:r>
              <a:rPr lang="en-US" b="1" i="1" dirty="0">
                <a:solidFill>
                  <a:srgbClr val="FF0000"/>
                </a:solidFill>
              </a:rPr>
              <a:t> </a:t>
            </a:r>
            <a:r>
              <a:rPr lang="en-US" b="1" i="1" u="sng" dirty="0">
                <a:solidFill>
                  <a:srgbClr val="FF0000"/>
                </a:solidFill>
              </a:rPr>
              <a:t>1. Menstrual phase (4 days)</a:t>
            </a:r>
            <a:endParaRPr lang="en-US" dirty="0">
              <a:solidFill>
                <a:srgbClr val="FF0000"/>
              </a:solidFill>
            </a:endParaRPr>
          </a:p>
          <a:p>
            <a:pPr algn="l" rtl="0"/>
            <a:r>
              <a:rPr lang="en-US" b="1" dirty="0">
                <a:effectLst>
                  <a:outerShdw blurRad="38100" dist="38100" dir="2700000" algn="tl">
                    <a:srgbClr val="000000">
                      <a:alpha val="43137"/>
                    </a:srgbClr>
                  </a:outerShdw>
                </a:effectLst>
              </a:rPr>
              <a:t>It corresponds to the beginning of the pre-ovulatory phase of the ovarian cycle.</a:t>
            </a:r>
          </a:p>
          <a:p>
            <a:pPr algn="l" rtl="0"/>
            <a:r>
              <a:rPr lang="en-US" dirty="0"/>
              <a:t>-</a:t>
            </a:r>
            <a:r>
              <a:rPr lang="en-US" b="1" dirty="0">
                <a:effectLst>
                  <a:outerShdw blurRad="38100" dist="38100" dir="2700000" algn="tl">
                    <a:srgbClr val="000000">
                      <a:alpha val="43137"/>
                    </a:srgbClr>
                  </a:outerShdw>
                </a:effectLst>
              </a:rPr>
              <a:t>1st day of the cycle is the 1st day of menstruation.-It is completed within 3 to 4 days.</a:t>
            </a:r>
          </a:p>
          <a:p>
            <a:pPr algn="l" rtl="0"/>
            <a:r>
              <a:rPr lang="en-US" b="1" dirty="0">
                <a:effectLst>
                  <a:outerShdw blurRad="38100" dist="38100" dir="2700000" algn="tl">
                    <a:srgbClr val="000000">
                      <a:alpha val="43137"/>
                    </a:srgbClr>
                  </a:outerShdw>
                </a:effectLst>
              </a:rPr>
              <a:t>-It occurs due to spasm of endometrial arterioles as a result of degeneration of corpus luteum and drop in level of progesterone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1681"/>
            <a:ext cx="9144000" cy="341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77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AC9E-8471-6712-2693-46C52BA4FA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424D66-2DAA-745B-65B1-ECCEEFDFD5D8}"/>
              </a:ext>
            </a:extLst>
          </p:cNvPr>
          <p:cNvSpPr>
            <a:spLocks noGrp="1"/>
          </p:cNvSpPr>
          <p:nvPr>
            <p:ph sz="half"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There is loss of (compact and spongy layers of endometrium</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rPr>
              <a:t>-</a:t>
            </a:r>
            <a:r>
              <a:rPr lang="en-US" dirty="0">
                <a:effectLst/>
                <a:latin typeface="Arial Black" panose="020B0A04020102020204" pitchFamily="34" charset="0"/>
                <a:ea typeface="Times New Roman" panose="02020603050405020304" pitchFamily="18" charset="0"/>
                <a:cs typeface="Traditional Arabic" panose="02020603050405020304" pitchFamily="18" charset="-78"/>
              </a:rPr>
              <a:t> </a:t>
            </a:r>
            <a:r>
              <a:rPr lang="en-US" sz="2000" dirty="0">
                <a:effectLst/>
                <a:latin typeface="Arial Black" panose="020B0A04020102020204" pitchFamily="34" charset="0"/>
                <a:ea typeface="Times New Roman" panose="02020603050405020304" pitchFamily="18" charset="0"/>
                <a:cs typeface="Traditional Arabic" panose="02020603050405020304" pitchFamily="18" charset="-78"/>
              </a:rPr>
              <a:t>Only the stratum </a:t>
            </a:r>
            <a:r>
              <a:rPr lang="en-US" sz="2000" dirty="0" err="1">
                <a:effectLst/>
                <a:latin typeface="Arial Black" panose="020B0A04020102020204" pitchFamily="34" charset="0"/>
                <a:ea typeface="Times New Roman" panose="02020603050405020304" pitchFamily="18" charset="0"/>
                <a:cs typeface="Traditional Arabic" panose="02020603050405020304" pitchFamily="18" charset="-78"/>
              </a:rPr>
              <a:t>basale</a:t>
            </a:r>
            <a:r>
              <a:rPr lang="en-US" sz="2000" dirty="0">
                <a:effectLst/>
                <a:latin typeface="Arial Black" panose="020B0A04020102020204" pitchFamily="34" charset="0"/>
                <a:ea typeface="Times New Roman" panose="02020603050405020304" pitchFamily="18" charset="0"/>
                <a:cs typeface="Traditional Arabic" panose="02020603050405020304" pitchFamily="18" charset="-78"/>
              </a:rPr>
              <a:t> is left because it is supplied by the basal arteries, and it is the site of endometrial regeneration.</a:t>
            </a:r>
          </a:p>
          <a:p>
            <a:endParaRPr lang="en-US" dirty="0"/>
          </a:p>
        </p:txBody>
      </p:sp>
      <p:sp>
        <p:nvSpPr>
          <p:cNvPr id="4" name="Content Placeholder 3">
            <a:extLst>
              <a:ext uri="{FF2B5EF4-FFF2-40B4-BE49-F238E27FC236}">
                <a16:creationId xmlns:a16="http://schemas.microsoft.com/office/drawing/2014/main" id="{895ACF65-5C71-7C7C-171C-E68A1E78A621}"/>
              </a:ext>
            </a:extLst>
          </p:cNvPr>
          <p:cNvSpPr>
            <a:spLocks noGrp="1"/>
          </p:cNvSpPr>
          <p:nvPr>
            <p:ph sz="half" idx="2"/>
          </p:nvPr>
        </p:nvSpPr>
        <p:spPr/>
        <p:txBody>
          <a:bodyPr>
            <a:normAutofit fontScale="92500"/>
          </a:bodyPr>
          <a:lstStyle/>
          <a:p>
            <a:pPr marL="0" marR="0" algn="justLow">
              <a:spcBef>
                <a:spcPts val="0"/>
              </a:spcBef>
              <a:spcAft>
                <a:spcPts val="0"/>
              </a:spcAft>
            </a:pPr>
            <a:r>
              <a:rPr lang="en-US" sz="2800" b="1" dirty="0">
                <a:solidFill>
                  <a:srgbClr val="C00000"/>
                </a:solidFill>
                <a:effectLst/>
                <a:latin typeface="New York"/>
                <a:ea typeface="Times New Roman" panose="02020603050405020304" pitchFamily="18" charset="0"/>
                <a:cs typeface="Traditional Arabic" panose="02020603050405020304" pitchFamily="18" charset="-78"/>
              </a:rPr>
              <a:t>Contents of the menstrual flow</a:t>
            </a:r>
            <a:endParaRPr lang="en-US" sz="2800" dirty="0">
              <a:solidFill>
                <a:srgbClr val="C00000"/>
              </a:solidFill>
              <a:effectLst/>
              <a:latin typeface="New York"/>
              <a:ea typeface="Times New Roman" panose="02020603050405020304" pitchFamily="18" charset="0"/>
              <a:cs typeface="Traditional Arabic" panose="02020603050405020304" pitchFamily="18" charset="-78"/>
            </a:endParaRPr>
          </a:p>
          <a:p>
            <a:pPr marL="0" marR="0" algn="justLow">
              <a:spcBef>
                <a:spcPts val="0"/>
              </a:spcBef>
              <a:spcAft>
                <a:spcPts val="0"/>
              </a:spcAft>
            </a:pPr>
            <a:r>
              <a:rPr lang="en-US" sz="2800" b="1" dirty="0">
                <a:effectLst/>
                <a:latin typeface="New York"/>
                <a:ea typeface="Times New Roman" panose="02020603050405020304" pitchFamily="18" charset="0"/>
                <a:cs typeface="Traditional Arabic" panose="02020603050405020304" pitchFamily="18" charset="-78"/>
              </a:rPr>
              <a:t>a.  Blood containing red and white blood cells.</a:t>
            </a:r>
          </a:p>
          <a:p>
            <a:pPr marL="0" marR="0" algn="justLow">
              <a:spcBef>
                <a:spcPts val="0"/>
              </a:spcBef>
              <a:spcAft>
                <a:spcPts val="0"/>
              </a:spcAft>
            </a:pPr>
            <a:r>
              <a:rPr lang="en-US" sz="2800" b="1" dirty="0">
                <a:effectLst/>
                <a:latin typeface="New York"/>
                <a:ea typeface="Times New Roman" panose="02020603050405020304" pitchFamily="18" charset="0"/>
                <a:cs typeface="Traditional Arabic" panose="02020603050405020304" pitchFamily="18" charset="-78"/>
              </a:rPr>
              <a:t>desquamated endometrium</a:t>
            </a:r>
            <a:r>
              <a:rPr lang="en-US" b="1" dirty="0">
                <a:latin typeface="New York"/>
                <a:ea typeface="Times New Roman" panose="02020603050405020304" pitchFamily="18" charset="0"/>
                <a:cs typeface="Traditional Arabic" panose="02020603050405020304" pitchFamily="18" charset="-78"/>
              </a:rPr>
              <a:t>.</a:t>
            </a:r>
            <a:endParaRPr lang="en-US" sz="2800" b="1" dirty="0">
              <a:effectLst/>
              <a:latin typeface="New York"/>
              <a:ea typeface="Times New Roman" panose="02020603050405020304" pitchFamily="18" charset="0"/>
              <a:cs typeface="Traditional Arabic" panose="02020603050405020304" pitchFamily="18" charset="-78"/>
            </a:endParaRPr>
          </a:p>
          <a:p>
            <a:pPr marL="0" marR="0" algn="justLow">
              <a:spcBef>
                <a:spcPts val="0"/>
              </a:spcBef>
              <a:spcAft>
                <a:spcPts val="0"/>
              </a:spcAft>
            </a:pPr>
            <a:r>
              <a:rPr lang="en-US" sz="2800" b="1" dirty="0">
                <a:effectLst/>
                <a:latin typeface="New York"/>
                <a:ea typeface="Times New Roman" panose="02020603050405020304" pitchFamily="18" charset="0"/>
                <a:cs typeface="Traditional Arabic" panose="02020603050405020304" pitchFamily="18" charset="-78"/>
              </a:rPr>
              <a:t>Menstrual blood does not normally clot ( due to presence of proteolytic enzymes )except if there is severe bleeding.</a:t>
            </a:r>
          </a:p>
          <a:p>
            <a:endParaRPr lang="en-US" dirty="0"/>
          </a:p>
        </p:txBody>
      </p:sp>
    </p:spTree>
    <p:extLst>
      <p:ext uri="{BB962C8B-B14F-4D97-AF65-F5344CB8AC3E}">
        <p14:creationId xmlns:p14="http://schemas.microsoft.com/office/powerpoint/2010/main" val="365181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454" y="-21932"/>
            <a:ext cx="9110546" cy="2800767"/>
          </a:xfrm>
          <a:prstGeom prst="rect">
            <a:avLst/>
          </a:prstGeom>
        </p:spPr>
        <p:txBody>
          <a:bodyPr wrap="square">
            <a:spAutoFit/>
          </a:bodyPr>
          <a:lstStyle/>
          <a:p>
            <a:pPr algn="l" rtl="0"/>
            <a:r>
              <a:rPr lang="en-US" sz="2200" b="1" i="1" u="sng" dirty="0">
                <a:solidFill>
                  <a:srgbClr val="FF0000"/>
                </a:solidFill>
              </a:rPr>
              <a:t>2. Proliferative (estrogenic) (postmenstrual) phase (10 days)</a:t>
            </a:r>
            <a:endParaRPr lang="en-US" sz="2200" b="1" dirty="0">
              <a:solidFill>
                <a:srgbClr val="7030A0"/>
              </a:solidFill>
              <a:effectLst>
                <a:outerShdw blurRad="38100" dist="38100" dir="2700000" algn="tl">
                  <a:srgbClr val="000000">
                    <a:alpha val="43137"/>
                  </a:srgbClr>
                </a:outerShdw>
              </a:effectLst>
            </a:endParaRPr>
          </a:p>
          <a:p>
            <a:pPr algn="l" rtl="0"/>
            <a:r>
              <a:rPr lang="en-US" sz="2200" b="1" dirty="0">
                <a:solidFill>
                  <a:srgbClr val="7030A0"/>
                </a:solidFill>
                <a:effectLst>
                  <a:outerShdw blurRad="38100" dist="38100" dir="2700000" algn="tl">
                    <a:srgbClr val="000000">
                      <a:alpha val="43137"/>
                    </a:srgbClr>
                  </a:outerShdw>
                </a:effectLst>
              </a:rPr>
              <a:t>.• It lasts for 10 days.</a:t>
            </a:r>
          </a:p>
          <a:p>
            <a:pPr algn="l" rtl="0"/>
            <a:r>
              <a:rPr lang="en-US" sz="2200" b="1" dirty="0">
                <a:solidFill>
                  <a:srgbClr val="7030A0"/>
                </a:solidFill>
                <a:effectLst>
                  <a:outerShdw blurRad="38100" dist="38100" dir="2700000" algn="tl">
                    <a:srgbClr val="000000">
                      <a:alpha val="43137"/>
                    </a:srgbClr>
                  </a:outerShdw>
                </a:effectLst>
              </a:rPr>
              <a:t> -  It begins at the end of the menstrual phase. It is under the influence of estrogen hormone secreted by the Graafian follicle</a:t>
            </a:r>
          </a:p>
          <a:p>
            <a:pPr algn="l" rtl="0"/>
            <a:r>
              <a:rPr lang="en-US" sz="2200" b="1" dirty="0">
                <a:solidFill>
                  <a:srgbClr val="7030A0"/>
                </a:solidFill>
                <a:effectLst>
                  <a:outerShdw blurRad="38100" dist="38100" dir="2700000" algn="tl">
                    <a:srgbClr val="000000">
                      <a:alpha val="43137"/>
                    </a:srgbClr>
                  </a:outerShdw>
                </a:effectLst>
              </a:rPr>
              <a:t>It coincides with growth of the ovarian follicles. </a:t>
            </a:r>
          </a:p>
          <a:p>
            <a:pPr algn="l" rtl="0"/>
            <a:r>
              <a:rPr lang="en-US" sz="2200" b="1" dirty="0">
                <a:solidFill>
                  <a:srgbClr val="7030A0"/>
                </a:solidFill>
                <a:effectLst>
                  <a:outerShdw blurRad="38100" dist="38100" dir="2700000" algn="tl">
                    <a:srgbClr val="000000">
                      <a:alpha val="43137"/>
                    </a:srgbClr>
                  </a:outerShdw>
                </a:effectLst>
              </a:rPr>
              <a:t>-  The endometrium increases in thickness (up to 3 mm) and its epithelium becomes columnar. The uterine glands become large and rich of mucin and glycogen therefore this phase is also called the phase of repair.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4" y="3117389"/>
            <a:ext cx="9144000" cy="374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24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A8035-DD78-AF36-3745-B1E38D816C0B}"/>
              </a:ext>
            </a:extLst>
          </p:cNvPr>
          <p:cNvSpPr>
            <a:spLocks noGrp="1"/>
          </p:cNvSpPr>
          <p:nvPr>
            <p:ph sz="half" idx="1"/>
          </p:nvPr>
        </p:nvSpPr>
        <p:spPr>
          <a:xfrm>
            <a:off x="0" y="0"/>
            <a:ext cx="4495800" cy="6597352"/>
          </a:xfrm>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sng" strike="noStrike" kern="1200" cap="none" spc="0" normalizeH="0" baseline="0" noProof="0" dirty="0">
                <a:ln>
                  <a:noFill/>
                </a:ln>
                <a:solidFill>
                  <a:srgbClr val="FF0000"/>
                </a:solidFill>
                <a:effectLst/>
                <a:uLnTx/>
                <a:uFillTx/>
                <a:latin typeface="Calibri"/>
                <a:ea typeface="+mn-ea"/>
                <a:cs typeface="+mn-cs"/>
              </a:rPr>
              <a:t>3. Secretory (premenstrual) (</a:t>
            </a:r>
            <a:r>
              <a:rPr kumimoji="0" lang="en-US" sz="2200" b="1" i="1" u="sng" strike="noStrike" kern="1200" cap="none" spc="0" normalizeH="0" baseline="0" noProof="0" dirty="0" err="1">
                <a:ln>
                  <a:noFill/>
                </a:ln>
                <a:solidFill>
                  <a:srgbClr val="FF0000"/>
                </a:solidFill>
                <a:effectLst/>
                <a:uLnTx/>
                <a:uFillTx/>
                <a:latin typeface="Calibri"/>
                <a:ea typeface="+mn-ea"/>
                <a:cs typeface="+mn-cs"/>
              </a:rPr>
              <a:t>progestational</a:t>
            </a:r>
            <a:r>
              <a:rPr kumimoji="0" lang="en-US" sz="2200" b="1" i="1" u="sng" strike="noStrike" kern="1200" cap="none" spc="0" normalizeH="0" baseline="0" noProof="0" dirty="0">
                <a:ln>
                  <a:noFill/>
                </a:ln>
                <a:solidFill>
                  <a:srgbClr val="FF0000"/>
                </a:solidFill>
                <a:effectLst/>
                <a:uLnTx/>
                <a:uFillTx/>
                <a:latin typeface="Calibri"/>
                <a:ea typeface="+mn-ea"/>
                <a:cs typeface="+mn-cs"/>
              </a:rPr>
              <a:t>) phase (14 days)  </a:t>
            </a: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It corresponds to the postovulatory phase of the ovarian 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 -Blood vessels and glands become spiral.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-mucous glands become long , tortuous &amp; distended with secretion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 -Endometrium becomes differentiated into superficial compact, middle spongy &amp; basal Layers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 -This phase is under effect of progesterone and small amount of estrogen produced by corpus luteum.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 -It lasts for 14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These changes in the endometrium can be regarded as the preparation of the endometrium for the reception and nourishment of the suspected blastocyst if fertilization occur .</a:t>
            </a:r>
          </a:p>
          <a:p>
            <a:endParaRPr lang="en-US" dirty="0"/>
          </a:p>
        </p:txBody>
      </p:sp>
      <p:sp>
        <p:nvSpPr>
          <p:cNvPr id="4" name="Content Placeholder 3">
            <a:extLst>
              <a:ext uri="{FF2B5EF4-FFF2-40B4-BE49-F238E27FC236}">
                <a16:creationId xmlns:a16="http://schemas.microsoft.com/office/drawing/2014/main" id="{5C572CCA-69E3-D598-8F42-667096C5AD88}"/>
              </a:ext>
            </a:extLst>
          </p:cNvPr>
          <p:cNvSpPr>
            <a:spLocks noGrp="1"/>
          </p:cNvSpPr>
          <p:nvPr>
            <p:ph sz="half" idx="2"/>
          </p:nvPr>
        </p:nvSpPr>
        <p:spPr>
          <a:xfrm>
            <a:off x="4648200" y="188640"/>
            <a:ext cx="4244280" cy="5937523"/>
          </a:xfrm>
        </p:spPr>
        <p:txBody>
          <a:bodyPr>
            <a:normAutofit fontScale="85000" lnSpcReduction="20000"/>
          </a:bodyPr>
          <a:lstStyle/>
          <a:p>
            <a:pPr marL="0" marR="0" lvl="0" indent="-342900" algn="justLow" defTabSz="914400" rtl="0" eaLnBrk="1" fontAlgn="auto" latinLnBrk="0" hangingPunct="1">
              <a:lnSpc>
                <a:spcPts val="18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raditional Arabic" panose="02020603050405020304" pitchFamily="18" charset="-78"/>
              </a:rPr>
              <a:t>If fertilization</a:t>
            </a:r>
            <a:r>
              <a:rPr kumimoji="0" lang="en-US" sz="2600" b="1" i="0" u="none" strike="noStrike" kern="1200" cap="none" spc="0" normalizeH="0" baseline="0" noProof="0" dirty="0">
                <a:ln>
                  <a:noFill/>
                </a:ln>
                <a:solidFill>
                  <a:srgbClr val="C00000"/>
                </a:solidFill>
                <a:effectLst/>
                <a:uLnTx/>
                <a:uFillTx/>
                <a:latin typeface="New York"/>
                <a:ea typeface="Times New Roman" panose="02020603050405020304" pitchFamily="18" charset="0"/>
                <a:cs typeface="Traditional Arabic" panose="02020603050405020304" pitchFamily="18" charset="-78"/>
              </a:rPr>
              <a:t> of the ovum does not occur:  </a:t>
            </a:r>
            <a:r>
              <a:rPr kumimoji="0" lang="en-US" sz="2100" b="1" i="0" u="none" strike="noStrike" kern="1200" cap="none" spc="0" normalizeH="0" baseline="0" noProof="0" dirty="0">
                <a:ln>
                  <a:noFill/>
                </a:ln>
                <a:solidFill>
                  <a:prstClr val="black"/>
                </a:solidFill>
                <a:effectLst/>
                <a:uLnTx/>
                <a:uFillTx/>
                <a:latin typeface="Arial Black" panose="020B0A04020102020204" pitchFamily="34" charset="0"/>
                <a:ea typeface="Times New Roman" panose="02020603050405020304" pitchFamily="18" charset="0"/>
                <a:cs typeface="Traditional Arabic" panose="02020603050405020304" pitchFamily="18" charset="-78"/>
              </a:rPr>
              <a:t>the corpus luteum degenerates, progesterone levels fall, and the secretory endometrium enters an </a:t>
            </a:r>
            <a:r>
              <a:rPr kumimoji="0" lang="en-US" sz="2100" b="1" i="1" u="none" strike="noStrike" kern="1200" cap="none" spc="0" normalizeH="0" baseline="0" noProof="0" dirty="0">
                <a:ln>
                  <a:noFill/>
                </a:ln>
                <a:solidFill>
                  <a:prstClr val="black"/>
                </a:solidFill>
                <a:effectLst/>
                <a:uLnTx/>
                <a:uFillTx/>
                <a:latin typeface="Arial Black" panose="020B0A04020102020204" pitchFamily="34" charset="0"/>
                <a:ea typeface="Times New Roman" panose="02020603050405020304" pitchFamily="18" charset="0"/>
                <a:cs typeface="Traditional Arabic" panose="02020603050405020304" pitchFamily="18" charset="-78"/>
              </a:rPr>
              <a:t>ischemic phase</a:t>
            </a:r>
            <a:r>
              <a:rPr kumimoji="0" lang="en-US" sz="2100" b="1" i="0" u="none" strike="noStrike" kern="1200" cap="none" spc="0" normalizeH="0" baseline="0" noProof="0" dirty="0">
                <a:ln>
                  <a:noFill/>
                </a:ln>
                <a:solidFill>
                  <a:prstClr val="black"/>
                </a:solidFill>
                <a:effectLst/>
                <a:uLnTx/>
                <a:uFillTx/>
                <a:latin typeface="Arial Black" panose="020B0A04020102020204" pitchFamily="34" charset="0"/>
                <a:ea typeface="Times New Roman" panose="02020603050405020304" pitchFamily="18" charset="0"/>
                <a:cs typeface="Traditional Arabic" panose="02020603050405020304" pitchFamily="18" charset="-78"/>
              </a:rPr>
              <a:t> during the last day of the secretory phase and so menstruation occurs</a:t>
            </a:r>
            <a:r>
              <a:rPr kumimoji="0" lang="en-US" sz="2600" b="0" i="0" u="none" strike="noStrike" kern="1200" cap="none" spc="0" normalizeH="0" baseline="0" noProof="0" dirty="0">
                <a:ln>
                  <a:noFill/>
                </a:ln>
                <a:solidFill>
                  <a:prstClr val="black"/>
                </a:solidFill>
                <a:effectLst/>
                <a:uLnTx/>
                <a:uFillTx/>
                <a:latin typeface="New York"/>
                <a:ea typeface="Times New Roman" panose="02020603050405020304" pitchFamily="18" charset="0"/>
                <a:cs typeface="Traditional Arabic" panose="02020603050405020304" pitchFamily="18" charset="-78"/>
              </a:rPr>
              <a:t>.</a:t>
            </a:r>
          </a:p>
          <a:p>
            <a:endParaRPr lang="en-US" sz="2600" dirty="0">
              <a:solidFill>
                <a:srgbClr val="C00000"/>
              </a:solidFill>
              <a:effectLst/>
              <a:latin typeface="New York"/>
              <a:ea typeface="Times New Roman" panose="02020603050405020304" pitchFamily="18" charset="0"/>
              <a:cs typeface="Traditional Arabic" panose="02020603050405020304" pitchFamily="18" charset="-78"/>
            </a:endParaRPr>
          </a:p>
          <a:p>
            <a:r>
              <a:rPr lang="en-US" sz="2600" dirty="0">
                <a:solidFill>
                  <a:srgbClr val="C00000"/>
                </a:solidFill>
                <a:effectLst/>
                <a:latin typeface="New York"/>
                <a:ea typeface="Times New Roman" panose="02020603050405020304" pitchFamily="18" charset="0"/>
                <a:cs typeface="Traditional Arabic" panose="02020603050405020304" pitchFamily="18" charset="-78"/>
              </a:rPr>
              <a:t>- </a:t>
            </a:r>
            <a:r>
              <a:rPr lang="en-US" sz="2600" b="1" dirty="0">
                <a:solidFill>
                  <a:srgbClr val="C00000"/>
                </a:solidFill>
                <a:effectLst/>
                <a:latin typeface="New York"/>
                <a:ea typeface="Times New Roman" panose="02020603050405020304" pitchFamily="18" charset="0"/>
                <a:cs typeface="Traditional Arabic" panose="02020603050405020304" pitchFamily="18" charset="-78"/>
              </a:rPr>
              <a:t>If fertilization occurs </a:t>
            </a:r>
            <a:r>
              <a:rPr lang="en-US" sz="2600" b="1" dirty="0">
                <a:effectLst/>
                <a:latin typeface="New York"/>
                <a:ea typeface="Times New Roman" panose="02020603050405020304" pitchFamily="18" charset="0"/>
                <a:cs typeface="Traditional Arabic" panose="02020603050405020304" pitchFamily="18" charset="-78"/>
              </a:rPr>
              <a:t>cleavage of the zygote and formation of the blastocyst follows The fetal produces hCG (</a:t>
            </a:r>
            <a:r>
              <a:rPr lang="en-US" sz="2600" b="1" i="1" dirty="0">
                <a:effectLst/>
                <a:latin typeface="New York"/>
                <a:ea typeface="Times New Roman" panose="02020603050405020304" pitchFamily="18" charset="0"/>
                <a:cs typeface="Traditional Arabic" panose="02020603050405020304" pitchFamily="18" charset="-78"/>
              </a:rPr>
              <a:t>human chorionic gonadotrophic hormone</a:t>
            </a:r>
            <a:r>
              <a:rPr lang="en-US" sz="2600" b="1" dirty="0">
                <a:effectLst/>
                <a:latin typeface="New York"/>
                <a:ea typeface="Times New Roman" panose="02020603050405020304" pitchFamily="18" charset="0"/>
                <a:cs typeface="Traditional Arabic" panose="02020603050405020304" pitchFamily="18" charset="-78"/>
              </a:rPr>
              <a:t>) which keeps the corpus luteum secreting progesterone. As a result of progesterone secretion, the secretory phase continues as pregnancy. This is why menstruation does not occur. </a:t>
            </a:r>
          </a:p>
          <a:p>
            <a:endParaRPr lang="en-US" dirty="0"/>
          </a:p>
        </p:txBody>
      </p:sp>
    </p:spTree>
    <p:extLst>
      <p:ext uri="{BB962C8B-B14F-4D97-AF65-F5344CB8AC3E}">
        <p14:creationId xmlns:p14="http://schemas.microsoft.com/office/powerpoint/2010/main" val="13485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dirty="0"/>
          </a:p>
        </p:txBody>
      </p:sp>
      <p:pic>
        <p:nvPicPr>
          <p:cNvPr id="4" name="Picture 3">
            <a:extLst>
              <a:ext uri="{FF2B5EF4-FFF2-40B4-BE49-F238E27FC236}">
                <a16:creationId xmlns:a16="http://schemas.microsoft.com/office/drawing/2014/main" id="{92E8B37E-D553-466F-9BF1-C836796711CE}"/>
              </a:ext>
            </a:extLst>
          </p:cNvPr>
          <p:cNvPicPr>
            <a:picLocks noChangeAspect="1"/>
          </p:cNvPicPr>
          <p:nvPr/>
        </p:nvPicPr>
        <p:blipFill>
          <a:blip r:embed="rId2"/>
          <a:stretch>
            <a:fillRect/>
          </a:stretch>
        </p:blipFill>
        <p:spPr>
          <a:xfrm>
            <a:off x="0" y="-4023"/>
            <a:ext cx="9324528" cy="6862023"/>
          </a:xfrm>
          <a:prstGeom prst="rect">
            <a:avLst/>
          </a:prstGeom>
        </p:spPr>
      </p:pic>
    </p:spTree>
    <p:extLst>
      <p:ext uri="{BB962C8B-B14F-4D97-AF65-F5344CB8AC3E}">
        <p14:creationId xmlns:p14="http://schemas.microsoft.com/office/powerpoint/2010/main" val="350895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100" y="0"/>
            <a:ext cx="5905052"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a:ea typeface="+mn-ea"/>
                <a:cs typeface="+mn-cs"/>
              </a:rPr>
              <a:t>CYCLIC CHANGES IN FEMALES</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These are changes which occur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every month </a:t>
            </a:r>
            <a:r>
              <a:rPr kumimoji="0" lang="en-US" sz="1800" b="1" i="0" u="none" strike="noStrike" kern="1200" cap="none" spc="0" normalizeH="0" baseline="0" noProof="0" dirty="0">
                <a:ln>
                  <a:noFill/>
                </a:ln>
                <a:effectLst/>
                <a:uLnTx/>
                <a:uFillTx/>
                <a:latin typeface="Calibri"/>
                <a:ea typeface="+mn-ea"/>
                <a:cs typeface="+mn-cs"/>
              </a:rPr>
              <a:t>during the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fertile period </a:t>
            </a:r>
            <a:r>
              <a:rPr kumimoji="0" lang="en-US" sz="1800" b="1" i="0" u="none" strike="noStrike" kern="1200" cap="none" spc="0" normalizeH="0" baseline="0" noProof="0" dirty="0">
                <a:ln>
                  <a:noFill/>
                </a:ln>
                <a:effectLst/>
                <a:uLnTx/>
                <a:uFillTx/>
                <a:latin typeface="Calibri"/>
                <a:ea typeface="+mn-ea"/>
                <a:cs typeface="+mn-cs"/>
              </a:rPr>
              <a:t>of the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non pregnant female.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It starts at puberty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(11-14yr) </a:t>
            </a:r>
            <a:r>
              <a:rPr kumimoji="0" lang="en-US" sz="1800" b="1" i="0" u="none" strike="noStrike" kern="1200" cap="none" spc="0" normalizeH="0" baseline="0" noProof="0" dirty="0">
                <a:ln>
                  <a:noFill/>
                </a:ln>
                <a:effectLst/>
                <a:uLnTx/>
                <a:uFillTx/>
                <a:latin typeface="Calibri"/>
                <a:ea typeface="+mn-ea"/>
                <a:cs typeface="+mn-cs"/>
              </a:rPr>
              <a:t>and stops at menopause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(45-55yr).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These changes are controlled by the hypothalamus and the pituitary gland. They affect the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uterus and the ovaries.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 THE OVARIAN CYCLE</a:t>
            </a:r>
            <a:endParaRPr kumimoji="0" lang="en-US"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It is the cyclic changes which occur in the </a:t>
            </a:r>
            <a:r>
              <a:rPr kumimoji="0" lang="en-US" sz="1800" b="1" i="0" u="none" strike="noStrike" kern="1200" cap="none" spc="0" normalizeH="0" baseline="0" noProof="0" dirty="0">
                <a:ln>
                  <a:noFill/>
                </a:ln>
                <a:solidFill>
                  <a:srgbClr val="FF0000"/>
                </a:solidFill>
                <a:effectLst/>
                <a:uLnTx/>
                <a:uFillTx/>
                <a:latin typeface="Calibri"/>
                <a:ea typeface="+mn-ea"/>
                <a:cs typeface="+mn-cs"/>
              </a:rPr>
              <a:t>ovary</a:t>
            </a:r>
            <a:r>
              <a:rPr kumimoji="0" lang="en-US" sz="1800" b="1" i="0" u="none" strike="noStrike" kern="1200" cap="none" spc="0" normalizeH="0" baseline="0" noProof="0" dirty="0">
                <a:ln>
                  <a:noFill/>
                </a:ln>
                <a:effectLst/>
                <a:uLnTx/>
                <a:uFillTx/>
                <a:latin typeface="Calibri"/>
                <a:ea typeface="+mn-ea"/>
                <a:cs typeface="+mn-cs"/>
              </a:rPr>
              <a:t> every 28 days during the fertile period of nonpregnant female.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The ovarian cycle is divided into </a:t>
            </a:r>
            <a:r>
              <a:rPr kumimoji="0" lang="en-US"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three phases</a:t>
            </a:r>
            <a:r>
              <a:rPr kumimoji="0" lang="en-US" sz="1800" b="1" i="0" u="sng" strike="noStrike" kern="1200" cap="none" spc="0" normalizeH="0" baseline="0" noProof="0" dirty="0">
                <a:ln>
                  <a:noFill/>
                </a:ln>
                <a:effectLst/>
                <a:uLnTx/>
                <a:uFillTx/>
                <a:latin typeface="Calibri"/>
                <a:ea typeface="+mn-ea"/>
                <a:cs typeface="+mn-cs"/>
              </a:rPr>
              <a:t>:</a:t>
            </a:r>
            <a:endParaRPr kumimoji="0" lang="en-US"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Preovulatory (follicular) phase.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Ovulation.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Postovulatory (Luteal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pic>
        <p:nvPicPr>
          <p:cNvPr id="3" name="Picture 2">
            <a:extLst>
              <a:ext uri="{FF2B5EF4-FFF2-40B4-BE49-F238E27FC236}">
                <a16:creationId xmlns:a16="http://schemas.microsoft.com/office/drawing/2014/main" id="{07877D36-6EB7-8DEC-DBA9-977C733D8EF7}"/>
              </a:ext>
            </a:extLst>
          </p:cNvPr>
          <p:cNvPicPr>
            <a:picLocks noChangeAspect="1"/>
          </p:cNvPicPr>
          <p:nvPr/>
        </p:nvPicPr>
        <p:blipFill>
          <a:blip r:embed="rId2"/>
          <a:stretch>
            <a:fillRect/>
          </a:stretch>
        </p:blipFill>
        <p:spPr>
          <a:xfrm>
            <a:off x="64175" y="4077072"/>
            <a:ext cx="5155897" cy="2643352"/>
          </a:xfrm>
          <a:prstGeom prst="rect">
            <a:avLst/>
          </a:prstGeom>
        </p:spPr>
      </p:pic>
      <p:pic>
        <p:nvPicPr>
          <p:cNvPr id="5" name="Picture 4">
            <a:extLst>
              <a:ext uri="{FF2B5EF4-FFF2-40B4-BE49-F238E27FC236}">
                <a16:creationId xmlns:a16="http://schemas.microsoft.com/office/drawing/2014/main" id="{E31C2729-3513-00CA-F5D1-D040923A7C7D}"/>
              </a:ext>
            </a:extLst>
          </p:cNvPr>
          <p:cNvPicPr>
            <a:picLocks noChangeAspect="1"/>
          </p:cNvPicPr>
          <p:nvPr/>
        </p:nvPicPr>
        <p:blipFill>
          <a:blip r:embed="rId3"/>
          <a:stretch>
            <a:fillRect/>
          </a:stretch>
        </p:blipFill>
        <p:spPr>
          <a:xfrm>
            <a:off x="5796137" y="137576"/>
            <a:ext cx="3283688" cy="6582848"/>
          </a:xfrm>
          <a:prstGeom prst="rect">
            <a:avLst/>
          </a:prstGeom>
        </p:spPr>
      </p:pic>
    </p:spTree>
    <p:extLst>
      <p:ext uri="{BB962C8B-B14F-4D97-AF65-F5344CB8AC3E}">
        <p14:creationId xmlns:p14="http://schemas.microsoft.com/office/powerpoint/2010/main" val="111742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934200" cy="1938992"/>
          </a:xfrm>
          <a:prstGeom prst="rect">
            <a:avLst/>
          </a:prstGeom>
        </p:spPr>
        <p:txBody>
          <a:bodyPr wrap="square">
            <a:spAutoFit/>
          </a:bodyPr>
          <a:lstStyle/>
          <a:p>
            <a:pPr algn="l" rtl="0"/>
            <a:r>
              <a:rPr lang="en-US" sz="2400" b="1" dirty="0">
                <a:solidFill>
                  <a:srgbClr val="FF0000"/>
                </a:solidFill>
                <a:effectLst>
                  <a:outerShdw blurRad="38100" dist="38100" dir="2700000" algn="tl">
                    <a:srgbClr val="000000">
                      <a:alpha val="43137"/>
                    </a:srgbClr>
                  </a:outerShdw>
                </a:effectLst>
              </a:rPr>
              <a:t>At birth (In the cortex of ovary)</a:t>
            </a:r>
          </a:p>
          <a:p>
            <a:pPr algn="l" rtl="0"/>
            <a:r>
              <a:rPr lang="en-US" sz="2400" b="1" dirty="0">
                <a:solidFill>
                  <a:srgbClr val="002060"/>
                </a:solidFill>
                <a:effectLst>
                  <a:outerShdw blurRad="38100" dist="38100" dir="2700000" algn="tl">
                    <a:srgbClr val="000000">
                      <a:alpha val="43137"/>
                    </a:srgbClr>
                  </a:outerShdw>
                </a:effectLst>
              </a:rPr>
              <a:t>ovaries contain only  primordial follicles </a:t>
            </a:r>
          </a:p>
          <a:p>
            <a:pPr algn="l" rtl="0"/>
            <a:r>
              <a:rPr lang="en-US" sz="2400" b="1" dirty="0">
                <a:solidFill>
                  <a:srgbClr val="002060"/>
                </a:solidFill>
                <a:effectLst>
                  <a:outerShdw blurRad="38100" dist="38100" dir="2700000" algn="tl">
                    <a:srgbClr val="000000">
                      <a:alpha val="43137"/>
                    </a:srgbClr>
                  </a:outerShdw>
                </a:effectLst>
              </a:rPr>
              <a:t>(primary oocytes arrested in prophase of 1st meiotic division) surrounded with a layer of flat follicular cells</a:t>
            </a:r>
          </a:p>
        </p:txBody>
      </p:sp>
      <p:sp>
        <p:nvSpPr>
          <p:cNvPr id="4" name="Content Placeholder 3">
            <a:extLst>
              <a:ext uri="{FF2B5EF4-FFF2-40B4-BE49-F238E27FC236}">
                <a16:creationId xmlns:a16="http://schemas.microsoft.com/office/drawing/2014/main" id="{2B934A80-C404-4947-7A8E-FFFB90480326}"/>
              </a:ext>
            </a:extLst>
          </p:cNvPr>
          <p:cNvSpPr>
            <a:spLocks noGrp="1"/>
          </p:cNvSpPr>
          <p:nvPr>
            <p:ph sz="half" idx="1"/>
          </p:nvPr>
        </p:nvSpPr>
        <p:spPr>
          <a:xfrm>
            <a:off x="107504" y="1938992"/>
            <a:ext cx="3096344" cy="4658360"/>
          </a:xfrm>
        </p:spPr>
        <p:txBody>
          <a:bodyPr>
            <a:normAutofit fontScale="55000" lnSpcReduction="20000"/>
          </a:bodyPr>
          <a:lstStyle/>
          <a:p>
            <a:r>
              <a:rPr lang="en-US" sz="3400" b="1" dirty="0">
                <a:solidFill>
                  <a:srgbClr val="FF0000"/>
                </a:solidFill>
                <a:latin typeface="Arial Black" panose="020B0A04020102020204" pitchFamily="34" charset="0"/>
              </a:rPr>
              <a:t>MATURATION OF THE FOLLICULAR CELLS:(At puberty)</a:t>
            </a:r>
          </a:p>
          <a:p>
            <a:r>
              <a:rPr lang="en-US" sz="2900" b="1" dirty="0">
                <a:latin typeface="Arial Black" panose="020B0A04020102020204" pitchFamily="34" charset="0"/>
              </a:rPr>
              <a:t>The single layer of flat cells (follicular cells) around the primary oocytes  change to cubical cells, they then proliferate to stratified  (granulosa cells).</a:t>
            </a:r>
          </a:p>
          <a:p>
            <a:r>
              <a:rPr lang="en-US" sz="2900" b="1" dirty="0">
                <a:latin typeface="Arial Black" panose="020B0A04020102020204" pitchFamily="34" charset="0"/>
              </a:rPr>
              <a:t>Theca cells develop from the surrounding stromal cells of the ovary. </a:t>
            </a:r>
          </a:p>
          <a:p>
            <a:r>
              <a:rPr lang="en-US" sz="2900" b="1" dirty="0">
                <a:latin typeface="Arial Black" panose="020B0A04020102020204" pitchFamily="34" charset="0"/>
              </a:rPr>
              <a:t>Zona pellucida (glycoprotein) secreted by the granulosa cells surrounds the ovum</a:t>
            </a:r>
          </a:p>
        </p:txBody>
      </p:sp>
      <p:pic>
        <p:nvPicPr>
          <p:cNvPr id="9" name="Picture 8">
            <a:extLst>
              <a:ext uri="{FF2B5EF4-FFF2-40B4-BE49-F238E27FC236}">
                <a16:creationId xmlns:a16="http://schemas.microsoft.com/office/drawing/2014/main" id="{F4134095-A269-5272-20A0-03C48DFF84C7}"/>
              </a:ext>
            </a:extLst>
          </p:cNvPr>
          <p:cNvPicPr>
            <a:picLocks noChangeAspect="1"/>
          </p:cNvPicPr>
          <p:nvPr/>
        </p:nvPicPr>
        <p:blipFill>
          <a:blip r:embed="rId2"/>
          <a:stretch>
            <a:fillRect/>
          </a:stretch>
        </p:blipFill>
        <p:spPr>
          <a:xfrm>
            <a:off x="3203848" y="1628800"/>
            <a:ext cx="5832647" cy="4902184"/>
          </a:xfrm>
          <a:prstGeom prst="rect">
            <a:avLst/>
          </a:prstGeom>
        </p:spPr>
      </p:pic>
    </p:spTree>
    <p:extLst>
      <p:ext uri="{BB962C8B-B14F-4D97-AF65-F5344CB8AC3E}">
        <p14:creationId xmlns:p14="http://schemas.microsoft.com/office/powerpoint/2010/main" val="123395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563888"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Ovarian Cycle-</a:t>
            </a:r>
          </a:p>
          <a:p>
            <a:pPr marL="0" marR="0" algn="l">
              <a:spcBef>
                <a:spcPts val="0"/>
              </a:spcBef>
              <a:spcAft>
                <a:spcPts val="0"/>
              </a:spcAft>
            </a:pPr>
            <a:r>
              <a:rPr kumimoji="0" lang="en-US" sz="1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1-PRE-OVULATORY Follicular phase (1-14)</a:t>
            </a:r>
            <a:br>
              <a:rPr kumimoji="0" lang="en-US" sz="1600" b="0" i="0" u="none" strike="noStrike" kern="1200" cap="none" spc="0" normalizeH="0" baseline="0" noProof="0" dirty="0">
                <a:ln>
                  <a:noFill/>
                </a:ln>
                <a:solidFill>
                  <a:srgbClr val="7030A0"/>
                </a:solidFill>
                <a:effectLst/>
                <a:uLnTx/>
                <a:uFillTx/>
                <a:latin typeface="Calibri"/>
                <a:ea typeface="+mn-ea"/>
                <a:cs typeface="+mn-cs"/>
              </a:rPr>
            </a:br>
            <a:r>
              <a:rPr lang="en-US" sz="1800" b="1" dirty="0">
                <a:effectLst/>
                <a:latin typeface="New York"/>
                <a:ea typeface="Times New Roman" panose="02020603050405020304" pitchFamily="18" charset="0"/>
                <a:cs typeface="Traditional Arabic" panose="02020603050405020304" pitchFamily="18" charset="-78"/>
              </a:rPr>
              <a:t>-  At the beginning of each ovarian cycle, 5-15 primordial follicles begin to grow under the influence of FSH. </a:t>
            </a:r>
          </a:p>
          <a:p>
            <a:pPr marL="0" marR="0" algn="l">
              <a:spcBef>
                <a:spcPts val="0"/>
              </a:spcBef>
              <a:spcAft>
                <a:spcPts val="0"/>
              </a:spcAft>
            </a:pPr>
            <a:r>
              <a:rPr lang="en-US" sz="1800" b="1" dirty="0">
                <a:effectLst/>
                <a:latin typeface="New York"/>
                <a:ea typeface="Times New Roman" panose="02020603050405020304" pitchFamily="18" charset="0"/>
                <a:cs typeface="Traditional Arabic" panose="02020603050405020304" pitchFamily="18" charset="-78"/>
              </a:rPr>
              <a:t>one follicle reaches full maturity, and one oocyte is discharged. The other follicles degenerate and become atretic -  These changes occur in one ovary in one cycle while the other ovary is resting </a:t>
            </a:r>
          </a:p>
          <a:p>
            <a:pPr marL="0" marR="0" algn="l">
              <a:spcBef>
                <a:spcPts val="0"/>
              </a:spcBef>
              <a:spcAft>
                <a:spcPts val="0"/>
              </a:spcAft>
            </a:pPr>
            <a:r>
              <a:rPr lang="en-US" sz="1800" b="1" dirty="0">
                <a:effectLst/>
                <a:latin typeface="New York"/>
                <a:ea typeface="Times New Roman" panose="02020603050405020304" pitchFamily="18" charset="0"/>
                <a:cs typeface="Traditional Arabic" panose="02020603050405020304" pitchFamily="18" charset="-78"/>
              </a:rPr>
              <a:t>then alternation occurs in the next ovarian cycle. </a:t>
            </a:r>
          </a:p>
          <a:p>
            <a:pPr marL="0" marR="0" algn="l">
              <a:spcBef>
                <a:spcPts val="0"/>
              </a:spcBef>
              <a:spcAft>
                <a:spcPts val="0"/>
              </a:spcAft>
            </a:pPr>
            <a:r>
              <a:rPr lang="en-US" sz="1800" b="1" dirty="0">
                <a:effectLst/>
                <a:latin typeface="New York"/>
                <a:ea typeface="Times New Roman" panose="02020603050405020304" pitchFamily="18" charset="0"/>
                <a:cs typeface="Traditional Arabic" panose="02020603050405020304" pitchFamily="18" charset="-78"/>
              </a:rPr>
              <a:t>- During growth of the follicle many follicular and thecal cells are formed and start to produce estrogen which is responsible for the changes in the </a:t>
            </a:r>
          </a:p>
          <a:p>
            <a:pPr marL="0" marR="0" algn="l">
              <a:spcBef>
                <a:spcPts val="0"/>
              </a:spcBef>
              <a:spcAft>
                <a:spcPts val="0"/>
              </a:spcAft>
            </a:pPr>
            <a:r>
              <a:rPr lang="en-US" sz="1800" b="1" dirty="0">
                <a:effectLst/>
                <a:latin typeface="New York"/>
                <a:ea typeface="Times New Roman" panose="02020603050405020304" pitchFamily="18" charset="0"/>
                <a:cs typeface="Traditional Arabic" panose="02020603050405020304" pitchFamily="18" charset="-78"/>
              </a:rPr>
              <a:t>endometrium in the proliferative phase and stimulate the pituitary gland to secrete LH.</a:t>
            </a:r>
          </a:p>
          <a:p>
            <a:pPr marL="0" marR="0" algn="justLow">
              <a:spcBef>
                <a:spcPts val="0"/>
              </a:spcBef>
              <a:spcAft>
                <a:spcPts val="0"/>
              </a:spcAft>
            </a:pPr>
            <a:r>
              <a:rPr lang="en-US" sz="1800" dirty="0">
                <a:effectLst/>
                <a:latin typeface="New York"/>
                <a:ea typeface="Times New Roman" panose="02020603050405020304" pitchFamily="18" charset="0"/>
                <a:cs typeface="Traditional Arabic" panose="02020603050405020304" pitchFamily="18" charset="-78"/>
              </a:rPr>
              <a:t>. </a:t>
            </a:r>
            <a:endParaRPr kumimoji="0" lang="en-US" sz="1600" i="0" u="none" strike="noStrike" kern="1200" cap="none" spc="0" normalizeH="0" baseline="0" noProof="0" dirty="0">
              <a:ln>
                <a:noFill/>
              </a:ln>
              <a:effectLst/>
              <a:uLnTx/>
              <a:uFillTx/>
              <a:latin typeface="Calibri"/>
              <a:ea typeface="+mn-ea"/>
              <a:cs typeface="+mn-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8640"/>
            <a:ext cx="5616624" cy="664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484" y="3717032"/>
            <a:ext cx="1905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98" y="5267608"/>
            <a:ext cx="550540" cy="67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945" y="6092804"/>
            <a:ext cx="334498" cy="334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96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l" rtl="0"/>
            <a:r>
              <a:rPr lang="en-US" b="1" dirty="0">
                <a:solidFill>
                  <a:srgbClr val="FF0000"/>
                </a:solidFill>
                <a:effectLst>
                  <a:outerShdw blurRad="38100" dist="38100" dir="2700000" algn="tl">
                    <a:srgbClr val="000000">
                      <a:alpha val="43137"/>
                    </a:srgbClr>
                  </a:outerShdw>
                </a:effectLst>
              </a:rPr>
              <a:t>Effects of FSH</a:t>
            </a:r>
          </a:p>
          <a:p>
            <a:pPr algn="l" rtl="0"/>
            <a:r>
              <a:rPr lang="en-US" b="1" dirty="0">
                <a:solidFill>
                  <a:srgbClr val="002060"/>
                </a:solidFill>
                <a:effectLst>
                  <a:outerShdw blurRad="38100" dist="38100" dir="2700000" algn="tl">
                    <a:srgbClr val="000000">
                      <a:alpha val="43137"/>
                    </a:srgbClr>
                  </a:outerShdw>
                </a:effectLst>
              </a:rPr>
              <a:t>• Formation of primary and secondary follicles from the primordial follicles.</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6330"/>
            <a:ext cx="9143999" cy="373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162800" y="905411"/>
            <a:ext cx="1965960" cy="461665"/>
          </a:xfrm>
          <a:prstGeom prst="rect">
            <a:avLst/>
          </a:prstGeom>
          <a:solidFill>
            <a:schemeClr val="bg2"/>
          </a:solidFill>
        </p:spPr>
        <p:txBody>
          <a:bodyPr wrap="square">
            <a:spAutoFit/>
          </a:bodyPr>
          <a:lstStyle/>
          <a:p>
            <a:pPr algn="l" rtl="0"/>
            <a:r>
              <a:rPr lang="en-US" sz="1200" b="1" dirty="0">
                <a:solidFill>
                  <a:srgbClr val="FF0000"/>
                </a:solidFill>
                <a:effectLst>
                  <a:outerShdw blurRad="38100" dist="38100" dir="2700000" algn="tl">
                    <a:srgbClr val="000000">
                      <a:alpha val="43137"/>
                    </a:srgbClr>
                  </a:outerShdw>
                </a:effectLst>
              </a:rPr>
              <a:t>Secondary oocyte arrested in 2</a:t>
            </a:r>
            <a:r>
              <a:rPr lang="en-US" sz="1200" b="1" baseline="30000" dirty="0">
                <a:solidFill>
                  <a:srgbClr val="FF0000"/>
                </a:solidFill>
                <a:effectLst>
                  <a:outerShdw blurRad="38100" dist="38100" dir="2700000" algn="tl">
                    <a:srgbClr val="000000">
                      <a:alpha val="43137"/>
                    </a:srgbClr>
                  </a:outerShdw>
                </a:effectLst>
              </a:rPr>
              <a:t>nd</a:t>
            </a:r>
            <a:r>
              <a:rPr lang="en-US" sz="1200" b="1" dirty="0">
                <a:solidFill>
                  <a:srgbClr val="FF0000"/>
                </a:solidFill>
                <a:effectLst>
                  <a:outerShdw blurRad="38100" dist="38100" dir="2700000" algn="tl">
                    <a:srgbClr val="000000">
                      <a:alpha val="43137"/>
                    </a:srgbClr>
                  </a:outerShdw>
                </a:effectLst>
              </a:rPr>
              <a:t> meiotic division.</a:t>
            </a:r>
          </a:p>
        </p:txBody>
      </p:sp>
      <p:sp>
        <p:nvSpPr>
          <p:cNvPr id="20" name="Rectangle 19"/>
          <p:cNvSpPr/>
          <p:nvPr/>
        </p:nvSpPr>
        <p:spPr>
          <a:xfrm>
            <a:off x="5775960" y="4038600"/>
            <a:ext cx="1965960" cy="338554"/>
          </a:xfrm>
          <a:prstGeom prst="rect">
            <a:avLst/>
          </a:prstGeom>
          <a:solidFill>
            <a:schemeClr val="bg2"/>
          </a:solidFill>
        </p:spPr>
        <p:txBody>
          <a:bodyPr wrap="square">
            <a:spAutoFit/>
          </a:bodyPr>
          <a:lstStyle/>
          <a:p>
            <a:pPr algn="ctr" rtl="0"/>
            <a:r>
              <a:rPr lang="en-US" sz="1600" b="1" dirty="0">
                <a:solidFill>
                  <a:srgbClr val="FF0000"/>
                </a:solidFill>
                <a:effectLst>
                  <a:outerShdw blurRad="38100" dist="38100" dir="2700000" algn="tl">
                    <a:srgbClr val="000000">
                      <a:alpha val="43137"/>
                    </a:srgbClr>
                  </a:outerShdw>
                </a:effectLst>
              </a:rPr>
              <a:t>Follicular Antrum</a:t>
            </a:r>
          </a:p>
        </p:txBody>
      </p:sp>
      <p:sp>
        <p:nvSpPr>
          <p:cNvPr id="22" name="Rectangle 21"/>
          <p:cNvSpPr/>
          <p:nvPr/>
        </p:nvSpPr>
        <p:spPr>
          <a:xfrm>
            <a:off x="5410200" y="1379280"/>
            <a:ext cx="1905000" cy="461665"/>
          </a:xfrm>
          <a:prstGeom prst="rect">
            <a:avLst/>
          </a:prstGeom>
          <a:solidFill>
            <a:schemeClr val="bg2"/>
          </a:solidFill>
        </p:spPr>
        <p:txBody>
          <a:bodyPr wrap="square">
            <a:spAutoFit/>
          </a:bodyPr>
          <a:lstStyle/>
          <a:p>
            <a:pPr algn="ctr" rtl="0"/>
            <a:r>
              <a:rPr lang="en-US" sz="1200" b="1" dirty="0">
                <a:solidFill>
                  <a:srgbClr val="FF0000"/>
                </a:solidFill>
                <a:effectLst>
                  <a:outerShdw blurRad="38100" dist="38100" dir="2700000" algn="tl">
                    <a:srgbClr val="000000">
                      <a:alpha val="43137"/>
                    </a:srgbClr>
                  </a:outerShdw>
                </a:effectLst>
              </a:rPr>
              <a:t>Primary oocyte arrested in</a:t>
            </a:r>
          </a:p>
          <a:p>
            <a:pPr algn="ctr" rtl="0"/>
            <a:r>
              <a:rPr lang="en-US" sz="1200" b="1" dirty="0">
                <a:solidFill>
                  <a:srgbClr val="FF0000"/>
                </a:solidFill>
                <a:effectLst>
                  <a:outerShdw blurRad="38100" dist="38100" dir="2700000" algn="tl">
                    <a:srgbClr val="000000">
                      <a:alpha val="43137"/>
                    </a:srgbClr>
                  </a:outerShdw>
                </a:effectLst>
              </a:rPr>
              <a:t>1st meiotic division</a:t>
            </a:r>
          </a:p>
        </p:txBody>
      </p:sp>
      <p:sp>
        <p:nvSpPr>
          <p:cNvPr id="23" name="Rectangle 22"/>
          <p:cNvSpPr/>
          <p:nvPr/>
        </p:nvSpPr>
        <p:spPr>
          <a:xfrm>
            <a:off x="1524000" y="2743200"/>
            <a:ext cx="1905000" cy="523220"/>
          </a:xfrm>
          <a:prstGeom prst="rect">
            <a:avLst/>
          </a:prstGeom>
          <a:solidFill>
            <a:schemeClr val="bg2"/>
          </a:solidFill>
        </p:spPr>
        <p:txBody>
          <a:bodyPr wrap="square">
            <a:spAutoFit/>
          </a:bodyPr>
          <a:lstStyle/>
          <a:p>
            <a:pPr algn="ctr" rtl="0"/>
            <a:r>
              <a:rPr lang="en-US" sz="1400" b="1" dirty="0">
                <a:solidFill>
                  <a:srgbClr val="FF0000"/>
                </a:solidFill>
              </a:rPr>
              <a:t>Multiple layer of follicular cells</a:t>
            </a:r>
          </a:p>
        </p:txBody>
      </p:sp>
      <p:sp>
        <p:nvSpPr>
          <p:cNvPr id="24" name="Rectangle 23"/>
          <p:cNvSpPr/>
          <p:nvPr/>
        </p:nvSpPr>
        <p:spPr>
          <a:xfrm>
            <a:off x="0" y="2971800"/>
            <a:ext cx="1600200" cy="523220"/>
          </a:xfrm>
          <a:prstGeom prst="rect">
            <a:avLst/>
          </a:prstGeom>
          <a:solidFill>
            <a:schemeClr val="bg2"/>
          </a:solidFill>
        </p:spPr>
        <p:txBody>
          <a:bodyPr wrap="square">
            <a:spAutoFit/>
          </a:bodyPr>
          <a:lstStyle/>
          <a:p>
            <a:pPr algn="ctr" rtl="0"/>
            <a:r>
              <a:rPr lang="en-US" sz="1400" b="1" dirty="0">
                <a:solidFill>
                  <a:srgbClr val="FF0000"/>
                </a:solidFill>
              </a:rPr>
              <a:t>Single  layer of follicular cells</a:t>
            </a:r>
          </a:p>
        </p:txBody>
      </p:sp>
      <p:sp>
        <p:nvSpPr>
          <p:cNvPr id="25" name="Rectangle 24"/>
          <p:cNvSpPr/>
          <p:nvPr/>
        </p:nvSpPr>
        <p:spPr>
          <a:xfrm>
            <a:off x="4343400" y="3048000"/>
            <a:ext cx="1447800" cy="523220"/>
          </a:xfrm>
          <a:prstGeom prst="rect">
            <a:avLst/>
          </a:prstGeom>
          <a:solidFill>
            <a:schemeClr val="bg2"/>
          </a:solidFill>
        </p:spPr>
        <p:txBody>
          <a:bodyPr wrap="square">
            <a:spAutoFit/>
          </a:bodyPr>
          <a:lstStyle/>
          <a:p>
            <a:pPr algn="ctr" rtl="0"/>
            <a:r>
              <a:rPr lang="en-US" sz="1400" b="1" dirty="0">
                <a:solidFill>
                  <a:srgbClr val="FF0000"/>
                </a:solidFill>
                <a:effectLst>
                  <a:outerShdw blurRad="38100" dist="38100" dir="2700000" algn="tl">
                    <a:srgbClr val="000000">
                      <a:alpha val="43137"/>
                    </a:srgbClr>
                  </a:outerShdw>
                </a:effectLst>
              </a:rPr>
              <a:t>Development thecal sheath</a:t>
            </a:r>
          </a:p>
        </p:txBody>
      </p:sp>
      <p:sp>
        <p:nvSpPr>
          <p:cNvPr id="26" name="مستطيل 1"/>
          <p:cNvSpPr/>
          <p:nvPr/>
        </p:nvSpPr>
        <p:spPr>
          <a:xfrm>
            <a:off x="0" y="4377154"/>
            <a:ext cx="9128760" cy="2308324"/>
          </a:xfrm>
          <a:prstGeom prst="rect">
            <a:avLst/>
          </a:prstGeom>
        </p:spPr>
        <p:txBody>
          <a:bodyPr wrap="square">
            <a:spAutoFit/>
          </a:bodyPr>
          <a:lstStyle/>
          <a:p>
            <a:pPr algn="l" rtl="0"/>
            <a:r>
              <a:rPr lang="en-US" b="1" i="1" u="sng" dirty="0">
                <a:solidFill>
                  <a:srgbClr val="FF0000"/>
                </a:solidFill>
              </a:rPr>
              <a:t>DEVELOPMENT OF THE FOLLICLE:</a:t>
            </a:r>
            <a:endParaRPr lang="en-US" dirty="0">
              <a:solidFill>
                <a:srgbClr val="FF0000"/>
              </a:solidFill>
            </a:endParaRPr>
          </a:p>
          <a:p>
            <a:pPr algn="l" rtl="0"/>
            <a:r>
              <a:rPr lang="en-US" b="1" dirty="0"/>
              <a:t>The </a:t>
            </a:r>
            <a:r>
              <a:rPr lang="en-US" b="1" dirty="0">
                <a:effectLst>
                  <a:outerShdw blurRad="38100" dist="38100" dir="2700000" algn="tl">
                    <a:srgbClr val="000000">
                      <a:alpha val="43137"/>
                    </a:srgbClr>
                  </a:outerShdw>
                </a:effectLst>
              </a:rPr>
              <a:t>primordial follicle </a:t>
            </a:r>
            <a:r>
              <a:rPr lang="en-US" b="1" dirty="0"/>
              <a:t>is changed into the </a:t>
            </a:r>
            <a:r>
              <a:rPr lang="en-US" b="1" dirty="0">
                <a:effectLst>
                  <a:outerShdw blurRad="38100" dist="38100" dir="2700000" algn="tl">
                    <a:srgbClr val="000000">
                      <a:alpha val="43137"/>
                    </a:srgbClr>
                  </a:outerShdw>
                </a:effectLst>
              </a:rPr>
              <a:t>primary follicle  </a:t>
            </a:r>
            <a:r>
              <a:rPr lang="en-US" b="1" dirty="0"/>
              <a:t>after multiplication of follicular cells. The appearance of a cavity filled with fluid (antrum) within the granulosa cells  and the formation of the theca cells which divide into theca interna (vascular layer) and theca externa (fibrous layer), change the primary follicle into secondary follicle. Enlargement of the secondary follicle changes it to Graafian </a:t>
            </a:r>
            <a:r>
              <a:rPr lang="en-US" b="1" dirty="0" err="1"/>
              <a:t>follicle.At</a:t>
            </a:r>
            <a:r>
              <a:rPr lang="en-US" b="1" dirty="0"/>
              <a:t> ovulation the secondary oocyte surrounded by the zona pellucida are liberated together with the corona radiata (cells from the cumulus </a:t>
            </a:r>
            <a:r>
              <a:rPr lang="en-US" b="1" dirty="0" err="1"/>
              <a:t>oophorus</a:t>
            </a:r>
            <a:r>
              <a:rPr lang="en-US" b="1" dirty="0"/>
              <a:t>).</a:t>
            </a:r>
          </a:p>
        </p:txBody>
      </p:sp>
      <p:sp>
        <p:nvSpPr>
          <p:cNvPr id="15" name="Rectangle 14"/>
          <p:cNvSpPr/>
          <p:nvPr/>
        </p:nvSpPr>
        <p:spPr>
          <a:xfrm>
            <a:off x="-76200" y="3429000"/>
            <a:ext cx="5867400" cy="338554"/>
          </a:xfrm>
          <a:prstGeom prst="rect">
            <a:avLst/>
          </a:prstGeom>
        </p:spPr>
        <p:txBody>
          <a:bodyPr wrap="square">
            <a:spAutoFit/>
          </a:bodyPr>
          <a:lstStyle/>
          <a:p>
            <a:pPr algn="l" rtl="0"/>
            <a:r>
              <a:rPr lang="en-US" sz="1600" dirty="0">
                <a:solidFill>
                  <a:srgbClr val="7030A0"/>
                </a:solidFill>
              </a:rPr>
              <a:t>. </a:t>
            </a:r>
          </a:p>
        </p:txBody>
      </p:sp>
      <p:sp>
        <p:nvSpPr>
          <p:cNvPr id="16" name="Rectangle 15"/>
          <p:cNvSpPr/>
          <p:nvPr/>
        </p:nvSpPr>
        <p:spPr>
          <a:xfrm>
            <a:off x="2286000" y="1367076"/>
            <a:ext cx="1569789" cy="338554"/>
          </a:xfrm>
          <a:prstGeom prst="rect">
            <a:avLst/>
          </a:prstGeom>
        </p:spPr>
        <p:txBody>
          <a:bodyPr wrap="none">
            <a:spAutoFit/>
          </a:bodyPr>
          <a:lstStyle/>
          <a:p>
            <a:pPr algn="l" rtl="0"/>
            <a:r>
              <a:rPr lang="en-US" sz="1600" b="1" i="1" dirty="0">
                <a:solidFill>
                  <a:srgbClr val="002060"/>
                </a:solidFill>
              </a:rPr>
              <a:t>granulosa cells).</a:t>
            </a:r>
            <a:endParaRPr lang="en-US" sz="1600" dirty="0">
              <a:solidFill>
                <a:prstClr val="black"/>
              </a:solidFill>
            </a:endParaRPr>
          </a:p>
        </p:txBody>
      </p:sp>
      <p:cxnSp>
        <p:nvCxnSpPr>
          <p:cNvPr id="19" name="Straight Arrow Connector 18"/>
          <p:cNvCxnSpPr>
            <a:stCxn id="16" idx="2"/>
          </p:cNvCxnSpPr>
          <p:nvPr/>
        </p:nvCxnSpPr>
        <p:spPr>
          <a:xfrm flipH="1">
            <a:off x="2819400" y="1705630"/>
            <a:ext cx="251495" cy="275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23296" y="1705630"/>
            <a:ext cx="1501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3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5E727-8A8D-B9D7-D9E0-B86AC325537D}"/>
              </a:ext>
            </a:extLst>
          </p:cNvPr>
          <p:cNvPicPr>
            <a:picLocks noChangeAspect="1"/>
          </p:cNvPicPr>
          <p:nvPr/>
        </p:nvPicPr>
        <p:blipFill>
          <a:blip r:embed="rId2"/>
          <a:stretch>
            <a:fillRect/>
          </a:stretch>
        </p:blipFill>
        <p:spPr>
          <a:xfrm>
            <a:off x="715224" y="476672"/>
            <a:ext cx="7713552" cy="5760640"/>
          </a:xfrm>
          <a:prstGeom prst="rect">
            <a:avLst/>
          </a:prstGeom>
        </p:spPr>
      </p:pic>
    </p:spTree>
    <p:extLst>
      <p:ext uri="{BB962C8B-B14F-4D97-AF65-F5344CB8AC3E}">
        <p14:creationId xmlns:p14="http://schemas.microsoft.com/office/powerpoint/2010/main" val="138957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C0F36-008D-D16D-993F-3FB7E8BF1917}"/>
              </a:ext>
            </a:extLst>
          </p:cNvPr>
          <p:cNvSpPr>
            <a:spLocks noGrp="1"/>
          </p:cNvSpPr>
          <p:nvPr>
            <p:ph sz="half" idx="1"/>
          </p:nvPr>
        </p:nvSpPr>
        <p:spPr>
          <a:xfrm>
            <a:off x="0" y="68578"/>
            <a:ext cx="4495800" cy="605758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2-Ovulation phase </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 The Graafian follicle increases rapidly in size during the days before ovulation </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(under the effect of FSH and LH). It expands to a diameter of 14 mm.</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  The primary oocyte completes its first meiotic division and the secondary </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oocyte (containing the haploid number of chromosomes i.e. 23 chromosomes)                    </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starts the second meiotic division.</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  Ovulation means rupture of Graafian follicle with liberation of the secondary </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oocyte out of the ovary.</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   Secondary oocyte together with the corona radiata and the zona pellucida float out of the </a:t>
            </a:r>
          </a:p>
          <a:p>
            <a:pPr marL="0" marR="0" indent="0" algn="justLow">
              <a:spcBef>
                <a:spcPts val="0"/>
              </a:spcBef>
              <a:spcAft>
                <a:spcPts val="0"/>
              </a:spcAft>
              <a:buNone/>
            </a:pPr>
            <a:r>
              <a:rPr lang="en-US" sz="2000" b="1" dirty="0">
                <a:effectLst/>
                <a:latin typeface="New York"/>
                <a:ea typeface="Times New Roman" panose="02020603050405020304" pitchFamily="18" charset="0"/>
                <a:cs typeface="Traditional Arabic" panose="02020603050405020304" pitchFamily="18" charset="-78"/>
              </a:rPr>
              <a:t>ovary. </a:t>
            </a:r>
            <a:r>
              <a:rPr lang="en-US" sz="1800" dirty="0">
                <a:effectLst/>
                <a:latin typeface="New York"/>
                <a:ea typeface="Times New Roman" panose="02020603050405020304" pitchFamily="18" charset="0"/>
                <a:cs typeface="Traditional Arabic" panose="02020603050405020304" pitchFamily="18" charset="-78"/>
              </a:rPr>
              <a:t> </a:t>
            </a:r>
          </a:p>
          <a:p>
            <a:endParaRPr lang="en-US" dirty="0"/>
          </a:p>
        </p:txBody>
      </p:sp>
      <p:pic>
        <p:nvPicPr>
          <p:cNvPr id="5" name="Content Placeholder 4">
            <a:extLst>
              <a:ext uri="{FF2B5EF4-FFF2-40B4-BE49-F238E27FC236}">
                <a16:creationId xmlns:a16="http://schemas.microsoft.com/office/drawing/2014/main" id="{42CE1A26-7BB8-BF53-52E9-7484E858322D}"/>
              </a:ext>
            </a:extLst>
          </p:cNvPr>
          <p:cNvPicPr>
            <a:picLocks noGrp="1" noChangeAspect="1"/>
          </p:cNvPicPr>
          <p:nvPr>
            <p:ph sz="half" idx="2"/>
          </p:nvPr>
        </p:nvPicPr>
        <p:blipFill>
          <a:blip r:embed="rId2"/>
          <a:stretch>
            <a:fillRect/>
          </a:stretch>
        </p:blipFill>
        <p:spPr>
          <a:xfrm>
            <a:off x="4495800" y="274638"/>
            <a:ext cx="4455232" cy="3052506"/>
          </a:xfrm>
          <a:prstGeom prst="rect">
            <a:avLst/>
          </a:prstGeom>
        </p:spPr>
      </p:pic>
      <p:pic>
        <p:nvPicPr>
          <p:cNvPr id="6" name="Picture 5">
            <a:extLst>
              <a:ext uri="{FF2B5EF4-FFF2-40B4-BE49-F238E27FC236}">
                <a16:creationId xmlns:a16="http://schemas.microsoft.com/office/drawing/2014/main" id="{47B267D0-41E2-7175-C67D-2A4D6BCBD78C}"/>
              </a:ext>
            </a:extLst>
          </p:cNvPr>
          <p:cNvPicPr>
            <a:picLocks noChangeAspect="1"/>
          </p:cNvPicPr>
          <p:nvPr/>
        </p:nvPicPr>
        <p:blipFill>
          <a:blip r:embed="rId3"/>
          <a:stretch>
            <a:fillRect/>
          </a:stretch>
        </p:blipFill>
        <p:spPr>
          <a:xfrm>
            <a:off x="4546047" y="3378821"/>
            <a:ext cx="4346087" cy="3462278"/>
          </a:xfrm>
          <a:prstGeom prst="rect">
            <a:avLst/>
          </a:prstGeom>
        </p:spPr>
      </p:pic>
    </p:spTree>
    <p:extLst>
      <p:ext uri="{BB962C8B-B14F-4D97-AF65-F5344CB8AC3E}">
        <p14:creationId xmlns:p14="http://schemas.microsoft.com/office/powerpoint/2010/main" val="30949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A641-6A9D-59D9-D9AC-5B077F5CE3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BA56ED5-A16B-CCC5-336F-8544F4756F08}"/>
              </a:ext>
            </a:extLst>
          </p:cNvPr>
          <p:cNvPicPr>
            <a:picLocks noGrp="1" noChangeAspect="1"/>
          </p:cNvPicPr>
          <p:nvPr>
            <p:ph sz="half" idx="1"/>
          </p:nvPr>
        </p:nvPicPr>
        <p:blipFill>
          <a:blip r:embed="rId2"/>
          <a:stretch>
            <a:fillRect/>
          </a:stretch>
        </p:blipFill>
        <p:spPr>
          <a:xfrm>
            <a:off x="179511" y="0"/>
            <a:ext cx="8784977" cy="6858000"/>
          </a:xfrm>
          <a:prstGeom prst="rect">
            <a:avLst/>
          </a:prstGeom>
        </p:spPr>
      </p:pic>
      <p:sp>
        <p:nvSpPr>
          <p:cNvPr id="4" name="Content Placeholder 3">
            <a:extLst>
              <a:ext uri="{FF2B5EF4-FFF2-40B4-BE49-F238E27FC236}">
                <a16:creationId xmlns:a16="http://schemas.microsoft.com/office/drawing/2014/main" id="{09680C73-0E79-BE4A-3104-4B744BDE79B9}"/>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935789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B3A0974F6ED4783676A4467DDC717" ma:contentTypeVersion="5" ma:contentTypeDescription="Create a new document." ma:contentTypeScope="" ma:versionID="358e93650990f63d14bcebec65a2c97a">
  <xsd:schema xmlns:xsd="http://www.w3.org/2001/XMLSchema" xmlns:xs="http://www.w3.org/2001/XMLSchema" xmlns:p="http://schemas.microsoft.com/office/2006/metadata/properties" xmlns:ns2="65b58658-9722-4f7f-be04-62e6b97b1e8b" targetNamespace="http://schemas.microsoft.com/office/2006/metadata/properties" ma:root="true" ma:fieldsID="e1fa9422bec387a61f7311d0b0be7b9d" ns2:_="">
    <xsd:import namespace="65b58658-9722-4f7f-be04-62e6b97b1e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58658-9722-4f7f-be04-62e6b97b1e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06FBC-AE71-469C-B8B7-0339666CDEB6}"/>
</file>

<file path=customXml/itemProps2.xml><?xml version="1.0" encoding="utf-8"?>
<ds:datastoreItem xmlns:ds="http://schemas.openxmlformats.org/officeDocument/2006/customXml" ds:itemID="{07212D40-2E59-4DEF-9A1C-43562E3027D6}"/>
</file>

<file path=customXml/itemProps3.xml><?xml version="1.0" encoding="utf-8"?>
<ds:datastoreItem xmlns:ds="http://schemas.openxmlformats.org/officeDocument/2006/customXml" ds:itemID="{094CCB42-ED35-4026-9135-2533697DBA89}"/>
</file>

<file path=docProps/app.xml><?xml version="1.0" encoding="utf-8"?>
<Properties xmlns="http://schemas.openxmlformats.org/officeDocument/2006/extended-properties" xmlns:vt="http://schemas.openxmlformats.org/officeDocument/2006/docPropsVTypes">
  <TotalTime>1759</TotalTime>
  <Words>1477</Words>
  <Application>Microsoft Office PowerPoint</Application>
  <PresentationFormat>On-screen Show (4:3)</PresentationFormat>
  <Paragraphs>111</Paragraphs>
  <Slides>19</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Arial</vt:lpstr>
      <vt:lpstr>Arial Black</vt:lpstr>
      <vt:lpstr>Calibri</vt:lpstr>
      <vt:lpstr>New York</vt:lpstr>
      <vt:lpstr>Tahoma</vt:lpstr>
      <vt:lpstr>Times</vt:lpstr>
      <vt:lpstr>Wingdings</vt:lpstr>
      <vt:lpstr>Office Theme</vt:lpstr>
      <vt:lpstr>1_Office Theme</vt:lpstr>
      <vt:lpstr>2_Office Theme</vt:lpstr>
      <vt:lpstr>3_Office Theme</vt:lpstr>
      <vt:lpstr>5_Office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Fate of Graafian follicle:  Two important events occur to the Graafian follicle 1- Ovulation. 2- Formation of corpus luteum. </vt:lpstr>
      <vt:lpstr>PowerPoint Presentation</vt:lpstr>
      <vt:lpstr>PowerPoint Presentation</vt:lpstr>
      <vt:lpstr>PowerPoint Presentation</vt:lpstr>
      <vt:lpstr>Structure of the uterus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Hassan</dc:creator>
  <cp:lastModifiedBy>Dalia Mahmoud Hasan</cp:lastModifiedBy>
  <cp:revision>12</cp:revision>
  <dcterms:created xsi:type="dcterms:W3CDTF">2020-10-05T03:40:57Z</dcterms:created>
  <dcterms:modified xsi:type="dcterms:W3CDTF">2023-03-19T18:44:06Z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0x010100F75B3A0974F6ED4783676A4467DDC717</vt:lpwstr>
  </property>
</Properties>
</file>