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1" r:id="rId2"/>
    <p:sldId id="265" r:id="rId3"/>
    <p:sldId id="266" r:id="rId4"/>
    <p:sldId id="267" r:id="rId5"/>
    <p:sldId id="268" r:id="rId6"/>
    <p:sldId id="279" r:id="rId7"/>
    <p:sldId id="269" r:id="rId8"/>
    <p:sldId id="295" r:id="rId9"/>
    <p:sldId id="274" r:id="rId10"/>
    <p:sldId id="275" r:id="rId11"/>
    <p:sldId id="276" r:id="rId12"/>
    <p:sldId id="277" r:id="rId13"/>
    <p:sldId id="278" r:id="rId14"/>
    <p:sldId id="280" r:id="rId15"/>
    <p:sldId id="281" r:id="rId16"/>
    <p:sldId id="282" r:id="rId17"/>
    <p:sldId id="283" r:id="rId18"/>
    <p:sldId id="284" r:id="rId19"/>
    <p:sldId id="287" r:id="rId20"/>
    <p:sldId id="285" r:id="rId21"/>
    <p:sldId id="286" r:id="rId22"/>
    <p:sldId id="288" r:id="rId23"/>
    <p:sldId id="292" r:id="rId24"/>
    <p:sldId id="289" r:id="rId25"/>
    <p:sldId id="291" r:id="rId26"/>
    <p:sldId id="290" r:id="rId27"/>
    <p:sldId id="29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EE013"/>
    <a:srgbClr val="FF33CC"/>
    <a:srgbClr val="0033CC"/>
    <a:srgbClr val="33CC33"/>
    <a:srgbClr val="FFFF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C7579B8-EC52-4927-8625-3C78363EE4A9}" type="datetimeFigureOut">
              <a:rPr lang="ar-IQ" smtClean="0"/>
              <a:pPr/>
              <a:t>24/03/1442</a:t>
            </a:fld>
            <a:endParaRPr lang="ar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EA99E9-D25A-464D-B395-D34FE9178E6C}" type="slidenum">
              <a:rPr lang="ar-IQ" smtClean="0"/>
              <a:pPr/>
              <a:t>‹#›</a:t>
            </a:fld>
            <a:endParaRPr lang="ar-IQ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7E379-8794-4B01-96AD-E66DA69C0D58}" type="slidenum">
              <a:rPr lang="ar-IQ" smtClean="0"/>
              <a:pPr/>
              <a:t>1</a:t>
            </a:fld>
            <a:endParaRPr lang="ar-IQ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November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November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November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November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November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November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November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November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November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November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November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 November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228600"/>
            <a:ext cx="7010400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CARDIOVASCULAR  SYSTEM </a:t>
            </a:r>
          </a:p>
          <a:p>
            <a:pPr algn="ctr"/>
            <a:endParaRPr lang="en-US" sz="28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2800" b="1" i="1" dirty="0">
                <a:solidFill>
                  <a:srgbClr val="0033CC"/>
                </a:solidFill>
                <a:latin typeface="Candara" pitchFamily="34" charset="0"/>
              </a:rPr>
              <a:t>HEART CHAMBERS &amp;CARDIAC VALVES</a:t>
            </a:r>
          </a:p>
          <a:p>
            <a:pPr algn="ctr"/>
            <a:endParaRPr lang="en-US" sz="2800" b="1" i="1" dirty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Dr. Aiman Qais Afar</a:t>
            </a:r>
          </a:p>
          <a:p>
            <a:pPr algn="ctr"/>
            <a:r>
              <a:rPr lang="en-US" sz="2800" b="1" i="1" dirty="0">
                <a:solidFill>
                  <a:srgbClr val="0EE013"/>
                </a:solidFill>
                <a:latin typeface="Candara" pitchFamily="34" charset="0"/>
              </a:rPr>
              <a:t>Surgical Anatomist</a:t>
            </a:r>
          </a:p>
          <a:p>
            <a:pPr algn="ctr"/>
            <a:r>
              <a:rPr lang="en-US" sz="2800" b="1" i="1" dirty="0">
                <a:solidFill>
                  <a:srgbClr val="0033CC"/>
                </a:solidFill>
                <a:latin typeface="Candara" pitchFamily="34" charset="0"/>
              </a:rPr>
              <a:t>College of Medicine / Mutah University</a:t>
            </a:r>
          </a:p>
          <a:p>
            <a:pPr algn="ctr"/>
            <a:r>
              <a:rPr lang="en-US" sz="2800" b="1" i="1" dirty="0">
                <a:solidFill>
                  <a:srgbClr val="0EE013"/>
                </a:solidFill>
                <a:latin typeface="Candara" pitchFamily="34" charset="0"/>
              </a:rPr>
              <a:t>2020-2021</a:t>
            </a:r>
            <a:endParaRPr lang="ar-IQ" sz="2800" b="1" i="1" dirty="0">
              <a:solidFill>
                <a:srgbClr val="0EE013"/>
              </a:solidFill>
              <a:latin typeface="Candara" pitchFamily="34" charset="0"/>
            </a:endParaRPr>
          </a:p>
        </p:txBody>
      </p:sp>
      <p:pic>
        <p:nvPicPr>
          <p:cNvPr id="21506" name="Picture 2" descr="https://encrypted-tbn0.gstatic.com/images?q=tbn:ANd9GcQ-A6VCzJqWj8iYZVRocmNzqlA1JnauGT5eZIAYhtzs0sBQqF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648200"/>
            <a:ext cx="1981200" cy="1318399"/>
          </a:xfrm>
          <a:prstGeom prst="rect">
            <a:avLst/>
          </a:prstGeom>
          <a:noFill/>
        </p:spPr>
      </p:pic>
      <p:pic>
        <p:nvPicPr>
          <p:cNvPr id="31746" name="Picture 2" descr="http://www.myquinstory.info/wp-content/uploads/2014/02/heart-attack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3733800"/>
            <a:ext cx="3962400" cy="2971801"/>
          </a:xfrm>
          <a:prstGeom prst="rect">
            <a:avLst/>
          </a:prstGeom>
          <a:noFill/>
        </p:spPr>
      </p:pic>
      <p:pic>
        <p:nvPicPr>
          <p:cNvPr id="8" name="Picture 2" descr="https://encrypted-tbn0.gstatic.com/images?q=tbn:ANd9GcQ-A6VCzJqWj8iYZVRocmNzqlA1JnauGT5eZIAYhtzs0sBQqF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4648200"/>
            <a:ext cx="1981200" cy="1318399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1CAC8-5EEC-4793-9FFF-963C090C0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52400" y="725031"/>
            <a:ext cx="8991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i="1" dirty="0">
                <a:latin typeface="Candara" pitchFamily="34" charset="0"/>
              </a:rPr>
              <a:t>A thick muscular ridge,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supraventricular crest</a:t>
            </a:r>
            <a:r>
              <a:rPr lang="en-GB" sz="2400" i="1" dirty="0">
                <a:solidFill>
                  <a:srgbClr val="FF0000"/>
                </a:solidFill>
                <a:latin typeface="Candara" pitchFamily="34" charset="0"/>
              </a:rPr>
              <a:t>, </a:t>
            </a:r>
            <a:r>
              <a:rPr lang="en-GB" sz="2400" i="1" dirty="0">
                <a:latin typeface="Candara" pitchFamily="34" charset="0"/>
              </a:rPr>
              <a:t>separates the </a:t>
            </a: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ridged muscular wall </a:t>
            </a:r>
            <a:r>
              <a:rPr lang="en-GB" sz="2400" i="1" dirty="0">
                <a:latin typeface="Candara" pitchFamily="34" charset="0"/>
              </a:rPr>
              <a:t>of the </a:t>
            </a:r>
            <a:r>
              <a:rPr lang="en-GB" sz="2400" b="1" i="1" u="sng" dirty="0">
                <a:solidFill>
                  <a:srgbClr val="3333FF"/>
                </a:solidFill>
                <a:latin typeface="Candara" pitchFamily="34" charset="0"/>
              </a:rPr>
              <a:t>inflow part </a:t>
            </a:r>
            <a:r>
              <a:rPr lang="en-GB" sz="2400" i="1" dirty="0">
                <a:latin typeface="Candara" pitchFamily="34" charset="0"/>
              </a:rPr>
              <a:t>of the chamber from the </a:t>
            </a: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smooth wall of the conus arteriosus</a:t>
            </a:r>
            <a:r>
              <a:rPr lang="en-GB" sz="2400" i="1" dirty="0">
                <a:latin typeface="Candara" pitchFamily="34" charset="0"/>
              </a:rPr>
              <a:t>, or </a:t>
            </a:r>
            <a:r>
              <a:rPr lang="en-GB" sz="2400" b="1" i="1" u="sng" dirty="0">
                <a:solidFill>
                  <a:srgbClr val="3333FF"/>
                </a:solidFill>
                <a:latin typeface="Candara" pitchFamily="34" charset="0"/>
              </a:rPr>
              <a:t>outflow part.</a:t>
            </a:r>
            <a:endParaRPr lang="en-GB" sz="2400" i="1" dirty="0">
              <a:solidFill>
                <a:srgbClr val="3333FF"/>
              </a:solidFill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400" i="1" dirty="0">
                <a:latin typeface="Candara" pitchFamily="34" charset="0"/>
              </a:rPr>
              <a:t>The inflow part of the ventricle receives blood from the right atrium through </a:t>
            </a:r>
            <a:r>
              <a:rPr lang="en-GB" sz="2400" b="1" i="1" dirty="0">
                <a:solidFill>
                  <a:srgbClr val="FF33CC"/>
                </a:solidFill>
                <a:latin typeface="Candara" pitchFamily="34" charset="0"/>
              </a:rPr>
              <a:t>the right AV (tricuspid) orifice </a:t>
            </a:r>
            <a:r>
              <a:rPr lang="en-GB" sz="2400" i="1" dirty="0">
                <a:latin typeface="Candara" pitchFamily="34" charset="0"/>
              </a:rPr>
              <a:t>located posterior to the body of </a:t>
            </a:r>
            <a:r>
              <a:rPr lang="en-GB" sz="2400" b="1" i="1" dirty="0">
                <a:latin typeface="Candara" pitchFamily="34" charset="0"/>
              </a:rPr>
              <a:t>the sternum </a:t>
            </a:r>
            <a:r>
              <a:rPr lang="en-GB" sz="2400" i="1" dirty="0">
                <a:latin typeface="Candara" pitchFamily="34" charset="0"/>
              </a:rPr>
              <a:t>at the level of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4th and 5th intercostal spaces</a:t>
            </a:r>
            <a:r>
              <a:rPr lang="en-GB" sz="2400" i="1" dirty="0">
                <a:latin typeface="Candara" pitchFamily="34" charset="0"/>
              </a:rPr>
              <a:t>.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28600" y="101025"/>
            <a:ext cx="270721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33CC33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Right Ventricle</a:t>
            </a:r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>
          <a:xfrm>
            <a:off x="7010400" y="1682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12 November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10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6248400" y="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4338" name="Picture 2" descr="https://dw9r2us9jo9xp.cloudfront.net/images/library/472/content_ventriculus_dexter_4_large_9XgGsGQv5zQHAi3elzok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124200"/>
            <a:ext cx="2815842" cy="3581400"/>
          </a:xfrm>
          <a:prstGeom prst="rect">
            <a:avLst/>
          </a:prstGeom>
          <a:noFill/>
          <a:ln w="57150">
            <a:solidFill>
              <a:srgbClr val="33CC33"/>
            </a:solidFill>
          </a:ln>
        </p:spPr>
      </p:pic>
      <p:pic>
        <p:nvPicPr>
          <p:cNvPr id="14340" name="Picture 4" descr="http://www.fairview.org/fv/groups/public/documents/images/106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185243"/>
            <a:ext cx="3810000" cy="3367957"/>
          </a:xfrm>
          <a:prstGeom prst="rect">
            <a:avLst/>
          </a:prstGeom>
          <a:noFill/>
          <a:ln w="57150">
            <a:solidFill>
              <a:srgbClr val="33CC33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52400" y="101025"/>
            <a:ext cx="270721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33CC33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Right Ventricle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76200" y="678120"/>
            <a:ext cx="88392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dirty="0">
                <a:solidFill>
                  <a:srgbClr val="FF33CC"/>
                </a:solidFill>
                <a:latin typeface="Candara" pitchFamily="34" charset="0"/>
              </a:rPr>
              <a:t>The tricuspid valve </a:t>
            </a:r>
            <a:r>
              <a:rPr lang="en-GB" sz="2400" i="1" dirty="0">
                <a:latin typeface="Candara" pitchFamily="34" charset="0"/>
              </a:rPr>
              <a:t>guards </a:t>
            </a:r>
            <a:r>
              <a:rPr lang="en-GB" sz="2400" b="1" i="1" dirty="0">
                <a:solidFill>
                  <a:srgbClr val="3333FF"/>
                </a:solidFill>
                <a:latin typeface="Candara" pitchFamily="34" charset="0"/>
              </a:rPr>
              <a:t>the right AV orifice</a:t>
            </a:r>
            <a:r>
              <a:rPr lang="en-GB" sz="2400" i="1" dirty="0">
                <a:latin typeface="Candara" pitchFamily="34" charset="0"/>
              </a:rPr>
              <a:t>. The bases of the valve cusps are attached to </a:t>
            </a:r>
            <a:r>
              <a:rPr lang="en-GB" sz="2400" b="1" i="1" dirty="0">
                <a:latin typeface="Candara" pitchFamily="34" charset="0"/>
              </a:rPr>
              <a:t>the fibrous ring </a:t>
            </a:r>
            <a:r>
              <a:rPr lang="en-GB" sz="2400" i="1" dirty="0">
                <a:latin typeface="Candara" pitchFamily="34" charset="0"/>
              </a:rPr>
              <a:t>around the orifice.</a:t>
            </a:r>
          </a:p>
          <a:p>
            <a:r>
              <a:rPr lang="en-GB" sz="2400" i="1" dirty="0">
                <a:latin typeface="Candara" pitchFamily="34" charset="0"/>
              </a:rPr>
              <a:t> Because the fibrous ring maintains the </a:t>
            </a:r>
            <a:r>
              <a:rPr lang="en-GB" sz="2400" i="1" dirty="0" err="1">
                <a:latin typeface="Candara" pitchFamily="34" charset="0"/>
              </a:rPr>
              <a:t>caliber</a:t>
            </a:r>
            <a:r>
              <a:rPr lang="en-GB" sz="2400" i="1" dirty="0">
                <a:latin typeface="Candara" pitchFamily="34" charset="0"/>
              </a:rPr>
              <a:t> of the orifice, the attached valve cusps contact each other in the same way with each heartbeat. 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 l="47438" t="36458" r="15666" b="16667"/>
          <a:stretch>
            <a:fillRect/>
          </a:stretch>
        </p:blipFill>
        <p:spPr bwMode="auto">
          <a:xfrm>
            <a:off x="152400" y="2895600"/>
            <a:ext cx="4800600" cy="3429000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pic>
        <p:nvPicPr>
          <p:cNvPr id="6" name="Picture 2" descr="http://staff.kfupm.edu.sa/MC/medasen/hb22_heartvalv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0802" y="3124200"/>
            <a:ext cx="3860798" cy="2895600"/>
          </a:xfrm>
          <a:prstGeom prst="rect">
            <a:avLst/>
          </a:prstGeom>
          <a:noFill/>
          <a:ln w="57150">
            <a:solidFill>
              <a:srgbClr val="33CC33"/>
            </a:solidFill>
          </a:ln>
        </p:spPr>
      </p:pic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12 November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عنصر نائب لرقم الشريحة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11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عنصر نائب للتذييل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52400" y="101025"/>
            <a:ext cx="270721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33CC33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Right Ventricle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52400" y="871240"/>
            <a:ext cx="4114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Tendinous cords </a:t>
            </a:r>
            <a:r>
              <a:rPr lang="en-GB" sz="2400" i="1" dirty="0">
                <a:latin typeface="Candara" pitchFamily="34" charset="0"/>
              </a:rPr>
              <a:t>(L.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chordae tendineae</a:t>
            </a:r>
            <a:r>
              <a:rPr lang="en-GB" sz="2400" i="1" dirty="0">
                <a:latin typeface="Candara" pitchFamily="34" charset="0"/>
              </a:rPr>
              <a:t>) attach to the free edges and ventricular surfaces of the </a:t>
            </a:r>
            <a:r>
              <a:rPr lang="en-GB" sz="2400" b="1" i="1" dirty="0">
                <a:solidFill>
                  <a:srgbClr val="FF33CC"/>
                </a:solidFill>
                <a:latin typeface="Candara" pitchFamily="34" charset="0"/>
              </a:rPr>
              <a:t>anterior</a:t>
            </a:r>
            <a:r>
              <a:rPr lang="en-GB" sz="2400" i="1" dirty="0">
                <a:solidFill>
                  <a:srgbClr val="FF33CC"/>
                </a:solidFill>
                <a:latin typeface="Candara" pitchFamily="34" charset="0"/>
              </a:rPr>
              <a:t>, </a:t>
            </a:r>
            <a:r>
              <a:rPr lang="en-GB" sz="2400" b="1" i="1" dirty="0">
                <a:solidFill>
                  <a:srgbClr val="FF33CC"/>
                </a:solidFill>
                <a:latin typeface="Candara" pitchFamily="34" charset="0"/>
              </a:rPr>
              <a:t>posterior</a:t>
            </a:r>
            <a:r>
              <a:rPr lang="en-GB" sz="2400" i="1" dirty="0">
                <a:solidFill>
                  <a:srgbClr val="FF33CC"/>
                </a:solidFill>
                <a:latin typeface="Candara" pitchFamily="34" charset="0"/>
              </a:rPr>
              <a:t>, </a:t>
            </a:r>
            <a:r>
              <a:rPr lang="en-GB" sz="2400" i="1" dirty="0">
                <a:latin typeface="Candara" pitchFamily="34" charset="0"/>
              </a:rPr>
              <a:t>and</a:t>
            </a:r>
            <a:r>
              <a:rPr lang="en-GB" sz="2400" i="1" dirty="0">
                <a:solidFill>
                  <a:srgbClr val="FF33CC"/>
                </a:solidFill>
                <a:latin typeface="Candara" pitchFamily="34" charset="0"/>
              </a:rPr>
              <a:t> </a:t>
            </a:r>
            <a:r>
              <a:rPr lang="en-GB" sz="2400" b="1" i="1" dirty="0">
                <a:solidFill>
                  <a:srgbClr val="FF33CC"/>
                </a:solidFill>
                <a:latin typeface="Candara" pitchFamily="34" charset="0"/>
              </a:rPr>
              <a:t>septal cusps</a:t>
            </a:r>
            <a:r>
              <a:rPr lang="en-GB" sz="2400" i="1" dirty="0">
                <a:latin typeface="Candara" pitchFamily="34" charset="0"/>
              </a:rPr>
              <a:t>, much like the cords attaching to a parachute.</a:t>
            </a:r>
          </a:p>
          <a:p>
            <a:endParaRPr lang="en-GB" sz="2400" i="1" dirty="0">
              <a:latin typeface="Candara" pitchFamily="34" charset="0"/>
            </a:endParaRPr>
          </a:p>
          <a:p>
            <a:endParaRPr lang="en-GB" sz="2400" i="1" dirty="0">
              <a:latin typeface="Candara" pitchFamily="34" charset="0"/>
            </a:endParaRPr>
          </a:p>
          <a:p>
            <a:r>
              <a:rPr lang="en-GB" sz="2400" i="1" dirty="0">
                <a:latin typeface="Candara" pitchFamily="34" charset="0"/>
              </a:rPr>
              <a:t> The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tendinous cords </a:t>
            </a:r>
            <a:r>
              <a:rPr lang="en-GB" sz="2400" i="1" dirty="0">
                <a:latin typeface="Candara" pitchFamily="34" charset="0"/>
              </a:rPr>
              <a:t>arise from the apices of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papillary muscles</a:t>
            </a:r>
            <a:r>
              <a:rPr lang="en-GB" sz="2400" i="1" dirty="0">
                <a:latin typeface="Candara" pitchFamily="34" charset="0"/>
              </a:rPr>
              <a:t>, which are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conical muscular projections </a:t>
            </a:r>
            <a:r>
              <a:rPr lang="en-GB" sz="2400" i="1" dirty="0">
                <a:latin typeface="Candara" pitchFamily="34" charset="0"/>
              </a:rPr>
              <a:t>with bases attached to the ventricular wall. </a:t>
            </a:r>
          </a:p>
        </p:txBody>
      </p:sp>
      <p:pic>
        <p:nvPicPr>
          <p:cNvPr id="6" name="Picture 2" descr="http://clinanat.com/images/MTD/LargeImages/rightventricle_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1" y="324187"/>
            <a:ext cx="4495800" cy="5996273"/>
          </a:xfrm>
          <a:prstGeom prst="rect">
            <a:avLst/>
          </a:prstGeom>
          <a:noFill/>
          <a:ln w="76200">
            <a:solidFill>
              <a:srgbClr val="33CC33"/>
            </a:solidFill>
          </a:ln>
        </p:spPr>
      </p:pic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12 November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12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52400" y="101025"/>
            <a:ext cx="270721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33CC33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Right Ventricle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52400" y="1856125"/>
            <a:ext cx="3505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rgbClr val="FF33CC"/>
                </a:solidFill>
                <a:latin typeface="Candara" pitchFamily="34" charset="0"/>
              </a:rPr>
              <a:t>The anterior papillary muscle</a:t>
            </a:r>
            <a:r>
              <a:rPr lang="en-GB" sz="2400" i="1" dirty="0">
                <a:solidFill>
                  <a:srgbClr val="FF33CC"/>
                </a:solidFill>
                <a:latin typeface="Candara" pitchFamily="34" charset="0"/>
              </a:rPr>
              <a:t>,</a:t>
            </a:r>
            <a:r>
              <a:rPr lang="en-GB" sz="2400" i="1" dirty="0">
                <a:latin typeface="Candara" pitchFamily="34" charset="0"/>
              </a:rPr>
              <a:t> the largest one, arises from the </a:t>
            </a:r>
            <a:r>
              <a:rPr lang="en-GB" sz="2400" b="1" i="1" dirty="0">
                <a:latin typeface="Candara" pitchFamily="34" charset="0"/>
              </a:rPr>
              <a:t>anterior wall </a:t>
            </a:r>
            <a:r>
              <a:rPr lang="en-GB" sz="2400" i="1" dirty="0">
                <a:latin typeface="Candara" pitchFamily="34" charset="0"/>
              </a:rPr>
              <a:t>of the right ventricle</a:t>
            </a:r>
          </a:p>
          <a:p>
            <a:endParaRPr lang="en-GB" sz="24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rgbClr val="FF33CC"/>
                </a:solidFill>
                <a:latin typeface="Candara" pitchFamily="34" charset="0"/>
              </a:rPr>
              <a:t>The posterior papillary muscle</a:t>
            </a:r>
            <a:r>
              <a:rPr lang="en-GB" sz="2400" i="1" dirty="0">
                <a:latin typeface="Candara" pitchFamily="34" charset="0"/>
              </a:rPr>
              <a:t>, smaller than the anterior muscle, may consist of several parts; it arises from </a:t>
            </a:r>
            <a:r>
              <a:rPr lang="en-GB" sz="2400" b="1" i="1" dirty="0">
                <a:latin typeface="Candara" pitchFamily="34" charset="0"/>
              </a:rPr>
              <a:t>the inferior wall of the right ventricle</a:t>
            </a:r>
            <a:endParaRPr lang="en-GB" sz="2400" i="1" dirty="0">
              <a:latin typeface="Candara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52400" y="892314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Three papillary muscles </a:t>
            </a:r>
            <a:r>
              <a:rPr lang="en-GB" sz="2400" i="1" dirty="0">
                <a:latin typeface="Candara" pitchFamily="34" charset="0"/>
              </a:rPr>
              <a:t>in the right ventricle correspond to the cusps of the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tricuspid valve</a:t>
            </a:r>
            <a:r>
              <a:rPr lang="en-GB" sz="2400" i="1" dirty="0">
                <a:latin typeface="Candara" pitchFamily="34" charset="0"/>
              </a:rPr>
              <a:t>:</a:t>
            </a:r>
          </a:p>
        </p:txBody>
      </p:sp>
      <p:pic>
        <p:nvPicPr>
          <p:cNvPr id="7170" name="Picture 2" descr="http://mvpresource.com/wp-content/uploads/2014/04/Right-Ventric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4744" y="1828800"/>
            <a:ext cx="5346856" cy="3486150"/>
          </a:xfrm>
          <a:prstGeom prst="rect">
            <a:avLst/>
          </a:prstGeom>
          <a:noFill/>
          <a:ln w="57150">
            <a:solidFill>
              <a:srgbClr val="33CC33"/>
            </a:solidFill>
          </a:ln>
        </p:spPr>
      </p:pic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>
          <a:xfrm>
            <a:off x="3962400" y="65690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12 November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13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39914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i="1" dirty="0">
                <a:solidFill>
                  <a:srgbClr val="FF33CC"/>
                </a:solidFill>
                <a:latin typeface="Candara" pitchFamily="34" charset="0"/>
              </a:rPr>
              <a:t>The septal papillary muscle </a:t>
            </a:r>
            <a:r>
              <a:rPr lang="en-GB" sz="2400" i="1" dirty="0">
                <a:latin typeface="Candara" pitchFamily="34" charset="0"/>
              </a:rPr>
              <a:t>arises from </a:t>
            </a:r>
            <a:r>
              <a:rPr lang="en-GB" sz="2400" b="1" i="1" dirty="0">
                <a:latin typeface="Candara" pitchFamily="34" charset="0"/>
              </a:rPr>
              <a:t>the </a:t>
            </a:r>
            <a:r>
              <a:rPr lang="en-GB" sz="2400" b="1" i="1" dirty="0" err="1">
                <a:latin typeface="Candara" pitchFamily="34" charset="0"/>
              </a:rPr>
              <a:t>interventricular</a:t>
            </a:r>
            <a:r>
              <a:rPr lang="en-GB" sz="2400" b="1" i="1" dirty="0">
                <a:latin typeface="Candara" pitchFamily="34" charset="0"/>
              </a:rPr>
              <a:t> septum</a:t>
            </a:r>
            <a:r>
              <a:rPr lang="en-GB" sz="2400" i="1" dirty="0">
                <a:latin typeface="Candara" pitchFamily="34" charset="0"/>
              </a:rPr>
              <a:t>, and its tendinous cords attach to the </a:t>
            </a:r>
            <a:r>
              <a:rPr lang="en-GB" sz="2400" b="1" i="1" dirty="0">
                <a:latin typeface="Candara" pitchFamily="34" charset="0"/>
              </a:rPr>
              <a:t>anterior and septal cusps </a:t>
            </a:r>
            <a:r>
              <a:rPr lang="en-GB" sz="2400" i="1" dirty="0">
                <a:latin typeface="Candara" pitchFamily="34" charset="0"/>
              </a:rPr>
              <a:t>of the tricuspid valve.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101025"/>
            <a:ext cx="270721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33CC33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Right Ventricle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52400" y="1873508"/>
            <a:ext cx="3962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The </a:t>
            </a:r>
            <a:r>
              <a:rPr lang="en-GB" sz="2400" b="1" i="1" dirty="0" err="1">
                <a:solidFill>
                  <a:srgbClr val="C00000"/>
                </a:solidFill>
                <a:latin typeface="Candara" pitchFamily="34" charset="0"/>
              </a:rPr>
              <a:t>interventricular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 septum (IVS)</a:t>
            </a:r>
            <a:r>
              <a:rPr lang="en-GB" sz="2400" i="1" dirty="0">
                <a:latin typeface="Candara" pitchFamily="34" charset="0"/>
              </a:rPr>
              <a:t>, </a:t>
            </a:r>
            <a:r>
              <a:rPr lang="en-GB" sz="2000" i="1" dirty="0">
                <a:latin typeface="Candara" pitchFamily="34" charset="0"/>
              </a:rPr>
              <a:t>composed of </a:t>
            </a:r>
            <a:r>
              <a:rPr lang="en-GB" sz="2000" b="1" i="1" dirty="0">
                <a:latin typeface="Candara" pitchFamily="34" charset="0"/>
              </a:rPr>
              <a:t>muscular</a:t>
            </a:r>
            <a:r>
              <a:rPr lang="en-GB" sz="2000" i="1" dirty="0">
                <a:latin typeface="Candara" pitchFamily="34" charset="0"/>
              </a:rPr>
              <a:t> and </a:t>
            </a:r>
            <a:r>
              <a:rPr lang="en-GB" sz="2000" b="1" i="1" dirty="0">
                <a:latin typeface="Candara" pitchFamily="34" charset="0"/>
              </a:rPr>
              <a:t>membranous </a:t>
            </a:r>
            <a:r>
              <a:rPr lang="en-GB" sz="2000" i="1" dirty="0">
                <a:latin typeface="Candara" pitchFamily="34" charset="0"/>
              </a:rPr>
              <a:t>parts, is a strong, obliquely placed partition between </a:t>
            </a:r>
            <a:r>
              <a:rPr lang="en-GB" sz="2000" b="1" i="1" dirty="0">
                <a:solidFill>
                  <a:srgbClr val="0033CC"/>
                </a:solidFill>
                <a:latin typeface="Candara" pitchFamily="34" charset="0"/>
              </a:rPr>
              <a:t>the right </a:t>
            </a:r>
            <a:r>
              <a:rPr lang="en-GB" sz="2000" i="1" dirty="0">
                <a:latin typeface="Candara" pitchFamily="34" charset="0"/>
              </a:rPr>
              <a:t>and </a:t>
            </a:r>
            <a:r>
              <a:rPr lang="en-GB" sz="2000" b="1" i="1" dirty="0">
                <a:solidFill>
                  <a:srgbClr val="0033CC"/>
                </a:solidFill>
                <a:latin typeface="Candara" pitchFamily="34" charset="0"/>
              </a:rPr>
              <a:t>left ventricles</a:t>
            </a:r>
            <a:r>
              <a:rPr lang="en-GB" sz="2000" i="1" dirty="0">
                <a:latin typeface="Candara" pitchFamily="34" charset="0"/>
              </a:rPr>
              <a:t>. </a:t>
            </a:r>
          </a:p>
          <a:p>
            <a:endParaRPr lang="en-GB" sz="2000" i="1" dirty="0">
              <a:latin typeface="Candara" pitchFamily="34" charset="0"/>
            </a:endParaRPr>
          </a:p>
          <a:p>
            <a:r>
              <a:rPr lang="en-GB" sz="2000" i="1" dirty="0">
                <a:latin typeface="Candara" pitchFamily="34" charset="0"/>
              </a:rPr>
              <a:t>Because of the much higher blood pressure in the left ventricle, the muscular part of </a:t>
            </a:r>
            <a:r>
              <a:rPr lang="en-GB" sz="2000" b="1" i="1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the IVS</a:t>
            </a:r>
            <a:r>
              <a:rPr lang="en-GB" sz="2000" i="1" dirty="0">
                <a:latin typeface="Candara" pitchFamily="34" charset="0"/>
              </a:rPr>
              <a:t>, which forms the majority of the septum, has the thickness of the remainder of the wall of the right ventricle </a:t>
            </a:r>
            <a:r>
              <a:rPr lang="en-GB" sz="2000" b="1" i="1" dirty="0">
                <a:latin typeface="Candara" pitchFamily="34" charset="0"/>
              </a:rPr>
              <a:t>(two to three times as thick as the wall of the right ventricle)</a:t>
            </a:r>
          </a:p>
          <a:p>
            <a:endParaRPr lang="en-GB" sz="2000" i="1" dirty="0">
              <a:latin typeface="Candar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9912" t="32292" r="40264" b="13542"/>
          <a:stretch>
            <a:fillRect/>
          </a:stretch>
        </p:blipFill>
        <p:spPr bwMode="auto">
          <a:xfrm>
            <a:off x="4009292" y="2209800"/>
            <a:ext cx="4982307" cy="3810000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12 November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14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892314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>
                <a:latin typeface="Candara" pitchFamily="34" charset="0"/>
              </a:rPr>
              <a:t>Superiorly and posteriorly, a thin membrane, part of the fibrous skeleton of the heart , forms the much smaller membranous part of </a:t>
            </a:r>
            <a:r>
              <a:rPr lang="en-GB" sz="2000" b="1" i="1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the IVS</a:t>
            </a:r>
            <a:endParaRPr lang="en-GB" sz="20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2400" y="2020193"/>
            <a:ext cx="38862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The </a:t>
            </a:r>
            <a:r>
              <a:rPr lang="en-GB" sz="2400" b="1" i="1" dirty="0" err="1">
                <a:solidFill>
                  <a:srgbClr val="C00000"/>
                </a:solidFill>
                <a:latin typeface="Candara" pitchFamily="34" charset="0"/>
              </a:rPr>
              <a:t>septomarginal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en-GB" sz="2400" b="1" i="1" dirty="0" err="1">
                <a:solidFill>
                  <a:srgbClr val="C00000"/>
                </a:solidFill>
                <a:latin typeface="Candara" pitchFamily="34" charset="0"/>
              </a:rPr>
              <a:t>trabecula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en-GB" sz="2000" b="1" i="1" dirty="0">
                <a:solidFill>
                  <a:srgbClr val="0033CC"/>
                </a:solidFill>
                <a:latin typeface="Candara" pitchFamily="34" charset="0"/>
              </a:rPr>
              <a:t>(moderator band) </a:t>
            </a:r>
            <a:r>
              <a:rPr lang="en-GB" sz="2000" i="1" dirty="0">
                <a:latin typeface="Candara" pitchFamily="34" charset="0"/>
              </a:rPr>
              <a:t>is a curved muscular bundle that traverses the right ventricular chamber from the </a:t>
            </a:r>
            <a:r>
              <a:rPr lang="en-GB" sz="2000" b="1" i="1" dirty="0">
                <a:latin typeface="Candara" pitchFamily="34" charset="0"/>
              </a:rPr>
              <a:t>inferior part of the IVS </a:t>
            </a:r>
            <a:r>
              <a:rPr lang="en-GB" sz="2000" i="1" dirty="0">
                <a:latin typeface="Candara" pitchFamily="34" charset="0"/>
              </a:rPr>
              <a:t>to </a:t>
            </a:r>
            <a:r>
              <a:rPr lang="en-GB" sz="2000" b="1" i="1" dirty="0">
                <a:latin typeface="Candara" pitchFamily="34" charset="0"/>
              </a:rPr>
              <a:t>the base of the anterior papillary muscle</a:t>
            </a:r>
            <a:r>
              <a:rPr lang="en-GB" sz="2000" i="1" dirty="0">
                <a:latin typeface="Candara" pitchFamily="34" charset="0"/>
              </a:rPr>
              <a:t>.</a:t>
            </a:r>
          </a:p>
          <a:p>
            <a:endParaRPr lang="en-GB" sz="2000" i="1" dirty="0">
              <a:latin typeface="Candara" pitchFamily="34" charset="0"/>
            </a:endParaRPr>
          </a:p>
          <a:p>
            <a:r>
              <a:rPr lang="en-GB" sz="2000" i="1" dirty="0">
                <a:latin typeface="Candara" pitchFamily="34" charset="0"/>
              </a:rPr>
              <a:t> This </a:t>
            </a:r>
            <a:r>
              <a:rPr lang="en-GB" sz="2000" i="1" dirty="0" err="1">
                <a:latin typeface="Candara" pitchFamily="34" charset="0"/>
              </a:rPr>
              <a:t>trabecula</a:t>
            </a:r>
            <a:r>
              <a:rPr lang="en-GB" sz="2000" i="1" dirty="0">
                <a:latin typeface="Candara" pitchFamily="34" charset="0"/>
              </a:rPr>
              <a:t> is important because it carries part of the right branch of the </a:t>
            </a:r>
            <a:r>
              <a:rPr lang="en-GB" sz="2000" b="1" i="1" dirty="0">
                <a:latin typeface="Candara" pitchFamily="34" charset="0"/>
              </a:rPr>
              <a:t>AV bundle</a:t>
            </a:r>
            <a:r>
              <a:rPr lang="en-GB" sz="2000" i="1" dirty="0">
                <a:latin typeface="Candara" pitchFamily="34" charset="0"/>
              </a:rPr>
              <a:t>, a part of the </a:t>
            </a:r>
            <a:r>
              <a:rPr lang="en-GB" sz="2000" b="1" i="1" dirty="0">
                <a:solidFill>
                  <a:srgbClr val="0033CC"/>
                </a:solidFill>
                <a:latin typeface="Candara" pitchFamily="34" charset="0"/>
              </a:rPr>
              <a:t>conducting system </a:t>
            </a:r>
            <a:r>
              <a:rPr lang="en-GB" sz="2000" i="1" dirty="0">
                <a:latin typeface="Candara" pitchFamily="34" charset="0"/>
              </a:rPr>
              <a:t>of the heart to </a:t>
            </a:r>
            <a:r>
              <a:rPr lang="en-GB" sz="2000" b="1" i="1" dirty="0">
                <a:latin typeface="Candara" pitchFamily="34" charset="0"/>
              </a:rPr>
              <a:t>the anterior papillary muscle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52400" y="177225"/>
            <a:ext cx="270721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33CC33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Right Ventricle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9912" t="32292" r="40264" b="13542"/>
          <a:stretch>
            <a:fillRect/>
          </a:stretch>
        </p:blipFill>
        <p:spPr bwMode="auto">
          <a:xfrm>
            <a:off x="4208584" y="2209800"/>
            <a:ext cx="4783015" cy="3657600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12 November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15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685800"/>
            <a:ext cx="899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u="sng" dirty="0">
                <a:latin typeface="Candara" pitchFamily="34" charset="0"/>
              </a:rPr>
              <a:t>The inflow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(AV) orifice </a:t>
            </a:r>
            <a:r>
              <a:rPr lang="en-GB" sz="2400" i="1" dirty="0">
                <a:latin typeface="Candara" pitchFamily="34" charset="0"/>
              </a:rPr>
              <a:t>and </a:t>
            </a:r>
            <a:r>
              <a:rPr lang="en-GB" sz="2400" b="1" i="1" u="sng" dirty="0">
                <a:latin typeface="Candara" pitchFamily="34" charset="0"/>
              </a:rPr>
              <a:t>outflow</a:t>
            </a:r>
            <a:r>
              <a:rPr lang="en-GB" sz="2400" i="1" dirty="0">
                <a:latin typeface="Candara" pitchFamily="34" charset="0"/>
              </a:rPr>
              <a:t>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(pulmonary) orifice </a:t>
            </a:r>
            <a:r>
              <a:rPr lang="en-GB" sz="2400" i="1" dirty="0">
                <a:latin typeface="Candara" pitchFamily="34" charset="0"/>
              </a:rPr>
              <a:t>are approximately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2 cm </a:t>
            </a:r>
            <a:r>
              <a:rPr lang="en-GB" sz="2400" i="1" dirty="0">
                <a:latin typeface="Candara" pitchFamily="34" charset="0"/>
              </a:rPr>
              <a:t>apart. </a:t>
            </a:r>
          </a:p>
          <a:p>
            <a:r>
              <a:rPr lang="en-GB" sz="2400" b="1" i="1" dirty="0">
                <a:latin typeface="Candara" pitchFamily="34" charset="0"/>
              </a:rPr>
              <a:t>The pulmonary valve </a:t>
            </a:r>
            <a:r>
              <a:rPr lang="en-GB" sz="2400" i="1" dirty="0">
                <a:latin typeface="Candara" pitchFamily="34" charset="0"/>
              </a:rPr>
              <a:t>at the apex of the conus arteriosus is at the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level of the left 3rd costal cartilage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101025"/>
            <a:ext cx="270721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33CC33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Right Ventricle</a:t>
            </a:r>
          </a:p>
        </p:txBody>
      </p:sp>
      <p:sp>
        <p:nvSpPr>
          <p:cNvPr id="10244" name="AutoShape 4" descr="http://www.edoctoronline.com/media/19/photos_7DD5A85C-E83E-4AB4-B4BB-AF496DFB58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46" name="AutoShape 6" descr="http://www.edoctoronline.com/media/19/photos_7DD5A85C-E83E-4AB4-B4BB-AF496DFB58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>
          <a:xfrm>
            <a:off x="6781800" y="3048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12 November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16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5943600" y="9207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https://classconnection.s3.amazonaws.com/418/flashcards/992418/png/screen_shot_2012-02-21_at_4.41.34_pm13298605103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362201"/>
            <a:ext cx="6410821" cy="4343400"/>
          </a:xfrm>
          <a:prstGeom prst="rect">
            <a:avLst/>
          </a:prstGeom>
          <a:noFill/>
          <a:ln w="57150">
            <a:solidFill>
              <a:srgbClr val="33CC33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28600" y="76200"/>
            <a:ext cx="2475165" cy="584775"/>
          </a:xfrm>
          <a:prstGeom prst="rect">
            <a:avLst/>
          </a:prstGeom>
          <a:solidFill>
            <a:srgbClr val="FFFF99"/>
          </a:solidFill>
          <a:ln w="57150">
            <a:solidFill>
              <a:srgbClr val="33CC33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0033CC"/>
                </a:solidFill>
                <a:latin typeface="Candara" pitchFamily="34" charset="0"/>
              </a:rPr>
              <a:t>LEFT ATRIUM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152400" y="728008"/>
            <a:ext cx="868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>
                <a:latin typeface="Candara" pitchFamily="34" charset="0"/>
              </a:rPr>
              <a:t>Similar to the right atrium, the left atrium consists of a </a:t>
            </a:r>
            <a:r>
              <a:rPr lang="en-GB" sz="2000" b="1" i="1" dirty="0">
                <a:solidFill>
                  <a:srgbClr val="FF33CC"/>
                </a:solidFill>
                <a:latin typeface="Candara" pitchFamily="34" charset="0"/>
              </a:rPr>
              <a:t>main cavity </a:t>
            </a:r>
            <a:r>
              <a:rPr lang="en-GB" sz="2000" i="1" dirty="0">
                <a:latin typeface="Candara" pitchFamily="34" charset="0"/>
              </a:rPr>
              <a:t>and </a:t>
            </a:r>
            <a:r>
              <a:rPr lang="en-GB" sz="2000" b="1" i="1" dirty="0">
                <a:solidFill>
                  <a:srgbClr val="FF33CC"/>
                </a:solidFill>
                <a:latin typeface="Candara" pitchFamily="34" charset="0"/>
              </a:rPr>
              <a:t>a left auricle</a:t>
            </a:r>
            <a:r>
              <a:rPr lang="en-GB" sz="2000" i="1" dirty="0">
                <a:latin typeface="Candara" pitchFamily="34" charset="0"/>
              </a:rPr>
              <a:t>. </a:t>
            </a:r>
            <a:r>
              <a:rPr lang="en-GB" sz="2000" b="1" i="1" dirty="0">
                <a:solidFill>
                  <a:srgbClr val="FF0000"/>
                </a:solidFill>
                <a:latin typeface="Candara" pitchFamily="34" charset="0"/>
              </a:rPr>
              <a:t>The left atrium </a:t>
            </a:r>
            <a:r>
              <a:rPr lang="en-GB" sz="2000" b="1" i="1" u="sng" dirty="0">
                <a:latin typeface="Candara" pitchFamily="34" charset="0"/>
              </a:rPr>
              <a:t>is situated behind the </a:t>
            </a:r>
            <a:r>
              <a:rPr lang="en-GB" sz="2000" b="1" i="1" u="sng" dirty="0">
                <a:solidFill>
                  <a:srgbClr val="0033CC"/>
                </a:solidFill>
                <a:latin typeface="Candara" pitchFamily="34" charset="0"/>
              </a:rPr>
              <a:t>right atrium </a:t>
            </a:r>
            <a:r>
              <a:rPr lang="en-GB" sz="2000" b="1" i="1" u="sng" dirty="0">
                <a:latin typeface="Candara" pitchFamily="34" charset="0"/>
              </a:rPr>
              <a:t>and forms the greater part of the base or the posterior surface of the heart</a:t>
            </a:r>
          </a:p>
          <a:p>
            <a:endParaRPr lang="en-GB" sz="2000" i="1" dirty="0">
              <a:latin typeface="Candara" pitchFamily="34" charset="0"/>
            </a:endParaRPr>
          </a:p>
          <a:p>
            <a:r>
              <a:rPr lang="en-GB" sz="2000" i="1" dirty="0">
                <a:latin typeface="Candara" pitchFamily="34" charset="0"/>
              </a:rPr>
              <a:t>Behind it lies </a:t>
            </a:r>
            <a:r>
              <a:rPr lang="en-GB" sz="2000" b="1" i="1" dirty="0">
                <a:latin typeface="Candara" pitchFamily="34" charset="0"/>
              </a:rPr>
              <a:t>the oblique sinus </a:t>
            </a:r>
            <a:r>
              <a:rPr lang="en-GB" sz="2000" i="1" dirty="0">
                <a:latin typeface="Candara" pitchFamily="34" charset="0"/>
              </a:rPr>
              <a:t>of the serous pericardium, and </a:t>
            </a:r>
            <a:r>
              <a:rPr lang="en-GB" sz="2000" b="1" i="1" dirty="0">
                <a:latin typeface="Candara" pitchFamily="34" charset="0"/>
              </a:rPr>
              <a:t>the fibrous pericardium </a:t>
            </a:r>
            <a:r>
              <a:rPr lang="en-GB" sz="2000" i="1" dirty="0">
                <a:latin typeface="Candara" pitchFamily="34" charset="0"/>
              </a:rPr>
              <a:t>separates it from </a:t>
            </a:r>
            <a:r>
              <a:rPr lang="en-GB" sz="2000" b="1" i="1" dirty="0">
                <a:solidFill>
                  <a:srgbClr val="0033CC"/>
                </a:solidFill>
                <a:latin typeface="Candara" pitchFamily="34" charset="0"/>
              </a:rPr>
              <a:t>the </a:t>
            </a:r>
            <a:r>
              <a:rPr lang="en-GB" sz="2000" b="1" i="1" dirty="0" err="1">
                <a:solidFill>
                  <a:srgbClr val="0033CC"/>
                </a:solidFill>
                <a:latin typeface="Candara" pitchFamily="34" charset="0"/>
              </a:rPr>
              <a:t>esophagus</a:t>
            </a:r>
            <a:endParaRPr lang="en-GB" sz="20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0366" t="38542" r="27965" b="31250"/>
          <a:stretch>
            <a:fillRect/>
          </a:stretch>
        </p:blipFill>
        <p:spPr bwMode="auto">
          <a:xfrm>
            <a:off x="4648200" y="2971800"/>
            <a:ext cx="4277710" cy="3352800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40996" t="21875" r="29722" b="32292"/>
          <a:stretch>
            <a:fillRect/>
          </a:stretch>
        </p:blipFill>
        <p:spPr bwMode="auto">
          <a:xfrm>
            <a:off x="381000" y="2923032"/>
            <a:ext cx="4038600" cy="3553968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>
          <a:xfrm>
            <a:off x="7543800" y="2444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12 November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6248400" y="4572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17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6781800" y="762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28008"/>
            <a:ext cx="868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>
                <a:latin typeface="Candara" pitchFamily="34" charset="0"/>
              </a:rPr>
              <a:t>The interior of the </a:t>
            </a:r>
            <a:r>
              <a:rPr lang="en-GB" sz="2000" b="1" i="1" dirty="0">
                <a:solidFill>
                  <a:srgbClr val="FF0000"/>
                </a:solidFill>
                <a:latin typeface="Candara" pitchFamily="34" charset="0"/>
              </a:rPr>
              <a:t>left atrium </a:t>
            </a:r>
            <a:r>
              <a:rPr lang="en-GB" sz="2000" i="1" dirty="0">
                <a:latin typeface="Candara" pitchFamily="34" charset="0"/>
              </a:rPr>
              <a:t>is </a:t>
            </a:r>
            <a:r>
              <a:rPr lang="en-GB" sz="2000" b="1" i="1" dirty="0">
                <a:latin typeface="Candara" pitchFamily="34" charset="0"/>
              </a:rPr>
              <a:t>smooth</a:t>
            </a:r>
            <a:r>
              <a:rPr lang="en-GB" sz="2000" i="1" dirty="0">
                <a:latin typeface="Candara" pitchFamily="34" charset="0"/>
              </a:rPr>
              <a:t>, but the </a:t>
            </a:r>
            <a:r>
              <a:rPr lang="en-GB" sz="2000" b="1" i="1" dirty="0">
                <a:solidFill>
                  <a:srgbClr val="FF0000"/>
                </a:solidFill>
                <a:latin typeface="Candara" pitchFamily="34" charset="0"/>
              </a:rPr>
              <a:t>left auricle </a:t>
            </a:r>
            <a:r>
              <a:rPr lang="en-GB" sz="2000" i="1" dirty="0">
                <a:latin typeface="Candara" pitchFamily="34" charset="0"/>
              </a:rPr>
              <a:t>possesses </a:t>
            </a:r>
            <a:r>
              <a:rPr lang="en-GB" sz="2000" b="1" i="1" dirty="0">
                <a:latin typeface="Candara" pitchFamily="34" charset="0"/>
              </a:rPr>
              <a:t>muscular ridges </a:t>
            </a:r>
            <a:r>
              <a:rPr lang="en-GB" sz="2000" i="1" dirty="0">
                <a:latin typeface="Candara" pitchFamily="34" charset="0"/>
              </a:rPr>
              <a:t>as in the right auricle.</a:t>
            </a:r>
          </a:p>
          <a:p>
            <a:endParaRPr lang="en-GB" sz="2000" i="1" dirty="0">
              <a:latin typeface="Candara" pitchFamily="34" charset="0"/>
            </a:endParaRPr>
          </a:p>
          <a:p>
            <a:r>
              <a:rPr lang="en-GB" sz="2000" b="1" i="1" dirty="0">
                <a:solidFill>
                  <a:srgbClr val="0033CC"/>
                </a:solidFill>
                <a:latin typeface="Candara" pitchFamily="34" charset="0"/>
              </a:rPr>
              <a:t>Openings into the Left Atrium</a:t>
            </a:r>
          </a:p>
          <a:p>
            <a:r>
              <a:rPr lang="en-GB" sz="2000" b="1" i="1" dirty="0">
                <a:solidFill>
                  <a:srgbClr val="FF0000"/>
                </a:solidFill>
                <a:latin typeface="Candara" pitchFamily="34" charset="0"/>
              </a:rPr>
              <a:t>The four pulmonary veins</a:t>
            </a:r>
            <a:r>
              <a:rPr lang="en-GB" sz="2000" i="1" dirty="0">
                <a:latin typeface="Candara" pitchFamily="34" charset="0"/>
              </a:rPr>
              <a:t>, two from each lung, open through the posterior wall and have no valves. </a:t>
            </a:r>
            <a:r>
              <a:rPr lang="en-GB" sz="2000" b="1" i="1" dirty="0">
                <a:latin typeface="Candara" pitchFamily="34" charset="0"/>
              </a:rPr>
              <a:t>The</a:t>
            </a:r>
            <a:r>
              <a:rPr lang="en-GB" sz="2000" i="1" dirty="0">
                <a:latin typeface="Candara" pitchFamily="34" charset="0"/>
              </a:rPr>
              <a:t> </a:t>
            </a:r>
            <a:r>
              <a:rPr lang="en-GB" sz="2000" b="1" i="1" dirty="0">
                <a:latin typeface="Candara" pitchFamily="34" charset="0"/>
              </a:rPr>
              <a:t>left atrioventricular </a:t>
            </a:r>
            <a:r>
              <a:rPr lang="en-GB" sz="2000" i="1" dirty="0">
                <a:latin typeface="Candara" pitchFamily="34" charset="0"/>
              </a:rPr>
              <a:t>orifice is guarded by </a:t>
            </a:r>
            <a:r>
              <a:rPr lang="en-GB" sz="2000" b="1" i="1" dirty="0">
                <a:solidFill>
                  <a:srgbClr val="7030A0"/>
                </a:solidFill>
                <a:latin typeface="Candara" pitchFamily="34" charset="0"/>
              </a:rPr>
              <a:t>the mitral valve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101025"/>
            <a:ext cx="2475165" cy="584775"/>
          </a:xfrm>
          <a:prstGeom prst="rect">
            <a:avLst/>
          </a:prstGeom>
          <a:solidFill>
            <a:srgbClr val="FFFF99"/>
          </a:solidFill>
          <a:ln w="57150">
            <a:solidFill>
              <a:srgbClr val="33CC33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0033CC"/>
                </a:solidFill>
                <a:latin typeface="Candara" pitchFamily="34" charset="0"/>
              </a:rPr>
              <a:t>LEFT ATRIUM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5769" t="9375" r="29722" b="36458"/>
          <a:stretch>
            <a:fillRect/>
          </a:stretch>
        </p:blipFill>
        <p:spPr bwMode="auto">
          <a:xfrm>
            <a:off x="1822938" y="2743200"/>
            <a:ext cx="5568462" cy="3810000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152400" y="62484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12 November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18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عنصر نائب للتذييل 6"/>
          <p:cNvSpPr>
            <a:spLocks noGrp="1"/>
          </p:cNvSpPr>
          <p:nvPr>
            <p:ph type="ftr" sz="quarter" idx="11"/>
          </p:nvPr>
        </p:nvSpPr>
        <p:spPr>
          <a:xfrm>
            <a:off x="-609600" y="60960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"/>
            <a:ext cx="2964273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33CC33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0033CC"/>
                </a:solidFill>
                <a:latin typeface="Candara" pitchFamily="34" charset="0"/>
              </a:rPr>
              <a:t>LEFT VENTRICLE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76200" y="762000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>
                <a:latin typeface="Candara" pitchFamily="34" charset="0"/>
              </a:rPr>
              <a:t>Forms the </a:t>
            </a:r>
            <a:r>
              <a:rPr lang="en-GB" sz="2000" b="1" i="1" dirty="0">
                <a:latin typeface="Candara" pitchFamily="34" charset="0"/>
              </a:rPr>
              <a:t>apex </a:t>
            </a:r>
            <a:r>
              <a:rPr lang="en-GB" sz="2000" i="1" dirty="0">
                <a:latin typeface="Candara" pitchFamily="34" charset="0"/>
              </a:rPr>
              <a:t>of the heart, and most of the </a:t>
            </a:r>
            <a:r>
              <a:rPr lang="en-GB" sz="2000" b="1" i="1" dirty="0">
                <a:latin typeface="Candara" pitchFamily="34" charset="0"/>
              </a:rPr>
              <a:t>diaphragmatic surface</a:t>
            </a:r>
            <a:r>
              <a:rPr lang="en-GB" sz="2000" i="1" dirty="0">
                <a:latin typeface="Candara" pitchFamily="34" charset="0"/>
              </a:rPr>
              <a:t>. </a:t>
            </a:r>
          </a:p>
          <a:p>
            <a:r>
              <a:rPr lang="en-GB" sz="2000" b="1" i="1" dirty="0">
                <a:solidFill>
                  <a:srgbClr val="0033CC"/>
                </a:solidFill>
                <a:latin typeface="Candara" pitchFamily="34" charset="0"/>
              </a:rPr>
              <a:t>The interior of the left ventricle has:</a:t>
            </a:r>
          </a:p>
          <a:p>
            <a:endParaRPr lang="en-GB" sz="20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52400" y="1600200"/>
            <a:ext cx="2819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000" i="1" dirty="0">
                <a:latin typeface="Candara" pitchFamily="34" charset="0"/>
              </a:rPr>
              <a:t>Walls that are </a:t>
            </a:r>
            <a:r>
              <a:rPr lang="en-GB" sz="2000" b="1" i="1" dirty="0">
                <a:latin typeface="Candara" pitchFamily="34" charset="0"/>
              </a:rPr>
              <a:t>two to three times </a:t>
            </a:r>
            <a:r>
              <a:rPr lang="en-GB" sz="2000" i="1" dirty="0">
                <a:latin typeface="Candara" pitchFamily="34" charset="0"/>
              </a:rPr>
              <a:t>as thick as those of the right ventricle.</a:t>
            </a:r>
          </a:p>
          <a:p>
            <a:endParaRPr lang="en-GB" sz="20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i="1" dirty="0">
                <a:latin typeface="Candara" pitchFamily="34" charset="0"/>
              </a:rPr>
              <a:t>Walls that are mostly covered with a mesh of </a:t>
            </a:r>
            <a:r>
              <a:rPr lang="en-GB" sz="2000" b="1" i="1" dirty="0">
                <a:solidFill>
                  <a:srgbClr val="C00000"/>
                </a:solidFill>
                <a:latin typeface="Candara" pitchFamily="34" charset="0"/>
              </a:rPr>
              <a:t>trabeculae carneae </a:t>
            </a:r>
            <a:r>
              <a:rPr lang="en-GB" sz="2000" i="1" dirty="0">
                <a:latin typeface="Candara" pitchFamily="34" charset="0"/>
              </a:rPr>
              <a:t>that </a:t>
            </a:r>
            <a:r>
              <a:rPr lang="en-GB" sz="2000" b="1" i="1" dirty="0">
                <a:latin typeface="Candara" pitchFamily="34" charset="0"/>
              </a:rPr>
              <a:t>are finer and more numerous</a:t>
            </a:r>
            <a:r>
              <a:rPr lang="en-GB" sz="2000" i="1" dirty="0">
                <a:latin typeface="Candara" pitchFamily="34" charset="0"/>
              </a:rPr>
              <a:t> than those of the right ventricle</a:t>
            </a:r>
          </a:p>
          <a:p>
            <a:endParaRPr lang="en-GB" sz="20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i="1" dirty="0">
                <a:latin typeface="Candara" pitchFamily="34" charset="0"/>
              </a:rPr>
              <a:t>A </a:t>
            </a:r>
            <a:r>
              <a:rPr lang="en-GB" sz="2000" b="1" i="1" dirty="0">
                <a:latin typeface="Candara" pitchFamily="34" charset="0"/>
              </a:rPr>
              <a:t>conical cavity </a:t>
            </a:r>
            <a:r>
              <a:rPr lang="en-GB" sz="2000" i="1" dirty="0">
                <a:latin typeface="Candara" pitchFamily="34" charset="0"/>
              </a:rPr>
              <a:t>that is longer than that of the right ventricle.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1083" t="34375" r="37921" b="22917"/>
          <a:stretch>
            <a:fillRect/>
          </a:stretch>
        </p:blipFill>
        <p:spPr bwMode="auto">
          <a:xfrm>
            <a:off x="2984811" y="1981200"/>
            <a:ext cx="5984488" cy="3505200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12 November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19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114485"/>
            <a:ext cx="3886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Candara" pitchFamily="34" charset="0"/>
              </a:rPr>
              <a:t>The heart is divided by vertical septa into four chambers:</a:t>
            </a:r>
          </a:p>
          <a:p>
            <a:endParaRPr lang="en-US" sz="24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i="1" dirty="0">
                <a:latin typeface="Candara" pitchFamily="34" charset="0"/>
              </a:rPr>
              <a:t>The</a:t>
            </a:r>
            <a:r>
              <a:rPr lang="en-US" sz="2400" i="1" dirty="0">
                <a:latin typeface="Candara" pitchFamily="34" charset="0"/>
              </a:rPr>
              <a:t> </a:t>
            </a:r>
            <a:r>
              <a:rPr lang="en-US" sz="2400" b="1" i="1" dirty="0">
                <a:solidFill>
                  <a:srgbClr val="C00000"/>
                </a:solidFill>
                <a:latin typeface="Candara" pitchFamily="34" charset="0"/>
              </a:rPr>
              <a:t>right and left atria </a:t>
            </a:r>
            <a:r>
              <a:rPr lang="en-US" sz="2400" i="1" dirty="0">
                <a:latin typeface="Candara" pitchFamily="34" charset="0"/>
              </a:rPr>
              <a:t>and the </a:t>
            </a:r>
            <a:r>
              <a:rPr lang="en-US" sz="2400" b="1" i="1" dirty="0">
                <a:solidFill>
                  <a:srgbClr val="C00000"/>
                </a:solidFill>
                <a:latin typeface="Candara" pitchFamily="34" charset="0"/>
              </a:rPr>
              <a:t>right and left ventricles</a:t>
            </a:r>
            <a:r>
              <a:rPr lang="en-US" sz="2400" i="1" dirty="0">
                <a:latin typeface="Candara" pitchFamily="34" charset="0"/>
              </a:rPr>
              <a:t>. </a:t>
            </a:r>
          </a:p>
          <a:p>
            <a:endParaRPr lang="en-US" sz="24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i="1" dirty="0">
                <a:latin typeface="Candara" pitchFamily="34" charset="0"/>
              </a:rPr>
              <a:t>The</a:t>
            </a:r>
            <a:r>
              <a:rPr lang="en-US" sz="2400" i="1" dirty="0">
                <a:latin typeface="Candara" pitchFamily="34" charset="0"/>
              </a:rPr>
              <a:t> </a:t>
            </a:r>
            <a:r>
              <a:rPr lang="en-US" sz="2400" b="1" i="1" dirty="0">
                <a:solidFill>
                  <a:srgbClr val="C00000"/>
                </a:solidFill>
                <a:latin typeface="Candara" pitchFamily="34" charset="0"/>
              </a:rPr>
              <a:t>right atrium </a:t>
            </a:r>
            <a:r>
              <a:rPr lang="en-US" sz="2400" i="1" dirty="0">
                <a:latin typeface="Candara" pitchFamily="34" charset="0"/>
              </a:rPr>
              <a:t>lies </a:t>
            </a:r>
            <a:r>
              <a:rPr lang="en-US" sz="2400" b="1" i="1" dirty="0">
                <a:solidFill>
                  <a:srgbClr val="0033CC"/>
                </a:solidFill>
                <a:latin typeface="Candara" pitchFamily="34" charset="0"/>
              </a:rPr>
              <a:t>anterior to </a:t>
            </a:r>
            <a:r>
              <a:rPr lang="en-US" sz="2400" i="1" dirty="0">
                <a:latin typeface="Candara" pitchFamily="34" charset="0"/>
              </a:rPr>
              <a:t>the </a:t>
            </a:r>
            <a:r>
              <a:rPr lang="en-US" sz="2400" b="1" i="1" dirty="0">
                <a:solidFill>
                  <a:srgbClr val="C00000"/>
                </a:solidFill>
                <a:latin typeface="Candara" pitchFamily="34" charset="0"/>
              </a:rPr>
              <a:t>left atrium</a:t>
            </a:r>
          </a:p>
          <a:p>
            <a:pPr>
              <a:buFont typeface="Wingdings" pitchFamily="2" charset="2"/>
              <a:buChar char="v"/>
            </a:pPr>
            <a:endParaRPr lang="en-US" sz="2400" b="1" i="1" dirty="0">
              <a:solidFill>
                <a:srgbClr val="C00000"/>
              </a:solidFill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i="1" dirty="0">
                <a:latin typeface="Candara" pitchFamily="34" charset="0"/>
              </a:rPr>
              <a:t>The </a:t>
            </a:r>
            <a:r>
              <a:rPr lang="en-US" sz="2400" b="1" i="1" dirty="0">
                <a:solidFill>
                  <a:srgbClr val="C00000"/>
                </a:solidFill>
                <a:latin typeface="Candara" pitchFamily="34" charset="0"/>
              </a:rPr>
              <a:t>right ventricle </a:t>
            </a:r>
            <a:r>
              <a:rPr lang="en-US" sz="2400" i="1" dirty="0">
                <a:latin typeface="Candara" pitchFamily="34" charset="0"/>
              </a:rPr>
              <a:t>lies </a:t>
            </a:r>
            <a:r>
              <a:rPr lang="en-US" sz="2400" b="1" i="1" dirty="0">
                <a:solidFill>
                  <a:srgbClr val="0033CC"/>
                </a:solidFill>
                <a:latin typeface="Candara" pitchFamily="34" charset="0"/>
              </a:rPr>
              <a:t>anterior to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 </a:t>
            </a:r>
            <a:r>
              <a:rPr lang="en-US" sz="2400" i="1" dirty="0">
                <a:latin typeface="Candara" pitchFamily="34" charset="0"/>
              </a:rPr>
              <a:t>the </a:t>
            </a:r>
            <a:r>
              <a:rPr lang="en-US" sz="2400" b="1" i="1" dirty="0">
                <a:solidFill>
                  <a:srgbClr val="C00000"/>
                </a:solidFill>
                <a:latin typeface="Candara" pitchFamily="34" charset="0"/>
              </a:rPr>
              <a:t>left ventricle</a:t>
            </a:r>
            <a:r>
              <a:rPr lang="en-US" sz="2400" b="1" i="1" dirty="0">
                <a:latin typeface="Candara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152400"/>
            <a:ext cx="452636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Chambers of the Heart</a:t>
            </a:r>
          </a:p>
        </p:txBody>
      </p:sp>
      <p:sp>
        <p:nvSpPr>
          <p:cNvPr id="6146" name="AutoShape 2" descr="نتيجة بحث الصور عن ‪heart chambers pictures‬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48" name="AutoShape 4" descr="نتيجة بحث الصور عن ‪heart chambers pictures‬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50" name="Picture 6" descr="http://img.webmd.com/dtmcms/live/webmd/consumer_assets/site_images/media/medical/hw/h9991324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52400"/>
            <a:ext cx="4108420" cy="2743200"/>
          </a:xfrm>
          <a:prstGeom prst="rect">
            <a:avLst/>
          </a:prstGeom>
          <a:noFill/>
          <a:ln w="57150">
            <a:solidFill>
              <a:srgbClr val="33CC33"/>
            </a:solidFill>
          </a:ln>
        </p:spPr>
      </p:pic>
      <p:pic>
        <p:nvPicPr>
          <p:cNvPr id="6152" name="Picture 8" descr="http://www.highlands.edu/academics/divisions/scipe/biology/faculty/harnden/2122/images/antexthe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047363"/>
            <a:ext cx="3581400" cy="3511779"/>
          </a:xfrm>
          <a:prstGeom prst="rect">
            <a:avLst/>
          </a:prstGeom>
          <a:noFill/>
          <a:ln w="57150">
            <a:solidFill>
              <a:srgbClr val="33CC33"/>
            </a:solidFill>
          </a:ln>
        </p:spPr>
      </p:pic>
      <p:sp>
        <p:nvSpPr>
          <p:cNvPr id="8" name="عنصر نائب للتاريخ 7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12 November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1"/>
          </p:nvPr>
        </p:nvSpPr>
        <p:spPr>
          <a:xfrm>
            <a:off x="2057400" y="63246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5862" y="253425"/>
            <a:ext cx="2964273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33CC33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0033CC"/>
                </a:solidFill>
                <a:latin typeface="Candara" pitchFamily="34" charset="0"/>
              </a:rPr>
              <a:t>LEFT VENTRICLE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76200" y="1006019"/>
            <a:ext cx="41148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000" b="1" i="1" dirty="0">
                <a:latin typeface="Candara" pitchFamily="34" charset="0"/>
              </a:rPr>
              <a:t>Anterior</a:t>
            </a:r>
            <a:r>
              <a:rPr lang="en-GB" sz="2000" i="1" dirty="0">
                <a:latin typeface="Candara" pitchFamily="34" charset="0"/>
              </a:rPr>
              <a:t> and </a:t>
            </a:r>
            <a:r>
              <a:rPr lang="en-GB" sz="2000" b="1" i="1" dirty="0">
                <a:latin typeface="Candara" pitchFamily="34" charset="0"/>
              </a:rPr>
              <a:t>posterior papillary muscles </a:t>
            </a:r>
            <a:r>
              <a:rPr lang="en-GB" sz="2000" i="1" dirty="0">
                <a:latin typeface="Candara" pitchFamily="34" charset="0"/>
              </a:rPr>
              <a:t>that are larger than those in the right ventricle.</a:t>
            </a:r>
          </a:p>
          <a:p>
            <a:endParaRPr lang="en-GB" sz="20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i="1" dirty="0">
                <a:latin typeface="Candara" pitchFamily="34" charset="0"/>
              </a:rPr>
              <a:t>A </a:t>
            </a:r>
            <a:r>
              <a:rPr lang="en-GB" sz="2000" b="1" i="1" dirty="0">
                <a:latin typeface="Candara" pitchFamily="34" charset="0"/>
              </a:rPr>
              <a:t>smooth-walled, non-muscular</a:t>
            </a:r>
            <a:r>
              <a:rPr lang="en-GB" sz="2000" i="1" dirty="0">
                <a:latin typeface="Candara" pitchFamily="34" charset="0"/>
              </a:rPr>
              <a:t>, superoanterior outflow part, </a:t>
            </a:r>
            <a:r>
              <a:rPr lang="en-GB" sz="2000" b="1" i="1" dirty="0">
                <a:solidFill>
                  <a:srgbClr val="3333FF"/>
                </a:solidFill>
                <a:latin typeface="Candara" pitchFamily="34" charset="0"/>
              </a:rPr>
              <a:t>the aortic vestibule</a:t>
            </a:r>
            <a:r>
              <a:rPr lang="en-GB" sz="2000" i="1" dirty="0">
                <a:latin typeface="Candara" pitchFamily="34" charset="0"/>
              </a:rPr>
              <a:t>, leading to the </a:t>
            </a:r>
            <a:r>
              <a:rPr lang="en-GB" sz="2000" b="1" i="1" dirty="0">
                <a:solidFill>
                  <a:srgbClr val="FF33CC"/>
                </a:solidFill>
                <a:latin typeface="Candara" pitchFamily="34" charset="0"/>
              </a:rPr>
              <a:t>aortic orifice and aortic valve.</a:t>
            </a:r>
          </a:p>
          <a:p>
            <a:endParaRPr lang="en-GB" sz="20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i="1" dirty="0">
                <a:latin typeface="Candara" pitchFamily="34" charset="0"/>
              </a:rPr>
              <a:t>A </a:t>
            </a:r>
            <a:r>
              <a:rPr lang="en-GB" sz="2000" b="1" i="1" dirty="0">
                <a:solidFill>
                  <a:srgbClr val="7030A0"/>
                </a:solidFill>
                <a:latin typeface="Candara" pitchFamily="34" charset="0"/>
              </a:rPr>
              <a:t>double-leaflet mitral valve </a:t>
            </a:r>
            <a:r>
              <a:rPr lang="en-GB" sz="2000" i="1" dirty="0">
                <a:latin typeface="Candara" pitchFamily="34" charset="0"/>
              </a:rPr>
              <a:t>that guards the left AV orifice</a:t>
            </a:r>
          </a:p>
          <a:p>
            <a:endParaRPr lang="en-GB" sz="2000" b="1" i="1" dirty="0">
              <a:solidFill>
                <a:srgbClr val="0033CC"/>
              </a:solidFill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b="1" i="1" dirty="0">
                <a:latin typeface="Candara" pitchFamily="34" charset="0"/>
              </a:rPr>
              <a:t>An aortic orifice </a:t>
            </a:r>
            <a:r>
              <a:rPr lang="en-GB" sz="2000" i="1" dirty="0">
                <a:latin typeface="Candara" pitchFamily="34" charset="0"/>
              </a:rPr>
              <a:t>that lies in its right posterosuperior part . </a:t>
            </a:r>
            <a:r>
              <a:rPr lang="en-GB" sz="2000" b="1" i="1" dirty="0">
                <a:solidFill>
                  <a:srgbClr val="FF0000"/>
                </a:solidFill>
                <a:latin typeface="Candara" pitchFamily="34" charset="0"/>
              </a:rPr>
              <a:t>The ascending aorta </a:t>
            </a:r>
            <a:r>
              <a:rPr lang="en-GB" sz="2000" i="1" dirty="0">
                <a:latin typeface="Candara" pitchFamily="34" charset="0"/>
              </a:rPr>
              <a:t>begins at the aortic orifice.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9912" t="22917" r="35578" b="15625"/>
          <a:stretch>
            <a:fillRect/>
          </a:stretch>
        </p:blipFill>
        <p:spPr bwMode="auto">
          <a:xfrm>
            <a:off x="4267200" y="1905000"/>
            <a:ext cx="4613329" cy="3581400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12 November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20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عنصر نائب للتذييل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827782"/>
            <a:ext cx="8763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mitral valve</a:t>
            </a:r>
          </a:p>
          <a:p>
            <a:r>
              <a:rPr lang="en-GB" sz="2000" i="1" dirty="0">
                <a:latin typeface="Candara" pitchFamily="34" charset="0"/>
              </a:rPr>
              <a:t>guards the atrioventricular orifice. It consists of two cusps, </a:t>
            </a:r>
            <a:r>
              <a:rPr lang="en-GB" sz="2000" b="1" i="1" dirty="0">
                <a:latin typeface="Candara" pitchFamily="34" charset="0"/>
              </a:rPr>
              <a:t>one anterior </a:t>
            </a:r>
            <a:r>
              <a:rPr lang="en-GB" sz="2000" i="1" dirty="0">
                <a:latin typeface="Candara" pitchFamily="34" charset="0"/>
              </a:rPr>
              <a:t>and </a:t>
            </a:r>
            <a:r>
              <a:rPr lang="en-GB" sz="2000" b="1" i="1" dirty="0">
                <a:latin typeface="Candara" pitchFamily="34" charset="0"/>
              </a:rPr>
              <a:t>one </a:t>
            </a:r>
          </a:p>
          <a:p>
            <a:r>
              <a:rPr lang="en-GB" sz="2000" b="1" i="1" dirty="0">
                <a:latin typeface="Candara" pitchFamily="34" charset="0"/>
              </a:rPr>
              <a:t>Posterior.</a:t>
            </a:r>
            <a:endParaRPr lang="en-GB" sz="2000" i="1" dirty="0">
              <a:latin typeface="Candara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55862" y="101025"/>
            <a:ext cx="2964273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33CC33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0033CC"/>
                </a:solidFill>
                <a:latin typeface="Candara" pitchFamily="34" charset="0"/>
              </a:rPr>
              <a:t>LEFT VENTRICLE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52400" y="1956137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i="1" dirty="0">
                <a:latin typeface="Candara" pitchFamily="34" charset="0"/>
              </a:rPr>
              <a:t>The anterior cusp is the larger and  intervenes between the atrioventricular and aortic orifices.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152400" y="3429000"/>
            <a:ext cx="2667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i="1" dirty="0">
                <a:latin typeface="Candara" pitchFamily="34" charset="0"/>
              </a:rPr>
              <a:t>The mitral valve is located </a:t>
            </a:r>
            <a:r>
              <a:rPr lang="en-GB" sz="2000" b="1" i="1" dirty="0">
                <a:latin typeface="Candara" pitchFamily="34" charset="0"/>
              </a:rPr>
              <a:t>posterior to the sternum </a:t>
            </a:r>
            <a:r>
              <a:rPr lang="en-GB" sz="2000" i="1" dirty="0">
                <a:latin typeface="Candara" pitchFamily="34" charset="0"/>
              </a:rPr>
              <a:t>at the level of the </a:t>
            </a:r>
            <a:r>
              <a:rPr lang="en-GB" sz="2000" b="1" i="1" dirty="0">
                <a:solidFill>
                  <a:srgbClr val="0033CC"/>
                </a:solidFill>
                <a:latin typeface="Candara" pitchFamily="34" charset="0"/>
              </a:rPr>
              <a:t>4th costal cartilage</a:t>
            </a:r>
            <a:r>
              <a:rPr lang="en-GB" sz="2000" i="1" dirty="0">
                <a:latin typeface="Candara" pitchFamily="34" charset="0"/>
              </a:rPr>
              <a:t>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42167" t="42708" r="29136" b="29167"/>
          <a:stretch>
            <a:fillRect/>
          </a:stretch>
        </p:blipFill>
        <p:spPr bwMode="auto">
          <a:xfrm>
            <a:off x="2971800" y="2514600"/>
            <a:ext cx="5946422" cy="3276600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12 November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عنصر نائب لرقم الشريحة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21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عنصر نائب للتذييل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15863"/>
            <a:ext cx="38862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aortic valve</a:t>
            </a:r>
          </a:p>
          <a:p>
            <a:pPr>
              <a:buFont typeface="Wingdings" pitchFamily="2" charset="2"/>
              <a:buChar char="ü"/>
            </a:pPr>
            <a:r>
              <a:rPr lang="en-GB" sz="2000" i="1" dirty="0">
                <a:latin typeface="Candara" pitchFamily="34" charset="0"/>
              </a:rPr>
              <a:t>guards the aortic orifice </a:t>
            </a:r>
          </a:p>
          <a:p>
            <a:pPr>
              <a:buFont typeface="Wingdings" pitchFamily="2" charset="2"/>
              <a:buChar char="ü"/>
            </a:pPr>
            <a:endParaRPr lang="en-GB" sz="20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i="1" dirty="0">
                <a:latin typeface="Candara" pitchFamily="34" charset="0"/>
              </a:rPr>
              <a:t>One cusp is situated on the anterior wall </a:t>
            </a:r>
            <a:r>
              <a:rPr lang="en-GB" sz="2000" b="1" i="1" dirty="0">
                <a:latin typeface="Candara" pitchFamily="34" charset="0"/>
              </a:rPr>
              <a:t>(right cusp) </a:t>
            </a:r>
            <a:r>
              <a:rPr lang="en-GB" sz="2000" i="1" dirty="0">
                <a:latin typeface="Candara" pitchFamily="34" charset="0"/>
              </a:rPr>
              <a:t>and two are located on the posterior wall </a:t>
            </a:r>
            <a:r>
              <a:rPr lang="en-GB" sz="2000" b="1" i="1" dirty="0">
                <a:latin typeface="Candara" pitchFamily="34" charset="0"/>
              </a:rPr>
              <a:t>(left and posterior cusps).</a:t>
            </a:r>
          </a:p>
          <a:p>
            <a:r>
              <a:rPr lang="en-GB" sz="2000" i="1" dirty="0">
                <a:latin typeface="Candara" pitchFamily="34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GB" sz="2000" i="1" dirty="0">
                <a:latin typeface="Candara" pitchFamily="34" charset="0"/>
              </a:rPr>
              <a:t>Behind each cusp, the aortic wall bulges to form </a:t>
            </a:r>
            <a:r>
              <a:rPr lang="en-GB" sz="2000" b="1" i="1" dirty="0">
                <a:solidFill>
                  <a:srgbClr val="FF0000"/>
                </a:solidFill>
                <a:latin typeface="Candara" pitchFamily="34" charset="0"/>
              </a:rPr>
              <a:t>an aortic sinus.</a:t>
            </a:r>
          </a:p>
          <a:p>
            <a:endParaRPr lang="en-GB" sz="20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i="1" dirty="0">
                <a:latin typeface="Candara" pitchFamily="34" charset="0"/>
              </a:rPr>
              <a:t>The </a:t>
            </a:r>
            <a:r>
              <a:rPr lang="en-GB" sz="2000" b="1" i="1" dirty="0">
                <a:latin typeface="Candara" pitchFamily="34" charset="0"/>
              </a:rPr>
              <a:t>anterior aortic sinus </a:t>
            </a:r>
            <a:r>
              <a:rPr lang="en-GB" sz="2000" i="1" dirty="0">
                <a:latin typeface="Candara" pitchFamily="34" charset="0"/>
              </a:rPr>
              <a:t>gives origin to </a:t>
            </a:r>
            <a:r>
              <a:rPr lang="en-GB" sz="2000" b="1" i="1" dirty="0">
                <a:solidFill>
                  <a:srgbClr val="FF0000"/>
                </a:solidFill>
                <a:latin typeface="Candara" pitchFamily="34" charset="0"/>
              </a:rPr>
              <a:t>the right coronary artery</a:t>
            </a:r>
            <a:r>
              <a:rPr lang="en-GB" sz="2000" i="1" dirty="0">
                <a:latin typeface="Candara" pitchFamily="34" charset="0"/>
              </a:rPr>
              <a:t>, and the </a:t>
            </a:r>
            <a:r>
              <a:rPr lang="en-GB" sz="2000" b="1" i="1" dirty="0">
                <a:latin typeface="Candara" pitchFamily="34" charset="0"/>
              </a:rPr>
              <a:t>left posterior sinus </a:t>
            </a:r>
            <a:r>
              <a:rPr lang="en-GB" sz="2000" i="1" dirty="0">
                <a:latin typeface="Candara" pitchFamily="34" charset="0"/>
              </a:rPr>
              <a:t>gives origin to the </a:t>
            </a:r>
            <a:r>
              <a:rPr lang="en-GB" sz="2000" b="1" i="1" dirty="0">
                <a:solidFill>
                  <a:srgbClr val="FF0000"/>
                </a:solidFill>
                <a:latin typeface="Candara" pitchFamily="34" charset="0"/>
              </a:rPr>
              <a:t>left coronary artery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76200" y="76200"/>
            <a:ext cx="3049233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33CC33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0033CC"/>
                </a:solidFill>
                <a:latin typeface="Candara" pitchFamily="34" charset="0"/>
              </a:rPr>
              <a:t>LEFT VENTRICLE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228600" y="54864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i="1" dirty="0">
                <a:latin typeface="Candara" pitchFamily="34" charset="0"/>
              </a:rPr>
              <a:t>It is located posterior to the </a:t>
            </a:r>
            <a:r>
              <a:rPr lang="en-GB" sz="2000" b="1" i="1" dirty="0">
                <a:solidFill>
                  <a:srgbClr val="0033CC"/>
                </a:solidFill>
                <a:latin typeface="Candara" pitchFamily="34" charset="0"/>
              </a:rPr>
              <a:t>left side of the sternum at the level of the 3rd intercostal space.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9912" t="22917" r="35578" b="15625"/>
          <a:stretch>
            <a:fillRect/>
          </a:stretch>
        </p:blipFill>
        <p:spPr bwMode="auto">
          <a:xfrm>
            <a:off x="3962400" y="914400"/>
            <a:ext cx="5005953" cy="4267200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</p:spPr>
      </p:pic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12 November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22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12 November 2020</a:t>
            </a: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23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52400" y="152400"/>
            <a:ext cx="3846181" cy="523220"/>
          </a:xfrm>
          <a:prstGeom prst="rect">
            <a:avLst/>
          </a:prstGeom>
          <a:ln w="57150">
            <a:solidFill>
              <a:srgbClr val="33CC33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ATRIAL SEPTAL DEFECTS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52400" y="914400"/>
            <a:ext cx="4572000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en-GB" sz="2400" i="1" dirty="0">
                <a:latin typeface="Candara" pitchFamily="34" charset="0"/>
              </a:rPr>
              <a:t>A congenital anomaly of the </a:t>
            </a:r>
            <a:r>
              <a:rPr lang="en-GB" sz="2400" i="1" dirty="0" err="1">
                <a:latin typeface="Candara" pitchFamily="34" charset="0"/>
              </a:rPr>
              <a:t>interatrial</a:t>
            </a:r>
            <a:r>
              <a:rPr lang="en-GB" sz="2400" i="1" dirty="0">
                <a:latin typeface="Candara" pitchFamily="34" charset="0"/>
              </a:rPr>
              <a:t> septum, usually </a:t>
            </a:r>
            <a:r>
              <a:rPr lang="en-GB" sz="2400" b="1" i="1" dirty="0">
                <a:latin typeface="Candara" pitchFamily="34" charset="0"/>
              </a:rPr>
              <a:t>incomplete closure of the oval foramen</a:t>
            </a:r>
            <a:r>
              <a:rPr lang="en-GB" sz="2400" i="1" dirty="0">
                <a:latin typeface="Candara" pitchFamily="34" charset="0"/>
              </a:rPr>
              <a:t>, is an atrial septal defect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(ASD). 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152400" y="3733800"/>
            <a:ext cx="4495800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i="1" dirty="0">
                <a:latin typeface="Candara" pitchFamily="34" charset="0"/>
              </a:rPr>
              <a:t>The small openings, by themselves, cause no hemodynamic abnormalities and are, therefore, of no clinical significance and should not be considered forms of ASDs.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6355" t="36458" r="55490" b="14583"/>
          <a:stretch>
            <a:fillRect/>
          </a:stretch>
        </p:blipFill>
        <p:spPr bwMode="auto">
          <a:xfrm>
            <a:off x="5029200" y="629265"/>
            <a:ext cx="3706238" cy="5619135"/>
          </a:xfrm>
          <a:prstGeom prst="rect">
            <a:avLst/>
          </a:prstGeom>
          <a:noFill/>
          <a:ln w="57150">
            <a:solidFill>
              <a:srgbClr val="0EE013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12 November 2020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Afar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24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52400" y="76200"/>
            <a:ext cx="4882299" cy="523220"/>
          </a:xfrm>
          <a:prstGeom prst="rect">
            <a:avLst/>
          </a:prstGeom>
          <a:ln w="57150">
            <a:solidFill>
              <a:srgbClr val="0EE013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VENTRICULAR SEPTAL DEFECTS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152400" y="739914"/>
            <a:ext cx="8001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b="1" i="1" dirty="0">
                <a:latin typeface="Candara" pitchFamily="34" charset="0"/>
              </a:rPr>
              <a:t>Membranous  part </a:t>
            </a:r>
            <a:r>
              <a:rPr lang="en-GB" sz="2000" i="1" dirty="0">
                <a:latin typeface="Candara" pitchFamily="34" charset="0"/>
              </a:rPr>
              <a:t>is the common site of ventricular septal defects </a:t>
            </a:r>
            <a:r>
              <a:rPr lang="en-GB" sz="2000" b="1" i="1" dirty="0">
                <a:latin typeface="Candara" pitchFamily="34" charset="0"/>
              </a:rPr>
              <a:t>(VSDs), </a:t>
            </a:r>
            <a:r>
              <a:rPr lang="en-GB" sz="2000" i="1" dirty="0">
                <a:latin typeface="Candara" pitchFamily="34" charset="0"/>
              </a:rPr>
              <a:t>although defects also occur in </a:t>
            </a:r>
            <a:r>
              <a:rPr lang="en-GB" sz="2000" b="1" i="1" dirty="0">
                <a:latin typeface="Candara" pitchFamily="34" charset="0"/>
              </a:rPr>
              <a:t>the muscular part 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228600" y="1676400"/>
            <a:ext cx="3505200" cy="44012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000" b="1" i="1" dirty="0">
                <a:latin typeface="Candara" pitchFamily="34" charset="0"/>
              </a:rPr>
              <a:t>VSDs rank first on all lists of cardiac defects</a:t>
            </a:r>
            <a:r>
              <a:rPr lang="en-GB" sz="2000" i="1" dirty="0">
                <a:latin typeface="Candara" pitchFamily="34" charset="0"/>
              </a:rPr>
              <a:t>. Isolated VSDs account for approximately </a:t>
            </a:r>
            <a:r>
              <a:rPr lang="en-GB" sz="2000" b="1" i="1" dirty="0">
                <a:solidFill>
                  <a:srgbClr val="FF0000"/>
                </a:solidFill>
                <a:latin typeface="Candara" pitchFamily="34" charset="0"/>
              </a:rPr>
              <a:t>25%</a:t>
            </a:r>
            <a:r>
              <a:rPr lang="en-GB" sz="2000" i="1" dirty="0">
                <a:latin typeface="Candara" pitchFamily="34" charset="0"/>
              </a:rPr>
              <a:t> of all forms of congenital heart disease. </a:t>
            </a:r>
          </a:p>
          <a:p>
            <a:endParaRPr lang="en-GB" sz="20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i="1" dirty="0">
                <a:latin typeface="Candara" pitchFamily="34" charset="0"/>
              </a:rPr>
              <a:t> </a:t>
            </a:r>
            <a:r>
              <a:rPr lang="en-GB" sz="2000" b="1" i="1" dirty="0">
                <a:latin typeface="Candara" pitchFamily="34" charset="0"/>
              </a:rPr>
              <a:t>A VSD </a:t>
            </a:r>
            <a:r>
              <a:rPr lang="en-GB" sz="2000" i="1" dirty="0">
                <a:latin typeface="Candara" pitchFamily="34" charset="0"/>
              </a:rPr>
              <a:t>causes a </a:t>
            </a:r>
            <a:r>
              <a:rPr lang="en-GB" sz="2000" b="1" i="1" dirty="0">
                <a:latin typeface="Candara" pitchFamily="34" charset="0"/>
              </a:rPr>
              <a:t>left to right shunt of blood </a:t>
            </a:r>
            <a:r>
              <a:rPr lang="en-GB" sz="2000" i="1" dirty="0">
                <a:latin typeface="Candara" pitchFamily="34" charset="0"/>
              </a:rPr>
              <a:t>through the defect. A large shunt increases pulmonary blood flow, which causes severe pulmonary disease </a:t>
            </a:r>
            <a:r>
              <a:rPr lang="en-GB" sz="2000" b="1" i="1" dirty="0">
                <a:latin typeface="Candara" pitchFamily="34" charset="0"/>
              </a:rPr>
              <a:t>(hypertension, or increased blood pressure) </a:t>
            </a:r>
            <a:r>
              <a:rPr lang="en-GB" sz="2000" i="1" dirty="0">
                <a:latin typeface="Candara" pitchFamily="34" charset="0"/>
              </a:rPr>
              <a:t>and may cause </a:t>
            </a:r>
            <a:r>
              <a:rPr lang="en-GB" sz="2000" b="1" i="1" dirty="0">
                <a:solidFill>
                  <a:srgbClr val="0033CC"/>
                </a:solidFill>
                <a:latin typeface="Candara" pitchFamily="34" charset="0"/>
              </a:rPr>
              <a:t>cardiac failure.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9780" t="16667" r="30893" b="34375"/>
          <a:stretch>
            <a:fillRect/>
          </a:stretch>
        </p:blipFill>
        <p:spPr bwMode="auto">
          <a:xfrm>
            <a:off x="5029200" y="1657927"/>
            <a:ext cx="3276600" cy="4666673"/>
          </a:xfrm>
          <a:prstGeom prst="rect">
            <a:avLst/>
          </a:prstGeom>
          <a:noFill/>
          <a:ln w="57150">
            <a:solidFill>
              <a:srgbClr val="0EE013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228600" y="64928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12 November 2020</a:t>
            </a: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6858000" y="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Afar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8077200" y="30480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25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52400" y="152400"/>
            <a:ext cx="5661550" cy="584775"/>
          </a:xfrm>
          <a:prstGeom prst="rect">
            <a:avLst/>
          </a:prstGeom>
          <a:ln w="57150">
            <a:solidFill>
              <a:srgbClr val="33CC33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Auscultation of the Heart Valves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76200" y="804208"/>
            <a:ext cx="8839200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i="1" dirty="0">
                <a:latin typeface="Candara" pitchFamily="34" charset="0"/>
              </a:rPr>
              <a:t>On listening to the heart with a stethoscope, one can hear two sounds: </a:t>
            </a:r>
            <a:r>
              <a:rPr lang="en-GB" sz="2000" b="1" i="1" dirty="0" err="1">
                <a:solidFill>
                  <a:srgbClr val="FF0000"/>
                </a:solidFill>
                <a:latin typeface="Candara" pitchFamily="34" charset="0"/>
              </a:rPr>
              <a:t>lub</a:t>
            </a:r>
            <a:r>
              <a:rPr lang="en-GB" sz="2000" b="1" i="1" dirty="0">
                <a:solidFill>
                  <a:srgbClr val="FF0000"/>
                </a:solidFill>
                <a:latin typeface="Candara" pitchFamily="34" charset="0"/>
              </a:rPr>
              <a:t>-dup.</a:t>
            </a:r>
          </a:p>
          <a:p>
            <a:endParaRPr lang="en-GB" sz="2000" b="1" i="1" dirty="0">
              <a:solidFill>
                <a:srgbClr val="FF0000"/>
              </a:solidFill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b="1" i="1" dirty="0">
                <a:solidFill>
                  <a:srgbClr val="0033CC"/>
                </a:solidFill>
                <a:latin typeface="Candara" pitchFamily="34" charset="0"/>
              </a:rPr>
              <a:t>The first sound </a:t>
            </a:r>
            <a:r>
              <a:rPr lang="en-GB" sz="2000" i="1" dirty="0">
                <a:latin typeface="Candara" pitchFamily="34" charset="0"/>
              </a:rPr>
              <a:t>is produced by the </a:t>
            </a:r>
            <a:r>
              <a:rPr lang="en-GB" sz="2000" b="1" i="1" dirty="0">
                <a:latin typeface="Candara" pitchFamily="34" charset="0"/>
              </a:rPr>
              <a:t>contraction of the ventricles </a:t>
            </a:r>
            <a:r>
              <a:rPr lang="en-GB" sz="2000" i="1" dirty="0">
                <a:latin typeface="Candara" pitchFamily="34" charset="0"/>
              </a:rPr>
              <a:t>and the </a:t>
            </a:r>
            <a:r>
              <a:rPr lang="en-GB" sz="2000" b="1" i="1" dirty="0">
                <a:latin typeface="Candara" pitchFamily="34" charset="0"/>
              </a:rPr>
              <a:t>closure of the tricuspid and mitral valves. </a:t>
            </a:r>
          </a:p>
          <a:p>
            <a:pPr>
              <a:buFont typeface="Wingdings" pitchFamily="2" charset="2"/>
              <a:buChar char="ü"/>
            </a:pPr>
            <a:r>
              <a:rPr lang="en-GB" sz="2000" b="1" i="1" dirty="0">
                <a:solidFill>
                  <a:srgbClr val="0033CC"/>
                </a:solidFill>
                <a:latin typeface="Candara" pitchFamily="34" charset="0"/>
              </a:rPr>
              <a:t>The second sound </a:t>
            </a:r>
            <a:r>
              <a:rPr lang="en-GB" sz="2000" i="1" dirty="0">
                <a:latin typeface="Candara" pitchFamily="34" charset="0"/>
              </a:rPr>
              <a:t>is produced by the sharp </a:t>
            </a:r>
            <a:r>
              <a:rPr lang="en-GB" sz="2000" b="1" i="1" dirty="0">
                <a:latin typeface="Candara" pitchFamily="34" charset="0"/>
              </a:rPr>
              <a:t>closure of the aortic and pulmonary valves</a:t>
            </a:r>
          </a:p>
        </p:txBody>
      </p:sp>
      <p:pic>
        <p:nvPicPr>
          <p:cNvPr id="8" name="Picture 2" descr="https://classconnection.s3.amazonaws.com/418/flashcards/992418/png/screen_shot_2012-02-21_at_4.41.34_pm13298605103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2895600"/>
            <a:ext cx="5562600" cy="3768721"/>
          </a:xfrm>
          <a:prstGeom prst="rect">
            <a:avLst/>
          </a:prstGeom>
          <a:noFill/>
          <a:ln w="57150">
            <a:solidFill>
              <a:srgbClr val="33CC33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12 November 2020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26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52400" y="121384"/>
            <a:ext cx="8763000" cy="1631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b="1" i="1" dirty="0">
                <a:solidFill>
                  <a:srgbClr val="0033CC"/>
                </a:solidFill>
                <a:latin typeface="Candara" pitchFamily="34" charset="0"/>
              </a:rPr>
              <a:t>The tricuspid valve</a:t>
            </a:r>
          </a:p>
          <a:p>
            <a:r>
              <a:rPr lang="en-GB" sz="2000" b="1" i="1" dirty="0">
                <a:latin typeface="Candara" pitchFamily="34" charset="0"/>
              </a:rPr>
              <a:t>is best heard over </a:t>
            </a:r>
            <a:r>
              <a:rPr lang="en-GB" sz="2000" b="1" i="1" dirty="0">
                <a:solidFill>
                  <a:srgbClr val="C00000"/>
                </a:solidFill>
                <a:latin typeface="Candara" pitchFamily="34" charset="0"/>
              </a:rPr>
              <a:t>the left half of the lower end of the body of the sternum</a:t>
            </a:r>
          </a:p>
          <a:p>
            <a:r>
              <a:rPr lang="en-GB" sz="2000" b="1" i="1" dirty="0">
                <a:solidFill>
                  <a:srgbClr val="0033CC"/>
                </a:solidFill>
                <a:latin typeface="Candara" pitchFamily="34" charset="0"/>
              </a:rPr>
              <a:t>The mitral valve</a:t>
            </a:r>
          </a:p>
          <a:p>
            <a:r>
              <a:rPr lang="en-GB" sz="2000" b="1" i="1" dirty="0">
                <a:latin typeface="Candara" pitchFamily="34" charset="0"/>
              </a:rPr>
              <a:t>is best heard </a:t>
            </a:r>
            <a:r>
              <a:rPr lang="en-GB" sz="2000" b="1" i="1" dirty="0">
                <a:solidFill>
                  <a:srgbClr val="C00000"/>
                </a:solidFill>
                <a:latin typeface="Candara" pitchFamily="34" charset="0"/>
              </a:rPr>
              <a:t>over the apex </a:t>
            </a:r>
            <a:r>
              <a:rPr lang="en-GB" sz="2000" b="1" i="1" dirty="0">
                <a:latin typeface="Candara" pitchFamily="34" charset="0"/>
              </a:rPr>
              <a:t>beat, that is, at the level of the fifth left intercostal space, 3.5 in. (9 cm) from the midline</a:t>
            </a:r>
          </a:p>
        </p:txBody>
      </p:sp>
      <p:pic>
        <p:nvPicPr>
          <p:cNvPr id="6" name="Picture 2" descr="https://classconnection.s3.amazonaws.com/418/flashcards/992418/png/screen_shot_2012-02-21_at_4.41.34_pm13298605103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2327535"/>
            <a:ext cx="5562222" cy="3768465"/>
          </a:xfrm>
          <a:prstGeom prst="rect">
            <a:avLst/>
          </a:prstGeom>
          <a:noFill/>
          <a:ln w="57150">
            <a:solidFill>
              <a:srgbClr val="33CC33"/>
            </a:solidFill>
          </a:ln>
        </p:spPr>
      </p:pic>
      <p:sp>
        <p:nvSpPr>
          <p:cNvPr id="7" name="مربع نص 6"/>
          <p:cNvSpPr txBox="1"/>
          <p:nvPr/>
        </p:nvSpPr>
        <p:spPr>
          <a:xfrm>
            <a:off x="76200" y="2468701"/>
            <a:ext cx="3124200" cy="31700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0033CC"/>
                </a:solidFill>
                <a:latin typeface="Candara" pitchFamily="34" charset="0"/>
              </a:rPr>
              <a:t>The pulmonary valve</a:t>
            </a:r>
          </a:p>
          <a:p>
            <a:r>
              <a:rPr lang="en-GB" sz="2000" b="1" i="1" dirty="0">
                <a:latin typeface="Candara" pitchFamily="34" charset="0"/>
              </a:rPr>
              <a:t>is heard with least interference over the </a:t>
            </a:r>
            <a:r>
              <a:rPr lang="en-GB" sz="2000" b="1" i="1" dirty="0">
                <a:solidFill>
                  <a:srgbClr val="C00000"/>
                </a:solidFill>
                <a:latin typeface="Candara" pitchFamily="34" charset="0"/>
              </a:rPr>
              <a:t>medial end of the second left intercostal space </a:t>
            </a:r>
          </a:p>
          <a:p>
            <a:endParaRPr lang="en-GB" sz="2000" b="1" i="1" dirty="0">
              <a:latin typeface="Candara" pitchFamily="34" charset="0"/>
            </a:endParaRPr>
          </a:p>
          <a:p>
            <a:r>
              <a:rPr lang="en-GB" sz="2000" b="1" i="1" dirty="0">
                <a:solidFill>
                  <a:srgbClr val="0033CC"/>
                </a:solidFill>
                <a:latin typeface="Candara" pitchFamily="34" charset="0"/>
              </a:rPr>
              <a:t>The aortic valve</a:t>
            </a:r>
          </a:p>
          <a:p>
            <a:r>
              <a:rPr lang="en-GB" sz="2000" b="1" i="1" dirty="0">
                <a:latin typeface="Candara" pitchFamily="34" charset="0"/>
              </a:rPr>
              <a:t>is best heard over the </a:t>
            </a:r>
            <a:r>
              <a:rPr lang="en-GB" sz="2000" b="1" i="1" dirty="0">
                <a:solidFill>
                  <a:srgbClr val="C00000"/>
                </a:solidFill>
                <a:latin typeface="Candara" pitchFamily="34" charset="0"/>
              </a:rPr>
              <a:t>medial end of the second right intercostal space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0B7F72-E8AF-4B53-9ECE-695ACE58A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1A7139-6AF9-49A1-93FF-A945D02CED2C}"/>
              </a:ext>
            </a:extLst>
          </p:cNvPr>
          <p:cNvSpPr txBox="1"/>
          <p:nvPr/>
        </p:nvSpPr>
        <p:spPr>
          <a:xfrm>
            <a:off x="759656" y="1068265"/>
            <a:ext cx="7902525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JO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بالجنب اشواق حب ان هي اصطخبت       امواجها  ازبدت  للقلب  احزانا </a:t>
            </a:r>
          </a:p>
          <a:p>
            <a:pPr algn="r"/>
            <a:r>
              <a:rPr lang="ar-JO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 جل   عمري   فراق   في      تتابعه            كانما  الوصل  لم  يكتب لنا شانا </a:t>
            </a:r>
          </a:p>
          <a:p>
            <a:pPr algn="r"/>
            <a:r>
              <a:rPr lang="ar-JO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قل رب هب لي الى عليائك من سبب           اني  سئمت  من  الاتراح   دنيانا</a:t>
            </a:r>
          </a:p>
          <a:p>
            <a:r>
              <a:rPr lang="ar-JO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د.عبدالله مصطفى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87B133-CA81-4CB3-92F4-1ED9CC127DCD}"/>
              </a:ext>
            </a:extLst>
          </p:cNvPr>
          <p:cNvSpPr txBox="1"/>
          <p:nvPr/>
        </p:nvSpPr>
        <p:spPr>
          <a:xfrm>
            <a:off x="158261" y="2733523"/>
            <a:ext cx="3302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Candara" panose="020E0502030303020204" pitchFamily="34" charset="0"/>
              </a:rPr>
              <a:t>Dr. Aiman Qais Afar</a:t>
            </a:r>
          </a:p>
          <a:p>
            <a:pPr algn="ctr"/>
            <a:r>
              <a:rPr lang="en-US" sz="2700" b="1" dirty="0">
                <a:latin typeface="Candara" panose="020E0502030303020204" pitchFamily="34" charset="0"/>
              </a:rPr>
              <a:t>2020-2021</a:t>
            </a:r>
          </a:p>
        </p:txBody>
      </p:sp>
    </p:spTree>
    <p:extLst>
      <p:ext uri="{BB962C8B-B14F-4D97-AF65-F5344CB8AC3E}">
        <p14:creationId xmlns:p14="http://schemas.microsoft.com/office/powerpoint/2010/main" val="1571051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395948"/>
            <a:ext cx="3429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Candara" pitchFamily="34" charset="0"/>
              </a:rPr>
              <a:t>The walls of the heart are composed of cardiac muscle </a:t>
            </a:r>
            <a:r>
              <a:rPr lang="en-US" sz="2400" b="1" i="1" u="sng" dirty="0">
                <a:solidFill>
                  <a:srgbClr val="0070C0"/>
                </a:solidFill>
                <a:latin typeface="Candara" pitchFamily="34" charset="0"/>
              </a:rPr>
              <a:t>The myocardium</a:t>
            </a:r>
            <a:r>
              <a:rPr lang="en-US" sz="2400" b="1" i="1" dirty="0">
                <a:latin typeface="Candara" pitchFamily="34" charset="0"/>
              </a:rPr>
              <a:t>; </a:t>
            </a:r>
          </a:p>
          <a:p>
            <a:endParaRPr lang="en-US" sz="2400" b="1" i="1" dirty="0">
              <a:latin typeface="Candara" pitchFamily="34" charset="0"/>
            </a:endParaRPr>
          </a:p>
          <a:p>
            <a:r>
              <a:rPr lang="en-US" sz="2400" i="1" dirty="0">
                <a:latin typeface="Candara" pitchFamily="34" charset="0"/>
              </a:rPr>
              <a:t>covered </a:t>
            </a:r>
            <a:r>
              <a:rPr lang="en-US" sz="2400" b="1" i="1" dirty="0">
                <a:latin typeface="Candara" pitchFamily="34" charset="0"/>
              </a:rPr>
              <a:t>externally</a:t>
            </a:r>
            <a:r>
              <a:rPr lang="en-US" sz="2400" i="1" dirty="0">
                <a:latin typeface="Candara" pitchFamily="34" charset="0"/>
              </a:rPr>
              <a:t> with </a:t>
            </a:r>
          </a:p>
          <a:p>
            <a:r>
              <a:rPr lang="en-US" sz="2400" b="1" i="1" dirty="0">
                <a:latin typeface="Candara" pitchFamily="34" charset="0"/>
              </a:rPr>
              <a:t>serous pericardium</a:t>
            </a:r>
            <a:r>
              <a:rPr lang="en-US" sz="2400" b="1" i="1" u="sng" dirty="0">
                <a:solidFill>
                  <a:srgbClr val="0070C0"/>
                </a:solidFill>
                <a:latin typeface="Candara" pitchFamily="34" charset="0"/>
              </a:rPr>
              <a:t> The epicardium</a:t>
            </a:r>
          </a:p>
          <a:p>
            <a:endParaRPr lang="en-US" sz="2400" b="1" i="1" dirty="0">
              <a:latin typeface="Candara" pitchFamily="34" charset="0"/>
            </a:endParaRPr>
          </a:p>
          <a:p>
            <a:r>
              <a:rPr lang="en-US" sz="2400" i="1" dirty="0">
                <a:latin typeface="Candara" pitchFamily="34" charset="0"/>
              </a:rPr>
              <a:t>And lined </a:t>
            </a:r>
            <a:r>
              <a:rPr lang="en-US" sz="2400" b="1" i="1" dirty="0">
                <a:latin typeface="Candara" pitchFamily="34" charset="0"/>
              </a:rPr>
              <a:t>internally</a:t>
            </a:r>
            <a:r>
              <a:rPr lang="en-US" sz="2400" i="1" dirty="0">
                <a:latin typeface="Candara" pitchFamily="34" charset="0"/>
              </a:rPr>
              <a:t> with a layer of endothelium called </a:t>
            </a:r>
            <a:r>
              <a:rPr lang="en-US" sz="2400" b="1" i="1" u="sng" dirty="0">
                <a:solidFill>
                  <a:srgbClr val="0070C0"/>
                </a:solidFill>
                <a:latin typeface="Candara" pitchFamily="34" charset="0"/>
              </a:rPr>
              <a:t>The endocardium</a:t>
            </a:r>
            <a:endParaRPr lang="ar-IQ" sz="2400" b="1" i="1" u="sng" dirty="0">
              <a:solidFill>
                <a:srgbClr val="0070C0"/>
              </a:solidFill>
              <a:latin typeface="Candara" pitchFamily="34" charset="0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152400" y="152400"/>
            <a:ext cx="452636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Chambers of the Heart</a:t>
            </a:r>
          </a:p>
        </p:txBody>
      </p:sp>
      <p:pic>
        <p:nvPicPr>
          <p:cNvPr id="5122" name="Picture 2" descr="http://www.rci.rutgers.edu/~uzwiak/AnatPhys/Cardiovascular_System_files/image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276350"/>
            <a:ext cx="5207000" cy="3905250"/>
          </a:xfrm>
          <a:prstGeom prst="rect">
            <a:avLst/>
          </a:prstGeom>
          <a:noFill/>
          <a:ln w="57150">
            <a:solidFill>
              <a:srgbClr val="33CC33"/>
            </a:solidFill>
          </a:ln>
        </p:spPr>
      </p:pic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12 November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6732" y="848380"/>
            <a:ext cx="2114681" cy="523220"/>
          </a:xfrm>
          <a:prstGeom prst="rect">
            <a:avLst/>
          </a:prstGeom>
          <a:ln w="57150">
            <a:solidFill>
              <a:srgbClr val="33CC33"/>
            </a:solidFill>
          </a:ln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Candara" pitchFamily="34" charset="0"/>
              </a:rPr>
              <a:t>Right Atrium</a:t>
            </a:r>
          </a:p>
        </p:txBody>
      </p:sp>
      <p:sp>
        <p:nvSpPr>
          <p:cNvPr id="5" name="Rectangle 2"/>
          <p:cNvSpPr/>
          <p:nvPr/>
        </p:nvSpPr>
        <p:spPr>
          <a:xfrm>
            <a:off x="121833" y="152400"/>
            <a:ext cx="404450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Chambers of the Heart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52400" y="2590800"/>
            <a:ext cx="3048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>
                <a:latin typeface="Candara" pitchFamily="34" charset="0"/>
              </a:rPr>
              <a:t>The ear-like </a:t>
            </a: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right auricle</a:t>
            </a:r>
            <a:r>
              <a:rPr lang="en-GB" sz="2400" i="1" dirty="0">
                <a:latin typeface="Candara" pitchFamily="34" charset="0"/>
              </a:rPr>
              <a:t> is a </a:t>
            </a:r>
            <a:r>
              <a:rPr lang="en-GB" sz="2400" b="1" i="1" dirty="0">
                <a:latin typeface="Candara" pitchFamily="34" charset="0"/>
              </a:rPr>
              <a:t>conical muscular pouch </a:t>
            </a:r>
            <a:r>
              <a:rPr lang="en-GB" sz="2400" i="1" dirty="0">
                <a:latin typeface="Candara" pitchFamily="34" charset="0"/>
              </a:rPr>
              <a:t>that projects from this chamber like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an add-on room</a:t>
            </a:r>
            <a:r>
              <a:rPr lang="en-GB" sz="2400" i="1" dirty="0">
                <a:latin typeface="Candara" pitchFamily="34" charset="0"/>
              </a:rPr>
              <a:t>, increasing the capacity of the atrium as it overlaps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ascending aorta</a:t>
            </a:r>
            <a:r>
              <a:rPr lang="en-GB" sz="2400" i="1" dirty="0">
                <a:latin typeface="Candara" pitchFamily="34" charset="0"/>
              </a:rPr>
              <a:t>.</a:t>
            </a:r>
          </a:p>
        </p:txBody>
      </p:sp>
      <p:sp>
        <p:nvSpPr>
          <p:cNvPr id="19458" name="AutoShape 2" descr="نتيجة بحث الصور عن ‪tricuspid valve‬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نتيجة بحث الصور عن ‪tricuspid valve‬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2" name="AutoShape 6" descr="https://encrypted-tbn3.gstatic.com/images?q=tbn:ANd9GcS6UYgFlZojSyaGmsAxacllTD5yuzEcdOH5O1JmZbqbJG6QVCr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عنصر نائب للتاريخ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12 November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4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" name="Picture 2" descr="http://www.learningradiology.com/lectures/cardiaclectures/ltorshuntsforweb_files/slide0090_image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2901" y="2514600"/>
            <a:ext cx="5928699" cy="3624884"/>
          </a:xfrm>
          <a:prstGeom prst="rect">
            <a:avLst/>
          </a:prstGeom>
          <a:ln w="57150" cap="sq">
            <a:solidFill>
              <a:srgbClr val="0EE01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ستطيل 11"/>
          <p:cNvSpPr/>
          <p:nvPr/>
        </p:nvSpPr>
        <p:spPr>
          <a:xfrm>
            <a:off x="76200" y="1524000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>
                <a:latin typeface="Candara" pitchFamily="34" charset="0"/>
              </a:rPr>
              <a:t>The right atrium forms the </a:t>
            </a:r>
            <a:r>
              <a:rPr lang="en-GB" sz="2400" b="1" i="1" dirty="0">
                <a:latin typeface="Candara" pitchFamily="34" charset="0"/>
              </a:rPr>
              <a:t>right border of the heart </a:t>
            </a:r>
            <a:r>
              <a:rPr lang="en-GB" sz="2400" i="1" dirty="0">
                <a:latin typeface="Candara" pitchFamily="34" charset="0"/>
              </a:rPr>
              <a:t>and receives venous blood from the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SVC, IVC</a:t>
            </a:r>
            <a:r>
              <a:rPr lang="en-GB" sz="2400" i="1" dirty="0">
                <a:latin typeface="Candara" pitchFamily="34" charset="0"/>
              </a:rPr>
              <a:t>, and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coronary sinus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0" y="162580"/>
            <a:ext cx="2114681" cy="523220"/>
          </a:xfrm>
          <a:prstGeom prst="rect">
            <a:avLst/>
          </a:prstGeom>
          <a:ln w="57150">
            <a:solidFill>
              <a:srgbClr val="33CC33"/>
            </a:solidFill>
          </a:ln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Candara" pitchFamily="34" charset="0"/>
              </a:rPr>
              <a:t>Right Atrium</a:t>
            </a:r>
          </a:p>
        </p:txBody>
      </p:sp>
      <p:sp>
        <p:nvSpPr>
          <p:cNvPr id="5" name="Rectangle 2"/>
          <p:cNvSpPr/>
          <p:nvPr/>
        </p:nvSpPr>
        <p:spPr>
          <a:xfrm>
            <a:off x="152400" y="152400"/>
            <a:ext cx="404450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Chambers of the Heart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52400" y="838200"/>
            <a:ext cx="8839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The interior of the right atrium has a:</a:t>
            </a:r>
          </a:p>
          <a:p>
            <a:pPr>
              <a:buFont typeface="Wingdings" pitchFamily="2" charset="2"/>
              <a:buChar char="q"/>
            </a:pP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Smooth, thin-walled, posterior part </a:t>
            </a:r>
            <a:r>
              <a:rPr lang="en-GB" sz="2400" i="1" dirty="0">
                <a:latin typeface="Candara" pitchFamily="34" charset="0"/>
              </a:rPr>
              <a:t>on which the </a:t>
            </a:r>
            <a:r>
              <a:rPr lang="en-GB" sz="2400" i="1" dirty="0" err="1">
                <a:latin typeface="Candara" pitchFamily="34" charset="0"/>
              </a:rPr>
              <a:t>venae</a:t>
            </a:r>
            <a:r>
              <a:rPr lang="en-GB" sz="2400" i="1" dirty="0">
                <a:latin typeface="Candara" pitchFamily="34" charset="0"/>
              </a:rPr>
              <a:t> </a:t>
            </a:r>
            <a:r>
              <a:rPr lang="en-GB" sz="2400" i="1" dirty="0" err="1">
                <a:latin typeface="Candara" pitchFamily="34" charset="0"/>
              </a:rPr>
              <a:t>cavae</a:t>
            </a:r>
            <a:r>
              <a:rPr lang="en-GB" sz="2400" i="1" dirty="0">
                <a:latin typeface="Candara" pitchFamily="34" charset="0"/>
              </a:rPr>
              <a:t>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(SVC and IVC)</a:t>
            </a:r>
            <a:r>
              <a:rPr lang="en-GB" sz="2400" i="1" dirty="0">
                <a:latin typeface="Candara" pitchFamily="34" charset="0"/>
              </a:rPr>
              <a:t> and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coronary sinus </a:t>
            </a:r>
            <a:r>
              <a:rPr lang="en-GB" sz="2400" i="1" dirty="0">
                <a:latin typeface="Candara" pitchFamily="34" charset="0"/>
              </a:rPr>
              <a:t>open, bringing poorly oxygenated blood into the heart.</a:t>
            </a:r>
          </a:p>
          <a:p>
            <a:pPr>
              <a:buFont typeface="Wingdings" pitchFamily="2" charset="2"/>
              <a:buChar char="q"/>
            </a:pP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Rough, muscular anterior wal</a:t>
            </a:r>
            <a:r>
              <a:rPr lang="en-GB" sz="2400" i="1" dirty="0">
                <a:latin typeface="Candara" pitchFamily="34" charset="0"/>
              </a:rPr>
              <a:t>l composed of </a:t>
            </a:r>
            <a:r>
              <a:rPr lang="en-GB" sz="2400" b="1" i="1" dirty="0" err="1">
                <a:solidFill>
                  <a:srgbClr val="33CC33"/>
                </a:solidFill>
                <a:latin typeface="Candara" pitchFamily="34" charset="0"/>
              </a:rPr>
              <a:t>pectinate</a:t>
            </a:r>
            <a:r>
              <a:rPr lang="en-GB" sz="2400" b="1" i="1" dirty="0">
                <a:solidFill>
                  <a:srgbClr val="33CC33"/>
                </a:solidFill>
                <a:latin typeface="Candara" pitchFamily="34" charset="0"/>
              </a:rPr>
              <a:t> muscles</a:t>
            </a:r>
            <a:endParaRPr lang="en-GB" sz="24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Right AV orifice </a:t>
            </a:r>
            <a:r>
              <a:rPr lang="en-GB" sz="2400" i="1" dirty="0">
                <a:latin typeface="Candara" pitchFamily="34" charset="0"/>
              </a:rPr>
              <a:t>through which the right atrium discharges the poorly oxygenated blood, it has received into the </a:t>
            </a:r>
            <a:r>
              <a:rPr lang="en-GB" sz="2400" b="1" i="1" dirty="0">
                <a:latin typeface="Candara" pitchFamily="34" charset="0"/>
              </a:rPr>
              <a:t>right ventricle</a:t>
            </a:r>
            <a:r>
              <a:rPr lang="en-GB" sz="2400" i="1" dirty="0">
                <a:latin typeface="Candara" pitchFamily="34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0498" t="30208" r="35578" b="26042"/>
          <a:stretch>
            <a:fillRect/>
          </a:stretch>
        </p:blipFill>
        <p:spPr bwMode="auto">
          <a:xfrm>
            <a:off x="1828799" y="3608832"/>
            <a:ext cx="5529943" cy="3096768"/>
          </a:xfrm>
          <a:prstGeom prst="rect">
            <a:avLst/>
          </a:prstGeom>
          <a:noFill/>
          <a:ln w="57150">
            <a:solidFill>
              <a:srgbClr val="0EE013"/>
            </a:solidFill>
            <a:miter lim="800000"/>
            <a:headEnd/>
            <a:tailEnd/>
          </a:ln>
          <a:effectLst/>
        </p:spPr>
      </p:pic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228600" y="63563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12 November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عنصر نائب لرقم الشريحة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5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عنصر نائب للتذييل 8"/>
          <p:cNvSpPr>
            <a:spLocks noGrp="1"/>
          </p:cNvSpPr>
          <p:nvPr>
            <p:ph type="ftr" sz="quarter" idx="11"/>
          </p:nvPr>
        </p:nvSpPr>
        <p:spPr>
          <a:xfrm>
            <a:off x="6705600" y="1524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77225"/>
            <a:ext cx="4044505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Chambers of the Heart</a:t>
            </a:r>
          </a:p>
        </p:txBody>
      </p:sp>
      <p:sp>
        <p:nvSpPr>
          <p:cNvPr id="5" name="Rectangle 3"/>
          <p:cNvSpPr/>
          <p:nvPr/>
        </p:nvSpPr>
        <p:spPr>
          <a:xfrm>
            <a:off x="4495800" y="152400"/>
            <a:ext cx="2114681" cy="523220"/>
          </a:xfrm>
          <a:prstGeom prst="rect">
            <a:avLst/>
          </a:prstGeom>
          <a:ln w="57150">
            <a:solidFill>
              <a:srgbClr val="33CC33"/>
            </a:solidFill>
          </a:ln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Candara" pitchFamily="34" charset="0"/>
              </a:rPr>
              <a:t>Right Atrium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76200" y="838200"/>
            <a:ext cx="883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>
                <a:latin typeface="Candara" pitchFamily="34" charset="0"/>
              </a:rPr>
              <a:t>The </a:t>
            </a:r>
            <a:r>
              <a:rPr lang="en-GB" sz="2400" b="1" i="1" dirty="0">
                <a:latin typeface="Candara" pitchFamily="34" charset="0"/>
              </a:rPr>
              <a:t>smooth</a:t>
            </a:r>
            <a:r>
              <a:rPr lang="en-GB" sz="2400" i="1" dirty="0">
                <a:latin typeface="Candara" pitchFamily="34" charset="0"/>
              </a:rPr>
              <a:t> and </a:t>
            </a:r>
            <a:r>
              <a:rPr lang="en-GB" sz="2400" b="1" i="1" dirty="0">
                <a:latin typeface="Candara" pitchFamily="34" charset="0"/>
              </a:rPr>
              <a:t>rough</a:t>
            </a:r>
            <a:r>
              <a:rPr lang="en-GB" sz="2400" i="1" dirty="0">
                <a:latin typeface="Candara" pitchFamily="34" charset="0"/>
              </a:rPr>
              <a:t> parts of the atrial wall are separated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externally by</a:t>
            </a:r>
            <a:r>
              <a:rPr lang="en-GB" sz="2400" i="1" dirty="0">
                <a:latin typeface="Candara" pitchFamily="34" charset="0"/>
              </a:rPr>
              <a:t> a shallow vertical groove,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the sulcus </a:t>
            </a:r>
            <a:r>
              <a:rPr lang="en-GB" sz="2400" b="1" i="1" dirty="0" err="1">
                <a:solidFill>
                  <a:srgbClr val="0033CC"/>
                </a:solidFill>
                <a:latin typeface="Candara" pitchFamily="34" charset="0"/>
              </a:rPr>
              <a:t>terminalis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 </a:t>
            </a:r>
            <a:r>
              <a:rPr lang="en-GB" sz="2400" i="1" dirty="0">
                <a:latin typeface="Candara" pitchFamily="34" charset="0"/>
              </a:rPr>
              <a:t>or </a:t>
            </a:r>
            <a:r>
              <a:rPr lang="en-GB" sz="2400" b="1" i="1" dirty="0">
                <a:latin typeface="Candara" pitchFamily="34" charset="0"/>
              </a:rPr>
              <a:t>terminal groove </a:t>
            </a:r>
            <a:r>
              <a:rPr lang="en-GB" sz="2400" i="1" dirty="0">
                <a:latin typeface="Candara" pitchFamily="34" charset="0"/>
              </a:rPr>
              <a:t>and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internally by </a:t>
            </a:r>
            <a:r>
              <a:rPr lang="en-GB" sz="2400" i="1" dirty="0">
                <a:latin typeface="Candara" pitchFamily="34" charset="0"/>
              </a:rPr>
              <a:t>a vertical ridge,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the </a:t>
            </a:r>
            <a:r>
              <a:rPr lang="en-GB" sz="2400" b="1" i="1" dirty="0" err="1">
                <a:solidFill>
                  <a:srgbClr val="0033CC"/>
                </a:solidFill>
                <a:latin typeface="Candara" pitchFamily="34" charset="0"/>
              </a:rPr>
              <a:t>crista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 </a:t>
            </a:r>
            <a:r>
              <a:rPr lang="en-GB" sz="2400" b="1" i="1" dirty="0" err="1">
                <a:solidFill>
                  <a:srgbClr val="0033CC"/>
                </a:solidFill>
                <a:latin typeface="Candara" pitchFamily="34" charset="0"/>
              </a:rPr>
              <a:t>terminalis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 </a:t>
            </a:r>
            <a:r>
              <a:rPr lang="en-GB" sz="2400" i="1" dirty="0">
                <a:latin typeface="Candara" pitchFamily="34" charset="0"/>
              </a:rPr>
              <a:t>or </a:t>
            </a:r>
            <a:r>
              <a:rPr lang="en-GB" sz="2400" b="1" i="1" dirty="0">
                <a:latin typeface="Candara" pitchFamily="34" charset="0"/>
              </a:rPr>
              <a:t>terminal crest</a:t>
            </a:r>
            <a:r>
              <a:rPr lang="en-GB" sz="2400" i="1" dirty="0">
                <a:latin typeface="Candara" pitchFamily="34" charset="0"/>
              </a:rPr>
              <a:t> 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12 November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عنصر نائب لرقم الشريحة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6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عنصر نائب للتذييل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2530" name="Picture 2" descr="http://classconnection.s3.amazonaws.com/611/flashcards/3524611/png/screen_shot_2013-10-23_at_65505_pm-141E7BE6CEF4CB58A6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599" y="2438400"/>
            <a:ext cx="6479381" cy="3879548"/>
          </a:xfrm>
          <a:prstGeom prst="rect">
            <a:avLst/>
          </a:prstGeom>
          <a:noFill/>
          <a:ln w="57150">
            <a:solidFill>
              <a:srgbClr val="0EE013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177225"/>
            <a:ext cx="404450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Chambers of the Heart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52400" y="2210812"/>
            <a:ext cx="2590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The IVC </a:t>
            </a:r>
            <a:r>
              <a:rPr lang="en-GB" sz="2400" i="1" dirty="0">
                <a:latin typeface="Candara" pitchFamily="34" charset="0"/>
              </a:rPr>
              <a:t>opens into the inferior part of the right atrium almost in line with the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SVC</a:t>
            </a:r>
            <a:r>
              <a:rPr lang="en-GB" sz="2400" i="1" dirty="0">
                <a:latin typeface="Candara" pitchFamily="34" charset="0"/>
              </a:rPr>
              <a:t> at approximately the level of the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5th costal cartilage</a:t>
            </a:r>
          </a:p>
        </p:txBody>
      </p:sp>
      <p:sp>
        <p:nvSpPr>
          <p:cNvPr id="7" name="Rectangle 3"/>
          <p:cNvSpPr/>
          <p:nvPr/>
        </p:nvSpPr>
        <p:spPr>
          <a:xfrm>
            <a:off x="4572000" y="228600"/>
            <a:ext cx="2114681" cy="523220"/>
          </a:xfrm>
          <a:prstGeom prst="rect">
            <a:avLst/>
          </a:prstGeom>
          <a:ln w="57150">
            <a:solidFill>
              <a:srgbClr val="0EE013"/>
            </a:solidFill>
          </a:ln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Candara" pitchFamily="34" charset="0"/>
              </a:rPr>
              <a:t>Right Atrium</a:t>
            </a:r>
          </a:p>
        </p:txBody>
      </p:sp>
      <p:sp>
        <p:nvSpPr>
          <p:cNvPr id="8" name="عنصر نائب للتاريخ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12 November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7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1"/>
          </p:nvPr>
        </p:nvSpPr>
        <p:spPr>
          <a:xfrm>
            <a:off x="-304800" y="618807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0" y="9144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The SVC </a:t>
            </a:r>
            <a:r>
              <a:rPr lang="en-GB" sz="2400" i="1" dirty="0">
                <a:latin typeface="Candara" pitchFamily="34" charset="0"/>
              </a:rPr>
              <a:t>opens into the superior part of the right atrium at the level of the right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3rd costal cartilage</a:t>
            </a:r>
            <a:r>
              <a:rPr lang="en-GB" sz="2400" i="1" dirty="0">
                <a:latin typeface="Candara" pitchFamily="34" charset="0"/>
              </a:rPr>
              <a:t>. </a:t>
            </a:r>
          </a:p>
        </p:txBody>
      </p:sp>
      <p:pic>
        <p:nvPicPr>
          <p:cNvPr id="21506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795525"/>
            <a:ext cx="4724400" cy="4910075"/>
          </a:xfrm>
          <a:prstGeom prst="rect">
            <a:avLst/>
          </a:prstGeom>
          <a:noFill/>
          <a:ln w="76200">
            <a:solidFill>
              <a:srgbClr val="0EE013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12 November 2020</a:t>
            </a: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8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28600" y="2209800"/>
            <a:ext cx="3352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i="1" dirty="0">
                <a:latin typeface="Candara" pitchFamily="34" charset="0"/>
              </a:rPr>
              <a:t>The </a:t>
            </a:r>
            <a:r>
              <a:rPr lang="en-GB" sz="2400" i="1" dirty="0" err="1">
                <a:latin typeface="Candara" pitchFamily="34" charset="0"/>
              </a:rPr>
              <a:t>interatrial</a:t>
            </a:r>
            <a:r>
              <a:rPr lang="en-GB" sz="2400" i="1" dirty="0">
                <a:latin typeface="Candara" pitchFamily="34" charset="0"/>
              </a:rPr>
              <a:t> septum separating the atria has an </a:t>
            </a:r>
            <a:r>
              <a:rPr lang="en-GB" sz="2400" b="1" i="1" dirty="0">
                <a:latin typeface="Candara" pitchFamily="34" charset="0"/>
              </a:rPr>
              <a:t>oval, thumbprint-size depression</a:t>
            </a:r>
            <a:r>
              <a:rPr lang="en-GB" sz="2400" i="1" dirty="0">
                <a:latin typeface="Candara" pitchFamily="34" charset="0"/>
              </a:rPr>
              <a:t>,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oval </a:t>
            </a:r>
            <a:r>
              <a:rPr lang="en-GB" sz="2400" b="1" i="1" dirty="0" err="1">
                <a:solidFill>
                  <a:srgbClr val="FF0000"/>
                </a:solidFill>
                <a:latin typeface="Candara" pitchFamily="34" charset="0"/>
              </a:rPr>
              <a:t>fossa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(L. </a:t>
            </a:r>
            <a:r>
              <a:rPr lang="en-GB" sz="2400" b="1" i="1" dirty="0" err="1">
                <a:solidFill>
                  <a:srgbClr val="7030A0"/>
                </a:solidFill>
                <a:latin typeface="Candara" pitchFamily="34" charset="0"/>
              </a:rPr>
              <a:t>fossa</a:t>
            </a: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 </a:t>
            </a:r>
            <a:r>
              <a:rPr lang="en-GB" sz="2400" b="1" i="1" dirty="0" err="1">
                <a:solidFill>
                  <a:srgbClr val="7030A0"/>
                </a:solidFill>
                <a:latin typeface="Candara" pitchFamily="34" charset="0"/>
              </a:rPr>
              <a:t>ovalis</a:t>
            </a: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), </a:t>
            </a:r>
            <a:r>
              <a:rPr lang="en-GB" sz="2400" i="1" dirty="0">
                <a:latin typeface="Candara" pitchFamily="34" charset="0"/>
              </a:rPr>
              <a:t>which is a remnant of the oval foramen </a:t>
            </a: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(L. foramen </a:t>
            </a:r>
            <a:r>
              <a:rPr lang="en-GB" sz="2400" b="1" i="1" dirty="0" err="1">
                <a:solidFill>
                  <a:srgbClr val="7030A0"/>
                </a:solidFill>
                <a:latin typeface="Candara" pitchFamily="34" charset="0"/>
              </a:rPr>
              <a:t>ovale</a:t>
            </a: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) </a:t>
            </a:r>
            <a:r>
              <a:rPr lang="en-GB" sz="2400" i="1" dirty="0">
                <a:latin typeface="Candara" pitchFamily="34" charset="0"/>
              </a:rPr>
              <a:t>and its </a:t>
            </a:r>
            <a:r>
              <a:rPr lang="en-GB" sz="2400" b="1" i="1" dirty="0">
                <a:latin typeface="Candara" pitchFamily="34" charset="0"/>
              </a:rPr>
              <a:t>valve in the </a:t>
            </a:r>
            <a:r>
              <a:rPr lang="en-GB" sz="2400" b="1" i="1" dirty="0" err="1">
                <a:latin typeface="Candara" pitchFamily="34" charset="0"/>
              </a:rPr>
              <a:t>fetus</a:t>
            </a:r>
            <a:r>
              <a:rPr lang="en-GB" sz="2400" i="1" dirty="0">
                <a:latin typeface="Candara" pitchFamily="34" charset="0"/>
              </a:rPr>
              <a:t>. </a:t>
            </a:r>
          </a:p>
        </p:txBody>
      </p:sp>
      <p:pic>
        <p:nvPicPr>
          <p:cNvPr id="1026" name="Picture 2" descr="Image result for ,The opening of the coronary sin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2082183"/>
            <a:ext cx="5105400" cy="4138845"/>
          </a:xfrm>
          <a:prstGeom prst="rect">
            <a:avLst/>
          </a:prstGeom>
          <a:noFill/>
          <a:ln w="76200">
            <a:solidFill>
              <a:srgbClr val="0EE013"/>
            </a:solidFill>
          </a:ln>
        </p:spPr>
      </p:pic>
      <p:sp>
        <p:nvSpPr>
          <p:cNvPr id="7" name="Rectangle 2"/>
          <p:cNvSpPr/>
          <p:nvPr/>
        </p:nvSpPr>
        <p:spPr>
          <a:xfrm>
            <a:off x="152400" y="177225"/>
            <a:ext cx="404450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Chambers of the Heart</a:t>
            </a:r>
          </a:p>
        </p:txBody>
      </p:sp>
      <p:sp>
        <p:nvSpPr>
          <p:cNvPr id="8" name="Rectangle 3"/>
          <p:cNvSpPr/>
          <p:nvPr/>
        </p:nvSpPr>
        <p:spPr>
          <a:xfrm>
            <a:off x="4572000" y="228600"/>
            <a:ext cx="2114681" cy="523220"/>
          </a:xfrm>
          <a:prstGeom prst="rect">
            <a:avLst/>
          </a:prstGeom>
          <a:ln w="57150">
            <a:solidFill>
              <a:srgbClr val="33CC33"/>
            </a:solidFill>
          </a:ln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Candara" pitchFamily="34" charset="0"/>
              </a:rPr>
              <a:t>Right Atrium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152400" y="91440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The opening of the coronary sinus</a:t>
            </a:r>
            <a:r>
              <a:rPr lang="en-GB" sz="2400" i="1" dirty="0">
                <a:latin typeface="Candara" pitchFamily="34" charset="0"/>
              </a:rPr>
              <a:t>, receiving most of the cardiac veins, is between the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right AV orifice</a:t>
            </a:r>
            <a:r>
              <a:rPr lang="en-GB" sz="2400" i="1" dirty="0">
                <a:latin typeface="Candara" pitchFamily="34" charset="0"/>
              </a:rPr>
              <a:t> and the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IVC orifice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28600" y="101025"/>
            <a:ext cx="270721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EE013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Right Ventricle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76200" y="685800"/>
            <a:ext cx="876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i="1" dirty="0">
                <a:latin typeface="Candara" pitchFamily="34" charset="0"/>
              </a:rPr>
              <a:t>Forms the </a:t>
            </a:r>
            <a:r>
              <a:rPr lang="en-GB" sz="2400" b="1" i="1" dirty="0">
                <a:latin typeface="Candara" pitchFamily="34" charset="0"/>
              </a:rPr>
              <a:t>largest part </a:t>
            </a:r>
            <a:r>
              <a:rPr lang="en-GB" sz="2400" i="1" dirty="0">
                <a:latin typeface="Candara" pitchFamily="34" charset="0"/>
              </a:rPr>
              <a:t>of the </a:t>
            </a:r>
            <a:r>
              <a:rPr lang="en-GB" sz="2400" b="1" i="1" dirty="0">
                <a:latin typeface="Candara" pitchFamily="34" charset="0"/>
              </a:rPr>
              <a:t>anterior surface </a:t>
            </a:r>
            <a:r>
              <a:rPr lang="en-GB" sz="2400" i="1" dirty="0">
                <a:latin typeface="Candara" pitchFamily="34" charset="0"/>
              </a:rPr>
              <a:t>of the heart</a:t>
            </a:r>
          </a:p>
          <a:p>
            <a:pPr>
              <a:buFont typeface="Wingdings" pitchFamily="2" charset="2"/>
              <a:buChar char="ü"/>
            </a:pPr>
            <a:r>
              <a:rPr lang="en-GB" sz="2400" i="1" dirty="0">
                <a:latin typeface="Candara" pitchFamily="34" charset="0"/>
              </a:rPr>
              <a:t> a </a:t>
            </a:r>
            <a:r>
              <a:rPr lang="en-GB" sz="2400" b="1" i="1" dirty="0">
                <a:latin typeface="Candara" pitchFamily="34" charset="0"/>
              </a:rPr>
              <a:t>small part </a:t>
            </a:r>
            <a:r>
              <a:rPr lang="en-GB" sz="2400" i="1" dirty="0">
                <a:latin typeface="Candara" pitchFamily="34" charset="0"/>
              </a:rPr>
              <a:t>of the </a:t>
            </a:r>
            <a:r>
              <a:rPr lang="en-GB" sz="2400" b="1" i="1" dirty="0">
                <a:latin typeface="Candara" pitchFamily="34" charset="0"/>
              </a:rPr>
              <a:t>diaphragmatic surface</a:t>
            </a:r>
            <a:endParaRPr lang="en-GB" sz="24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400" i="1" dirty="0">
                <a:latin typeface="Candara" pitchFamily="34" charset="0"/>
              </a:rPr>
              <a:t> and almost the </a:t>
            </a:r>
            <a:r>
              <a:rPr lang="en-GB" sz="2400" b="1" i="1" dirty="0">
                <a:latin typeface="Candara" pitchFamily="34" charset="0"/>
              </a:rPr>
              <a:t>entire inferior border </a:t>
            </a:r>
            <a:r>
              <a:rPr lang="en-GB" sz="2400" i="1" dirty="0">
                <a:latin typeface="Candara" pitchFamily="34" charset="0"/>
              </a:rPr>
              <a:t>of the heart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52400" y="1981200"/>
            <a:ext cx="3352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i="1" dirty="0">
                <a:latin typeface="Candara" pitchFamily="34" charset="0"/>
              </a:rPr>
              <a:t>Superiorly it tapers into an arterial cone,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conus arteriosus (infundibulum)</a:t>
            </a:r>
            <a:r>
              <a:rPr lang="en-GB" sz="2400" i="1" dirty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GB" sz="2400" i="1" dirty="0">
                <a:latin typeface="Candara" pitchFamily="34" charset="0"/>
              </a:rPr>
              <a:t>which leads into the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pulmonary trunk.</a:t>
            </a:r>
          </a:p>
          <a:p>
            <a:endParaRPr lang="en-GB" sz="2400" i="1" dirty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400" i="1" dirty="0">
                <a:latin typeface="Candara" pitchFamily="34" charset="0"/>
              </a:rPr>
              <a:t> The interior of the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right ventricle</a:t>
            </a:r>
            <a:r>
              <a:rPr lang="en-GB" sz="2400" i="1" dirty="0">
                <a:latin typeface="Candara" pitchFamily="34" charset="0"/>
              </a:rPr>
              <a:t> has irregular muscular elevations </a:t>
            </a: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(trabeculae carneae).</a:t>
            </a:r>
          </a:p>
          <a:p>
            <a:endParaRPr lang="en-GB" sz="2400" i="1" dirty="0">
              <a:latin typeface="Candara" pitchFamily="34" charset="0"/>
            </a:endParaRP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12 November 2020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عنصر نائب لرقم الشريحة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9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عنصر نائب للتذييل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0482" name="Picture 2" descr="Image result for the conus arteriosus (infundibulum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6198" y="1926445"/>
            <a:ext cx="5223477" cy="3940955"/>
          </a:xfrm>
          <a:prstGeom prst="rect">
            <a:avLst/>
          </a:prstGeom>
          <a:noFill/>
          <a:ln w="76200">
            <a:solidFill>
              <a:srgbClr val="0EE013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7FDE7D708FE845A62A02956B3FD4F6" ma:contentTypeVersion="2" ma:contentTypeDescription="Create a new document." ma:contentTypeScope="" ma:versionID="699de09a4b84e051d229801daa2a9fcb">
  <xsd:schema xmlns:xsd="http://www.w3.org/2001/XMLSchema" xmlns:xs="http://www.w3.org/2001/XMLSchema" xmlns:p="http://schemas.microsoft.com/office/2006/metadata/properties" xmlns:ns2="95982555-10ae-48fc-bacb-d01f372ff3df" targetNamespace="http://schemas.microsoft.com/office/2006/metadata/properties" ma:root="true" ma:fieldsID="74f9352eb11accf93f06fb32ed5b0a7c" ns2:_="">
    <xsd:import namespace="95982555-10ae-48fc-bacb-d01f372ff3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82555-10ae-48fc-bacb-d01f372ff3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3F82AF6-32E5-4633-A545-D2E82AD0A6A5}"/>
</file>

<file path=customXml/itemProps2.xml><?xml version="1.0" encoding="utf-8"?>
<ds:datastoreItem xmlns:ds="http://schemas.openxmlformats.org/officeDocument/2006/customXml" ds:itemID="{D7A8CCEC-8EB9-4445-B2A8-974982EBAB8E}"/>
</file>

<file path=customXml/itemProps3.xml><?xml version="1.0" encoding="utf-8"?>
<ds:datastoreItem xmlns:ds="http://schemas.openxmlformats.org/officeDocument/2006/customXml" ds:itemID="{BC635989-F383-4D0A-AB1A-0C8EFF52BF9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3475</TotalTime>
  <Words>1955</Words>
  <Application>Microsoft Office PowerPoint</Application>
  <PresentationFormat>On-screen Show (4:3)</PresentationFormat>
  <Paragraphs>226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Candara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Aiman Qais. Ahmad</cp:lastModifiedBy>
  <cp:revision>204</cp:revision>
  <dcterms:created xsi:type="dcterms:W3CDTF">2006-08-16T00:00:00Z</dcterms:created>
  <dcterms:modified xsi:type="dcterms:W3CDTF">2020-11-09T20:45:17Z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0x010100D17FDE7D708FE845A62A02956B3FD4F6</vt:lpwstr>
  </property>
</Properties>
</file>