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57" r:id="rId3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002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623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807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575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68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632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294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210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2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6791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94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DAF4-4609-4775-9067-BF67AADED087}" type="datetimeFigureOut">
              <a:rPr lang="ar-EG" smtClean="0"/>
              <a:t>01/06/1440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DF4A5-6AA1-4853-AA24-13857E7C5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3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1143000"/>
            <a:ext cx="810895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52600" y="152401"/>
            <a:ext cx="87630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SUMMARY FOR SPERMATOGENESIS AND OOGENESIS </a:t>
            </a:r>
          </a:p>
        </p:txBody>
      </p:sp>
    </p:spTree>
    <p:extLst>
      <p:ext uri="{BB962C8B-B14F-4D97-AF65-F5344CB8AC3E}">
        <p14:creationId xmlns:p14="http://schemas.microsoft.com/office/powerpoint/2010/main" val="358927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648200" y="76201"/>
            <a:ext cx="26670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THE OVARIAN CYCLE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752600" y="533401"/>
            <a:ext cx="65532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/>
            <a:r>
              <a:rPr lang="en-US" sz="1200" b="1" dirty="0">
                <a:solidFill>
                  <a:srgbClr val="003399"/>
                </a:solidFill>
              </a:rPr>
              <a:t>It is the periodic changes </a:t>
            </a:r>
            <a:r>
              <a:rPr lang="en-US" sz="1200" b="1" dirty="0">
                <a:solidFill>
                  <a:srgbClr val="FF0000"/>
                </a:solidFill>
              </a:rPr>
              <a:t>(every 28 days) </a:t>
            </a:r>
            <a:r>
              <a:rPr lang="en-US" sz="1200" b="1" dirty="0">
                <a:solidFill>
                  <a:srgbClr val="003399"/>
                </a:solidFill>
              </a:rPr>
              <a:t>which occur in </a:t>
            </a:r>
            <a:r>
              <a:rPr lang="en-US" sz="1200" b="1" dirty="0" smtClean="0">
                <a:solidFill>
                  <a:srgbClr val="003399"/>
                </a:solidFill>
              </a:rPr>
              <a:t>the </a:t>
            </a:r>
            <a:r>
              <a:rPr lang="en-US" sz="1200" b="1" dirty="0">
                <a:solidFill>
                  <a:srgbClr val="003399"/>
                </a:solidFill>
              </a:rPr>
              <a:t>cortex of the ovary from puberty till menopause.it is divided into 3 phases: 1. Follicular  2. Ovulation.  3. The luteal phase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676400" y="1295400"/>
            <a:ext cx="31242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 i="1"/>
              <a:t>1. The follicular phase :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1676400" y="1752601"/>
            <a:ext cx="48768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/>
            <a:r>
              <a:rPr lang="en-US" sz="1200" b="1" dirty="0">
                <a:solidFill>
                  <a:srgbClr val="003399"/>
                </a:solidFill>
              </a:rPr>
              <a:t>It is the development of the </a:t>
            </a:r>
            <a:r>
              <a:rPr lang="en-US" sz="1200" b="1" dirty="0">
                <a:solidFill>
                  <a:srgbClr val="FF0000"/>
                </a:solidFill>
              </a:rPr>
              <a:t>primary follicle </a:t>
            </a:r>
            <a:r>
              <a:rPr lang="en-US" sz="1200" b="1" dirty="0">
                <a:solidFill>
                  <a:srgbClr val="003399"/>
                </a:solidFill>
              </a:rPr>
              <a:t>and its transformation into</a:t>
            </a:r>
            <a:r>
              <a:rPr lang="en-US" sz="1200" b="1" dirty="0">
                <a:solidFill>
                  <a:srgbClr val="003399"/>
                </a:solidFill>
                <a:sym typeface="Symbol" pitchFamily="18" charset="2"/>
              </a:rPr>
              <a:t></a:t>
            </a: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mature </a:t>
            </a:r>
            <a:r>
              <a:rPr lang="en-US" sz="1200" b="1" dirty="0" err="1">
                <a:solidFill>
                  <a:srgbClr val="FF0000"/>
                </a:solidFill>
              </a:rPr>
              <a:t>graafian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follicle. </a:t>
            </a:r>
          </a:p>
          <a:p>
            <a:pPr algn="l" rtl="0"/>
            <a:r>
              <a:rPr lang="en-US" sz="1200" b="1" dirty="0">
                <a:solidFill>
                  <a:srgbClr val="003399"/>
                </a:solidFill>
              </a:rPr>
              <a:t>- The </a:t>
            </a:r>
            <a:r>
              <a:rPr lang="en-US" sz="1200" b="1" dirty="0" err="1">
                <a:solidFill>
                  <a:srgbClr val="003399"/>
                </a:solidFill>
              </a:rPr>
              <a:t>graafian</a:t>
            </a:r>
            <a:r>
              <a:rPr lang="en-US" sz="1200" b="1" dirty="0">
                <a:solidFill>
                  <a:srgbClr val="003399"/>
                </a:solidFill>
              </a:rPr>
              <a:t> follicle secretes </a:t>
            </a:r>
            <a:r>
              <a:rPr lang="en-US" sz="1200" b="1" dirty="0">
                <a:solidFill>
                  <a:srgbClr val="FF0000"/>
                </a:solidFill>
              </a:rPr>
              <a:t>estrogen</a:t>
            </a:r>
            <a:r>
              <a:rPr lang="en-US" sz="1200" b="1" dirty="0">
                <a:solidFill>
                  <a:srgbClr val="003399"/>
                </a:solidFill>
              </a:rPr>
              <a:t>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99355" y="3073551"/>
            <a:ext cx="3062287" cy="1865313"/>
            <a:chOff x="5349" y="8685"/>
            <a:chExt cx="3345" cy="2041"/>
          </a:xfrm>
        </p:grpSpPr>
        <p:pic>
          <p:nvPicPr>
            <p:cNvPr id="11289" name="Picture 17" descr="Image18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9" y="8701"/>
              <a:ext cx="2520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18"/>
            <p:cNvSpPr txBox="1">
              <a:spLocks noChangeArrowheads="1"/>
            </p:cNvSpPr>
            <p:nvPr/>
          </p:nvSpPr>
          <p:spPr bwMode="auto">
            <a:xfrm>
              <a:off x="6729" y="9210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</a:rPr>
                <a:t>Ovary</a:t>
              </a:r>
              <a:endParaRPr lang="en-US"/>
            </a:p>
          </p:txBody>
        </p:sp>
        <p:sp>
          <p:nvSpPr>
            <p:cNvPr id="11291" name="Text Box 19"/>
            <p:cNvSpPr txBox="1">
              <a:spLocks noChangeArrowheads="1"/>
            </p:cNvSpPr>
            <p:nvPr/>
          </p:nvSpPr>
          <p:spPr bwMode="auto">
            <a:xfrm>
              <a:off x="5349" y="10171"/>
              <a:ext cx="1800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</a:rPr>
                <a:t>Ruptured graafian follicle</a:t>
              </a:r>
              <a:endParaRPr lang="en-US"/>
            </a:p>
          </p:txBody>
        </p:sp>
        <p:sp>
          <p:nvSpPr>
            <p:cNvPr id="11292" name="Text Box 20"/>
            <p:cNvSpPr txBox="1">
              <a:spLocks noChangeArrowheads="1"/>
            </p:cNvSpPr>
            <p:nvPr/>
          </p:nvSpPr>
          <p:spPr bwMode="auto">
            <a:xfrm>
              <a:off x="7314" y="10466"/>
              <a:ext cx="138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</a:rPr>
                <a:t>Released ovum</a:t>
              </a:r>
              <a:endParaRPr lang="en-US"/>
            </a:p>
          </p:txBody>
        </p:sp>
        <p:sp>
          <p:nvSpPr>
            <p:cNvPr id="11293" name="Text Box 21"/>
            <p:cNvSpPr txBox="1">
              <a:spLocks noChangeArrowheads="1"/>
            </p:cNvSpPr>
            <p:nvPr/>
          </p:nvSpPr>
          <p:spPr bwMode="auto">
            <a:xfrm>
              <a:off x="6009" y="8685"/>
              <a:ext cx="142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</a:rPr>
                <a:t>Uterine tube </a:t>
              </a:r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391400" y="1273357"/>
            <a:ext cx="4625975" cy="1508125"/>
            <a:chOff x="2154" y="6221"/>
            <a:chExt cx="6075" cy="1980"/>
          </a:xfrm>
        </p:grpSpPr>
        <p:pic>
          <p:nvPicPr>
            <p:cNvPr id="11283" name="Picture 8" descr="Image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9" y="6326"/>
              <a:ext cx="855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9" descr="Image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4" y="6221"/>
              <a:ext cx="1662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Line 10"/>
            <p:cNvSpPr>
              <a:spLocks noChangeShapeType="1"/>
            </p:cNvSpPr>
            <p:nvPr/>
          </p:nvSpPr>
          <p:spPr bwMode="auto">
            <a:xfrm>
              <a:off x="3894" y="6746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1286" name="Text Box 11"/>
            <p:cNvSpPr txBox="1">
              <a:spLocks noChangeArrowheads="1"/>
            </p:cNvSpPr>
            <p:nvPr/>
          </p:nvSpPr>
          <p:spPr bwMode="auto">
            <a:xfrm>
              <a:off x="2154" y="6266"/>
              <a:ext cx="115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Primary follicle</a:t>
              </a:r>
              <a:endParaRPr lang="en-US"/>
            </a:p>
          </p:txBody>
        </p:sp>
        <p:sp>
          <p:nvSpPr>
            <p:cNvPr id="11287" name="Text Box 12"/>
            <p:cNvSpPr txBox="1">
              <a:spLocks noChangeArrowheads="1"/>
            </p:cNvSpPr>
            <p:nvPr/>
          </p:nvSpPr>
          <p:spPr bwMode="auto">
            <a:xfrm>
              <a:off x="7074" y="6386"/>
              <a:ext cx="1155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Mature grafiaan follicle</a:t>
              </a:r>
              <a:endParaRPr lang="en-US"/>
            </a:p>
          </p:txBody>
        </p:sp>
        <p:sp>
          <p:nvSpPr>
            <p:cNvPr id="11288" name="Text Box 13"/>
            <p:cNvSpPr txBox="1">
              <a:spLocks noChangeArrowheads="1"/>
            </p:cNvSpPr>
            <p:nvPr/>
          </p:nvSpPr>
          <p:spPr bwMode="auto">
            <a:xfrm>
              <a:off x="4194" y="6431"/>
              <a:ext cx="115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Times New Roman" pitchFamily="18" charset="0"/>
                </a:rPr>
                <a:t>F. S. H</a:t>
              </a:r>
              <a:endParaRPr lang="en-US"/>
            </a:p>
          </p:txBody>
        </p:sp>
      </p:grpSp>
      <p:sp>
        <p:nvSpPr>
          <p:cNvPr id="11272" name="Text Box 22"/>
          <p:cNvSpPr txBox="1">
            <a:spLocks noChangeArrowheads="1"/>
          </p:cNvSpPr>
          <p:nvPr/>
        </p:nvSpPr>
        <p:spPr bwMode="auto">
          <a:xfrm>
            <a:off x="7391400" y="2057401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000"/>
              <a:t>At puberty </a:t>
            </a:r>
          </a:p>
        </p:txBody>
      </p:sp>
      <p:sp>
        <p:nvSpPr>
          <p:cNvPr id="11273" name="Text Box 24"/>
          <p:cNvSpPr txBox="1">
            <a:spLocks noChangeArrowheads="1"/>
          </p:cNvSpPr>
          <p:nvPr/>
        </p:nvSpPr>
        <p:spPr bwMode="auto">
          <a:xfrm>
            <a:off x="1676400" y="3124200"/>
            <a:ext cx="14478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 i="1" dirty="0"/>
              <a:t>2 . Ovulation </a:t>
            </a:r>
          </a:p>
        </p:txBody>
      </p:sp>
      <p:sp>
        <p:nvSpPr>
          <p:cNvPr id="11274" name="Text Box 25"/>
          <p:cNvSpPr txBox="1">
            <a:spLocks noChangeArrowheads="1"/>
          </p:cNvSpPr>
          <p:nvPr/>
        </p:nvSpPr>
        <p:spPr bwMode="auto">
          <a:xfrm>
            <a:off x="1676400" y="3551239"/>
            <a:ext cx="5334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/>
            <a:r>
              <a:rPr lang="en-US" sz="1200" b="1" dirty="0">
                <a:solidFill>
                  <a:srgbClr val="003399"/>
                </a:solidFill>
              </a:rPr>
              <a:t> It is the </a:t>
            </a:r>
            <a:r>
              <a:rPr lang="en-US" sz="1200" b="1" dirty="0">
                <a:solidFill>
                  <a:srgbClr val="FF0000"/>
                </a:solidFill>
              </a:rPr>
              <a:t>rupture</a:t>
            </a:r>
            <a:r>
              <a:rPr lang="en-US" sz="1200" b="1" dirty="0">
                <a:solidFill>
                  <a:srgbClr val="003399"/>
                </a:solidFill>
              </a:rPr>
              <a:t> of the </a:t>
            </a:r>
            <a:r>
              <a:rPr lang="en-US" sz="1200" b="1" dirty="0">
                <a:solidFill>
                  <a:srgbClr val="FF0000"/>
                </a:solidFill>
              </a:rPr>
              <a:t>mature </a:t>
            </a:r>
            <a:r>
              <a:rPr lang="en-US" sz="1200" b="1" dirty="0" err="1">
                <a:solidFill>
                  <a:srgbClr val="FF0000"/>
                </a:solidFill>
              </a:rPr>
              <a:t>graafian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follicle and </a:t>
            </a:r>
            <a:r>
              <a:rPr lang="en-US" sz="1200" b="1" dirty="0">
                <a:solidFill>
                  <a:srgbClr val="FF0000"/>
                </a:solidFill>
              </a:rPr>
              <a:t>release</a:t>
            </a:r>
            <a:r>
              <a:rPr lang="en-US" sz="1200" b="1" dirty="0">
                <a:solidFill>
                  <a:srgbClr val="003399"/>
                </a:solidFill>
              </a:rPr>
              <a:t> of the </a:t>
            </a:r>
            <a:r>
              <a:rPr lang="en-US" sz="1200" b="1" dirty="0">
                <a:solidFill>
                  <a:srgbClr val="FF0000"/>
                </a:solidFill>
              </a:rPr>
              <a:t>ovum</a:t>
            </a:r>
            <a:r>
              <a:rPr lang="en-US" sz="1200" b="1" dirty="0">
                <a:solidFill>
                  <a:srgbClr val="003399"/>
                </a:solidFill>
              </a:rPr>
              <a:t> into the  </a:t>
            </a:r>
            <a:r>
              <a:rPr lang="en-US" sz="1200" b="1" dirty="0">
                <a:solidFill>
                  <a:srgbClr val="FF0000"/>
                </a:solidFill>
              </a:rPr>
              <a:t>uterine tube</a:t>
            </a:r>
            <a:r>
              <a:rPr lang="en-US" sz="1200" b="1" dirty="0">
                <a:solidFill>
                  <a:srgbClr val="003399"/>
                </a:solidFill>
              </a:rPr>
              <a:t>.</a:t>
            </a:r>
          </a:p>
          <a:p>
            <a:pPr algn="l" rtl="0"/>
            <a:r>
              <a:rPr lang="en-US" sz="1200" b="1" dirty="0">
                <a:solidFill>
                  <a:srgbClr val="003399"/>
                </a:solidFill>
              </a:rPr>
              <a:t>- It occurs of the cycle on the </a:t>
            </a:r>
            <a:r>
              <a:rPr lang="en-US" sz="1200" b="1" dirty="0">
                <a:solidFill>
                  <a:srgbClr val="FF0000"/>
                </a:solidFill>
              </a:rPr>
              <a:t>14th</a:t>
            </a:r>
            <a:r>
              <a:rPr lang="en-US" sz="1200" b="1" dirty="0">
                <a:solidFill>
                  <a:srgbClr val="003399"/>
                </a:solidFill>
              </a:rPr>
              <a:t> day </a:t>
            </a:r>
          </a:p>
        </p:txBody>
      </p:sp>
      <p:sp>
        <p:nvSpPr>
          <p:cNvPr id="11275" name="Text Box 27"/>
          <p:cNvSpPr txBox="1">
            <a:spLocks noChangeArrowheads="1"/>
          </p:cNvSpPr>
          <p:nvPr/>
        </p:nvSpPr>
        <p:spPr bwMode="auto">
          <a:xfrm>
            <a:off x="1676400" y="4800600"/>
            <a:ext cx="18288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sz="1400" b="1" i="1"/>
              <a:t>3. The luteal phase 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231064" y="5516564"/>
            <a:ext cx="2751137" cy="1189037"/>
            <a:chOff x="5724" y="1211"/>
            <a:chExt cx="3285" cy="1410"/>
          </a:xfrm>
        </p:grpSpPr>
        <p:pic>
          <p:nvPicPr>
            <p:cNvPr id="11278" name="Picture 29" descr="Image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44" y="1556"/>
              <a:ext cx="741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30" descr="Image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9" y="1541"/>
              <a:ext cx="675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0" name="Line 31"/>
            <p:cNvSpPr>
              <a:spLocks noChangeShapeType="1"/>
            </p:cNvSpPr>
            <p:nvPr/>
          </p:nvSpPr>
          <p:spPr bwMode="auto">
            <a:xfrm>
              <a:off x="6894" y="2081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1281" name="Text Box 32"/>
            <p:cNvSpPr txBox="1">
              <a:spLocks noChangeArrowheads="1"/>
            </p:cNvSpPr>
            <p:nvPr/>
          </p:nvSpPr>
          <p:spPr bwMode="auto">
            <a:xfrm>
              <a:off x="5724" y="1211"/>
              <a:ext cx="171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</a:rPr>
                <a:t>Corpus luteum</a:t>
              </a:r>
              <a:endParaRPr lang="en-US"/>
            </a:p>
          </p:txBody>
        </p:sp>
        <p:sp>
          <p:nvSpPr>
            <p:cNvPr id="11282" name="Text Box 33"/>
            <p:cNvSpPr txBox="1">
              <a:spLocks noChangeArrowheads="1"/>
            </p:cNvSpPr>
            <p:nvPr/>
          </p:nvSpPr>
          <p:spPr bwMode="auto">
            <a:xfrm>
              <a:off x="7119" y="1211"/>
              <a:ext cx="189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</a:rPr>
                <a:t>Corpus albicans</a:t>
              </a:r>
              <a:endParaRPr lang="en-US"/>
            </a:p>
          </p:txBody>
        </p:sp>
      </p:grpSp>
      <p:sp>
        <p:nvSpPr>
          <p:cNvPr id="11277" name="Text Box 34"/>
          <p:cNvSpPr txBox="1">
            <a:spLocks noChangeArrowheads="1"/>
          </p:cNvSpPr>
          <p:nvPr/>
        </p:nvSpPr>
        <p:spPr bwMode="auto">
          <a:xfrm>
            <a:off x="1600200" y="5257801"/>
            <a:ext cx="57912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/>
            <a:r>
              <a:rPr lang="en-US" sz="1200" b="1" dirty="0">
                <a:solidFill>
                  <a:srgbClr val="003399"/>
                </a:solidFill>
              </a:rPr>
              <a:t>- It is the </a:t>
            </a:r>
            <a:r>
              <a:rPr lang="en-US" sz="1200" b="1" dirty="0">
                <a:solidFill>
                  <a:srgbClr val="FF0000"/>
                </a:solidFill>
              </a:rPr>
              <a:t>transformation</a:t>
            </a:r>
            <a:r>
              <a:rPr lang="en-US" sz="1200" b="1" dirty="0">
                <a:solidFill>
                  <a:srgbClr val="003399"/>
                </a:solidFill>
              </a:rPr>
              <a:t> of the </a:t>
            </a:r>
            <a:r>
              <a:rPr lang="en-US" sz="1200" b="1" dirty="0">
                <a:solidFill>
                  <a:srgbClr val="FF0000"/>
                </a:solidFill>
              </a:rPr>
              <a:t>ruptured follicle </a:t>
            </a:r>
            <a:r>
              <a:rPr lang="en-US" sz="1200" b="1" dirty="0">
                <a:solidFill>
                  <a:srgbClr val="003399"/>
                </a:solidFill>
              </a:rPr>
              <a:t>into </a:t>
            </a:r>
            <a:r>
              <a:rPr lang="en-US" sz="1200" b="1" dirty="0">
                <a:solidFill>
                  <a:srgbClr val="003399"/>
                </a:solidFill>
                <a:sym typeface="Symbol" pitchFamily="18" charset="2"/>
              </a:rPr>
              <a:t></a:t>
            </a:r>
            <a:r>
              <a:rPr lang="en-US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corpus luteum </a:t>
            </a:r>
            <a:r>
              <a:rPr lang="en-US" sz="1200" b="1" dirty="0">
                <a:solidFill>
                  <a:srgbClr val="003399"/>
                </a:solidFill>
              </a:rPr>
              <a:t>(yellow body) due to the effect  of the </a:t>
            </a:r>
            <a:r>
              <a:rPr lang="en-US" sz="1200" b="1" dirty="0" err="1">
                <a:solidFill>
                  <a:srgbClr val="FF0000"/>
                </a:solidFill>
              </a:rPr>
              <a:t>luteinising</a:t>
            </a:r>
            <a:r>
              <a:rPr lang="en-US" sz="1200" b="1" dirty="0">
                <a:solidFill>
                  <a:srgbClr val="FF0000"/>
                </a:solidFill>
              </a:rPr>
              <a:t> hormone </a:t>
            </a:r>
            <a:r>
              <a:rPr lang="en-US" sz="1200" b="1" dirty="0">
                <a:solidFill>
                  <a:srgbClr val="003399"/>
                </a:solidFill>
              </a:rPr>
              <a:t>of the </a:t>
            </a:r>
            <a:r>
              <a:rPr lang="en-US" sz="1200" b="1" dirty="0">
                <a:solidFill>
                  <a:srgbClr val="FF0000"/>
                </a:solidFill>
              </a:rPr>
              <a:t>anterior pituitary</a:t>
            </a:r>
            <a:r>
              <a:rPr lang="en-US" sz="1200" b="1" dirty="0">
                <a:solidFill>
                  <a:srgbClr val="003399"/>
                </a:solidFill>
              </a:rPr>
              <a:t>. </a:t>
            </a:r>
          </a:p>
          <a:p>
            <a:pPr algn="l" rtl="0"/>
            <a:r>
              <a:rPr lang="en-US" sz="1200" b="1" dirty="0">
                <a:solidFill>
                  <a:srgbClr val="003399"/>
                </a:solidFill>
              </a:rPr>
              <a:t>- The corpus luteum secretes </a:t>
            </a:r>
            <a:r>
              <a:rPr lang="en-US" sz="1200" b="1" dirty="0">
                <a:solidFill>
                  <a:srgbClr val="FF0000"/>
                </a:solidFill>
              </a:rPr>
              <a:t>progesterone</a:t>
            </a:r>
            <a:r>
              <a:rPr lang="en-US" sz="1200" b="1" dirty="0">
                <a:solidFill>
                  <a:srgbClr val="003399"/>
                </a:solidFill>
              </a:rPr>
              <a:t> hormone and a </a:t>
            </a:r>
            <a:r>
              <a:rPr lang="en-US" sz="1200" b="1" dirty="0">
                <a:solidFill>
                  <a:srgbClr val="FF0000"/>
                </a:solidFill>
              </a:rPr>
              <a:t>small amount </a:t>
            </a:r>
            <a:r>
              <a:rPr lang="en-US" sz="1200" b="1" dirty="0">
                <a:solidFill>
                  <a:srgbClr val="003399"/>
                </a:solidFill>
              </a:rPr>
              <a:t>of </a:t>
            </a:r>
            <a:r>
              <a:rPr lang="en-US" sz="1200" b="1" dirty="0">
                <a:solidFill>
                  <a:srgbClr val="FF0000"/>
                </a:solidFill>
              </a:rPr>
              <a:t>estrogen</a:t>
            </a:r>
            <a:r>
              <a:rPr lang="en-US" sz="1200" b="1" dirty="0">
                <a:solidFill>
                  <a:srgbClr val="003399"/>
                </a:solidFill>
              </a:rPr>
              <a:t>.</a:t>
            </a:r>
          </a:p>
          <a:p>
            <a:pPr algn="l" rtl="0"/>
            <a:r>
              <a:rPr lang="en-US" sz="1200" b="1" dirty="0">
                <a:solidFill>
                  <a:srgbClr val="003399"/>
                </a:solidFill>
              </a:rPr>
              <a:t>- If </a:t>
            </a:r>
            <a:r>
              <a:rPr lang="en-US" sz="1200" b="1" dirty="0">
                <a:solidFill>
                  <a:srgbClr val="FF0000"/>
                </a:solidFill>
              </a:rPr>
              <a:t>no fertilization </a:t>
            </a:r>
            <a:r>
              <a:rPr lang="en-US" sz="1200" b="1" dirty="0">
                <a:solidFill>
                  <a:srgbClr val="003399"/>
                </a:solidFill>
              </a:rPr>
              <a:t>occurs, the corpus luteum persist for </a:t>
            </a:r>
            <a:r>
              <a:rPr lang="en-US" sz="1200" b="1" dirty="0">
                <a:solidFill>
                  <a:srgbClr val="FF0000"/>
                </a:solidFill>
              </a:rPr>
              <a:t>10-14</a:t>
            </a:r>
            <a:r>
              <a:rPr lang="en-US" sz="1200" b="1" dirty="0">
                <a:solidFill>
                  <a:srgbClr val="003399"/>
                </a:solidFill>
              </a:rPr>
              <a:t> days and then it degenerates (becomes </a:t>
            </a:r>
            <a:r>
              <a:rPr lang="en-US" sz="1200" b="1" dirty="0">
                <a:solidFill>
                  <a:srgbClr val="FF0000"/>
                </a:solidFill>
              </a:rPr>
              <a:t>corpus </a:t>
            </a:r>
            <a:r>
              <a:rPr lang="en-US" sz="1200" b="1" dirty="0" err="1">
                <a:solidFill>
                  <a:srgbClr val="FF0000"/>
                </a:solidFill>
              </a:rPr>
              <a:t>albicans</a:t>
            </a:r>
            <a:r>
              <a:rPr lang="en-US" sz="1200" b="1" dirty="0">
                <a:solidFill>
                  <a:srgbClr val="003399"/>
                </a:solidFill>
              </a:rPr>
              <a:t>) and the cycle is then repeated once more, and so on.</a:t>
            </a:r>
          </a:p>
        </p:txBody>
      </p:sp>
    </p:spTree>
    <p:extLst>
      <p:ext uri="{BB962C8B-B14F-4D97-AF65-F5344CB8AC3E}">
        <p14:creationId xmlns:p14="http://schemas.microsoft.com/office/powerpoint/2010/main" val="274748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704850"/>
            <a:ext cx="66294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876800" y="76201"/>
            <a:ext cx="28956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THE OVARIAN CYCLE</a:t>
            </a:r>
          </a:p>
        </p:txBody>
      </p:sp>
    </p:spTree>
    <p:extLst>
      <p:ext uri="{BB962C8B-B14F-4D97-AF65-F5344CB8AC3E}">
        <p14:creationId xmlns:p14="http://schemas.microsoft.com/office/powerpoint/2010/main" val="289532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200400" y="76201"/>
            <a:ext cx="52578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HORMONAL CONTROL OF OVARIAN CYCLE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665164"/>
            <a:ext cx="7696200" cy="3830637"/>
            <a:chOff x="1494" y="3086"/>
            <a:chExt cx="7020" cy="3495"/>
          </a:xfrm>
        </p:grpSpPr>
        <p:pic>
          <p:nvPicPr>
            <p:cNvPr id="13317" name="Picture 6" descr="Image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4" y="3346"/>
              <a:ext cx="6840" cy="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4074" y="3086"/>
              <a:ext cx="27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latin typeface="Times New Roman" pitchFamily="18" charset="0"/>
                </a:rPr>
                <a:t>The anterior pituitary gland secretes</a:t>
              </a:r>
              <a:endParaRPr lang="en-US"/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2961" y="6341"/>
              <a:ext cx="108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Estrogen</a:t>
              </a:r>
              <a:endParaRPr lang="en-US"/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5664" y="6146"/>
              <a:ext cx="21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Progesterone &amp; Estrogen</a:t>
              </a:r>
              <a:endParaRPr lang="en-US"/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7434" y="4556"/>
              <a:ext cx="108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latin typeface="Times New Roman" pitchFamily="18" charset="0"/>
                </a:rPr>
                <a:t>Corpus albicans</a:t>
              </a:r>
              <a:endParaRPr lang="en-US"/>
            </a:p>
          </p:txBody>
        </p:sp>
      </p:grp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1752600" y="4538664"/>
            <a:ext cx="8839200" cy="2014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- In the </a:t>
            </a:r>
            <a:r>
              <a:rPr lang="en-US" sz="1200" b="1" dirty="0">
                <a:solidFill>
                  <a:srgbClr val="FF0000"/>
                </a:solidFill>
              </a:rPr>
              <a:t>first half </a:t>
            </a:r>
            <a:r>
              <a:rPr lang="en-US" sz="1200" b="1" dirty="0">
                <a:solidFill>
                  <a:srgbClr val="003399"/>
                </a:solidFill>
              </a:rPr>
              <a:t>of the cycle, the </a:t>
            </a:r>
            <a:r>
              <a:rPr lang="en-US" sz="1200" b="1" dirty="0">
                <a:solidFill>
                  <a:srgbClr val="FF0000"/>
                </a:solidFill>
              </a:rPr>
              <a:t>anterior pituitary </a:t>
            </a:r>
            <a:r>
              <a:rPr lang="en-US" sz="1200" b="1" dirty="0">
                <a:solidFill>
                  <a:srgbClr val="003399"/>
                </a:solidFill>
              </a:rPr>
              <a:t>secretes (</a:t>
            </a:r>
            <a:r>
              <a:rPr lang="en-US" sz="1200" b="1" dirty="0">
                <a:solidFill>
                  <a:srgbClr val="FF0000"/>
                </a:solidFill>
              </a:rPr>
              <a:t>F. S. H</a:t>
            </a:r>
            <a:r>
              <a:rPr lang="en-US" sz="1200" b="1" dirty="0">
                <a:solidFill>
                  <a:srgbClr val="003399"/>
                </a:solidFill>
              </a:rPr>
              <a:t>.). This hormone causes 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1. </a:t>
            </a:r>
            <a:r>
              <a:rPr lang="en-US" sz="1200" b="1" dirty="0">
                <a:solidFill>
                  <a:srgbClr val="FF0000"/>
                </a:solidFill>
              </a:rPr>
              <a:t>Growth</a:t>
            </a:r>
            <a:r>
              <a:rPr lang="en-US" sz="1200" b="1" dirty="0">
                <a:solidFill>
                  <a:srgbClr val="003399"/>
                </a:solidFill>
              </a:rPr>
              <a:t> of the </a:t>
            </a:r>
            <a:r>
              <a:rPr lang="en-US" sz="1200" b="1" dirty="0">
                <a:solidFill>
                  <a:srgbClr val="FF0000"/>
                </a:solidFill>
              </a:rPr>
              <a:t>primary follicle</a:t>
            </a:r>
            <a:r>
              <a:rPr lang="en-US" sz="1200" b="1" dirty="0">
                <a:solidFill>
                  <a:srgbClr val="003399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2. Liberation of hormone called </a:t>
            </a:r>
            <a:r>
              <a:rPr lang="en-US" sz="1200" b="1" dirty="0">
                <a:solidFill>
                  <a:srgbClr val="FF0000"/>
                </a:solidFill>
              </a:rPr>
              <a:t>estrogen</a:t>
            </a:r>
            <a:r>
              <a:rPr lang="en-US" sz="1200" b="1" dirty="0">
                <a:solidFill>
                  <a:srgbClr val="003399"/>
                </a:solidFill>
              </a:rPr>
              <a:t> by the follicle.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- In the </a:t>
            </a:r>
            <a:r>
              <a:rPr lang="en-US" sz="1200" b="1" dirty="0">
                <a:solidFill>
                  <a:srgbClr val="FF0000"/>
                </a:solidFill>
              </a:rPr>
              <a:t>middle</a:t>
            </a:r>
            <a:r>
              <a:rPr lang="en-US" sz="1200" b="1" dirty="0">
                <a:solidFill>
                  <a:srgbClr val="003399"/>
                </a:solidFill>
              </a:rPr>
              <a:t> of the cycle secretion of </a:t>
            </a:r>
            <a:r>
              <a:rPr lang="en-US" sz="1200" b="1" dirty="0">
                <a:solidFill>
                  <a:srgbClr val="FF0000"/>
                </a:solidFill>
              </a:rPr>
              <a:t>F. S. H. stops </a:t>
            </a:r>
            <a:r>
              <a:rPr lang="en-US" sz="1200" b="1" dirty="0">
                <a:solidFill>
                  <a:srgbClr val="003399"/>
                </a:solidFill>
              </a:rPr>
              <a:t>and the </a:t>
            </a:r>
            <a:r>
              <a:rPr lang="en-US" sz="1200" b="1" dirty="0">
                <a:solidFill>
                  <a:srgbClr val="FF0000"/>
                </a:solidFill>
              </a:rPr>
              <a:t>anterior pituitary </a:t>
            </a:r>
            <a:r>
              <a:rPr lang="en-US" sz="1200" b="1" dirty="0">
                <a:solidFill>
                  <a:srgbClr val="003399"/>
                </a:solidFill>
              </a:rPr>
              <a:t>secretes  (</a:t>
            </a:r>
            <a:r>
              <a:rPr lang="en-US" sz="1200" b="1" dirty="0">
                <a:solidFill>
                  <a:srgbClr val="FF0000"/>
                </a:solidFill>
              </a:rPr>
              <a:t>L. H</a:t>
            </a:r>
            <a:r>
              <a:rPr lang="en-US" sz="1200" b="1" dirty="0" smtClean="0">
                <a:solidFill>
                  <a:srgbClr val="FF0000"/>
                </a:solidFill>
              </a:rPr>
              <a:t>. </a:t>
            </a:r>
            <a:r>
              <a:rPr lang="en-US" sz="1200" b="1" dirty="0" smtClean="0">
                <a:solidFill>
                  <a:srgbClr val="003399"/>
                </a:solidFill>
              </a:rPr>
              <a:t>). </a:t>
            </a:r>
            <a:r>
              <a:rPr lang="en-US" sz="1200" b="1" dirty="0">
                <a:solidFill>
                  <a:srgbClr val="003399"/>
                </a:solidFill>
              </a:rPr>
              <a:t>This hormone causes: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1. </a:t>
            </a:r>
            <a:r>
              <a:rPr lang="en-US" sz="1200" b="1" dirty="0">
                <a:solidFill>
                  <a:srgbClr val="FF0000"/>
                </a:solidFill>
              </a:rPr>
              <a:t>Ovulation</a:t>
            </a:r>
            <a:r>
              <a:rPr lang="en-US" sz="1200" b="1" dirty="0">
                <a:solidFill>
                  <a:srgbClr val="003399"/>
                </a:solidFill>
              </a:rPr>
              <a:t> (rupture of the </a:t>
            </a:r>
            <a:r>
              <a:rPr lang="en-US" sz="1200" b="1" dirty="0" err="1">
                <a:solidFill>
                  <a:srgbClr val="003399"/>
                </a:solidFill>
              </a:rPr>
              <a:t>graafian</a:t>
            </a:r>
            <a:r>
              <a:rPr lang="en-US" sz="1200" b="1" dirty="0">
                <a:solidFill>
                  <a:srgbClr val="003399"/>
                </a:solidFill>
              </a:rPr>
              <a:t> mature follicle).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2. Changes the ruptured follicle into </a:t>
            </a:r>
            <a:r>
              <a:rPr lang="en-US" sz="1200" b="1" dirty="0">
                <a:solidFill>
                  <a:srgbClr val="FF0000"/>
                </a:solidFill>
              </a:rPr>
              <a:t>a corpus luteum</a:t>
            </a:r>
            <a:r>
              <a:rPr lang="en-US" sz="1200" b="1" dirty="0">
                <a:solidFill>
                  <a:srgbClr val="003399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3. Causes liberations of  </a:t>
            </a:r>
            <a:r>
              <a:rPr lang="en-US" sz="1200" b="1" dirty="0" smtClean="0">
                <a:solidFill>
                  <a:srgbClr val="FF0000"/>
                </a:solidFill>
              </a:rPr>
              <a:t>progesterone</a:t>
            </a:r>
            <a:r>
              <a:rPr lang="en-US" sz="1200" b="1" dirty="0" smtClean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and a small amount of</a:t>
            </a:r>
            <a:r>
              <a:rPr lang="en-US" sz="1200" b="1" dirty="0">
                <a:solidFill>
                  <a:srgbClr val="FF0000"/>
                </a:solidFill>
              </a:rPr>
              <a:t> estrogen </a:t>
            </a:r>
            <a:r>
              <a:rPr lang="en-US" sz="1200" b="1" dirty="0">
                <a:solidFill>
                  <a:srgbClr val="003399"/>
                </a:solidFill>
              </a:rPr>
              <a:t>by the corpus luteum.</a:t>
            </a:r>
          </a:p>
        </p:txBody>
      </p:sp>
    </p:spTree>
    <p:extLst>
      <p:ext uri="{BB962C8B-B14F-4D97-AF65-F5344CB8AC3E}">
        <p14:creationId xmlns:p14="http://schemas.microsoft.com/office/powerpoint/2010/main" val="154326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45614" y="70663"/>
            <a:ext cx="62484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THE DEVELOPMENT OF THE GRAAFIAN FOLLICLE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748417"/>
            <a:ext cx="78486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- The </a:t>
            </a:r>
            <a:r>
              <a:rPr lang="en-US" sz="1200" b="1" dirty="0">
                <a:solidFill>
                  <a:srgbClr val="FF0000"/>
                </a:solidFill>
              </a:rPr>
              <a:t>cortex</a:t>
            </a:r>
            <a:r>
              <a:rPr lang="en-US" sz="1200" b="1" dirty="0">
                <a:solidFill>
                  <a:srgbClr val="003399"/>
                </a:solidFill>
              </a:rPr>
              <a:t> of the ovary contains </a:t>
            </a:r>
            <a:r>
              <a:rPr lang="en-US" sz="1200" b="1" dirty="0" smtClean="0">
                <a:solidFill>
                  <a:srgbClr val="FF0000"/>
                </a:solidFill>
              </a:rPr>
              <a:t>primary </a:t>
            </a:r>
            <a:r>
              <a:rPr lang="en-US" sz="1200" b="1" dirty="0">
                <a:solidFill>
                  <a:srgbClr val="FF0000"/>
                </a:solidFill>
              </a:rPr>
              <a:t>follicles</a:t>
            </a:r>
            <a:r>
              <a:rPr lang="en-US" sz="1200" b="1" dirty="0">
                <a:solidFill>
                  <a:srgbClr val="003399"/>
                </a:solidFill>
              </a:rPr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Each follicle consists of </a:t>
            </a:r>
            <a:r>
              <a:rPr lang="en-US" sz="1200" b="1" dirty="0">
                <a:solidFill>
                  <a:srgbClr val="FF0000"/>
                </a:solidFill>
              </a:rPr>
              <a:t>one primary oocyte </a:t>
            </a:r>
            <a:r>
              <a:rPr lang="en-US" sz="1200" b="1" dirty="0">
                <a:solidFill>
                  <a:srgbClr val="003399"/>
                </a:solidFill>
              </a:rPr>
              <a:t>surrounded by </a:t>
            </a:r>
            <a:r>
              <a:rPr lang="en-US" sz="1200" b="1" dirty="0">
                <a:solidFill>
                  <a:srgbClr val="FF0000"/>
                </a:solidFill>
              </a:rPr>
              <a:t>a single layer </a:t>
            </a:r>
            <a:r>
              <a:rPr lang="en-US" sz="1200" b="1" dirty="0">
                <a:solidFill>
                  <a:srgbClr val="003399"/>
                </a:solidFill>
              </a:rPr>
              <a:t>of flat cells called </a:t>
            </a:r>
            <a:r>
              <a:rPr lang="en-US" sz="1200" b="1" dirty="0">
                <a:solidFill>
                  <a:srgbClr val="FF0000"/>
                </a:solidFill>
              </a:rPr>
              <a:t>follicular cells</a:t>
            </a:r>
            <a:r>
              <a:rPr lang="en-US" sz="1200" b="1" dirty="0">
                <a:solidFill>
                  <a:srgbClr val="003399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- The </a:t>
            </a:r>
            <a:r>
              <a:rPr lang="en-US" sz="1200" b="1" dirty="0">
                <a:solidFill>
                  <a:srgbClr val="FF0000"/>
                </a:solidFill>
              </a:rPr>
              <a:t>F.S.H</a:t>
            </a:r>
            <a:r>
              <a:rPr lang="en-US" sz="1200" b="1" dirty="0">
                <a:solidFill>
                  <a:srgbClr val="003399"/>
                </a:solidFill>
              </a:rPr>
              <a:t>. of pituitary stimulates a number of </a:t>
            </a:r>
            <a:r>
              <a:rPr lang="en-US" sz="1200" b="1" dirty="0">
                <a:solidFill>
                  <a:srgbClr val="FF0000"/>
                </a:solidFill>
              </a:rPr>
              <a:t>1ry follicles </a:t>
            </a:r>
            <a:r>
              <a:rPr lang="en-US" sz="1200" b="1" dirty="0">
                <a:solidFill>
                  <a:srgbClr val="003399"/>
                </a:solidFill>
              </a:rPr>
              <a:t>to develop into </a:t>
            </a:r>
            <a:r>
              <a:rPr lang="en-US" sz="1200" b="1" dirty="0">
                <a:solidFill>
                  <a:srgbClr val="FF0000"/>
                </a:solidFill>
              </a:rPr>
              <a:t>mature </a:t>
            </a:r>
            <a:r>
              <a:rPr lang="en-US" sz="1200" b="1" dirty="0" err="1" smtClean="0">
                <a:solidFill>
                  <a:srgbClr val="FF0000"/>
                </a:solidFill>
              </a:rPr>
              <a:t>graafian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follicles </a:t>
            </a:r>
            <a:r>
              <a:rPr lang="en-US" sz="1200" b="1" dirty="0">
                <a:solidFill>
                  <a:srgbClr val="003399"/>
                </a:solidFill>
              </a:rPr>
              <a:t>as follows: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608764" y="1348581"/>
            <a:ext cx="2819400" cy="4160838"/>
            <a:chOff x="3840" y="1056"/>
            <a:chExt cx="1776" cy="2621"/>
          </a:xfrm>
        </p:grpSpPr>
        <p:sp>
          <p:nvSpPr>
            <p:cNvPr id="14342" name="Text Box 5"/>
            <p:cNvSpPr txBox="1">
              <a:spLocks noChangeArrowheads="1"/>
            </p:cNvSpPr>
            <p:nvPr/>
          </p:nvSpPr>
          <p:spPr bwMode="auto">
            <a:xfrm>
              <a:off x="4176" y="1056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000" b="1"/>
                <a:t>Primary Follicle</a:t>
              </a:r>
              <a:r>
                <a:rPr lang="en-US" sz="1200"/>
                <a:t> 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0" y="1296"/>
              <a:ext cx="1776" cy="2381"/>
              <a:chOff x="3888" y="1248"/>
              <a:chExt cx="1776" cy="2381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888" y="1248"/>
                <a:ext cx="1169" cy="2131"/>
                <a:chOff x="6084" y="1316"/>
                <a:chExt cx="2430" cy="4434"/>
              </a:xfrm>
            </p:grpSpPr>
            <p:pic>
              <p:nvPicPr>
                <p:cNvPr id="14347" name="Picture 8" descr="Image01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654" y="1361"/>
                  <a:ext cx="855" cy="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48" name="Picture 9" descr="Image0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534" y="2351"/>
                  <a:ext cx="1200" cy="1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49" name="Picture 10" descr="Image0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369" y="3875"/>
                  <a:ext cx="1830" cy="1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50" name="Line 11"/>
                <p:cNvSpPr>
                  <a:spLocks noChangeShapeType="1"/>
                </p:cNvSpPr>
                <p:nvPr/>
              </p:nvSpPr>
              <p:spPr bwMode="auto">
                <a:xfrm>
                  <a:off x="7197" y="1661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1435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614" y="1436"/>
                  <a:ext cx="43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200" b="1">
                      <a:latin typeface="Times New Roman" pitchFamily="18" charset="0"/>
                    </a:rPr>
                    <a:t>2</a:t>
                  </a:r>
                  <a:endParaRPr lang="en-US"/>
                </a:p>
              </p:txBody>
            </p:sp>
            <p:sp>
              <p:nvSpPr>
                <p:cNvPr id="1435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354" y="1316"/>
                  <a:ext cx="43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200" b="1">
                      <a:latin typeface="Times New Roman" pitchFamily="18" charset="0"/>
                    </a:rPr>
                    <a:t>1</a:t>
                  </a:r>
                  <a:endParaRPr lang="en-US"/>
                </a:p>
              </p:txBody>
            </p:sp>
            <p:sp>
              <p:nvSpPr>
                <p:cNvPr id="1435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6609" y="1541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1435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249" y="2261"/>
                  <a:ext cx="43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200" b="1">
                      <a:latin typeface="Times New Roman" pitchFamily="18" charset="0"/>
                    </a:rPr>
                    <a:t>3</a:t>
                  </a:r>
                  <a:endParaRPr lang="en-US"/>
                </a:p>
              </p:txBody>
            </p:sp>
            <p:sp>
              <p:nvSpPr>
                <p:cNvPr id="14355" name="Line 16"/>
                <p:cNvSpPr>
                  <a:spLocks noChangeShapeType="1"/>
                </p:cNvSpPr>
                <p:nvPr/>
              </p:nvSpPr>
              <p:spPr bwMode="auto">
                <a:xfrm>
                  <a:off x="7569" y="3455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JO"/>
                </a:p>
              </p:txBody>
            </p:sp>
            <p:sp>
              <p:nvSpPr>
                <p:cNvPr id="1435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809" y="3230"/>
                  <a:ext cx="43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200" b="1">
                      <a:latin typeface="Times New Roman" pitchFamily="18" charset="0"/>
                    </a:rPr>
                    <a:t>4</a:t>
                  </a:r>
                  <a:endParaRPr lang="en-US"/>
                </a:p>
              </p:txBody>
            </p:sp>
            <p:sp>
              <p:nvSpPr>
                <p:cNvPr id="1435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084" y="3879"/>
                  <a:ext cx="43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200" b="1">
                      <a:latin typeface="Times New Roman" pitchFamily="18" charset="0"/>
                    </a:rPr>
                    <a:t>5</a:t>
                  </a:r>
                  <a:endParaRPr lang="en-US"/>
                </a:p>
              </p:txBody>
            </p:sp>
            <p:sp>
              <p:nvSpPr>
                <p:cNvPr id="1435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064" y="4374"/>
                  <a:ext cx="43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200" b="1">
                      <a:latin typeface="Times New Roman" pitchFamily="18" charset="0"/>
                    </a:rPr>
                    <a:t>6</a:t>
                  </a:r>
                  <a:endParaRPr lang="en-US"/>
                </a:p>
              </p:txBody>
            </p:sp>
            <p:sp>
              <p:nvSpPr>
                <p:cNvPr id="1435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079" y="4074"/>
                  <a:ext cx="43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200" b="1">
                      <a:latin typeface="Times New Roman" pitchFamily="18" charset="0"/>
                    </a:rPr>
                    <a:t>4</a:t>
                  </a:r>
                  <a:endParaRPr lang="en-US"/>
                </a:p>
              </p:txBody>
            </p:sp>
            <p:sp>
              <p:nvSpPr>
                <p:cNvPr id="1436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049" y="4749"/>
                  <a:ext cx="435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rtl="0"/>
                  <a:r>
                    <a:rPr lang="en-US" sz="1200" b="1">
                      <a:latin typeface="Times New Roman" pitchFamily="18" charset="0"/>
                    </a:rPr>
                    <a:t>7</a:t>
                  </a:r>
                  <a:endParaRPr lang="en-US"/>
                </a:p>
              </p:txBody>
            </p:sp>
          </p:grpSp>
          <p:sp>
            <p:nvSpPr>
              <p:cNvPr id="14345" name="Text Box 22"/>
              <p:cNvSpPr txBox="1">
                <a:spLocks noChangeArrowheads="1"/>
              </p:cNvSpPr>
              <p:nvPr/>
            </p:nvSpPr>
            <p:spPr bwMode="auto">
              <a:xfrm>
                <a:off x="4560" y="1680"/>
                <a:ext cx="1104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1000" b="1"/>
                  <a:t>Immature graafian follicle </a:t>
                </a:r>
              </a:p>
            </p:txBody>
          </p:sp>
          <p:sp>
            <p:nvSpPr>
              <p:cNvPr id="14346" name="Text Box 23"/>
              <p:cNvSpPr txBox="1">
                <a:spLocks noChangeArrowheads="1"/>
              </p:cNvSpPr>
              <p:nvPr/>
            </p:nvSpPr>
            <p:spPr bwMode="auto">
              <a:xfrm>
                <a:off x="4320" y="3456"/>
                <a:ext cx="13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>
                  <a:spcBef>
                    <a:spcPct val="50000"/>
                  </a:spcBef>
                </a:pPr>
                <a:r>
                  <a:rPr lang="en-US" sz="1200" b="1"/>
                  <a:t>Mature Graafian Follicle </a:t>
                </a:r>
              </a:p>
            </p:txBody>
          </p:sp>
        </p:grpSp>
      </p:grpSp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0" y="2209800"/>
            <a:ext cx="7806880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rgbClr val="003399"/>
                </a:solidFill>
              </a:rPr>
              <a:t> </a:t>
            </a:r>
            <a:r>
              <a:rPr lang="en-US" sz="1600" b="1" dirty="0" smtClean="0">
                <a:solidFill>
                  <a:srgbClr val="003399"/>
                </a:solidFill>
              </a:rPr>
              <a:t>1-</a:t>
            </a:r>
            <a:r>
              <a:rPr lang="en-US" sz="1600" b="1" dirty="0" smtClean="0">
                <a:solidFill>
                  <a:srgbClr val="003399"/>
                </a:solidFill>
              </a:rPr>
              <a:t>Under </a:t>
            </a:r>
            <a:r>
              <a:rPr lang="en-US" sz="1600" b="1" dirty="0">
                <a:solidFill>
                  <a:srgbClr val="003399"/>
                </a:solidFill>
              </a:rPr>
              <a:t>the effect of </a:t>
            </a:r>
            <a:r>
              <a:rPr lang="en-US" sz="1600" b="1" dirty="0">
                <a:solidFill>
                  <a:srgbClr val="FF0000"/>
                </a:solidFill>
              </a:rPr>
              <a:t>F. S. H</a:t>
            </a:r>
            <a:r>
              <a:rPr lang="en-US" sz="1600" b="1" dirty="0">
                <a:solidFill>
                  <a:srgbClr val="003399"/>
                </a:solidFill>
              </a:rPr>
              <a:t>., the </a:t>
            </a:r>
            <a:r>
              <a:rPr lang="en-US" sz="1600" b="1" dirty="0">
                <a:solidFill>
                  <a:srgbClr val="FF0000"/>
                </a:solidFill>
              </a:rPr>
              <a:t>simple flat epithelial </a:t>
            </a:r>
            <a:r>
              <a:rPr lang="en-US" sz="1600" b="1" dirty="0" smtClean="0">
                <a:solidFill>
                  <a:srgbClr val="FF0000"/>
                </a:solidFill>
              </a:rPr>
              <a:t>cells </a:t>
            </a:r>
            <a:r>
              <a:rPr lang="en-US" sz="1600" b="1" dirty="0" smtClean="0">
                <a:solidFill>
                  <a:srgbClr val="003399"/>
                </a:solidFill>
              </a:rPr>
              <a:t>which </a:t>
            </a:r>
            <a:r>
              <a:rPr lang="en-US" sz="1600" b="1" dirty="0">
                <a:solidFill>
                  <a:srgbClr val="003399"/>
                </a:solidFill>
              </a:rPr>
              <a:t>surround the 1ry oocyte </a:t>
            </a:r>
            <a:r>
              <a:rPr lang="en-US" sz="1600" b="1" dirty="0" smtClean="0">
                <a:solidFill>
                  <a:srgbClr val="003399"/>
                </a:solidFill>
              </a:rPr>
              <a:t>start </a:t>
            </a:r>
            <a:r>
              <a:rPr lang="en-US" sz="1600" b="1" dirty="0">
                <a:solidFill>
                  <a:srgbClr val="003399"/>
                </a:solidFill>
              </a:rPr>
              <a:t>to</a:t>
            </a:r>
            <a:r>
              <a:rPr lang="en-US" sz="1600" b="1" dirty="0">
                <a:solidFill>
                  <a:srgbClr val="FF0000"/>
                </a:solidFill>
              </a:rPr>
              <a:t> enlarge </a:t>
            </a:r>
            <a:r>
              <a:rPr lang="en-US" sz="1600" b="1" dirty="0">
                <a:solidFill>
                  <a:srgbClr val="003399"/>
                </a:solidFill>
              </a:rPr>
              <a:t>and become </a:t>
            </a:r>
            <a:r>
              <a:rPr lang="en-US" sz="1600" b="1" dirty="0" err="1" smtClean="0">
                <a:solidFill>
                  <a:srgbClr val="FF0000"/>
                </a:solidFill>
              </a:rPr>
              <a:t>cuboidal</a:t>
            </a:r>
            <a:r>
              <a:rPr lang="en-US" sz="1600" b="1" dirty="0" err="1" smtClean="0">
                <a:solidFill>
                  <a:srgbClr val="003399"/>
                </a:solidFill>
              </a:rPr>
              <a:t>which</a:t>
            </a:r>
            <a:r>
              <a:rPr lang="en-US" sz="1600" b="1" dirty="0" smtClean="0">
                <a:solidFill>
                  <a:srgbClr val="003399"/>
                </a:solidFill>
              </a:rPr>
              <a:t> </a:t>
            </a:r>
            <a:r>
              <a:rPr lang="en-US" sz="1600" b="1" dirty="0">
                <a:solidFill>
                  <a:srgbClr val="003399"/>
                </a:solidFill>
              </a:rPr>
              <a:t>divide forming many </a:t>
            </a:r>
            <a:r>
              <a:rPr lang="en-US" sz="1600" b="1" dirty="0">
                <a:solidFill>
                  <a:srgbClr val="FF0000"/>
                </a:solidFill>
              </a:rPr>
              <a:t>layers</a:t>
            </a:r>
            <a:r>
              <a:rPr lang="en-US" sz="1600" b="1" dirty="0">
                <a:solidFill>
                  <a:srgbClr val="003399"/>
                </a:solidFill>
              </a:rPr>
              <a:t> around oocyte.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 smtClean="0">
                <a:solidFill>
                  <a:srgbClr val="003399"/>
                </a:solidFill>
              </a:rPr>
              <a:t> 2-The </a:t>
            </a:r>
            <a:r>
              <a:rPr lang="en-US" sz="1600" b="1" dirty="0">
                <a:solidFill>
                  <a:srgbClr val="FF0000"/>
                </a:solidFill>
              </a:rPr>
              <a:t>follicular cells </a:t>
            </a:r>
            <a:r>
              <a:rPr lang="en-US" sz="1600" b="1" dirty="0">
                <a:solidFill>
                  <a:srgbClr val="003399"/>
                </a:solidFill>
              </a:rPr>
              <a:t>deposit a </a:t>
            </a:r>
            <a:r>
              <a:rPr lang="en-US" sz="1600" b="1" dirty="0">
                <a:solidFill>
                  <a:srgbClr val="FF0000"/>
                </a:solidFill>
              </a:rPr>
              <a:t>glycoprotein</a:t>
            </a:r>
            <a:r>
              <a:rPr lang="en-US" sz="1600" b="1" dirty="0">
                <a:solidFill>
                  <a:srgbClr val="003399"/>
                </a:solidFill>
              </a:rPr>
              <a:t> substance which form </a:t>
            </a:r>
            <a:r>
              <a:rPr lang="en-US" sz="1600" b="1" dirty="0">
                <a:solidFill>
                  <a:srgbClr val="FF0000"/>
                </a:solidFill>
              </a:rPr>
              <a:t>zona </a:t>
            </a:r>
            <a:r>
              <a:rPr lang="en-US" sz="1600" b="1" dirty="0" err="1">
                <a:solidFill>
                  <a:srgbClr val="FF0000"/>
                </a:solidFill>
              </a:rPr>
              <a:t>pellucida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003399"/>
                </a:solidFill>
              </a:rPr>
              <a:t>and </a:t>
            </a:r>
            <a:r>
              <a:rPr lang="en-US" sz="1600" b="1" dirty="0">
                <a:solidFill>
                  <a:srgbClr val="003399"/>
                </a:solidFill>
              </a:rPr>
              <a:t>the follicular cells now are called </a:t>
            </a:r>
            <a:r>
              <a:rPr lang="en-US" sz="1600" b="1" dirty="0">
                <a:solidFill>
                  <a:srgbClr val="FF0000"/>
                </a:solidFill>
              </a:rPr>
              <a:t>granulosa </a:t>
            </a:r>
            <a:r>
              <a:rPr lang="en-US" sz="1600" b="1" dirty="0" smtClean="0">
                <a:solidFill>
                  <a:srgbClr val="FF0000"/>
                </a:solidFill>
              </a:rPr>
              <a:t>cells</a:t>
            </a:r>
            <a:r>
              <a:rPr lang="en-US" sz="1600" b="1" dirty="0" smtClean="0">
                <a:solidFill>
                  <a:srgbClr val="003399"/>
                </a:solidFill>
              </a:rPr>
              <a:t>.</a:t>
            </a:r>
            <a:endParaRPr lang="en-US" sz="1600" b="1" dirty="0">
              <a:solidFill>
                <a:srgbClr val="003399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1600" b="1" dirty="0" smtClean="0">
                <a:solidFill>
                  <a:srgbClr val="003399"/>
                </a:solidFill>
              </a:rPr>
              <a:t> 3-The </a:t>
            </a:r>
            <a:r>
              <a:rPr lang="en-US" sz="1600" b="1" dirty="0">
                <a:solidFill>
                  <a:srgbClr val="003399"/>
                </a:solidFill>
              </a:rPr>
              <a:t>follicular cells which is closed to oocyte is called </a:t>
            </a:r>
            <a:r>
              <a:rPr lang="en-US" sz="1600" b="1" dirty="0">
                <a:solidFill>
                  <a:srgbClr val="FF0000"/>
                </a:solidFill>
              </a:rPr>
              <a:t>Cumulus </a:t>
            </a:r>
            <a:r>
              <a:rPr lang="en-US" sz="1600" b="1" dirty="0" err="1" smtClean="0">
                <a:solidFill>
                  <a:srgbClr val="FF0000"/>
                </a:solidFill>
              </a:rPr>
              <a:t>ovaricus</a:t>
            </a:r>
            <a:r>
              <a:rPr lang="en-US" sz="1600" b="1" dirty="0" smtClean="0">
                <a:solidFill>
                  <a:srgbClr val="003399"/>
                </a:solidFill>
              </a:rPr>
              <a:t>.</a:t>
            </a:r>
            <a:endParaRPr lang="en-US" sz="1600" b="1" dirty="0">
              <a:solidFill>
                <a:srgbClr val="003399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1600" b="1" dirty="0" smtClean="0">
                <a:solidFill>
                  <a:srgbClr val="003399"/>
                </a:solidFill>
              </a:rPr>
              <a:t> 4-Small </a:t>
            </a:r>
            <a:r>
              <a:rPr lang="en-US" sz="1600" b="1" dirty="0">
                <a:solidFill>
                  <a:srgbClr val="003399"/>
                </a:solidFill>
              </a:rPr>
              <a:t>irregular </a:t>
            </a:r>
            <a:r>
              <a:rPr lang="en-US" sz="1600" b="1" dirty="0">
                <a:solidFill>
                  <a:srgbClr val="FF0000"/>
                </a:solidFill>
              </a:rPr>
              <a:t>spaces</a:t>
            </a:r>
            <a:r>
              <a:rPr lang="en-US" sz="1600" b="1" dirty="0">
                <a:solidFill>
                  <a:srgbClr val="003399"/>
                </a:solidFill>
              </a:rPr>
              <a:t> appear between the </a:t>
            </a:r>
            <a:r>
              <a:rPr lang="en-US" sz="1600" b="1" dirty="0">
                <a:solidFill>
                  <a:srgbClr val="FF0000"/>
                </a:solidFill>
              </a:rPr>
              <a:t>granulosa cells </a:t>
            </a:r>
            <a:r>
              <a:rPr lang="en-US" sz="1600" b="1" dirty="0">
                <a:solidFill>
                  <a:srgbClr val="003399"/>
                </a:solidFill>
              </a:rPr>
              <a:t>form large cavity (the </a:t>
            </a:r>
            <a:r>
              <a:rPr lang="en-US" sz="1600" b="1" dirty="0">
                <a:solidFill>
                  <a:srgbClr val="FF0000"/>
                </a:solidFill>
              </a:rPr>
              <a:t>follicular </a:t>
            </a:r>
            <a:r>
              <a:rPr lang="en-US" sz="1600" b="1" dirty="0" smtClean="0">
                <a:solidFill>
                  <a:srgbClr val="FF0000"/>
                </a:solidFill>
              </a:rPr>
              <a:t>cavity</a:t>
            </a:r>
            <a:r>
              <a:rPr lang="en-US" sz="1600" b="1" dirty="0" smtClean="0">
                <a:solidFill>
                  <a:srgbClr val="003399"/>
                </a:solidFill>
              </a:rPr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 smtClean="0">
                <a:solidFill>
                  <a:srgbClr val="003399"/>
                </a:solidFill>
              </a:rPr>
              <a:t> 5-</a:t>
            </a:r>
            <a:r>
              <a:rPr lang="en-US" sz="1600" b="1" dirty="0" smtClean="0">
                <a:solidFill>
                  <a:srgbClr val="003399"/>
                </a:solidFill>
              </a:rPr>
              <a:t>This </a:t>
            </a:r>
            <a:r>
              <a:rPr lang="en-US" sz="1600" b="1" dirty="0">
                <a:solidFill>
                  <a:srgbClr val="003399"/>
                </a:solidFill>
              </a:rPr>
              <a:t>structure is called </a:t>
            </a:r>
            <a:r>
              <a:rPr lang="en-US" sz="1600" b="1" dirty="0">
                <a:solidFill>
                  <a:srgbClr val="FF0000"/>
                </a:solidFill>
              </a:rPr>
              <a:t>mature </a:t>
            </a:r>
            <a:r>
              <a:rPr lang="en-US" sz="1600" b="1" dirty="0" err="1">
                <a:solidFill>
                  <a:srgbClr val="FF0000"/>
                </a:solidFill>
              </a:rPr>
              <a:t>graafian</a:t>
            </a:r>
            <a:r>
              <a:rPr lang="en-US" sz="1600" b="1" dirty="0">
                <a:solidFill>
                  <a:srgbClr val="FF0000"/>
                </a:solidFill>
              </a:rPr>
              <a:t> follicle</a:t>
            </a:r>
            <a:r>
              <a:rPr lang="en-US" sz="1600" b="1" dirty="0">
                <a:solidFill>
                  <a:srgbClr val="003399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rgbClr val="003399"/>
                </a:solidFill>
              </a:rPr>
              <a:t> </a:t>
            </a:r>
            <a:r>
              <a:rPr lang="en-US" sz="1600" b="1" dirty="0" smtClean="0">
                <a:solidFill>
                  <a:srgbClr val="003399"/>
                </a:solidFill>
              </a:rPr>
              <a:t>6-</a:t>
            </a:r>
            <a:r>
              <a:rPr lang="en-US" sz="1600" b="1" dirty="0" smtClean="0">
                <a:solidFill>
                  <a:srgbClr val="FF0000"/>
                </a:solidFill>
              </a:rPr>
              <a:t>Only </a:t>
            </a:r>
            <a:r>
              <a:rPr lang="en-US" sz="1600" b="1" dirty="0">
                <a:solidFill>
                  <a:srgbClr val="FF0000"/>
                </a:solidFill>
              </a:rPr>
              <a:t>one </a:t>
            </a:r>
            <a:r>
              <a:rPr lang="en-US" sz="1600" b="1" dirty="0">
                <a:solidFill>
                  <a:srgbClr val="003399"/>
                </a:solidFill>
              </a:rPr>
              <a:t>follicle usually reaches its maturity and becomes the “</a:t>
            </a:r>
            <a:r>
              <a:rPr lang="en-US" sz="1600" b="1" dirty="0">
                <a:solidFill>
                  <a:srgbClr val="FF0000"/>
                </a:solidFill>
              </a:rPr>
              <a:t>Mature </a:t>
            </a:r>
            <a:r>
              <a:rPr lang="en-US" sz="1600" b="1" dirty="0" err="1">
                <a:solidFill>
                  <a:srgbClr val="FF0000"/>
                </a:solidFill>
              </a:rPr>
              <a:t>graafian</a:t>
            </a:r>
            <a:r>
              <a:rPr lang="en-US" sz="1600" b="1" dirty="0">
                <a:solidFill>
                  <a:srgbClr val="FF0000"/>
                </a:solidFill>
              </a:rPr>
              <a:t> follicle</a:t>
            </a:r>
            <a:r>
              <a:rPr lang="en-US" sz="1600" b="1" dirty="0">
                <a:solidFill>
                  <a:srgbClr val="00339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14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429000" y="76201"/>
            <a:ext cx="44196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THE MATURE GRAAFIAN FOLLICLE </a:t>
            </a:r>
          </a:p>
        </p:txBody>
      </p:sp>
      <p:pic>
        <p:nvPicPr>
          <p:cNvPr id="16388" name="Picture 17" descr="Imag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2444" y="1448860"/>
            <a:ext cx="5192712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90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Image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6" y="457200"/>
            <a:ext cx="66452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809727" y="3963241"/>
            <a:ext cx="8534400" cy="25853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FF0000"/>
                </a:solidFill>
              </a:rPr>
              <a:t>After ovulation</a:t>
            </a:r>
            <a:r>
              <a:rPr lang="en-US" sz="1200" b="1" dirty="0">
                <a:solidFill>
                  <a:srgbClr val="003399"/>
                </a:solidFill>
              </a:rPr>
              <a:t>, the ruptured follicle is </a:t>
            </a:r>
            <a:r>
              <a:rPr lang="en-US" sz="1200" b="1" dirty="0">
                <a:solidFill>
                  <a:srgbClr val="FF0000"/>
                </a:solidFill>
              </a:rPr>
              <a:t>collapsed</a:t>
            </a:r>
            <a:r>
              <a:rPr lang="en-US" sz="1200" b="1" dirty="0">
                <a:solidFill>
                  <a:srgbClr val="003399"/>
                </a:solidFill>
              </a:rPr>
              <a:t>, its </a:t>
            </a:r>
            <a:r>
              <a:rPr lang="en-US" sz="1200" b="1" dirty="0">
                <a:solidFill>
                  <a:srgbClr val="FF0000"/>
                </a:solidFill>
              </a:rPr>
              <a:t>cavity</a:t>
            </a:r>
            <a:r>
              <a:rPr lang="en-US" sz="1200" b="1" dirty="0">
                <a:solidFill>
                  <a:srgbClr val="003399"/>
                </a:solidFill>
              </a:rPr>
              <a:t> becomes filled with </a:t>
            </a:r>
            <a:r>
              <a:rPr lang="en-US" sz="1200" b="1" dirty="0">
                <a:solidFill>
                  <a:srgbClr val="FF0000"/>
                </a:solidFill>
              </a:rPr>
              <a:t>blood</a:t>
            </a:r>
            <a:r>
              <a:rPr lang="en-US" sz="1200" b="1" dirty="0">
                <a:solidFill>
                  <a:srgbClr val="003399"/>
                </a:solidFill>
              </a:rPr>
              <a:t>. At its known as the </a:t>
            </a:r>
            <a:r>
              <a:rPr lang="en-US" sz="1200" b="1" dirty="0">
                <a:solidFill>
                  <a:srgbClr val="FF0000"/>
                </a:solidFill>
              </a:rPr>
              <a:t>corpus </a:t>
            </a:r>
            <a:r>
              <a:rPr lang="en-US" sz="1200" b="1" dirty="0" err="1">
                <a:solidFill>
                  <a:srgbClr val="FF0000"/>
                </a:solidFill>
              </a:rPr>
              <a:t>haemorrhagicum</a:t>
            </a:r>
            <a:r>
              <a:rPr lang="en-US" sz="1200" b="1" dirty="0">
                <a:solidFill>
                  <a:srgbClr val="003399"/>
                </a:solidFill>
              </a:rPr>
              <a:t>.</a:t>
            </a:r>
            <a:endParaRPr lang="ar-EG" sz="1200" b="1" dirty="0">
              <a:solidFill>
                <a:srgbClr val="003399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ar-EG" sz="1200" b="1" dirty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The </a:t>
            </a:r>
            <a:r>
              <a:rPr lang="en-US" sz="1200" b="1" dirty="0" smtClean="0">
                <a:solidFill>
                  <a:srgbClr val="FF0000"/>
                </a:solidFill>
              </a:rPr>
              <a:t>granulosa</a:t>
            </a:r>
            <a:r>
              <a:rPr lang="en-US" sz="1200" b="1" dirty="0" smtClean="0">
                <a:solidFill>
                  <a:srgbClr val="003399"/>
                </a:solidFill>
              </a:rPr>
              <a:t> </a:t>
            </a:r>
            <a:r>
              <a:rPr lang="en-US" sz="1200" b="1" dirty="0">
                <a:solidFill>
                  <a:srgbClr val="003399"/>
                </a:solidFill>
              </a:rPr>
              <a:t>cells </a:t>
            </a:r>
            <a:r>
              <a:rPr lang="en-US" sz="1200" b="1" dirty="0">
                <a:solidFill>
                  <a:srgbClr val="FF0000"/>
                </a:solidFill>
              </a:rPr>
              <a:t>enlarge</a:t>
            </a:r>
            <a:r>
              <a:rPr lang="en-US" sz="1200" b="1" dirty="0">
                <a:solidFill>
                  <a:srgbClr val="003399"/>
                </a:solidFill>
              </a:rPr>
              <a:t> and become distended with the </a:t>
            </a:r>
            <a:r>
              <a:rPr lang="en-US" sz="1200" b="1" dirty="0">
                <a:solidFill>
                  <a:srgbClr val="FF0000"/>
                </a:solidFill>
              </a:rPr>
              <a:t>yellow pigment </a:t>
            </a:r>
            <a:r>
              <a:rPr lang="en-US" sz="1200" b="1" dirty="0">
                <a:solidFill>
                  <a:srgbClr val="003399"/>
                </a:solidFill>
              </a:rPr>
              <a:t>and its known as </a:t>
            </a:r>
            <a:r>
              <a:rPr lang="en-US" sz="1200" b="1" dirty="0">
                <a:solidFill>
                  <a:srgbClr val="FF0000"/>
                </a:solidFill>
              </a:rPr>
              <a:t>corpus luteum</a:t>
            </a:r>
            <a:r>
              <a:rPr lang="en-US" sz="1200" b="1" dirty="0">
                <a:solidFill>
                  <a:srgbClr val="003399"/>
                </a:solidFill>
              </a:rPr>
              <a:t>. It reaches its </a:t>
            </a:r>
            <a:r>
              <a:rPr lang="en-US" sz="1200" b="1" dirty="0">
                <a:solidFill>
                  <a:srgbClr val="FF0000"/>
                </a:solidFill>
              </a:rPr>
              <a:t>maximum</a:t>
            </a:r>
            <a:r>
              <a:rPr lang="en-US" sz="1200" b="1" dirty="0">
                <a:solidFill>
                  <a:srgbClr val="003399"/>
                </a:solidFill>
              </a:rPr>
              <a:t> development at about the </a:t>
            </a:r>
            <a:r>
              <a:rPr lang="en-US" sz="1200" b="1" dirty="0">
                <a:solidFill>
                  <a:srgbClr val="FF0000"/>
                </a:solidFill>
              </a:rPr>
              <a:t>ninth</a:t>
            </a:r>
            <a:r>
              <a:rPr lang="en-US" sz="1200" b="1" dirty="0">
                <a:solidFill>
                  <a:srgbClr val="003399"/>
                </a:solidFill>
              </a:rPr>
              <a:t> day </a:t>
            </a:r>
            <a:r>
              <a:rPr lang="en-US" sz="1200" b="1" dirty="0">
                <a:solidFill>
                  <a:srgbClr val="FF0000"/>
                </a:solidFill>
              </a:rPr>
              <a:t>after ovulation</a:t>
            </a:r>
            <a:r>
              <a:rPr lang="en-US" sz="1200" b="1" dirty="0">
                <a:solidFill>
                  <a:srgbClr val="003399"/>
                </a:solidFill>
              </a:rPr>
              <a:t>. 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The corpus luteum secretes </a:t>
            </a:r>
            <a:r>
              <a:rPr lang="en-US" sz="1200" b="1" dirty="0">
                <a:solidFill>
                  <a:srgbClr val="FF0000"/>
                </a:solidFill>
              </a:rPr>
              <a:t>progesterone</a:t>
            </a:r>
            <a:r>
              <a:rPr lang="en-US" sz="1200" b="1" dirty="0">
                <a:solidFill>
                  <a:srgbClr val="003399"/>
                </a:solidFill>
              </a:rPr>
              <a:t> and </a:t>
            </a:r>
            <a:r>
              <a:rPr lang="en-US" sz="1200" b="1" dirty="0">
                <a:solidFill>
                  <a:srgbClr val="FF0000"/>
                </a:solidFill>
              </a:rPr>
              <a:t>estrogen</a:t>
            </a:r>
            <a:r>
              <a:rPr lang="en-US" sz="1200" b="1" dirty="0">
                <a:solidFill>
                  <a:srgbClr val="003399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chemeClr val="tx1"/>
                </a:solidFill>
              </a:rPr>
              <a:t>Fate of corpus luteum </a:t>
            </a:r>
            <a:r>
              <a:rPr lang="en-US" sz="1200" b="1" dirty="0">
                <a:solidFill>
                  <a:srgbClr val="003399"/>
                </a:solidFill>
              </a:rPr>
              <a:t>: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- If </a:t>
            </a:r>
            <a:r>
              <a:rPr lang="en-US" sz="1200" b="1" dirty="0">
                <a:solidFill>
                  <a:srgbClr val="FF0000"/>
                </a:solidFill>
              </a:rPr>
              <a:t>no fertilization </a:t>
            </a:r>
            <a:r>
              <a:rPr lang="en-US" sz="1200" b="1" dirty="0">
                <a:solidFill>
                  <a:srgbClr val="003399"/>
                </a:solidFill>
              </a:rPr>
              <a:t>occurs, the corpus luteum </a:t>
            </a:r>
            <a:r>
              <a:rPr lang="en-US" sz="1200" b="1" dirty="0">
                <a:solidFill>
                  <a:srgbClr val="FF0000"/>
                </a:solidFill>
              </a:rPr>
              <a:t>persists</a:t>
            </a:r>
            <a:r>
              <a:rPr lang="en-US" sz="1200" b="1" dirty="0">
                <a:solidFill>
                  <a:srgbClr val="003399"/>
                </a:solidFill>
              </a:rPr>
              <a:t> for </a:t>
            </a:r>
            <a:r>
              <a:rPr lang="en-US" sz="1200" b="1" dirty="0">
                <a:solidFill>
                  <a:srgbClr val="FF0000"/>
                </a:solidFill>
              </a:rPr>
              <a:t>10-14</a:t>
            </a:r>
            <a:r>
              <a:rPr lang="en-US" sz="1200" b="1" dirty="0">
                <a:solidFill>
                  <a:srgbClr val="003399"/>
                </a:solidFill>
              </a:rPr>
              <a:t> days and then it </a:t>
            </a:r>
            <a:r>
              <a:rPr lang="en-US" sz="1200" b="1" dirty="0">
                <a:solidFill>
                  <a:srgbClr val="FF0000"/>
                </a:solidFill>
              </a:rPr>
              <a:t>degenerates</a:t>
            </a:r>
            <a:r>
              <a:rPr lang="en-US" sz="1200" b="1" dirty="0">
                <a:solidFill>
                  <a:srgbClr val="003399"/>
                </a:solidFill>
              </a:rPr>
              <a:t>. This type is called </a:t>
            </a:r>
            <a:r>
              <a:rPr lang="en-US" sz="1200" b="1" dirty="0">
                <a:solidFill>
                  <a:srgbClr val="FF0000"/>
                </a:solidFill>
              </a:rPr>
              <a:t>Corpus luteum of menstruation.</a:t>
            </a:r>
          </a:p>
          <a:p>
            <a:pPr algn="l" rtl="0">
              <a:lnSpc>
                <a:spcPct val="150000"/>
              </a:lnSpc>
            </a:pPr>
            <a:r>
              <a:rPr lang="en-US" sz="1200" b="1" dirty="0">
                <a:solidFill>
                  <a:srgbClr val="003399"/>
                </a:solidFill>
              </a:rPr>
              <a:t>- If </a:t>
            </a:r>
            <a:r>
              <a:rPr lang="en-US" sz="1200" b="1" dirty="0">
                <a:solidFill>
                  <a:srgbClr val="FF0000"/>
                </a:solidFill>
              </a:rPr>
              <a:t>fertilization</a:t>
            </a:r>
            <a:r>
              <a:rPr lang="en-US" sz="1200" b="1" dirty="0">
                <a:solidFill>
                  <a:srgbClr val="003399"/>
                </a:solidFill>
              </a:rPr>
              <a:t> occurs, the corpus luteum persists </a:t>
            </a:r>
            <a:r>
              <a:rPr lang="en-US" sz="1200" b="1" dirty="0">
                <a:solidFill>
                  <a:srgbClr val="FF0000"/>
                </a:solidFill>
              </a:rPr>
              <a:t>up to 6 months</a:t>
            </a:r>
            <a:r>
              <a:rPr lang="en-US" sz="1200" b="1" dirty="0">
                <a:solidFill>
                  <a:srgbClr val="003399"/>
                </a:solidFill>
              </a:rPr>
              <a:t>. It remains of the</a:t>
            </a:r>
            <a:r>
              <a:rPr lang="en-US" sz="1200" b="1" dirty="0">
                <a:solidFill>
                  <a:srgbClr val="FF0000"/>
                </a:solidFill>
              </a:rPr>
              <a:t> same </a:t>
            </a:r>
            <a:r>
              <a:rPr lang="en-US" sz="1200" b="1" dirty="0">
                <a:solidFill>
                  <a:srgbClr val="003399"/>
                </a:solidFill>
              </a:rPr>
              <a:t>shape and structure but is </a:t>
            </a:r>
            <a:r>
              <a:rPr lang="en-US" sz="1200" b="1" dirty="0">
                <a:solidFill>
                  <a:srgbClr val="FF0000"/>
                </a:solidFill>
              </a:rPr>
              <a:t>enlarged</a:t>
            </a:r>
            <a:r>
              <a:rPr lang="en-US" sz="1200" b="1" dirty="0">
                <a:solidFill>
                  <a:srgbClr val="003399"/>
                </a:solidFill>
              </a:rPr>
              <a:t>. This is called </a:t>
            </a:r>
            <a:r>
              <a:rPr lang="en-US" sz="1200" b="1" dirty="0">
                <a:solidFill>
                  <a:srgbClr val="FF0000"/>
                </a:solidFill>
              </a:rPr>
              <a:t>Corpus luteum of pregnancy</a:t>
            </a:r>
            <a:r>
              <a:rPr lang="en-US" sz="1200" b="1" dirty="0">
                <a:solidFill>
                  <a:srgbClr val="003399"/>
                </a:solidFill>
              </a:rPr>
              <a:t>. </a:t>
            </a:r>
            <a:r>
              <a:rPr lang="en-US" sz="1200" b="1" dirty="0">
                <a:solidFill>
                  <a:srgbClr val="FF0000"/>
                </a:solidFill>
              </a:rPr>
              <a:t>After 6 months </a:t>
            </a:r>
            <a:r>
              <a:rPr lang="en-US" sz="1200" b="1" dirty="0">
                <a:solidFill>
                  <a:srgbClr val="003399"/>
                </a:solidFill>
              </a:rPr>
              <a:t>is </a:t>
            </a:r>
            <a:r>
              <a:rPr lang="en-US" sz="1200" b="1" dirty="0">
                <a:solidFill>
                  <a:srgbClr val="FF0000"/>
                </a:solidFill>
              </a:rPr>
              <a:t>degenerates</a:t>
            </a:r>
            <a:r>
              <a:rPr lang="en-US" sz="1200" b="1" dirty="0">
                <a:solidFill>
                  <a:srgbClr val="003399"/>
                </a:solidFill>
              </a:rPr>
              <a:t>, its function being carried by the </a:t>
            </a:r>
            <a:r>
              <a:rPr lang="en-US" sz="1200" b="1" dirty="0">
                <a:solidFill>
                  <a:srgbClr val="FF0000"/>
                </a:solidFill>
              </a:rPr>
              <a:t>placenta</a:t>
            </a:r>
            <a:r>
              <a:rPr lang="en-US" sz="1200" b="1" dirty="0">
                <a:solidFill>
                  <a:srgbClr val="003399"/>
                </a:solidFill>
              </a:rPr>
              <a:t>. 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3886200" y="-33049"/>
            <a:ext cx="38163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/>
              <a:t>CORPUS LUTEUM AND ITS FATE</a:t>
            </a:r>
          </a:p>
        </p:txBody>
      </p:sp>
    </p:spTree>
    <p:extLst>
      <p:ext uri="{BB962C8B-B14F-4D97-AF65-F5344CB8AC3E}">
        <p14:creationId xmlns:p14="http://schemas.microsoft.com/office/powerpoint/2010/main" val="2045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6226" y="431800"/>
            <a:ext cx="5311775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352800" y="152401"/>
            <a:ext cx="27432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MENSTRUAL CYCLE 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676400" y="990600"/>
            <a:ext cx="3581400" cy="47089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3399"/>
                </a:solidFill>
              </a:rPr>
              <a:t>During each ovarian cycle, the endometrium of the fundus and body of the uterus also undergoes cyclic changes that end in </a:t>
            </a:r>
            <a:r>
              <a:rPr lang="en-US" sz="2000" b="1" dirty="0" smtClean="0">
                <a:solidFill>
                  <a:srgbClr val="003399"/>
                </a:solidFill>
              </a:rPr>
              <a:t>hemorrhage (menstruation</a:t>
            </a:r>
            <a:r>
              <a:rPr lang="en-US" sz="2000" b="1" dirty="0">
                <a:solidFill>
                  <a:srgbClr val="003399"/>
                </a:solidFill>
              </a:rPr>
              <a:t>).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3399"/>
                </a:solidFill>
              </a:rPr>
              <a:t>- The duration of the menstrual cycle is about 28 days, starting from the first day of hemorrhage.</a:t>
            </a:r>
          </a:p>
        </p:txBody>
      </p:sp>
    </p:spTree>
    <p:extLst>
      <p:ext uri="{BB962C8B-B14F-4D97-AF65-F5344CB8AC3E}">
        <p14:creationId xmlns:p14="http://schemas.microsoft.com/office/powerpoint/2010/main" val="12018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76401" y="1371600"/>
            <a:ext cx="2409825" cy="787400"/>
            <a:chOff x="4989" y="9991"/>
            <a:chExt cx="3795" cy="1241"/>
          </a:xfrm>
        </p:grpSpPr>
        <p:pic>
          <p:nvPicPr>
            <p:cNvPr id="19475" name="Picture 7" descr="Image0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" y="10194"/>
              <a:ext cx="3450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6" name="Text Box 8"/>
            <p:cNvSpPr txBox="1">
              <a:spLocks noChangeArrowheads="1"/>
            </p:cNvSpPr>
            <p:nvPr/>
          </p:nvSpPr>
          <p:spPr bwMode="auto">
            <a:xfrm>
              <a:off x="4989" y="9991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Fundi of glands</a:t>
              </a:r>
              <a:endParaRPr lang="en-US"/>
            </a:p>
          </p:txBody>
        </p:sp>
        <p:sp>
          <p:nvSpPr>
            <p:cNvPr id="19477" name="Text Box 9"/>
            <p:cNvSpPr txBox="1">
              <a:spLocks noChangeArrowheads="1"/>
            </p:cNvSpPr>
            <p:nvPr/>
          </p:nvSpPr>
          <p:spPr bwMode="auto">
            <a:xfrm>
              <a:off x="6594" y="9991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Blood </a:t>
              </a:r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76400" y="3330379"/>
            <a:ext cx="3467100" cy="920750"/>
            <a:chOff x="2349" y="2130"/>
            <a:chExt cx="5460" cy="1451"/>
          </a:xfrm>
        </p:grpSpPr>
        <p:pic>
          <p:nvPicPr>
            <p:cNvPr id="19471" name="Picture 11" descr="Image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9" y="2441"/>
              <a:ext cx="5460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Text Box 12"/>
            <p:cNvSpPr txBox="1">
              <a:spLocks noChangeArrowheads="1"/>
            </p:cNvSpPr>
            <p:nvPr/>
          </p:nvSpPr>
          <p:spPr bwMode="auto">
            <a:xfrm>
              <a:off x="3009" y="2130"/>
              <a:ext cx="201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Fundus of glands</a:t>
              </a:r>
              <a:endParaRPr lang="en-US"/>
            </a:p>
          </p:txBody>
        </p:sp>
        <p:sp>
          <p:nvSpPr>
            <p:cNvPr id="19473" name="Line 13"/>
            <p:cNvSpPr>
              <a:spLocks noChangeShapeType="1"/>
            </p:cNvSpPr>
            <p:nvPr/>
          </p:nvSpPr>
          <p:spPr bwMode="auto">
            <a:xfrm rot="1548810">
              <a:off x="4623" y="2403"/>
              <a:ext cx="2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9474" name="Text Box 14"/>
            <p:cNvSpPr txBox="1">
              <a:spLocks noChangeArrowheads="1"/>
            </p:cNvSpPr>
            <p:nvPr/>
          </p:nvSpPr>
          <p:spPr bwMode="auto">
            <a:xfrm>
              <a:off x="5760" y="2145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Flat  cells</a:t>
              </a:r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62201" y="5029200"/>
            <a:ext cx="2009775" cy="1392238"/>
            <a:chOff x="5637" y="1166"/>
            <a:chExt cx="3165" cy="2192"/>
          </a:xfrm>
        </p:grpSpPr>
        <p:pic>
          <p:nvPicPr>
            <p:cNvPr id="19468" name="Picture 16" descr="Image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7" y="1678"/>
              <a:ext cx="3165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 Box 17"/>
            <p:cNvSpPr txBox="1">
              <a:spLocks noChangeArrowheads="1"/>
            </p:cNvSpPr>
            <p:nvPr/>
          </p:nvSpPr>
          <p:spPr bwMode="auto">
            <a:xfrm>
              <a:off x="6339" y="1361"/>
              <a:ext cx="165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Cuboidal cells</a:t>
              </a:r>
              <a:endParaRPr lang="en-US"/>
            </a:p>
          </p:txBody>
        </p:sp>
        <p:sp>
          <p:nvSpPr>
            <p:cNvPr id="19470" name="Text Box 18"/>
            <p:cNvSpPr txBox="1">
              <a:spLocks noChangeArrowheads="1"/>
            </p:cNvSpPr>
            <p:nvPr/>
          </p:nvSpPr>
          <p:spPr bwMode="auto">
            <a:xfrm>
              <a:off x="5679" y="1166"/>
              <a:ext cx="1089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Straight gland</a:t>
              </a:r>
              <a:endParaRPr lang="en-US"/>
            </a:p>
          </p:txBody>
        </p:sp>
      </p:grpSp>
      <p:sp>
        <p:nvSpPr>
          <p:cNvPr id="19461" name="Text Box 32"/>
          <p:cNvSpPr txBox="1">
            <a:spLocks noChangeArrowheads="1"/>
          </p:cNvSpPr>
          <p:nvPr/>
        </p:nvSpPr>
        <p:spPr bwMode="auto">
          <a:xfrm>
            <a:off x="4648200" y="914401"/>
            <a:ext cx="57912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/>
            <a:r>
              <a:rPr lang="en-US" sz="1400" b="1" dirty="0"/>
              <a:t>-     This phase lasts from </a:t>
            </a:r>
            <a:r>
              <a:rPr lang="en-US" sz="1400" b="1" dirty="0">
                <a:solidFill>
                  <a:srgbClr val="FF0000"/>
                </a:solidFill>
              </a:rPr>
              <a:t>3 to 5 </a:t>
            </a:r>
            <a:r>
              <a:rPr lang="en-US" sz="1400" b="1" dirty="0"/>
              <a:t>days.</a:t>
            </a:r>
          </a:p>
          <a:p>
            <a:pPr marL="285750" indent="-285750" algn="l" rtl="0">
              <a:buFontTx/>
              <a:buChar char="-"/>
            </a:pPr>
            <a:r>
              <a:rPr lang="en-US" sz="1400" b="1" dirty="0" smtClean="0"/>
              <a:t>Amount </a:t>
            </a:r>
            <a:r>
              <a:rPr lang="en-US" sz="1400" b="1" dirty="0"/>
              <a:t>of blood lost: about </a:t>
            </a:r>
            <a:r>
              <a:rPr lang="en-US" sz="1400" b="1" dirty="0">
                <a:solidFill>
                  <a:srgbClr val="FF0000"/>
                </a:solidFill>
              </a:rPr>
              <a:t>50-60</a:t>
            </a:r>
            <a:r>
              <a:rPr lang="en-US" sz="1400" b="1" dirty="0"/>
              <a:t> cc.  </a:t>
            </a:r>
            <a:endParaRPr lang="en-US" sz="1400" b="1" dirty="0" smtClean="0"/>
          </a:p>
          <a:p>
            <a:pPr marL="285750" indent="-285750" algn="l" rtl="0">
              <a:buFontTx/>
              <a:buChar char="-"/>
            </a:pPr>
            <a:r>
              <a:rPr lang="en-US" sz="1400" b="1" dirty="0" smtClean="0"/>
              <a:t>It </a:t>
            </a:r>
            <a:r>
              <a:rPr lang="en-US" sz="1400" b="1" dirty="0"/>
              <a:t>consists of </a:t>
            </a:r>
            <a:r>
              <a:rPr lang="en-US" sz="1400" b="1" dirty="0">
                <a:solidFill>
                  <a:srgbClr val="FF0000"/>
                </a:solidFill>
              </a:rPr>
              <a:t>blood</a:t>
            </a:r>
            <a:r>
              <a:rPr lang="en-US" sz="1400" b="1" dirty="0"/>
              <a:t> and pieces of </a:t>
            </a:r>
            <a:r>
              <a:rPr lang="en-US" sz="1400" b="1" dirty="0" smtClean="0">
                <a:solidFill>
                  <a:srgbClr val="FF0000"/>
                </a:solidFill>
              </a:rPr>
              <a:t>endometrium</a:t>
            </a:r>
            <a:r>
              <a:rPr lang="en-US" sz="1400" b="1" dirty="0"/>
              <a:t>.</a:t>
            </a:r>
          </a:p>
          <a:p>
            <a:pPr marL="285750" indent="-285750" algn="l" rtl="0">
              <a:buFontTx/>
              <a:buChar char="-"/>
            </a:pPr>
            <a:r>
              <a:rPr lang="en-US" sz="1400" b="1" dirty="0" smtClean="0"/>
              <a:t>This </a:t>
            </a:r>
            <a:r>
              <a:rPr lang="en-US" sz="1400" b="1" dirty="0"/>
              <a:t>blood </a:t>
            </a:r>
            <a:r>
              <a:rPr lang="en-US" sz="1400" b="1" dirty="0">
                <a:solidFill>
                  <a:srgbClr val="FF0000"/>
                </a:solidFill>
              </a:rPr>
              <a:t>does not clot</a:t>
            </a:r>
            <a:r>
              <a:rPr lang="en-US" sz="1400" b="1" dirty="0"/>
              <a:t>.   </a:t>
            </a:r>
            <a:endParaRPr lang="en-US" sz="1400" b="1" dirty="0" smtClean="0"/>
          </a:p>
          <a:p>
            <a:pPr marL="285750" indent="-285750" algn="l" rtl="0">
              <a:buFontTx/>
              <a:buChar char="-"/>
            </a:pPr>
            <a:r>
              <a:rPr lang="en-US" sz="1400" b="1" dirty="0" smtClean="0"/>
              <a:t> </a:t>
            </a:r>
            <a:r>
              <a:rPr lang="en-US" sz="1400" b="1" dirty="0"/>
              <a:t>The thickness of endometrium is </a:t>
            </a:r>
            <a:r>
              <a:rPr lang="en-US" sz="1400" b="1" dirty="0">
                <a:solidFill>
                  <a:srgbClr val="FF0000"/>
                </a:solidFill>
              </a:rPr>
              <a:t>0.5 </a:t>
            </a:r>
            <a:r>
              <a:rPr lang="en-US" sz="1400" b="1" dirty="0" smtClean="0">
                <a:solidFill>
                  <a:srgbClr val="FF0000"/>
                </a:solidFill>
              </a:rPr>
              <a:t>mm</a:t>
            </a:r>
            <a:r>
              <a:rPr lang="en-US" sz="1400" b="1" dirty="0"/>
              <a:t>,</a:t>
            </a:r>
            <a:r>
              <a:rPr lang="en-US" sz="1400" b="1" dirty="0" smtClean="0"/>
              <a:t> </a:t>
            </a:r>
            <a:r>
              <a:rPr lang="en-US" sz="1400" b="1" dirty="0"/>
              <a:t>contains the bases (</a:t>
            </a:r>
            <a:r>
              <a:rPr lang="en-US" sz="1400" b="1" dirty="0">
                <a:solidFill>
                  <a:srgbClr val="FF0000"/>
                </a:solidFill>
              </a:rPr>
              <a:t>fundi</a:t>
            </a:r>
            <a:r>
              <a:rPr lang="en-US" sz="1400" b="1" dirty="0"/>
              <a:t>) of the </a:t>
            </a:r>
            <a:r>
              <a:rPr lang="en-US" sz="1400" b="1" dirty="0">
                <a:solidFill>
                  <a:srgbClr val="FF0000"/>
                </a:solidFill>
              </a:rPr>
              <a:t>uterine glands</a:t>
            </a:r>
            <a:r>
              <a:rPr lang="en-US" sz="1400" b="1" dirty="0"/>
              <a:t>.</a:t>
            </a:r>
          </a:p>
        </p:txBody>
      </p:sp>
      <p:sp>
        <p:nvSpPr>
          <p:cNvPr id="19462" name="Rectangle 33"/>
          <p:cNvSpPr>
            <a:spLocks noChangeArrowheads="1"/>
          </p:cNvSpPr>
          <p:nvPr/>
        </p:nvSpPr>
        <p:spPr bwMode="auto">
          <a:xfrm>
            <a:off x="1676401" y="838201"/>
            <a:ext cx="2491003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flatTx/>
          </a:bodyPr>
          <a:lstStyle/>
          <a:p>
            <a:pPr algn="l" rtl="0"/>
            <a:r>
              <a:rPr lang="en-US" sz="1400" b="1" dirty="0"/>
              <a:t>1.   Menstrual (bleeding) phase</a:t>
            </a:r>
          </a:p>
        </p:txBody>
      </p:sp>
      <p:sp>
        <p:nvSpPr>
          <p:cNvPr id="19463" name="Text Box 34"/>
          <p:cNvSpPr txBox="1">
            <a:spLocks noChangeArrowheads="1"/>
          </p:cNvSpPr>
          <p:nvPr/>
        </p:nvSpPr>
        <p:spPr bwMode="auto">
          <a:xfrm>
            <a:off x="5486400" y="3124201"/>
            <a:ext cx="38862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/>
            <a:r>
              <a:rPr lang="en-US" sz="1400" b="1" dirty="0"/>
              <a:t>-  This phase persists </a:t>
            </a:r>
            <a:r>
              <a:rPr lang="en-US" sz="1400" b="1" dirty="0">
                <a:solidFill>
                  <a:srgbClr val="FF0000"/>
                </a:solidFill>
              </a:rPr>
              <a:t>3-4</a:t>
            </a:r>
            <a:r>
              <a:rPr lang="en-US" sz="1400" b="1" dirty="0"/>
              <a:t> days.</a:t>
            </a:r>
          </a:p>
          <a:p>
            <a:pPr algn="l" rtl="0"/>
            <a:r>
              <a:rPr lang="en-US" sz="1400" b="1" dirty="0"/>
              <a:t>-  </a:t>
            </a:r>
            <a:r>
              <a:rPr lang="en-US" sz="1400" b="1" dirty="0">
                <a:solidFill>
                  <a:srgbClr val="FF0000"/>
                </a:solidFill>
              </a:rPr>
              <a:t>Epithelial cells </a:t>
            </a:r>
            <a:r>
              <a:rPr lang="en-US" sz="1400" b="1" dirty="0"/>
              <a:t>from the bases of the </a:t>
            </a:r>
            <a:r>
              <a:rPr lang="en-US" sz="1400" b="1" dirty="0">
                <a:solidFill>
                  <a:srgbClr val="FF0000"/>
                </a:solidFill>
              </a:rPr>
              <a:t>uterine  </a:t>
            </a:r>
          </a:p>
          <a:p>
            <a:pPr algn="l" rtl="0"/>
            <a:r>
              <a:rPr lang="en-US" sz="1400" b="1" dirty="0">
                <a:solidFill>
                  <a:srgbClr val="FF0000"/>
                </a:solidFill>
              </a:rPr>
              <a:t>   glands</a:t>
            </a:r>
            <a:r>
              <a:rPr lang="en-US" sz="1400" b="1" dirty="0"/>
              <a:t> divide and spread to  cover the raw  </a:t>
            </a:r>
          </a:p>
          <a:p>
            <a:pPr algn="l" rtl="0"/>
            <a:r>
              <a:rPr lang="en-US" sz="1400" b="1" dirty="0"/>
              <a:t>   endometrium by </a:t>
            </a:r>
            <a:r>
              <a:rPr lang="en-US" sz="1400" b="1" dirty="0">
                <a:solidFill>
                  <a:srgbClr val="FF0000"/>
                </a:solidFill>
              </a:rPr>
              <a:t>flat cells</a:t>
            </a:r>
            <a:r>
              <a:rPr lang="en-US" sz="1400" b="1" dirty="0"/>
              <a:t>.</a:t>
            </a:r>
          </a:p>
        </p:txBody>
      </p:sp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1752600" y="2735784"/>
            <a:ext cx="1827103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flatTx/>
          </a:bodyPr>
          <a:lstStyle/>
          <a:p>
            <a:pPr algn="l" rtl="0"/>
            <a:r>
              <a:rPr lang="en-US" sz="1400" b="1" dirty="0"/>
              <a:t>2- Regenerative phase</a:t>
            </a:r>
          </a:p>
        </p:txBody>
      </p:sp>
      <p:sp>
        <p:nvSpPr>
          <p:cNvPr id="19465" name="Text Box 36"/>
          <p:cNvSpPr txBox="1">
            <a:spLocks noChangeArrowheads="1"/>
          </p:cNvSpPr>
          <p:nvPr/>
        </p:nvSpPr>
        <p:spPr bwMode="auto">
          <a:xfrm>
            <a:off x="5289933" y="5029200"/>
            <a:ext cx="4724400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/>
            <a:r>
              <a:rPr lang="en-US" sz="1400" b="1" dirty="0"/>
              <a:t>  - This phase persists </a:t>
            </a:r>
            <a:r>
              <a:rPr lang="en-US" sz="1400" b="1" dirty="0">
                <a:solidFill>
                  <a:srgbClr val="FF0000"/>
                </a:solidFill>
              </a:rPr>
              <a:t>5-6</a:t>
            </a:r>
            <a:r>
              <a:rPr lang="en-US" sz="1400" b="1" dirty="0"/>
              <a:t> days.</a:t>
            </a:r>
          </a:p>
          <a:p>
            <a:pPr algn="l" rtl="0"/>
            <a:r>
              <a:rPr lang="en-US" sz="1400" b="1" dirty="0"/>
              <a:t>  - The endometrium grows so that by the </a:t>
            </a:r>
            <a:r>
              <a:rPr lang="en-US" sz="1400" b="1" dirty="0">
                <a:solidFill>
                  <a:srgbClr val="FF0000"/>
                </a:solidFill>
              </a:rPr>
              <a:t>end </a:t>
            </a:r>
            <a:r>
              <a:rPr lang="en-US" sz="1400" b="1" dirty="0"/>
              <a:t>of this phase:</a:t>
            </a:r>
          </a:p>
          <a:p>
            <a:pPr algn="l" rtl="0"/>
            <a:r>
              <a:rPr lang="en-US" sz="1400" b="1" dirty="0"/>
              <a:t>       a. The endometrium becomes </a:t>
            </a:r>
            <a:r>
              <a:rPr lang="en-US" sz="1400" b="1" dirty="0">
                <a:solidFill>
                  <a:srgbClr val="FF0000"/>
                </a:solidFill>
              </a:rPr>
              <a:t>4 mm</a:t>
            </a:r>
            <a:r>
              <a:rPr lang="en-US" sz="1400" b="1" dirty="0"/>
              <a:t>. thick.</a:t>
            </a:r>
          </a:p>
          <a:p>
            <a:pPr algn="l" rtl="0"/>
            <a:r>
              <a:rPr lang="en-US" sz="1400" b="1" dirty="0"/>
              <a:t>       b. The cells become </a:t>
            </a:r>
            <a:r>
              <a:rPr lang="en-US" sz="1400" b="1" dirty="0">
                <a:solidFill>
                  <a:srgbClr val="FF0000"/>
                </a:solidFill>
              </a:rPr>
              <a:t>cuboidal</a:t>
            </a:r>
            <a:r>
              <a:rPr lang="en-US" sz="1400" b="1" dirty="0"/>
              <a:t>.</a:t>
            </a:r>
          </a:p>
          <a:p>
            <a:pPr algn="l" rtl="0"/>
            <a:r>
              <a:rPr lang="en-US" sz="1400" b="1" dirty="0"/>
              <a:t>       c. The uterine </a:t>
            </a:r>
            <a:r>
              <a:rPr lang="en-US" sz="1400" b="1" dirty="0">
                <a:solidFill>
                  <a:srgbClr val="FF0000"/>
                </a:solidFill>
              </a:rPr>
              <a:t>glands</a:t>
            </a:r>
            <a:r>
              <a:rPr lang="en-US" sz="1400" b="1" dirty="0"/>
              <a:t> become </a:t>
            </a:r>
            <a:r>
              <a:rPr lang="en-US" sz="1400" b="1" dirty="0">
                <a:solidFill>
                  <a:srgbClr val="FF0000"/>
                </a:solidFill>
              </a:rPr>
              <a:t>longer</a:t>
            </a:r>
            <a:r>
              <a:rPr lang="en-US" sz="1400" b="1" dirty="0"/>
              <a:t> and </a:t>
            </a:r>
            <a:r>
              <a:rPr lang="en-US" sz="1400" b="1" dirty="0">
                <a:solidFill>
                  <a:srgbClr val="FF0000"/>
                </a:solidFill>
              </a:rPr>
              <a:t>straight</a:t>
            </a:r>
            <a:r>
              <a:rPr lang="en-US" sz="1400" b="1" dirty="0"/>
              <a:t>.</a:t>
            </a:r>
          </a:p>
        </p:txBody>
      </p:sp>
      <p:sp>
        <p:nvSpPr>
          <p:cNvPr id="19466" name="Text Box 37"/>
          <p:cNvSpPr txBox="1">
            <a:spLocks noChangeArrowheads="1"/>
          </p:cNvSpPr>
          <p:nvPr/>
        </p:nvSpPr>
        <p:spPr bwMode="auto">
          <a:xfrm>
            <a:off x="1752600" y="4587876"/>
            <a:ext cx="259840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flatTx/>
          </a:bodyPr>
          <a:lstStyle/>
          <a:p>
            <a:pPr algn="l" rtl="0"/>
            <a:r>
              <a:rPr lang="en-US" sz="1400" b="1" dirty="0"/>
              <a:t>3- Proliferative (Follicular) phase</a:t>
            </a:r>
          </a:p>
        </p:txBody>
      </p:sp>
      <p:sp>
        <p:nvSpPr>
          <p:cNvPr id="19467" name="Text Box 38"/>
          <p:cNvSpPr txBox="1">
            <a:spLocks noChangeArrowheads="1"/>
          </p:cNvSpPr>
          <p:nvPr/>
        </p:nvSpPr>
        <p:spPr bwMode="auto">
          <a:xfrm>
            <a:off x="1676400" y="76201"/>
            <a:ext cx="50292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PHASES  OF MENSTRUAL CYCLE </a:t>
            </a:r>
          </a:p>
        </p:txBody>
      </p:sp>
    </p:spTree>
    <p:extLst>
      <p:ext uri="{BB962C8B-B14F-4D97-AF65-F5344CB8AC3E}">
        <p14:creationId xmlns:p14="http://schemas.microsoft.com/office/powerpoint/2010/main" val="245200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6518" y="1574996"/>
            <a:ext cx="4597713" cy="4877320"/>
            <a:chOff x="5003" y="4225"/>
            <a:chExt cx="3742" cy="27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658" y="4465"/>
              <a:ext cx="2955" cy="2490"/>
              <a:chOff x="5616" y="7776"/>
              <a:chExt cx="2955" cy="2490"/>
            </a:xfrm>
          </p:grpSpPr>
          <p:pic>
            <p:nvPicPr>
              <p:cNvPr id="20493" name="Picture 6" descr="Image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616" y="7776"/>
                <a:ext cx="2955" cy="2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4" name="Freeform 7"/>
              <p:cNvSpPr>
                <a:spLocks/>
              </p:cNvSpPr>
              <p:nvPr/>
            </p:nvSpPr>
            <p:spPr bwMode="auto">
              <a:xfrm>
                <a:off x="6864" y="8228"/>
                <a:ext cx="323" cy="1965"/>
              </a:xfrm>
              <a:custGeom>
                <a:avLst/>
                <a:gdLst>
                  <a:gd name="T0" fmla="*/ 278 w 323"/>
                  <a:gd name="T1" fmla="*/ 15 h 1965"/>
                  <a:gd name="T2" fmla="*/ 225 w 323"/>
                  <a:gd name="T3" fmla="*/ 142 h 1965"/>
                  <a:gd name="T4" fmla="*/ 300 w 323"/>
                  <a:gd name="T5" fmla="*/ 150 h 1965"/>
                  <a:gd name="T6" fmla="*/ 188 w 323"/>
                  <a:gd name="T7" fmla="*/ 165 h 1965"/>
                  <a:gd name="T8" fmla="*/ 203 w 323"/>
                  <a:gd name="T9" fmla="*/ 270 h 1965"/>
                  <a:gd name="T10" fmla="*/ 278 w 323"/>
                  <a:gd name="T11" fmla="*/ 277 h 1965"/>
                  <a:gd name="T12" fmla="*/ 203 w 323"/>
                  <a:gd name="T13" fmla="*/ 247 h 1965"/>
                  <a:gd name="T14" fmla="*/ 270 w 323"/>
                  <a:gd name="T15" fmla="*/ 397 h 1965"/>
                  <a:gd name="T16" fmla="*/ 203 w 323"/>
                  <a:gd name="T17" fmla="*/ 367 h 1965"/>
                  <a:gd name="T18" fmla="*/ 225 w 323"/>
                  <a:gd name="T19" fmla="*/ 525 h 1965"/>
                  <a:gd name="T20" fmla="*/ 240 w 323"/>
                  <a:gd name="T21" fmla="*/ 487 h 1965"/>
                  <a:gd name="T22" fmla="*/ 165 w 323"/>
                  <a:gd name="T23" fmla="*/ 540 h 1965"/>
                  <a:gd name="T24" fmla="*/ 165 w 323"/>
                  <a:gd name="T25" fmla="*/ 637 h 1965"/>
                  <a:gd name="T26" fmla="*/ 203 w 323"/>
                  <a:gd name="T27" fmla="*/ 780 h 1965"/>
                  <a:gd name="T28" fmla="*/ 225 w 323"/>
                  <a:gd name="T29" fmla="*/ 735 h 1965"/>
                  <a:gd name="T30" fmla="*/ 150 w 323"/>
                  <a:gd name="T31" fmla="*/ 907 h 1965"/>
                  <a:gd name="T32" fmla="*/ 210 w 323"/>
                  <a:gd name="T33" fmla="*/ 885 h 1965"/>
                  <a:gd name="T34" fmla="*/ 143 w 323"/>
                  <a:gd name="T35" fmla="*/ 937 h 1965"/>
                  <a:gd name="T36" fmla="*/ 165 w 323"/>
                  <a:gd name="T37" fmla="*/ 1012 h 1965"/>
                  <a:gd name="T38" fmla="*/ 135 w 323"/>
                  <a:gd name="T39" fmla="*/ 1147 h 1965"/>
                  <a:gd name="T40" fmla="*/ 203 w 323"/>
                  <a:gd name="T41" fmla="*/ 1155 h 1965"/>
                  <a:gd name="T42" fmla="*/ 150 w 323"/>
                  <a:gd name="T43" fmla="*/ 1132 h 1965"/>
                  <a:gd name="T44" fmla="*/ 210 w 323"/>
                  <a:gd name="T45" fmla="*/ 1252 h 1965"/>
                  <a:gd name="T46" fmla="*/ 143 w 323"/>
                  <a:gd name="T47" fmla="*/ 1237 h 1965"/>
                  <a:gd name="T48" fmla="*/ 203 w 323"/>
                  <a:gd name="T49" fmla="*/ 1365 h 1965"/>
                  <a:gd name="T50" fmla="*/ 120 w 323"/>
                  <a:gd name="T51" fmla="*/ 1455 h 1965"/>
                  <a:gd name="T52" fmla="*/ 203 w 323"/>
                  <a:gd name="T53" fmla="*/ 1462 h 1965"/>
                  <a:gd name="T54" fmla="*/ 128 w 323"/>
                  <a:gd name="T55" fmla="*/ 1455 h 1965"/>
                  <a:gd name="T56" fmla="*/ 173 w 323"/>
                  <a:gd name="T57" fmla="*/ 1575 h 1965"/>
                  <a:gd name="T58" fmla="*/ 128 w 323"/>
                  <a:gd name="T59" fmla="*/ 1552 h 1965"/>
                  <a:gd name="T60" fmla="*/ 150 w 323"/>
                  <a:gd name="T61" fmla="*/ 1695 h 1965"/>
                  <a:gd name="T62" fmla="*/ 90 w 323"/>
                  <a:gd name="T63" fmla="*/ 1695 h 1965"/>
                  <a:gd name="T64" fmla="*/ 135 w 323"/>
                  <a:gd name="T65" fmla="*/ 1807 h 1965"/>
                  <a:gd name="T66" fmla="*/ 45 w 323"/>
                  <a:gd name="T67" fmla="*/ 1882 h 1965"/>
                  <a:gd name="T68" fmla="*/ 45 w 323"/>
                  <a:gd name="T69" fmla="*/ 1905 h 19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3"/>
                  <a:gd name="T106" fmla="*/ 0 h 1965"/>
                  <a:gd name="T107" fmla="*/ 323 w 323"/>
                  <a:gd name="T108" fmla="*/ 1965 h 19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3" h="1965">
                    <a:moveTo>
                      <a:pt x="323" y="0"/>
                    </a:moveTo>
                    <a:cubicBezTo>
                      <a:pt x="316" y="2"/>
                      <a:pt x="285" y="11"/>
                      <a:pt x="278" y="15"/>
                    </a:cubicBezTo>
                    <a:cubicBezTo>
                      <a:pt x="262" y="24"/>
                      <a:pt x="233" y="45"/>
                      <a:pt x="233" y="45"/>
                    </a:cubicBezTo>
                    <a:cubicBezTo>
                      <a:pt x="212" y="76"/>
                      <a:pt x="195" y="90"/>
                      <a:pt x="225" y="142"/>
                    </a:cubicBezTo>
                    <a:cubicBezTo>
                      <a:pt x="233" y="156"/>
                      <a:pt x="270" y="157"/>
                      <a:pt x="270" y="157"/>
                    </a:cubicBezTo>
                    <a:cubicBezTo>
                      <a:pt x="280" y="155"/>
                      <a:pt x="295" y="159"/>
                      <a:pt x="300" y="150"/>
                    </a:cubicBezTo>
                    <a:cubicBezTo>
                      <a:pt x="318" y="121"/>
                      <a:pt x="282" y="116"/>
                      <a:pt x="270" y="112"/>
                    </a:cubicBezTo>
                    <a:cubicBezTo>
                      <a:pt x="210" y="120"/>
                      <a:pt x="204" y="113"/>
                      <a:pt x="188" y="165"/>
                    </a:cubicBezTo>
                    <a:cubicBezTo>
                      <a:pt x="190" y="192"/>
                      <a:pt x="191" y="220"/>
                      <a:pt x="195" y="247"/>
                    </a:cubicBezTo>
                    <a:cubicBezTo>
                      <a:pt x="196" y="255"/>
                      <a:pt x="196" y="265"/>
                      <a:pt x="203" y="270"/>
                    </a:cubicBezTo>
                    <a:cubicBezTo>
                      <a:pt x="216" y="279"/>
                      <a:pt x="248" y="285"/>
                      <a:pt x="248" y="285"/>
                    </a:cubicBezTo>
                    <a:cubicBezTo>
                      <a:pt x="258" y="282"/>
                      <a:pt x="273" y="286"/>
                      <a:pt x="278" y="277"/>
                    </a:cubicBezTo>
                    <a:cubicBezTo>
                      <a:pt x="284" y="266"/>
                      <a:pt x="282" y="245"/>
                      <a:pt x="270" y="240"/>
                    </a:cubicBezTo>
                    <a:cubicBezTo>
                      <a:pt x="249" y="232"/>
                      <a:pt x="225" y="245"/>
                      <a:pt x="203" y="247"/>
                    </a:cubicBezTo>
                    <a:cubicBezTo>
                      <a:pt x="164" y="307"/>
                      <a:pt x="154" y="378"/>
                      <a:pt x="233" y="405"/>
                    </a:cubicBezTo>
                    <a:cubicBezTo>
                      <a:pt x="245" y="402"/>
                      <a:pt x="263" y="407"/>
                      <a:pt x="270" y="397"/>
                    </a:cubicBezTo>
                    <a:cubicBezTo>
                      <a:pt x="277" y="387"/>
                      <a:pt x="274" y="365"/>
                      <a:pt x="263" y="360"/>
                    </a:cubicBezTo>
                    <a:cubicBezTo>
                      <a:pt x="245" y="352"/>
                      <a:pt x="223" y="365"/>
                      <a:pt x="203" y="367"/>
                    </a:cubicBezTo>
                    <a:cubicBezTo>
                      <a:pt x="168" y="402"/>
                      <a:pt x="162" y="453"/>
                      <a:pt x="180" y="502"/>
                    </a:cubicBezTo>
                    <a:cubicBezTo>
                      <a:pt x="184" y="512"/>
                      <a:pt x="217" y="522"/>
                      <a:pt x="225" y="525"/>
                    </a:cubicBezTo>
                    <a:cubicBezTo>
                      <a:pt x="234" y="522"/>
                      <a:pt x="268" y="515"/>
                      <a:pt x="263" y="495"/>
                    </a:cubicBezTo>
                    <a:cubicBezTo>
                      <a:pt x="261" y="487"/>
                      <a:pt x="248" y="490"/>
                      <a:pt x="240" y="487"/>
                    </a:cubicBezTo>
                    <a:cubicBezTo>
                      <a:pt x="220" y="490"/>
                      <a:pt x="196" y="483"/>
                      <a:pt x="180" y="495"/>
                    </a:cubicBezTo>
                    <a:cubicBezTo>
                      <a:pt x="167" y="504"/>
                      <a:pt x="165" y="540"/>
                      <a:pt x="165" y="540"/>
                    </a:cubicBezTo>
                    <a:cubicBezTo>
                      <a:pt x="175" y="638"/>
                      <a:pt x="156" y="642"/>
                      <a:pt x="248" y="630"/>
                    </a:cubicBezTo>
                    <a:cubicBezTo>
                      <a:pt x="271" y="555"/>
                      <a:pt x="186" y="617"/>
                      <a:pt x="165" y="637"/>
                    </a:cubicBezTo>
                    <a:cubicBezTo>
                      <a:pt x="152" y="680"/>
                      <a:pt x="131" y="716"/>
                      <a:pt x="158" y="765"/>
                    </a:cubicBezTo>
                    <a:cubicBezTo>
                      <a:pt x="166" y="779"/>
                      <a:pt x="203" y="780"/>
                      <a:pt x="203" y="780"/>
                    </a:cubicBezTo>
                    <a:cubicBezTo>
                      <a:pt x="211" y="778"/>
                      <a:pt x="253" y="774"/>
                      <a:pt x="248" y="750"/>
                    </a:cubicBezTo>
                    <a:cubicBezTo>
                      <a:pt x="246" y="741"/>
                      <a:pt x="233" y="740"/>
                      <a:pt x="225" y="735"/>
                    </a:cubicBezTo>
                    <a:cubicBezTo>
                      <a:pt x="135" y="745"/>
                      <a:pt x="181" y="731"/>
                      <a:pt x="143" y="787"/>
                    </a:cubicBezTo>
                    <a:cubicBezTo>
                      <a:pt x="145" y="827"/>
                      <a:pt x="125" y="876"/>
                      <a:pt x="150" y="907"/>
                    </a:cubicBezTo>
                    <a:cubicBezTo>
                      <a:pt x="167" y="929"/>
                      <a:pt x="207" y="910"/>
                      <a:pt x="233" y="900"/>
                    </a:cubicBezTo>
                    <a:cubicBezTo>
                      <a:pt x="242" y="897"/>
                      <a:pt x="218" y="890"/>
                      <a:pt x="210" y="885"/>
                    </a:cubicBezTo>
                    <a:cubicBezTo>
                      <a:pt x="198" y="887"/>
                      <a:pt x="183" y="884"/>
                      <a:pt x="173" y="892"/>
                    </a:cubicBezTo>
                    <a:cubicBezTo>
                      <a:pt x="159" y="903"/>
                      <a:pt x="143" y="937"/>
                      <a:pt x="143" y="937"/>
                    </a:cubicBezTo>
                    <a:cubicBezTo>
                      <a:pt x="150" y="1042"/>
                      <a:pt x="131" y="1049"/>
                      <a:pt x="218" y="1035"/>
                    </a:cubicBezTo>
                    <a:cubicBezTo>
                      <a:pt x="232" y="988"/>
                      <a:pt x="199" y="1006"/>
                      <a:pt x="165" y="1012"/>
                    </a:cubicBezTo>
                    <a:cubicBezTo>
                      <a:pt x="140" y="1039"/>
                      <a:pt x="136" y="1052"/>
                      <a:pt x="128" y="1087"/>
                    </a:cubicBezTo>
                    <a:cubicBezTo>
                      <a:pt x="130" y="1107"/>
                      <a:pt x="124" y="1130"/>
                      <a:pt x="135" y="1147"/>
                    </a:cubicBezTo>
                    <a:cubicBezTo>
                      <a:pt x="144" y="1160"/>
                      <a:pt x="180" y="1162"/>
                      <a:pt x="180" y="1162"/>
                    </a:cubicBezTo>
                    <a:cubicBezTo>
                      <a:pt x="188" y="1160"/>
                      <a:pt x="200" y="1162"/>
                      <a:pt x="203" y="1155"/>
                    </a:cubicBezTo>
                    <a:cubicBezTo>
                      <a:pt x="207" y="1145"/>
                      <a:pt x="204" y="1129"/>
                      <a:pt x="195" y="1125"/>
                    </a:cubicBezTo>
                    <a:cubicBezTo>
                      <a:pt x="181" y="1119"/>
                      <a:pt x="165" y="1130"/>
                      <a:pt x="150" y="1132"/>
                    </a:cubicBezTo>
                    <a:cubicBezTo>
                      <a:pt x="125" y="1170"/>
                      <a:pt x="100" y="1240"/>
                      <a:pt x="158" y="1260"/>
                    </a:cubicBezTo>
                    <a:cubicBezTo>
                      <a:pt x="175" y="1257"/>
                      <a:pt x="195" y="1262"/>
                      <a:pt x="210" y="1252"/>
                    </a:cubicBezTo>
                    <a:cubicBezTo>
                      <a:pt x="216" y="1248"/>
                      <a:pt x="211" y="1232"/>
                      <a:pt x="203" y="1230"/>
                    </a:cubicBezTo>
                    <a:cubicBezTo>
                      <a:pt x="183" y="1226"/>
                      <a:pt x="163" y="1235"/>
                      <a:pt x="143" y="1237"/>
                    </a:cubicBezTo>
                    <a:cubicBezTo>
                      <a:pt x="128" y="1260"/>
                      <a:pt x="121" y="1279"/>
                      <a:pt x="113" y="1305"/>
                    </a:cubicBezTo>
                    <a:cubicBezTo>
                      <a:pt x="123" y="1391"/>
                      <a:pt x="117" y="1375"/>
                      <a:pt x="203" y="1365"/>
                    </a:cubicBezTo>
                    <a:cubicBezTo>
                      <a:pt x="218" y="1316"/>
                      <a:pt x="179" y="1336"/>
                      <a:pt x="143" y="1342"/>
                    </a:cubicBezTo>
                    <a:cubicBezTo>
                      <a:pt x="113" y="1387"/>
                      <a:pt x="95" y="1393"/>
                      <a:pt x="120" y="1455"/>
                    </a:cubicBezTo>
                    <a:cubicBezTo>
                      <a:pt x="126" y="1470"/>
                      <a:pt x="150" y="1465"/>
                      <a:pt x="165" y="1470"/>
                    </a:cubicBezTo>
                    <a:cubicBezTo>
                      <a:pt x="178" y="1467"/>
                      <a:pt x="196" y="1473"/>
                      <a:pt x="203" y="1462"/>
                    </a:cubicBezTo>
                    <a:cubicBezTo>
                      <a:pt x="208" y="1454"/>
                      <a:pt x="189" y="1448"/>
                      <a:pt x="180" y="1447"/>
                    </a:cubicBezTo>
                    <a:cubicBezTo>
                      <a:pt x="163" y="1445"/>
                      <a:pt x="145" y="1452"/>
                      <a:pt x="128" y="1455"/>
                    </a:cubicBezTo>
                    <a:cubicBezTo>
                      <a:pt x="94" y="1506"/>
                      <a:pt x="104" y="1483"/>
                      <a:pt x="90" y="1522"/>
                    </a:cubicBezTo>
                    <a:cubicBezTo>
                      <a:pt x="102" y="1599"/>
                      <a:pt x="96" y="1585"/>
                      <a:pt x="173" y="1575"/>
                    </a:cubicBezTo>
                    <a:cubicBezTo>
                      <a:pt x="178" y="1567"/>
                      <a:pt x="190" y="1561"/>
                      <a:pt x="188" y="1552"/>
                    </a:cubicBezTo>
                    <a:cubicBezTo>
                      <a:pt x="184" y="1538"/>
                      <a:pt x="151" y="1548"/>
                      <a:pt x="128" y="1552"/>
                    </a:cubicBezTo>
                    <a:cubicBezTo>
                      <a:pt x="92" y="1576"/>
                      <a:pt x="104" y="1590"/>
                      <a:pt x="90" y="1627"/>
                    </a:cubicBezTo>
                    <a:cubicBezTo>
                      <a:pt x="98" y="1696"/>
                      <a:pt x="88" y="1709"/>
                      <a:pt x="150" y="1695"/>
                    </a:cubicBezTo>
                    <a:cubicBezTo>
                      <a:pt x="166" y="1649"/>
                      <a:pt x="137" y="1665"/>
                      <a:pt x="105" y="1672"/>
                    </a:cubicBezTo>
                    <a:cubicBezTo>
                      <a:pt x="100" y="1680"/>
                      <a:pt x="94" y="1687"/>
                      <a:pt x="90" y="1695"/>
                    </a:cubicBezTo>
                    <a:cubicBezTo>
                      <a:pt x="84" y="1709"/>
                      <a:pt x="75" y="1740"/>
                      <a:pt x="75" y="1740"/>
                    </a:cubicBezTo>
                    <a:cubicBezTo>
                      <a:pt x="83" y="1807"/>
                      <a:pt x="74" y="1823"/>
                      <a:pt x="135" y="1807"/>
                    </a:cubicBezTo>
                    <a:cubicBezTo>
                      <a:pt x="119" y="1756"/>
                      <a:pt x="93" y="1787"/>
                      <a:pt x="75" y="1815"/>
                    </a:cubicBezTo>
                    <a:cubicBezTo>
                      <a:pt x="57" y="1868"/>
                      <a:pt x="69" y="1847"/>
                      <a:pt x="45" y="1882"/>
                    </a:cubicBezTo>
                    <a:cubicBezTo>
                      <a:pt x="54" y="1935"/>
                      <a:pt x="55" y="1940"/>
                      <a:pt x="105" y="1927"/>
                    </a:cubicBezTo>
                    <a:cubicBezTo>
                      <a:pt x="113" y="1897"/>
                      <a:pt x="136" y="1847"/>
                      <a:pt x="45" y="1905"/>
                    </a:cubicBezTo>
                    <a:cubicBezTo>
                      <a:pt x="13" y="1926"/>
                      <a:pt x="51" y="1965"/>
                      <a:pt x="0" y="196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20495" name="Freeform 8"/>
              <p:cNvSpPr>
                <a:spLocks/>
              </p:cNvSpPr>
              <p:nvPr/>
            </p:nvSpPr>
            <p:spPr bwMode="auto">
              <a:xfrm>
                <a:off x="5776" y="8184"/>
                <a:ext cx="323" cy="1965"/>
              </a:xfrm>
              <a:custGeom>
                <a:avLst/>
                <a:gdLst>
                  <a:gd name="T0" fmla="*/ 278 w 323"/>
                  <a:gd name="T1" fmla="*/ 15 h 1965"/>
                  <a:gd name="T2" fmla="*/ 225 w 323"/>
                  <a:gd name="T3" fmla="*/ 142 h 1965"/>
                  <a:gd name="T4" fmla="*/ 300 w 323"/>
                  <a:gd name="T5" fmla="*/ 150 h 1965"/>
                  <a:gd name="T6" fmla="*/ 188 w 323"/>
                  <a:gd name="T7" fmla="*/ 165 h 1965"/>
                  <a:gd name="T8" fmla="*/ 203 w 323"/>
                  <a:gd name="T9" fmla="*/ 270 h 1965"/>
                  <a:gd name="T10" fmla="*/ 278 w 323"/>
                  <a:gd name="T11" fmla="*/ 277 h 1965"/>
                  <a:gd name="T12" fmla="*/ 203 w 323"/>
                  <a:gd name="T13" fmla="*/ 247 h 1965"/>
                  <a:gd name="T14" fmla="*/ 270 w 323"/>
                  <a:gd name="T15" fmla="*/ 397 h 1965"/>
                  <a:gd name="T16" fmla="*/ 203 w 323"/>
                  <a:gd name="T17" fmla="*/ 367 h 1965"/>
                  <a:gd name="T18" fmla="*/ 225 w 323"/>
                  <a:gd name="T19" fmla="*/ 525 h 1965"/>
                  <a:gd name="T20" fmla="*/ 240 w 323"/>
                  <a:gd name="T21" fmla="*/ 487 h 1965"/>
                  <a:gd name="T22" fmla="*/ 165 w 323"/>
                  <a:gd name="T23" fmla="*/ 540 h 1965"/>
                  <a:gd name="T24" fmla="*/ 165 w 323"/>
                  <a:gd name="T25" fmla="*/ 637 h 1965"/>
                  <a:gd name="T26" fmla="*/ 203 w 323"/>
                  <a:gd name="T27" fmla="*/ 780 h 1965"/>
                  <a:gd name="T28" fmla="*/ 225 w 323"/>
                  <a:gd name="T29" fmla="*/ 735 h 1965"/>
                  <a:gd name="T30" fmla="*/ 150 w 323"/>
                  <a:gd name="T31" fmla="*/ 907 h 1965"/>
                  <a:gd name="T32" fmla="*/ 210 w 323"/>
                  <a:gd name="T33" fmla="*/ 885 h 1965"/>
                  <a:gd name="T34" fmla="*/ 143 w 323"/>
                  <a:gd name="T35" fmla="*/ 937 h 1965"/>
                  <a:gd name="T36" fmla="*/ 165 w 323"/>
                  <a:gd name="T37" fmla="*/ 1012 h 1965"/>
                  <a:gd name="T38" fmla="*/ 135 w 323"/>
                  <a:gd name="T39" fmla="*/ 1147 h 1965"/>
                  <a:gd name="T40" fmla="*/ 203 w 323"/>
                  <a:gd name="T41" fmla="*/ 1155 h 1965"/>
                  <a:gd name="T42" fmla="*/ 150 w 323"/>
                  <a:gd name="T43" fmla="*/ 1132 h 1965"/>
                  <a:gd name="T44" fmla="*/ 210 w 323"/>
                  <a:gd name="T45" fmla="*/ 1252 h 1965"/>
                  <a:gd name="T46" fmla="*/ 143 w 323"/>
                  <a:gd name="T47" fmla="*/ 1237 h 1965"/>
                  <a:gd name="T48" fmla="*/ 203 w 323"/>
                  <a:gd name="T49" fmla="*/ 1365 h 1965"/>
                  <a:gd name="T50" fmla="*/ 120 w 323"/>
                  <a:gd name="T51" fmla="*/ 1455 h 1965"/>
                  <a:gd name="T52" fmla="*/ 203 w 323"/>
                  <a:gd name="T53" fmla="*/ 1462 h 1965"/>
                  <a:gd name="T54" fmla="*/ 128 w 323"/>
                  <a:gd name="T55" fmla="*/ 1455 h 1965"/>
                  <a:gd name="T56" fmla="*/ 173 w 323"/>
                  <a:gd name="T57" fmla="*/ 1575 h 1965"/>
                  <a:gd name="T58" fmla="*/ 128 w 323"/>
                  <a:gd name="T59" fmla="*/ 1552 h 1965"/>
                  <a:gd name="T60" fmla="*/ 150 w 323"/>
                  <a:gd name="T61" fmla="*/ 1695 h 1965"/>
                  <a:gd name="T62" fmla="*/ 90 w 323"/>
                  <a:gd name="T63" fmla="*/ 1695 h 1965"/>
                  <a:gd name="T64" fmla="*/ 135 w 323"/>
                  <a:gd name="T65" fmla="*/ 1807 h 1965"/>
                  <a:gd name="T66" fmla="*/ 45 w 323"/>
                  <a:gd name="T67" fmla="*/ 1882 h 1965"/>
                  <a:gd name="T68" fmla="*/ 45 w 323"/>
                  <a:gd name="T69" fmla="*/ 1905 h 19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23"/>
                  <a:gd name="T106" fmla="*/ 0 h 1965"/>
                  <a:gd name="T107" fmla="*/ 323 w 323"/>
                  <a:gd name="T108" fmla="*/ 1965 h 19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23" h="1965">
                    <a:moveTo>
                      <a:pt x="323" y="0"/>
                    </a:moveTo>
                    <a:cubicBezTo>
                      <a:pt x="316" y="2"/>
                      <a:pt x="285" y="11"/>
                      <a:pt x="278" y="15"/>
                    </a:cubicBezTo>
                    <a:cubicBezTo>
                      <a:pt x="262" y="24"/>
                      <a:pt x="233" y="45"/>
                      <a:pt x="233" y="45"/>
                    </a:cubicBezTo>
                    <a:cubicBezTo>
                      <a:pt x="212" y="76"/>
                      <a:pt x="195" y="90"/>
                      <a:pt x="225" y="142"/>
                    </a:cubicBezTo>
                    <a:cubicBezTo>
                      <a:pt x="233" y="156"/>
                      <a:pt x="270" y="157"/>
                      <a:pt x="270" y="157"/>
                    </a:cubicBezTo>
                    <a:cubicBezTo>
                      <a:pt x="280" y="155"/>
                      <a:pt x="295" y="159"/>
                      <a:pt x="300" y="150"/>
                    </a:cubicBezTo>
                    <a:cubicBezTo>
                      <a:pt x="318" y="121"/>
                      <a:pt x="282" y="116"/>
                      <a:pt x="270" y="112"/>
                    </a:cubicBezTo>
                    <a:cubicBezTo>
                      <a:pt x="210" y="120"/>
                      <a:pt x="204" y="113"/>
                      <a:pt x="188" y="165"/>
                    </a:cubicBezTo>
                    <a:cubicBezTo>
                      <a:pt x="190" y="192"/>
                      <a:pt x="191" y="220"/>
                      <a:pt x="195" y="247"/>
                    </a:cubicBezTo>
                    <a:cubicBezTo>
                      <a:pt x="196" y="255"/>
                      <a:pt x="196" y="265"/>
                      <a:pt x="203" y="270"/>
                    </a:cubicBezTo>
                    <a:cubicBezTo>
                      <a:pt x="216" y="279"/>
                      <a:pt x="248" y="285"/>
                      <a:pt x="248" y="285"/>
                    </a:cubicBezTo>
                    <a:cubicBezTo>
                      <a:pt x="258" y="282"/>
                      <a:pt x="273" y="286"/>
                      <a:pt x="278" y="277"/>
                    </a:cubicBezTo>
                    <a:cubicBezTo>
                      <a:pt x="284" y="266"/>
                      <a:pt x="282" y="245"/>
                      <a:pt x="270" y="240"/>
                    </a:cubicBezTo>
                    <a:cubicBezTo>
                      <a:pt x="249" y="232"/>
                      <a:pt x="225" y="245"/>
                      <a:pt x="203" y="247"/>
                    </a:cubicBezTo>
                    <a:cubicBezTo>
                      <a:pt x="164" y="307"/>
                      <a:pt x="154" y="378"/>
                      <a:pt x="233" y="405"/>
                    </a:cubicBezTo>
                    <a:cubicBezTo>
                      <a:pt x="245" y="402"/>
                      <a:pt x="263" y="407"/>
                      <a:pt x="270" y="397"/>
                    </a:cubicBezTo>
                    <a:cubicBezTo>
                      <a:pt x="277" y="387"/>
                      <a:pt x="274" y="365"/>
                      <a:pt x="263" y="360"/>
                    </a:cubicBezTo>
                    <a:cubicBezTo>
                      <a:pt x="245" y="352"/>
                      <a:pt x="223" y="365"/>
                      <a:pt x="203" y="367"/>
                    </a:cubicBezTo>
                    <a:cubicBezTo>
                      <a:pt x="168" y="402"/>
                      <a:pt x="162" y="453"/>
                      <a:pt x="180" y="502"/>
                    </a:cubicBezTo>
                    <a:cubicBezTo>
                      <a:pt x="184" y="512"/>
                      <a:pt x="217" y="522"/>
                      <a:pt x="225" y="525"/>
                    </a:cubicBezTo>
                    <a:cubicBezTo>
                      <a:pt x="234" y="522"/>
                      <a:pt x="268" y="515"/>
                      <a:pt x="263" y="495"/>
                    </a:cubicBezTo>
                    <a:cubicBezTo>
                      <a:pt x="261" y="487"/>
                      <a:pt x="248" y="490"/>
                      <a:pt x="240" y="487"/>
                    </a:cubicBezTo>
                    <a:cubicBezTo>
                      <a:pt x="220" y="490"/>
                      <a:pt x="196" y="483"/>
                      <a:pt x="180" y="495"/>
                    </a:cubicBezTo>
                    <a:cubicBezTo>
                      <a:pt x="167" y="504"/>
                      <a:pt x="165" y="540"/>
                      <a:pt x="165" y="540"/>
                    </a:cubicBezTo>
                    <a:cubicBezTo>
                      <a:pt x="175" y="638"/>
                      <a:pt x="156" y="642"/>
                      <a:pt x="248" y="630"/>
                    </a:cubicBezTo>
                    <a:cubicBezTo>
                      <a:pt x="271" y="555"/>
                      <a:pt x="186" y="617"/>
                      <a:pt x="165" y="637"/>
                    </a:cubicBezTo>
                    <a:cubicBezTo>
                      <a:pt x="152" y="680"/>
                      <a:pt x="131" y="716"/>
                      <a:pt x="158" y="765"/>
                    </a:cubicBezTo>
                    <a:cubicBezTo>
                      <a:pt x="166" y="779"/>
                      <a:pt x="203" y="780"/>
                      <a:pt x="203" y="780"/>
                    </a:cubicBezTo>
                    <a:cubicBezTo>
                      <a:pt x="211" y="778"/>
                      <a:pt x="253" y="774"/>
                      <a:pt x="248" y="750"/>
                    </a:cubicBezTo>
                    <a:cubicBezTo>
                      <a:pt x="246" y="741"/>
                      <a:pt x="233" y="740"/>
                      <a:pt x="225" y="735"/>
                    </a:cubicBezTo>
                    <a:cubicBezTo>
                      <a:pt x="135" y="745"/>
                      <a:pt x="181" y="731"/>
                      <a:pt x="143" y="787"/>
                    </a:cubicBezTo>
                    <a:cubicBezTo>
                      <a:pt x="145" y="827"/>
                      <a:pt x="125" y="876"/>
                      <a:pt x="150" y="907"/>
                    </a:cubicBezTo>
                    <a:cubicBezTo>
                      <a:pt x="167" y="929"/>
                      <a:pt x="207" y="910"/>
                      <a:pt x="233" y="900"/>
                    </a:cubicBezTo>
                    <a:cubicBezTo>
                      <a:pt x="242" y="897"/>
                      <a:pt x="218" y="890"/>
                      <a:pt x="210" y="885"/>
                    </a:cubicBezTo>
                    <a:cubicBezTo>
                      <a:pt x="198" y="887"/>
                      <a:pt x="183" y="884"/>
                      <a:pt x="173" y="892"/>
                    </a:cubicBezTo>
                    <a:cubicBezTo>
                      <a:pt x="159" y="903"/>
                      <a:pt x="143" y="937"/>
                      <a:pt x="143" y="937"/>
                    </a:cubicBezTo>
                    <a:cubicBezTo>
                      <a:pt x="150" y="1042"/>
                      <a:pt x="131" y="1049"/>
                      <a:pt x="218" y="1035"/>
                    </a:cubicBezTo>
                    <a:cubicBezTo>
                      <a:pt x="232" y="988"/>
                      <a:pt x="199" y="1006"/>
                      <a:pt x="165" y="1012"/>
                    </a:cubicBezTo>
                    <a:cubicBezTo>
                      <a:pt x="140" y="1039"/>
                      <a:pt x="136" y="1052"/>
                      <a:pt x="128" y="1087"/>
                    </a:cubicBezTo>
                    <a:cubicBezTo>
                      <a:pt x="130" y="1107"/>
                      <a:pt x="124" y="1130"/>
                      <a:pt x="135" y="1147"/>
                    </a:cubicBezTo>
                    <a:cubicBezTo>
                      <a:pt x="144" y="1160"/>
                      <a:pt x="180" y="1162"/>
                      <a:pt x="180" y="1162"/>
                    </a:cubicBezTo>
                    <a:cubicBezTo>
                      <a:pt x="188" y="1160"/>
                      <a:pt x="200" y="1162"/>
                      <a:pt x="203" y="1155"/>
                    </a:cubicBezTo>
                    <a:cubicBezTo>
                      <a:pt x="207" y="1145"/>
                      <a:pt x="204" y="1129"/>
                      <a:pt x="195" y="1125"/>
                    </a:cubicBezTo>
                    <a:cubicBezTo>
                      <a:pt x="181" y="1119"/>
                      <a:pt x="165" y="1130"/>
                      <a:pt x="150" y="1132"/>
                    </a:cubicBezTo>
                    <a:cubicBezTo>
                      <a:pt x="125" y="1170"/>
                      <a:pt x="100" y="1240"/>
                      <a:pt x="158" y="1260"/>
                    </a:cubicBezTo>
                    <a:cubicBezTo>
                      <a:pt x="175" y="1257"/>
                      <a:pt x="195" y="1262"/>
                      <a:pt x="210" y="1252"/>
                    </a:cubicBezTo>
                    <a:cubicBezTo>
                      <a:pt x="216" y="1248"/>
                      <a:pt x="211" y="1232"/>
                      <a:pt x="203" y="1230"/>
                    </a:cubicBezTo>
                    <a:cubicBezTo>
                      <a:pt x="183" y="1226"/>
                      <a:pt x="163" y="1235"/>
                      <a:pt x="143" y="1237"/>
                    </a:cubicBezTo>
                    <a:cubicBezTo>
                      <a:pt x="128" y="1260"/>
                      <a:pt x="121" y="1279"/>
                      <a:pt x="113" y="1305"/>
                    </a:cubicBezTo>
                    <a:cubicBezTo>
                      <a:pt x="123" y="1391"/>
                      <a:pt x="117" y="1375"/>
                      <a:pt x="203" y="1365"/>
                    </a:cubicBezTo>
                    <a:cubicBezTo>
                      <a:pt x="218" y="1316"/>
                      <a:pt x="179" y="1336"/>
                      <a:pt x="143" y="1342"/>
                    </a:cubicBezTo>
                    <a:cubicBezTo>
                      <a:pt x="113" y="1387"/>
                      <a:pt x="95" y="1393"/>
                      <a:pt x="120" y="1455"/>
                    </a:cubicBezTo>
                    <a:cubicBezTo>
                      <a:pt x="126" y="1470"/>
                      <a:pt x="150" y="1465"/>
                      <a:pt x="165" y="1470"/>
                    </a:cubicBezTo>
                    <a:cubicBezTo>
                      <a:pt x="178" y="1467"/>
                      <a:pt x="196" y="1473"/>
                      <a:pt x="203" y="1462"/>
                    </a:cubicBezTo>
                    <a:cubicBezTo>
                      <a:pt x="208" y="1454"/>
                      <a:pt x="189" y="1448"/>
                      <a:pt x="180" y="1447"/>
                    </a:cubicBezTo>
                    <a:cubicBezTo>
                      <a:pt x="163" y="1445"/>
                      <a:pt x="145" y="1452"/>
                      <a:pt x="128" y="1455"/>
                    </a:cubicBezTo>
                    <a:cubicBezTo>
                      <a:pt x="94" y="1506"/>
                      <a:pt x="104" y="1483"/>
                      <a:pt x="90" y="1522"/>
                    </a:cubicBezTo>
                    <a:cubicBezTo>
                      <a:pt x="102" y="1599"/>
                      <a:pt x="96" y="1585"/>
                      <a:pt x="173" y="1575"/>
                    </a:cubicBezTo>
                    <a:cubicBezTo>
                      <a:pt x="178" y="1567"/>
                      <a:pt x="190" y="1561"/>
                      <a:pt x="188" y="1552"/>
                    </a:cubicBezTo>
                    <a:cubicBezTo>
                      <a:pt x="184" y="1538"/>
                      <a:pt x="151" y="1548"/>
                      <a:pt x="128" y="1552"/>
                    </a:cubicBezTo>
                    <a:cubicBezTo>
                      <a:pt x="92" y="1576"/>
                      <a:pt x="104" y="1590"/>
                      <a:pt x="90" y="1627"/>
                    </a:cubicBezTo>
                    <a:cubicBezTo>
                      <a:pt x="98" y="1696"/>
                      <a:pt x="88" y="1709"/>
                      <a:pt x="150" y="1695"/>
                    </a:cubicBezTo>
                    <a:cubicBezTo>
                      <a:pt x="166" y="1649"/>
                      <a:pt x="137" y="1665"/>
                      <a:pt x="105" y="1672"/>
                    </a:cubicBezTo>
                    <a:cubicBezTo>
                      <a:pt x="100" y="1680"/>
                      <a:pt x="94" y="1687"/>
                      <a:pt x="90" y="1695"/>
                    </a:cubicBezTo>
                    <a:cubicBezTo>
                      <a:pt x="84" y="1709"/>
                      <a:pt x="75" y="1740"/>
                      <a:pt x="75" y="1740"/>
                    </a:cubicBezTo>
                    <a:cubicBezTo>
                      <a:pt x="83" y="1807"/>
                      <a:pt x="74" y="1823"/>
                      <a:pt x="135" y="1807"/>
                    </a:cubicBezTo>
                    <a:cubicBezTo>
                      <a:pt x="119" y="1756"/>
                      <a:pt x="93" y="1787"/>
                      <a:pt x="75" y="1815"/>
                    </a:cubicBezTo>
                    <a:cubicBezTo>
                      <a:pt x="57" y="1868"/>
                      <a:pt x="69" y="1847"/>
                      <a:pt x="45" y="1882"/>
                    </a:cubicBezTo>
                    <a:cubicBezTo>
                      <a:pt x="54" y="1935"/>
                      <a:pt x="55" y="1940"/>
                      <a:pt x="105" y="1927"/>
                    </a:cubicBezTo>
                    <a:cubicBezTo>
                      <a:pt x="113" y="1897"/>
                      <a:pt x="136" y="1847"/>
                      <a:pt x="45" y="1905"/>
                    </a:cubicBezTo>
                    <a:cubicBezTo>
                      <a:pt x="13" y="1926"/>
                      <a:pt x="51" y="1965"/>
                      <a:pt x="0" y="196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5226" y="6193"/>
              <a:ext cx="55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Basal Layer</a:t>
              </a:r>
              <a:endParaRPr lang="en-US"/>
            </a:p>
          </p:txBody>
        </p:sp>
        <p:sp>
          <p:nvSpPr>
            <p:cNvPr id="20487" name="Text Box 10"/>
            <p:cNvSpPr txBox="1">
              <a:spLocks noChangeArrowheads="1"/>
            </p:cNvSpPr>
            <p:nvPr/>
          </p:nvSpPr>
          <p:spPr bwMode="auto">
            <a:xfrm>
              <a:off x="5074" y="4897"/>
              <a:ext cx="83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900" b="1">
                  <a:latin typeface="Times New Roman" pitchFamily="18" charset="0"/>
                  <a:cs typeface="Traditional Arabic" pitchFamily="18" charset="-78"/>
                </a:rPr>
                <a:t>Compact layer </a:t>
              </a:r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Layer</a:t>
              </a:r>
              <a:endParaRPr lang="en-US"/>
            </a:p>
          </p:txBody>
        </p:sp>
        <p:sp>
          <p:nvSpPr>
            <p:cNvPr id="20488" name="Text Box 11"/>
            <p:cNvSpPr txBox="1">
              <a:spLocks noChangeArrowheads="1"/>
            </p:cNvSpPr>
            <p:nvPr/>
          </p:nvSpPr>
          <p:spPr bwMode="auto">
            <a:xfrm>
              <a:off x="6378" y="4225"/>
              <a:ext cx="8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Spiral a.</a:t>
              </a:r>
              <a:endParaRPr lang="en-US"/>
            </a:p>
          </p:txBody>
        </p:sp>
        <p:sp>
          <p:nvSpPr>
            <p:cNvPr id="20489" name="Line 12"/>
            <p:cNvSpPr>
              <a:spLocks noChangeShapeType="1"/>
            </p:cNvSpPr>
            <p:nvPr/>
          </p:nvSpPr>
          <p:spPr bwMode="auto">
            <a:xfrm>
              <a:off x="6730" y="4465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0490" name="Text Box 13"/>
            <p:cNvSpPr txBox="1">
              <a:spLocks noChangeArrowheads="1"/>
            </p:cNvSpPr>
            <p:nvPr/>
          </p:nvSpPr>
          <p:spPr bwMode="auto">
            <a:xfrm>
              <a:off x="7230" y="4225"/>
              <a:ext cx="151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 dirty="0">
                  <a:latin typeface="Times New Roman" pitchFamily="18" charset="0"/>
                  <a:cs typeface="Traditional Arabic" pitchFamily="18" charset="-78"/>
                </a:rPr>
                <a:t>Convoluted gland with secretions</a:t>
              </a:r>
              <a:endParaRPr lang="en-US" dirty="0"/>
            </a:p>
          </p:txBody>
        </p:sp>
        <p:sp>
          <p:nvSpPr>
            <p:cNvPr id="20491" name="Line 14"/>
            <p:cNvSpPr>
              <a:spLocks noChangeShapeType="1"/>
            </p:cNvSpPr>
            <p:nvPr/>
          </p:nvSpPr>
          <p:spPr bwMode="auto">
            <a:xfrm flipH="1">
              <a:off x="7818" y="4465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0492" name="Text Box 15"/>
            <p:cNvSpPr txBox="1">
              <a:spLocks noChangeArrowheads="1"/>
            </p:cNvSpPr>
            <p:nvPr/>
          </p:nvSpPr>
          <p:spPr bwMode="auto">
            <a:xfrm>
              <a:off x="5003" y="5473"/>
              <a:ext cx="112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Spongy </a:t>
              </a:r>
            </a:p>
            <a:p>
              <a:pPr algn="ctr"/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layer</a:t>
              </a:r>
              <a:endParaRPr lang="en-US"/>
            </a:p>
          </p:txBody>
        </p:sp>
      </p:grpSp>
      <p:sp>
        <p:nvSpPr>
          <p:cNvPr id="20483" name="Text Box 16"/>
          <p:cNvSpPr txBox="1">
            <a:spLocks noChangeArrowheads="1"/>
          </p:cNvSpPr>
          <p:nvPr/>
        </p:nvSpPr>
        <p:spPr bwMode="auto">
          <a:xfrm>
            <a:off x="5796693" y="1797582"/>
            <a:ext cx="4594034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algn="l" rtl="0"/>
            <a:r>
              <a:rPr lang="en-US" sz="2400" b="1" dirty="0" smtClean="0"/>
              <a:t>- </a:t>
            </a:r>
            <a:r>
              <a:rPr lang="en-US" sz="2400" b="1" dirty="0"/>
              <a:t>This stage persists for </a:t>
            </a:r>
            <a:r>
              <a:rPr lang="en-US" sz="2400" b="1" dirty="0">
                <a:solidFill>
                  <a:srgbClr val="FF0000"/>
                </a:solidFill>
              </a:rPr>
              <a:t>10-14</a:t>
            </a:r>
            <a:r>
              <a:rPr lang="en-US" sz="2400" b="1" dirty="0"/>
              <a:t> days.</a:t>
            </a:r>
          </a:p>
          <a:p>
            <a:pPr algn="l" rtl="0"/>
            <a:r>
              <a:rPr lang="en-US" sz="2400" b="1" dirty="0"/>
              <a:t>- The endometrium becomes </a:t>
            </a:r>
          </a:p>
          <a:p>
            <a:pPr algn="l" rtl="0"/>
            <a:r>
              <a:rPr lang="en-US" sz="2400" b="1" dirty="0"/>
              <a:t>thicker (</a:t>
            </a:r>
            <a:r>
              <a:rPr lang="en-US" sz="2400" b="1" dirty="0">
                <a:solidFill>
                  <a:srgbClr val="FF0000"/>
                </a:solidFill>
              </a:rPr>
              <a:t>5-7mm</a:t>
            </a:r>
            <a:r>
              <a:rPr lang="en-US" sz="2400" b="1" dirty="0"/>
              <a:t>.) and forms </a:t>
            </a:r>
            <a:r>
              <a:rPr lang="en-US" sz="2400" b="1" dirty="0" smtClean="0"/>
              <a:t>3   layers</a:t>
            </a:r>
            <a:r>
              <a:rPr lang="en-US" sz="2400" b="1" dirty="0"/>
              <a:t>:</a:t>
            </a:r>
          </a:p>
          <a:p>
            <a:pPr algn="l" rtl="0"/>
            <a:r>
              <a:rPr lang="en-US" sz="2400" b="1" dirty="0" err="1"/>
              <a:t>i</a:t>
            </a:r>
            <a:r>
              <a:rPr lang="en-US" sz="2400" b="1" dirty="0"/>
              <a:t>.  Superficial </a:t>
            </a:r>
            <a:r>
              <a:rPr lang="en-US" sz="2400" b="1" dirty="0">
                <a:solidFill>
                  <a:srgbClr val="FF0000"/>
                </a:solidFill>
              </a:rPr>
              <a:t>compact</a:t>
            </a:r>
            <a:r>
              <a:rPr lang="en-US" sz="2400" b="1" dirty="0"/>
              <a:t> layer, </a:t>
            </a:r>
          </a:p>
          <a:p>
            <a:pPr algn="l" rtl="0"/>
            <a:r>
              <a:rPr lang="en-US" sz="2400" b="1" dirty="0"/>
              <a:t>ii. Middle </a:t>
            </a:r>
            <a:r>
              <a:rPr lang="en-US" sz="2400" b="1" dirty="0">
                <a:solidFill>
                  <a:srgbClr val="FF0000"/>
                </a:solidFill>
              </a:rPr>
              <a:t>spongy</a:t>
            </a:r>
            <a:r>
              <a:rPr lang="en-US" sz="2400" b="1" dirty="0"/>
              <a:t> layer.  </a:t>
            </a:r>
            <a:endParaRPr lang="en-US" sz="2400" b="1" dirty="0" smtClean="0"/>
          </a:p>
          <a:p>
            <a:pPr algn="l" rtl="0"/>
            <a:r>
              <a:rPr lang="en-US" sz="2400" b="1" dirty="0" smtClean="0"/>
              <a:t>iii</a:t>
            </a:r>
            <a:r>
              <a:rPr lang="en-US" sz="2400" b="1" dirty="0"/>
              <a:t>. Deep </a:t>
            </a:r>
            <a:r>
              <a:rPr lang="en-US" sz="2400" b="1" dirty="0">
                <a:solidFill>
                  <a:srgbClr val="FF0000"/>
                </a:solidFill>
              </a:rPr>
              <a:t>basal</a:t>
            </a:r>
            <a:r>
              <a:rPr lang="en-US" sz="2400" b="1" dirty="0"/>
              <a:t> layer.</a:t>
            </a:r>
          </a:p>
          <a:p>
            <a:pPr algn="l" rtl="0"/>
            <a:r>
              <a:rPr lang="en-US" sz="2400" b="1" dirty="0"/>
              <a:t>- The cells become </a:t>
            </a:r>
            <a:r>
              <a:rPr lang="en-US" sz="2400" b="1" dirty="0">
                <a:solidFill>
                  <a:srgbClr val="FF0000"/>
                </a:solidFill>
              </a:rPr>
              <a:t>columnar</a:t>
            </a:r>
            <a:r>
              <a:rPr lang="en-US" sz="2400" b="1" dirty="0"/>
              <a:t>.</a:t>
            </a:r>
          </a:p>
          <a:p>
            <a:pPr algn="l" rtl="0"/>
            <a:r>
              <a:rPr lang="en-US" sz="2400" b="1" dirty="0" smtClean="0"/>
              <a:t>- The </a:t>
            </a:r>
            <a:r>
              <a:rPr lang="en-US" sz="2400" b="1" dirty="0"/>
              <a:t>uterine </a:t>
            </a:r>
            <a:r>
              <a:rPr lang="en-US" sz="2400" b="1" dirty="0">
                <a:solidFill>
                  <a:srgbClr val="FF0000"/>
                </a:solidFill>
              </a:rPr>
              <a:t>glands</a:t>
            </a:r>
            <a:r>
              <a:rPr lang="en-US" sz="2400" b="1" dirty="0"/>
              <a:t> become more </a:t>
            </a:r>
          </a:p>
          <a:p>
            <a:pPr algn="l" rtl="0"/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convoluted </a:t>
            </a:r>
            <a:r>
              <a:rPr lang="en-US" sz="2400" b="1" dirty="0"/>
              <a:t>and full of </a:t>
            </a:r>
            <a:r>
              <a:rPr lang="en-US" sz="2400" b="1" dirty="0" smtClean="0">
                <a:solidFill>
                  <a:srgbClr val="FF0000"/>
                </a:solidFill>
              </a:rPr>
              <a:t>secretion</a:t>
            </a:r>
            <a:r>
              <a:rPr lang="en-US" sz="2400" b="1" dirty="0" smtClean="0"/>
              <a:t>. </a:t>
            </a:r>
            <a:endParaRPr lang="en-US" sz="2400" b="1" dirty="0"/>
          </a:p>
          <a:p>
            <a:pPr algn="l" rtl="0"/>
            <a:r>
              <a:rPr lang="en-US" sz="2400" b="1" dirty="0"/>
              <a:t>- The </a:t>
            </a:r>
            <a:r>
              <a:rPr lang="en-US" sz="2400" b="1" dirty="0">
                <a:solidFill>
                  <a:srgbClr val="FF0000"/>
                </a:solidFill>
              </a:rPr>
              <a:t>spiral arteries </a:t>
            </a:r>
            <a:r>
              <a:rPr lang="en-US" sz="2400" b="1" dirty="0"/>
              <a:t>become </a:t>
            </a:r>
            <a:r>
              <a:rPr lang="en-US" sz="2400" b="1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dilated </a:t>
            </a:r>
            <a:r>
              <a:rPr lang="en-US" sz="2400" b="1" dirty="0" smtClean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tortuous</a:t>
            </a:r>
            <a:r>
              <a:rPr lang="en-US" sz="2400" b="1" dirty="0"/>
              <a:t>. </a:t>
            </a:r>
          </a:p>
        </p:txBody>
      </p:sp>
      <p:sp>
        <p:nvSpPr>
          <p:cNvPr id="20484" name="Text Box 17"/>
          <p:cNvSpPr txBox="1">
            <a:spLocks noChangeArrowheads="1"/>
          </p:cNvSpPr>
          <p:nvPr/>
        </p:nvSpPr>
        <p:spPr bwMode="auto">
          <a:xfrm>
            <a:off x="1281302" y="240268"/>
            <a:ext cx="329269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  <a:flatTx/>
          </a:bodyPr>
          <a:lstStyle/>
          <a:p>
            <a:pPr algn="l" rtl="0"/>
            <a:r>
              <a:rPr lang="en-US" b="1" dirty="0"/>
              <a:t>4. Secretory (Luteal) </a:t>
            </a:r>
            <a:r>
              <a:rPr lang="en-US" b="1" dirty="0" err="1"/>
              <a:t>phase:Basal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05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8800" b="1" dirty="0" smtClean="0"/>
              <a:t>Gametogenesis2</a:t>
            </a:r>
            <a:endParaRPr lang="ar-JO" sz="8800" b="1" dirty="0"/>
          </a:p>
        </p:txBody>
      </p:sp>
    </p:spTree>
    <p:extLst>
      <p:ext uri="{BB962C8B-B14F-4D97-AF65-F5344CB8AC3E}">
        <p14:creationId xmlns:p14="http://schemas.microsoft.com/office/powerpoint/2010/main" val="268178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Image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514" y="989014"/>
            <a:ext cx="8345487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343400" y="152401"/>
            <a:ext cx="27432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MENSTRUAL CYCLE </a:t>
            </a:r>
          </a:p>
        </p:txBody>
      </p:sp>
    </p:spTree>
    <p:extLst>
      <p:ext uri="{BB962C8B-B14F-4D97-AF65-F5344CB8AC3E}">
        <p14:creationId xmlns:p14="http://schemas.microsoft.com/office/powerpoint/2010/main" val="25555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age25"/>
          <p:cNvPicPr>
            <a:picLocks noChangeAspect="1" noChangeArrowheads="1"/>
          </p:cNvPicPr>
          <p:nvPr/>
        </p:nvPicPr>
        <p:blipFill>
          <a:blip r:embed="rId2"/>
          <a:srcRect t="4056" r="1334"/>
          <a:stretch>
            <a:fillRect/>
          </a:stretch>
        </p:blipFill>
        <p:spPr bwMode="auto">
          <a:xfrm>
            <a:off x="5426075" y="119349"/>
            <a:ext cx="6765925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93214" y="273585"/>
            <a:ext cx="3886200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HORMONAL CONTROL OF MENSTRUAL CYCLE </a:t>
            </a:r>
          </a:p>
        </p:txBody>
      </p:sp>
    </p:spTree>
    <p:extLst>
      <p:ext uri="{BB962C8B-B14F-4D97-AF65-F5344CB8AC3E}">
        <p14:creationId xmlns:p14="http://schemas.microsoft.com/office/powerpoint/2010/main" val="340006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52596" y="357167"/>
            <a:ext cx="8229600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u="sng" dirty="0" smtClean="0"/>
              <a:t>Three parents baby:</a:t>
            </a:r>
          </a:p>
          <a:p>
            <a:pPr algn="l" rtl="0"/>
            <a:r>
              <a:rPr lang="en-US" dirty="0" smtClean="0"/>
              <a:t>Mitochondrial replacement IVF </a:t>
            </a:r>
          </a:p>
          <a:p>
            <a:pPr algn="l" rtl="0"/>
            <a:r>
              <a:rPr lang="en-US" dirty="0" smtClean="0"/>
              <a:t>Used to avoid transmission of mitochondrial disease.</a:t>
            </a:r>
          </a:p>
          <a:p>
            <a:pPr algn="l" rtl="0"/>
            <a:r>
              <a:rPr lang="en-US" dirty="0" smtClean="0"/>
              <a:t>The technique: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Take the nucleus of mother egg.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Insert it into a donor egg after its nucleus removed but still contains mitochondrial DNA.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Fertilize this hybrid egg with father sperm.</a:t>
            </a:r>
          </a:p>
          <a:p>
            <a:pPr marL="514350" indent="-514350" algn="l" rtl="0"/>
            <a:r>
              <a:rPr lang="en-US" dirty="0" smtClean="0"/>
              <a:t>Religious and </a:t>
            </a:r>
            <a:r>
              <a:rPr lang="en-US" smtClean="0"/>
              <a:t>ethical objections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5629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accent1"/>
                </a:solidFill>
              </a:rPr>
              <a:t>hereditary </a:t>
            </a:r>
            <a:r>
              <a:rPr lang="en-US" dirty="0"/>
              <a:t>= derived from parents </a:t>
            </a:r>
          </a:p>
          <a:p>
            <a:pPr algn="l" rtl="0"/>
            <a:r>
              <a:rPr lang="en-US" dirty="0">
                <a:solidFill>
                  <a:schemeClr val="accent1"/>
                </a:solidFill>
              </a:rPr>
              <a:t>familial</a:t>
            </a:r>
            <a:r>
              <a:rPr lang="en-US" dirty="0"/>
              <a:t> = transmitted in the gametes through generations</a:t>
            </a:r>
          </a:p>
          <a:p>
            <a:pPr algn="l" rtl="0"/>
            <a:r>
              <a:rPr lang="en-US" dirty="0">
                <a:solidFill>
                  <a:schemeClr val="accent1"/>
                </a:solidFill>
              </a:rPr>
              <a:t>congenital</a:t>
            </a:r>
            <a:r>
              <a:rPr lang="en-US" dirty="0"/>
              <a:t> = present at birth (not always genetically determined - e.g. congenital syphilis, </a:t>
            </a:r>
            <a:r>
              <a:rPr lang="en-US" dirty="0" smtClean="0"/>
              <a:t>toxoplasmosis.)</a:t>
            </a:r>
            <a:endParaRPr lang="en-US" dirty="0"/>
          </a:p>
          <a:p>
            <a:pPr algn="l" rtl="0"/>
            <a:r>
              <a:rPr lang="en-US" dirty="0"/>
              <a:t>! not all </a:t>
            </a:r>
            <a:r>
              <a:rPr lang="en-US" dirty="0" err="1"/>
              <a:t>genetical</a:t>
            </a:r>
            <a:r>
              <a:rPr lang="en-US" dirty="0"/>
              <a:t> diseases are congenital - e.g. Huntington disease - 3rd to 4th decade of life</a:t>
            </a:r>
          </a:p>
        </p:txBody>
      </p:sp>
    </p:spTree>
    <p:extLst>
      <p:ext uri="{BB962C8B-B14F-4D97-AF65-F5344CB8AC3E}">
        <p14:creationId xmlns:p14="http://schemas.microsoft.com/office/powerpoint/2010/main" val="149850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algn="ctr" rtl="0"/>
            <a:r>
              <a:rPr lang="en-US" dirty="0" smtClean="0"/>
              <a:t>genetic </a:t>
            </a:r>
            <a:r>
              <a:rPr lang="en-US" dirty="0"/>
              <a:t>diseases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dirty="0"/>
              <a:t>traditionally - </a:t>
            </a:r>
            <a:r>
              <a:rPr lang="en-US" u="sng" dirty="0"/>
              <a:t>3 types</a:t>
            </a:r>
            <a:r>
              <a:rPr lang="en-US" dirty="0"/>
              <a:t> of diseases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1. genetically determined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2. environmentally determined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3. 1. + 2.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today - distinctions are blurred</a:t>
            </a:r>
          </a:p>
          <a:p>
            <a:pPr algn="l" rtl="0">
              <a:lnSpc>
                <a:spcPct val="90000"/>
              </a:lnSpc>
            </a:pPr>
            <a:r>
              <a:rPr lang="en-US" sz="2400" dirty="0"/>
              <a:t>up to 20% of pediatric in-patients have genetic abnormality</a:t>
            </a:r>
          </a:p>
          <a:p>
            <a:pPr algn="l" rtl="0">
              <a:lnSpc>
                <a:spcPct val="90000"/>
              </a:lnSpc>
            </a:pPr>
            <a:r>
              <a:rPr lang="en-US" sz="2400" dirty="0"/>
              <a:t>about 50% of spontaneous </a:t>
            </a:r>
            <a:r>
              <a:rPr lang="en-US" sz="2400" dirty="0" err="1"/>
              <a:t>abortuses</a:t>
            </a:r>
            <a:r>
              <a:rPr lang="en-US" sz="2400" dirty="0"/>
              <a:t> have chromosomal aberration</a:t>
            </a:r>
          </a:p>
          <a:p>
            <a:pPr algn="l" rtl="0">
              <a:lnSpc>
                <a:spcPct val="90000"/>
              </a:lnSpc>
            </a:pPr>
            <a:r>
              <a:rPr lang="en-US" sz="2400" dirty="0"/>
              <a:t>only mutations that are not lethal are reservoir of genetic diseases</a:t>
            </a:r>
          </a:p>
        </p:txBody>
      </p:sp>
    </p:spTree>
    <p:extLst>
      <p:ext uri="{BB962C8B-B14F-4D97-AF65-F5344CB8AC3E}">
        <p14:creationId xmlns:p14="http://schemas.microsoft.com/office/powerpoint/2010/main" val="34029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Numerical abnormalities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euploidy</a:t>
            </a:r>
            <a:r>
              <a:rPr lang="en-US" dirty="0"/>
              <a:t> - normal 46 (2n)</a:t>
            </a:r>
          </a:p>
          <a:p>
            <a:pPr algn="l" rtl="0"/>
            <a:r>
              <a:rPr lang="en-US" dirty="0"/>
              <a:t>polyploidy (3n or 4n) - spontaneous </a:t>
            </a:r>
            <a:r>
              <a:rPr lang="en-US" dirty="0" smtClean="0"/>
              <a:t>abortion.</a:t>
            </a:r>
            <a:endParaRPr lang="en-US" dirty="0"/>
          </a:p>
          <a:p>
            <a:pPr algn="l" rtl="0"/>
            <a:r>
              <a:rPr lang="en-US" dirty="0" smtClean="0"/>
              <a:t>Aneuploidy:</a:t>
            </a:r>
            <a:endParaRPr lang="en-US" dirty="0"/>
          </a:p>
          <a:p>
            <a:pPr algn="l" rtl="0"/>
            <a:r>
              <a:rPr lang="en-US" dirty="0"/>
              <a:t>trisomy (2n+1) - 47 - compatible with </a:t>
            </a:r>
            <a:r>
              <a:rPr lang="en-US" dirty="0" smtClean="0"/>
              <a:t>life.</a:t>
            </a:r>
            <a:endParaRPr lang="en-US" dirty="0"/>
          </a:p>
          <a:p>
            <a:pPr algn="l" rtl="0"/>
            <a:r>
              <a:rPr lang="en-US" dirty="0"/>
              <a:t>monosomy (2n-1)  </a:t>
            </a:r>
            <a:r>
              <a:rPr lang="en-US" dirty="0" smtClean="0"/>
              <a:t> - </a:t>
            </a:r>
            <a:r>
              <a:rPr lang="en-US" dirty="0"/>
              <a:t>autosomal - incompatible </a:t>
            </a:r>
            <a:r>
              <a:rPr lang="en-US" dirty="0" smtClean="0"/>
              <a:t>with life.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			</a:t>
            </a:r>
            <a:r>
              <a:rPr lang="cs-CZ" dirty="0"/>
              <a:t>  </a:t>
            </a:r>
            <a:r>
              <a:rPr lang="cs-CZ" dirty="0" smtClean="0"/>
              <a:t> </a:t>
            </a:r>
            <a:r>
              <a:rPr lang="en-US" dirty="0" smtClean="0"/>
              <a:t> - </a:t>
            </a:r>
            <a:r>
              <a:rPr lang="en-US" dirty="0"/>
              <a:t>sex chromosomal - </a:t>
            </a:r>
            <a:r>
              <a:rPr lang="en-US" dirty="0" smtClean="0"/>
              <a:t>compatible </a:t>
            </a:r>
            <a:r>
              <a:rPr lang="en-US" dirty="0"/>
              <a:t>with </a:t>
            </a:r>
            <a:r>
              <a:rPr lang="en-US" dirty="0" smtClean="0"/>
              <a:t>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Structural abnormalities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1825"/>
            <a:ext cx="8077200" cy="41148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</a:pPr>
            <a:r>
              <a:rPr lang="en-US" dirty="0"/>
              <a:t>breakage followed by loss or rearrangement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deletion, translocation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u="sng" dirty="0"/>
              <a:t>Generally</a:t>
            </a:r>
            <a:r>
              <a:rPr lang="en-US" dirty="0"/>
              <a:t>: </a:t>
            </a:r>
            <a:endParaRPr lang="cs-CZ" dirty="0"/>
          </a:p>
          <a:p>
            <a:pPr algn="l" rtl="0">
              <a:lnSpc>
                <a:spcPct val="90000"/>
              </a:lnSpc>
            </a:pPr>
            <a:r>
              <a:rPr lang="en-US" dirty="0"/>
              <a:t>loss of chromosomal material is more dangerous than gain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abnormalities of sex chromosomes are better tolerated than </a:t>
            </a:r>
            <a:r>
              <a:rPr lang="en-US" dirty="0" err="1"/>
              <a:t>autosomal</a:t>
            </a: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abnormalities of sex chromosomes </a:t>
            </a:r>
            <a:r>
              <a:rPr lang="en-US" dirty="0" smtClean="0"/>
              <a:t>sometimes symptomatic </a:t>
            </a:r>
            <a:r>
              <a:rPr lang="en-US" dirty="0"/>
              <a:t>in adult age (e.g. infertility)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usually origin de novo (both parents and siblings are normal)</a:t>
            </a:r>
          </a:p>
        </p:txBody>
      </p:sp>
    </p:spTree>
    <p:extLst>
      <p:ext uri="{BB962C8B-B14F-4D97-AF65-F5344CB8AC3E}">
        <p14:creationId xmlns:p14="http://schemas.microsoft.com/office/powerpoint/2010/main" val="2703881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Autosomal disorders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1"/>
                </a:solidFill>
              </a:rPr>
              <a:t>Trisomy</a:t>
            </a:r>
            <a:r>
              <a:rPr lang="en-US" dirty="0">
                <a:solidFill>
                  <a:schemeClr val="accent1"/>
                </a:solidFill>
              </a:rPr>
              <a:t> 21 (Down syndrome)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most frequent - 1:700 births; parents have normal </a:t>
            </a:r>
            <a:r>
              <a:rPr lang="en-US" dirty="0" err="1"/>
              <a:t>karyotype</a:t>
            </a: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maternal age has a strong influence: &lt;20 y. 1:1550 live births, &gt;45 y. 1:25 live births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most frequently is abnormality in ovum (ovum is under long-time influence of </a:t>
            </a:r>
            <a:r>
              <a:rPr lang="en-US" dirty="0" smtClean="0"/>
              <a:t>environment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2238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3936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Less frequent disorders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4114800"/>
          </a:xfrm>
        </p:spPr>
        <p:txBody>
          <a:bodyPr/>
          <a:lstStyle/>
          <a:p>
            <a:pPr algn="l" rtl="0"/>
            <a:r>
              <a:rPr lang="en-US" dirty="0" err="1">
                <a:solidFill>
                  <a:schemeClr val="accent1"/>
                </a:solidFill>
              </a:rPr>
              <a:t>Trisomy</a:t>
            </a:r>
            <a:r>
              <a:rPr lang="en-US" dirty="0">
                <a:solidFill>
                  <a:schemeClr val="accent1"/>
                </a:solidFill>
              </a:rPr>
              <a:t> 18 (Edwards syndrome) </a:t>
            </a:r>
            <a:r>
              <a:rPr lang="en-US" dirty="0"/>
              <a:t>1:8000</a:t>
            </a:r>
          </a:p>
          <a:p>
            <a:pPr algn="l" rtl="0"/>
            <a:r>
              <a:rPr lang="en-US" dirty="0" err="1">
                <a:solidFill>
                  <a:schemeClr val="accent1"/>
                </a:solidFill>
              </a:rPr>
              <a:t>Trisomy</a:t>
            </a:r>
            <a:r>
              <a:rPr lang="en-US" dirty="0">
                <a:solidFill>
                  <a:schemeClr val="accent1"/>
                </a:solidFill>
              </a:rPr>
              <a:t> 13 (</a:t>
            </a:r>
            <a:r>
              <a:rPr lang="en-US" dirty="0" err="1">
                <a:solidFill>
                  <a:schemeClr val="accent1"/>
                </a:solidFill>
              </a:rPr>
              <a:t>Patau</a:t>
            </a:r>
            <a:r>
              <a:rPr lang="en-US" dirty="0">
                <a:solidFill>
                  <a:schemeClr val="accent1"/>
                </a:solidFill>
              </a:rPr>
              <a:t> syndrome) </a:t>
            </a:r>
            <a:r>
              <a:rPr lang="en-US" dirty="0"/>
              <a:t>1:15000</a:t>
            </a:r>
          </a:p>
        </p:txBody>
      </p:sp>
    </p:spTree>
    <p:extLst>
      <p:ext uri="{BB962C8B-B14F-4D97-AF65-F5344CB8AC3E}">
        <p14:creationId xmlns:p14="http://schemas.microsoft.com/office/powerpoint/2010/main" val="3689321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Sex chromosomal disorders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 number of </a:t>
            </a:r>
            <a:r>
              <a:rPr lang="en-US" dirty="0" err="1"/>
              <a:t>karyotypes</a:t>
            </a:r>
            <a:r>
              <a:rPr lang="en-US" dirty="0"/>
              <a:t> from 45(X0) to 49 (XXXXY) - compatible with survival</a:t>
            </a:r>
          </a:p>
          <a:p>
            <a:pPr algn="l" rtl="0"/>
            <a:r>
              <a:rPr lang="en-US" dirty="0"/>
              <a:t>normally - in females 1 of X is inactivated (all somatic cells contain Barr body</a:t>
            </a:r>
            <a:r>
              <a:rPr lang="cs-CZ" dirty="0"/>
              <a:t>)</a:t>
            </a:r>
            <a:endParaRPr lang="en-US" dirty="0"/>
          </a:p>
          <a:p>
            <a:pPr algn="l" rtl="0"/>
            <a:r>
              <a:rPr lang="en-US" dirty="0"/>
              <a:t>! male phenotype is encoded by Y</a:t>
            </a:r>
          </a:p>
        </p:txBody>
      </p:sp>
    </p:spTree>
    <p:extLst>
      <p:ext uri="{BB962C8B-B14F-4D97-AF65-F5344CB8AC3E}">
        <p14:creationId xmlns:p14="http://schemas.microsoft.com/office/powerpoint/2010/main" val="284567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4718" y="324998"/>
            <a:ext cx="4393894" cy="533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Female Genital System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686800" cy="5410200"/>
          </a:xfrm>
        </p:spPr>
        <p:txBody>
          <a:bodyPr/>
          <a:lstStyle/>
          <a:p>
            <a:pPr algn="l" rtl="0"/>
            <a:r>
              <a:rPr lang="en-US" b="1">
                <a:latin typeface="Times New Roman" pitchFamily="18" charset="0"/>
                <a:cs typeface="Times New Roman" pitchFamily="18" charset="0"/>
              </a:rPr>
              <a:t>The Ovary: female sex gland, produce ova.</a:t>
            </a:r>
          </a:p>
          <a:p>
            <a:pPr algn="l" rtl="0"/>
            <a:r>
              <a:rPr lang="en-US" b="1">
                <a:latin typeface="Times New Roman" pitchFamily="18" charset="0"/>
                <a:cs typeface="Times New Roman" pitchFamily="18" charset="0"/>
              </a:rPr>
              <a:t>The Uterus: in which the fetus develop.</a:t>
            </a:r>
          </a:p>
          <a:p>
            <a:pPr algn="l" rtl="0"/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1" y="2286000"/>
            <a:ext cx="5362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52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Klinefelter</a:t>
            </a:r>
            <a:r>
              <a:rPr lang="en-US" dirty="0"/>
              <a:t> syndrome</a:t>
            </a:r>
            <a:r>
              <a:rPr lang="cs-CZ" dirty="0"/>
              <a:t> (</a:t>
            </a:r>
            <a:r>
              <a:rPr lang="en-US" dirty="0"/>
              <a:t>47, XXY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u="sng" dirty="0"/>
              <a:t>1:1000 males</a:t>
            </a:r>
          </a:p>
          <a:p>
            <a:pPr algn="l" rtl="0">
              <a:lnSpc>
                <a:spcPct val="80000"/>
              </a:lnSpc>
            </a:pPr>
            <a:r>
              <a:rPr lang="en-US" dirty="0"/>
              <a:t>additional X is either of paternal or maternal origin</a:t>
            </a:r>
          </a:p>
          <a:p>
            <a:pPr algn="l" rtl="0">
              <a:lnSpc>
                <a:spcPct val="80000"/>
              </a:lnSpc>
            </a:pPr>
            <a:r>
              <a:rPr lang="en-US" dirty="0"/>
              <a:t>advanced maternal age, history of irradiation of either of parents</a:t>
            </a:r>
          </a:p>
          <a:p>
            <a:pPr algn="l" rtl="0">
              <a:lnSpc>
                <a:spcPct val="80000"/>
              </a:lnSpc>
            </a:pPr>
            <a:r>
              <a:rPr lang="en-US" dirty="0"/>
              <a:t>wide range of clinical manifestations</a:t>
            </a:r>
          </a:p>
          <a:p>
            <a:pPr algn="l" rtl="0">
              <a:lnSpc>
                <a:spcPct val="80000"/>
              </a:lnSpc>
            </a:pPr>
            <a:r>
              <a:rPr lang="en-US" dirty="0"/>
              <a:t>distinctive body </a:t>
            </a:r>
            <a:r>
              <a:rPr lang="en-US" dirty="0" err="1"/>
              <a:t>habitus</a:t>
            </a:r>
            <a:r>
              <a:rPr lang="en-US" dirty="0"/>
              <a:t> - increase length between soles and pubic bone</a:t>
            </a:r>
          </a:p>
          <a:p>
            <a:pPr algn="l" rtl="0">
              <a:lnSpc>
                <a:spcPct val="80000"/>
              </a:lnSpc>
            </a:pPr>
            <a:r>
              <a:rPr lang="en-US" dirty="0"/>
              <a:t>reduced body and facial hair</a:t>
            </a:r>
          </a:p>
          <a:p>
            <a:pPr algn="l" rtl="0">
              <a:lnSpc>
                <a:spcPct val="80000"/>
              </a:lnSpc>
            </a:pPr>
            <a:r>
              <a:rPr lang="en-US" dirty="0" err="1"/>
              <a:t>gynecomastia</a:t>
            </a:r>
            <a:endParaRPr lang="en-US" dirty="0"/>
          </a:p>
          <a:p>
            <a:pPr algn="l" rtl="0">
              <a:lnSpc>
                <a:spcPct val="80000"/>
              </a:lnSpc>
            </a:pPr>
            <a:r>
              <a:rPr lang="en-US" dirty="0"/>
              <a:t>testicular atrophy - impaired spermatogenesis - sterility (rarely fertility! - mosaics)</a:t>
            </a:r>
          </a:p>
        </p:txBody>
      </p:sp>
    </p:spTree>
    <p:extLst>
      <p:ext uri="{BB962C8B-B14F-4D97-AF65-F5344CB8AC3E}">
        <p14:creationId xmlns:p14="http://schemas.microsoft.com/office/powerpoint/2010/main" val="290136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Turner syndrome </a:t>
            </a:r>
            <a:r>
              <a:rPr lang="cs-CZ" dirty="0"/>
              <a:t>(</a:t>
            </a:r>
            <a:r>
              <a:rPr lang="en-US" dirty="0"/>
              <a:t>45, X0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u="sng" dirty="0"/>
              <a:t>1:3000 females</a:t>
            </a:r>
            <a:endParaRPr lang="cs-CZ" u="sng" dirty="0"/>
          </a:p>
          <a:p>
            <a:pPr algn="l" rtl="0">
              <a:lnSpc>
                <a:spcPct val="90000"/>
              </a:lnSpc>
            </a:pPr>
            <a:r>
              <a:rPr lang="en-US" dirty="0"/>
              <a:t>primary </a:t>
            </a:r>
            <a:r>
              <a:rPr lang="en-US" dirty="0" err="1"/>
              <a:t>hypogonadism</a:t>
            </a:r>
            <a:r>
              <a:rPr lang="en-US" dirty="0"/>
              <a:t> in phenotypic female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growth retardation (short stature, webbing of the neck, low posterior hairline, broad chest, </a:t>
            </a:r>
            <a:r>
              <a:rPr lang="en-US" dirty="0" err="1"/>
              <a:t>cubitus</a:t>
            </a:r>
            <a:r>
              <a:rPr lang="en-US" dirty="0"/>
              <a:t> </a:t>
            </a:r>
            <a:r>
              <a:rPr lang="en-US" dirty="0" err="1"/>
              <a:t>valgus</a:t>
            </a:r>
            <a:r>
              <a:rPr lang="en-US" dirty="0"/>
              <a:t>)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streak ovaries - infertility, amenorrhea, infantile genitalia, little pubic hair</a:t>
            </a:r>
          </a:p>
        </p:txBody>
      </p:sp>
    </p:spTree>
    <p:extLst>
      <p:ext uri="{BB962C8B-B14F-4D97-AF65-F5344CB8AC3E}">
        <p14:creationId xmlns:p14="http://schemas.microsoft.com/office/powerpoint/2010/main" val="295743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74" y="234419"/>
            <a:ext cx="7986452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68580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161043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"/>
            <a:ext cx="5715000" cy="632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09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Oogenesis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8458200" cy="5410200"/>
          </a:xfrm>
        </p:spPr>
        <p:txBody>
          <a:bodyPr/>
          <a:lstStyle/>
          <a:p>
            <a:pPr algn="just" rtl="0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Formation of female gametes, it means differentiation of female primordial germ cell (oogonium) into mature ovum.</a:t>
            </a:r>
            <a:endParaRPr lang="ar-EG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of multiplication : in which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(2N) increased in the ovary through mitotic division.</a:t>
            </a:r>
          </a:p>
          <a:p>
            <a:pPr algn="just" rtl="0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of growth 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(2N)  grow to  primary oocytes (2N).</a:t>
            </a:r>
          </a:p>
          <a:p>
            <a:pPr algn="just" rtl="0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Period of maturation : primary oocytes (2N) enter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meioses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produce secondary oocytes (N) &amp; first polar body (N).</a:t>
            </a:r>
          </a:p>
          <a:p>
            <a:pPr algn="just" rtl="0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Then, complete the second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meioses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 form mature ova (N) and 3 polar bodies.</a:t>
            </a:r>
            <a:endParaRPr lang="el-G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</a:pPr>
            <a:endParaRPr lang="el-GR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Oogenesis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409700" lvl="2" indent="-495300" algn="just" rtl="0">
              <a:lnSpc>
                <a:spcPct val="8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normal baby girl had about 2 million primary oocytes in her ovaries.</a:t>
            </a:r>
          </a:p>
          <a:p>
            <a:pPr marL="1409700" lvl="2" indent="-495300" algn="just" rtl="0">
              <a:lnSpc>
                <a:spcPct val="8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7 years old about 300,000 remain, her body reabsorbed the rest.</a:t>
            </a:r>
          </a:p>
          <a:p>
            <a:pPr marL="1409700" lvl="2" indent="-495300" algn="just" rtl="0">
              <a:lnSpc>
                <a:spcPct val="8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Only about 400 to 500 oocytes will be released during her reproductive years.</a:t>
            </a:r>
          </a:p>
          <a:p>
            <a:pPr marL="1409700" lvl="2" indent="-495300" algn="just" rtl="0">
              <a:lnSpc>
                <a:spcPct val="8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Penetration of the sperm induces the secondary oocyte and the first polar body to complete meiosis II. </a:t>
            </a:r>
          </a:p>
          <a:p>
            <a:pPr marL="1409700" lvl="2" indent="-495300" algn="just" rtl="0">
              <a:lnSpc>
                <a:spcPct val="80000"/>
              </a:lnSpc>
              <a:buNone/>
            </a:pP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8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34519" y="160014"/>
            <a:ext cx="18288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OOGENESIS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-65758" y="550163"/>
            <a:ext cx="677014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algn="l" rtl="0"/>
            <a:r>
              <a:rPr lang="en-US" sz="1400" b="1" dirty="0">
                <a:solidFill>
                  <a:srgbClr val="003399"/>
                </a:solidFill>
              </a:rPr>
              <a:t>- It is the process of formation of mature ovum or it is the series of changes </a:t>
            </a:r>
            <a:r>
              <a:rPr lang="en-US" sz="1400" b="1" dirty="0" smtClean="0">
                <a:solidFill>
                  <a:srgbClr val="003399"/>
                </a:solidFill>
              </a:rPr>
              <a:t>by </a:t>
            </a:r>
            <a:r>
              <a:rPr lang="en-US" sz="1400" b="1" dirty="0">
                <a:solidFill>
                  <a:srgbClr val="003399"/>
                </a:solidFill>
              </a:rPr>
              <a:t>which a primitive oogonium is transformed into a mature ovum.</a:t>
            </a:r>
          </a:p>
          <a:p>
            <a:pPr algn="l" rtl="0"/>
            <a:r>
              <a:rPr lang="en-US" sz="1400" b="1" dirty="0">
                <a:solidFill>
                  <a:srgbClr val="003399"/>
                </a:solidFill>
              </a:rPr>
              <a:t>- It occurs in the </a:t>
            </a:r>
            <a:r>
              <a:rPr lang="en-US" sz="1400" b="1" u="sng" dirty="0">
                <a:solidFill>
                  <a:srgbClr val="FF0000"/>
                </a:solidFill>
              </a:rPr>
              <a:t>cortex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003399"/>
                </a:solidFill>
              </a:rPr>
              <a:t>of the ovary.</a:t>
            </a:r>
          </a:p>
          <a:p>
            <a:pPr algn="l" rtl="0"/>
            <a:r>
              <a:rPr lang="en-US" sz="1400" b="1" dirty="0">
                <a:solidFill>
                  <a:srgbClr val="003399"/>
                </a:solidFill>
              </a:rPr>
              <a:t>- It starts during </a:t>
            </a:r>
            <a:r>
              <a:rPr lang="en-US" sz="1400" b="1" u="sng" dirty="0">
                <a:solidFill>
                  <a:srgbClr val="FF0000"/>
                </a:solidFill>
              </a:rPr>
              <a:t>fetal life </a:t>
            </a:r>
            <a:r>
              <a:rPr lang="en-US" sz="1400" b="1" dirty="0">
                <a:solidFill>
                  <a:srgbClr val="003399"/>
                </a:solidFill>
              </a:rPr>
              <a:t>and continues </a:t>
            </a:r>
            <a:r>
              <a:rPr lang="en-US" sz="1400" b="1" dirty="0">
                <a:solidFill>
                  <a:srgbClr val="FF0000"/>
                </a:solidFill>
              </a:rPr>
              <a:t>after puberty</a:t>
            </a:r>
            <a:r>
              <a:rPr lang="en-US" sz="1400" b="1" dirty="0">
                <a:solidFill>
                  <a:srgbClr val="003399"/>
                </a:solidFill>
              </a:rPr>
              <a:t> and </a:t>
            </a:r>
            <a:r>
              <a:rPr lang="en-US" sz="1400" b="1" dirty="0">
                <a:solidFill>
                  <a:srgbClr val="FF0000"/>
                </a:solidFill>
              </a:rPr>
              <a:t>after fertilization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715419" y="1829254"/>
            <a:ext cx="266700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Steps of oogenesis 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227888" y="762001"/>
            <a:ext cx="3135312" cy="5457825"/>
            <a:chOff x="5466" y="4840"/>
            <a:chExt cx="3459" cy="6009"/>
          </a:xfrm>
        </p:grpSpPr>
        <p:pic>
          <p:nvPicPr>
            <p:cNvPr id="8199" name="Picture 27" descr="Image00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1" y="5059"/>
              <a:ext cx="2988" cy="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 Box 28"/>
            <p:cNvSpPr txBox="1">
              <a:spLocks noChangeArrowheads="1"/>
            </p:cNvSpPr>
            <p:nvPr/>
          </p:nvSpPr>
          <p:spPr bwMode="auto">
            <a:xfrm>
              <a:off x="6919" y="4840"/>
              <a:ext cx="1008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rtl="0"/>
              <a:r>
                <a:rPr lang="en-US" sz="1000" b="1" dirty="0">
                  <a:latin typeface="Times New Roman" pitchFamily="18" charset="0"/>
                  <a:cs typeface="Traditional Arabic" pitchFamily="18" charset="-78"/>
                </a:rPr>
                <a:t>Oogonium</a:t>
              </a:r>
              <a:endParaRPr lang="en-US" dirty="0"/>
            </a:p>
          </p:txBody>
        </p:sp>
        <p:sp>
          <p:nvSpPr>
            <p:cNvPr id="8201" name="Text Box 29"/>
            <p:cNvSpPr txBox="1">
              <a:spLocks noChangeArrowheads="1"/>
            </p:cNvSpPr>
            <p:nvPr/>
          </p:nvSpPr>
          <p:spPr bwMode="auto">
            <a:xfrm>
              <a:off x="6681" y="5039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44+xx</a:t>
              </a:r>
              <a:endParaRPr lang="en-US"/>
            </a:p>
          </p:txBody>
        </p:sp>
        <p:sp>
          <p:nvSpPr>
            <p:cNvPr id="8202" name="Text Box 30"/>
            <p:cNvSpPr txBox="1">
              <a:spLocks noChangeArrowheads="1"/>
            </p:cNvSpPr>
            <p:nvPr/>
          </p:nvSpPr>
          <p:spPr bwMode="auto">
            <a:xfrm>
              <a:off x="8051" y="5729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44+xx</a:t>
              </a:r>
              <a:endParaRPr lang="en-US"/>
            </a:p>
          </p:txBody>
        </p:sp>
        <p:sp>
          <p:nvSpPr>
            <p:cNvPr id="8203" name="Text Box 31"/>
            <p:cNvSpPr txBox="1">
              <a:spLocks noChangeArrowheads="1"/>
            </p:cNvSpPr>
            <p:nvPr/>
          </p:nvSpPr>
          <p:spPr bwMode="auto">
            <a:xfrm>
              <a:off x="6765" y="6791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44+xx</a:t>
              </a:r>
              <a:endParaRPr lang="en-US"/>
            </a:p>
          </p:txBody>
        </p:sp>
        <p:sp>
          <p:nvSpPr>
            <p:cNvPr id="8204" name="Text Box 32"/>
            <p:cNvSpPr txBox="1">
              <a:spLocks noChangeArrowheads="1"/>
            </p:cNvSpPr>
            <p:nvPr/>
          </p:nvSpPr>
          <p:spPr bwMode="auto">
            <a:xfrm>
              <a:off x="7872" y="5132"/>
              <a:ext cx="934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 dirty="0">
                  <a:latin typeface="Times New Roman" pitchFamily="18" charset="0"/>
                  <a:cs typeface="Traditional Arabic" pitchFamily="18" charset="-78"/>
                </a:rPr>
                <a:t>Daughter Oogonium</a:t>
              </a:r>
              <a:endParaRPr lang="en-US" dirty="0"/>
            </a:p>
          </p:txBody>
        </p:sp>
        <p:sp>
          <p:nvSpPr>
            <p:cNvPr id="8205" name="Text Box 33"/>
            <p:cNvSpPr txBox="1">
              <a:spLocks noChangeArrowheads="1"/>
            </p:cNvSpPr>
            <p:nvPr/>
          </p:nvSpPr>
          <p:spPr bwMode="auto">
            <a:xfrm>
              <a:off x="6666" y="6344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Primary oocyte</a:t>
              </a:r>
              <a:endParaRPr lang="en-US"/>
            </a:p>
          </p:txBody>
        </p:sp>
        <p:sp>
          <p:nvSpPr>
            <p:cNvPr id="8206" name="Text Box 34"/>
            <p:cNvSpPr txBox="1">
              <a:spLocks noChangeArrowheads="1"/>
            </p:cNvSpPr>
            <p:nvPr/>
          </p:nvSpPr>
          <p:spPr bwMode="auto">
            <a:xfrm>
              <a:off x="5613" y="5242"/>
              <a:ext cx="1152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lvl="1" algn="l" rtl="0"/>
              <a:r>
                <a:rPr lang="en-US" sz="800">
                  <a:latin typeface="Times New Roman" pitchFamily="18" charset="0"/>
                  <a:cs typeface="Traditional Arabic" pitchFamily="18" charset="-78"/>
                </a:rPr>
                <a:t>Primitive ova formed before birth by mitosis</a:t>
              </a:r>
              <a:endParaRPr lang="en-US"/>
            </a:p>
          </p:txBody>
        </p:sp>
        <p:sp>
          <p:nvSpPr>
            <p:cNvPr id="8207" name="Text Box 35"/>
            <p:cNvSpPr txBox="1">
              <a:spLocks noChangeArrowheads="1"/>
            </p:cNvSpPr>
            <p:nvPr/>
          </p:nvSpPr>
          <p:spPr bwMode="auto">
            <a:xfrm>
              <a:off x="7847" y="7466"/>
              <a:ext cx="107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Meiotic division</a:t>
              </a:r>
              <a:endParaRPr lang="en-US"/>
            </a:p>
          </p:txBody>
        </p:sp>
        <p:sp>
          <p:nvSpPr>
            <p:cNvPr id="8208" name="Text Box 36"/>
            <p:cNvSpPr txBox="1">
              <a:spLocks noChangeArrowheads="1"/>
            </p:cNvSpPr>
            <p:nvPr/>
          </p:nvSpPr>
          <p:spPr bwMode="auto">
            <a:xfrm>
              <a:off x="6090" y="7705"/>
              <a:ext cx="100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Secondary  oocyte</a:t>
              </a:r>
            </a:p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22+x</a:t>
              </a:r>
              <a:endParaRPr lang="en-US"/>
            </a:p>
          </p:txBody>
        </p:sp>
        <p:sp>
          <p:nvSpPr>
            <p:cNvPr id="8209" name="Text Box 37"/>
            <p:cNvSpPr txBox="1">
              <a:spLocks noChangeArrowheads="1"/>
            </p:cNvSpPr>
            <p:nvPr/>
          </p:nvSpPr>
          <p:spPr bwMode="auto">
            <a:xfrm>
              <a:off x="7952" y="7952"/>
              <a:ext cx="730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1</a:t>
              </a:r>
              <a:r>
                <a:rPr lang="en-US" sz="1000" b="1" baseline="30000">
                  <a:latin typeface="Times New Roman" pitchFamily="18" charset="0"/>
                  <a:cs typeface="Traditional Arabic" pitchFamily="18" charset="-78"/>
                </a:rPr>
                <a:t>st</a:t>
              </a:r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 polar body</a:t>
              </a:r>
            </a:p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22+x</a:t>
              </a:r>
              <a:endParaRPr lang="en-US"/>
            </a:p>
          </p:txBody>
        </p:sp>
        <p:sp>
          <p:nvSpPr>
            <p:cNvPr id="8210" name="Text Box 38"/>
            <p:cNvSpPr txBox="1">
              <a:spLocks noChangeArrowheads="1"/>
            </p:cNvSpPr>
            <p:nvPr/>
          </p:nvSpPr>
          <p:spPr bwMode="auto">
            <a:xfrm>
              <a:off x="7585" y="9413"/>
              <a:ext cx="3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b="1">
                  <a:latin typeface="Times New Roman" pitchFamily="18" charset="0"/>
                  <a:cs typeface="Traditional Arabic" pitchFamily="18" charset="-78"/>
                </a:rPr>
                <a:t>22+x</a:t>
              </a:r>
              <a:endParaRPr lang="en-US"/>
            </a:p>
          </p:txBody>
        </p:sp>
        <p:sp>
          <p:nvSpPr>
            <p:cNvPr id="8211" name="Text Box 39"/>
            <p:cNvSpPr txBox="1">
              <a:spLocks noChangeArrowheads="1"/>
            </p:cNvSpPr>
            <p:nvPr/>
          </p:nvSpPr>
          <p:spPr bwMode="auto">
            <a:xfrm>
              <a:off x="6650" y="9944"/>
              <a:ext cx="790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900" b="1">
                  <a:latin typeface="Times New Roman" pitchFamily="18" charset="0"/>
                  <a:cs typeface="Traditional Arabic" pitchFamily="18" charset="-78"/>
                </a:rPr>
                <a:t>2nd</a:t>
              </a:r>
            </a:p>
            <a:p>
              <a:pPr algn="ctr"/>
              <a:r>
                <a:rPr lang="en-US" sz="900" b="1">
                  <a:latin typeface="Times New Roman" pitchFamily="18" charset="0"/>
                  <a:cs typeface="Traditional Arabic" pitchFamily="18" charset="-78"/>
                </a:rPr>
                <a:t>polar body</a:t>
              </a:r>
              <a:endParaRPr lang="en-US"/>
            </a:p>
          </p:txBody>
        </p:sp>
        <p:sp>
          <p:nvSpPr>
            <p:cNvPr id="8212" name="AutoShape 40"/>
            <p:cNvSpPr>
              <a:spLocks/>
            </p:cNvSpPr>
            <p:nvPr/>
          </p:nvSpPr>
          <p:spPr bwMode="auto">
            <a:xfrm rot="5516230">
              <a:off x="7659" y="9550"/>
              <a:ext cx="144" cy="552"/>
            </a:xfrm>
            <a:prstGeom prst="rightBrace">
              <a:avLst>
                <a:gd name="adj1" fmla="val 31944"/>
                <a:gd name="adj2" fmla="val 1770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8213" name="Text Box 41"/>
            <p:cNvSpPr txBox="1">
              <a:spLocks noChangeArrowheads="1"/>
            </p:cNvSpPr>
            <p:nvPr/>
          </p:nvSpPr>
          <p:spPr bwMode="auto">
            <a:xfrm>
              <a:off x="7575" y="9919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900" b="1">
                  <a:latin typeface="Times New Roman" pitchFamily="18" charset="0"/>
                  <a:cs typeface="Traditional Arabic" pitchFamily="18" charset="-78"/>
                </a:rPr>
                <a:t>Polar body</a:t>
              </a:r>
              <a:endParaRPr lang="en-US"/>
            </a:p>
          </p:txBody>
        </p:sp>
        <p:sp>
          <p:nvSpPr>
            <p:cNvPr id="8214" name="Line 42"/>
            <p:cNvSpPr>
              <a:spLocks noChangeShapeType="1"/>
            </p:cNvSpPr>
            <p:nvPr/>
          </p:nvSpPr>
          <p:spPr bwMode="auto">
            <a:xfrm flipH="1" flipV="1">
              <a:off x="6141" y="9039"/>
              <a:ext cx="12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8215" name="Text Box 43"/>
            <p:cNvSpPr txBox="1">
              <a:spLocks noChangeArrowheads="1"/>
            </p:cNvSpPr>
            <p:nvPr/>
          </p:nvSpPr>
          <p:spPr bwMode="auto">
            <a:xfrm>
              <a:off x="5466" y="8514"/>
              <a:ext cx="1425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  <a:cs typeface="Traditional Arabic" pitchFamily="18" charset="-78"/>
                </a:rPr>
                <a:t>Mature ovum (22+X)</a:t>
              </a:r>
              <a:endParaRPr lang="en-US"/>
            </a:p>
          </p:txBody>
        </p:sp>
        <p:sp>
          <p:nvSpPr>
            <p:cNvPr id="8216" name="Text Box 44"/>
            <p:cNvSpPr txBox="1">
              <a:spLocks noChangeArrowheads="1"/>
            </p:cNvSpPr>
            <p:nvPr/>
          </p:nvSpPr>
          <p:spPr bwMode="auto">
            <a:xfrm>
              <a:off x="6666" y="10489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latin typeface="Times New Roman" pitchFamily="18" charset="0"/>
                </a:rPr>
                <a:t>22+x</a:t>
              </a:r>
              <a:endParaRPr lang="en-US"/>
            </a:p>
          </p:txBody>
        </p:sp>
      </p:grpSp>
      <p:sp>
        <p:nvSpPr>
          <p:cNvPr id="8198" name="Text Box 46"/>
          <p:cNvSpPr txBox="1">
            <a:spLocks noChangeArrowheads="1"/>
          </p:cNvSpPr>
          <p:nvPr/>
        </p:nvSpPr>
        <p:spPr bwMode="auto">
          <a:xfrm>
            <a:off x="38592" y="2636185"/>
            <a:ext cx="6858000" cy="28007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flatTx/>
          </a:bodyPr>
          <a:lstStyle/>
          <a:p>
            <a:pPr algn="l" rtl="0"/>
            <a:r>
              <a:rPr lang="en-US" sz="1600" b="1" dirty="0">
                <a:solidFill>
                  <a:srgbClr val="003399"/>
                </a:solidFill>
              </a:rPr>
              <a:t>A- </a:t>
            </a:r>
            <a:r>
              <a:rPr lang="en-US" sz="1600" b="1" dirty="0">
                <a:solidFill>
                  <a:srgbClr val="FF0000"/>
                </a:solidFill>
              </a:rPr>
              <a:t>During Fetal:</a:t>
            </a:r>
          </a:p>
          <a:p>
            <a:pPr algn="l" rtl="0"/>
            <a:r>
              <a:rPr lang="en-US" sz="1600" b="1" dirty="0">
                <a:solidFill>
                  <a:srgbClr val="003399"/>
                </a:solidFill>
              </a:rPr>
              <a:t>1. </a:t>
            </a:r>
            <a:r>
              <a:rPr lang="en-US" sz="1600" b="1" dirty="0">
                <a:solidFill>
                  <a:srgbClr val="FF0000"/>
                </a:solidFill>
              </a:rPr>
              <a:t>Proliferation</a:t>
            </a:r>
            <a:r>
              <a:rPr lang="en-US" sz="1600" b="1" dirty="0">
                <a:solidFill>
                  <a:srgbClr val="003399"/>
                </a:solidFill>
              </a:rPr>
              <a:t> of </a:t>
            </a:r>
            <a:r>
              <a:rPr lang="en-US" sz="1600" b="1" dirty="0" err="1">
                <a:solidFill>
                  <a:srgbClr val="003399"/>
                </a:solidFill>
              </a:rPr>
              <a:t>oogonia</a:t>
            </a:r>
            <a:r>
              <a:rPr lang="en-US" sz="1600" b="1" dirty="0">
                <a:solidFill>
                  <a:srgbClr val="003399"/>
                </a:solidFill>
              </a:rPr>
              <a:t> (44+2X) by mitotic division to form daughter  </a:t>
            </a:r>
            <a:r>
              <a:rPr lang="en-US" sz="1600" b="1" dirty="0" err="1">
                <a:solidFill>
                  <a:srgbClr val="003399"/>
                </a:solidFill>
              </a:rPr>
              <a:t>oogonia</a:t>
            </a:r>
            <a:r>
              <a:rPr lang="en-US" sz="1600" b="1" dirty="0">
                <a:solidFill>
                  <a:srgbClr val="003399"/>
                </a:solidFill>
              </a:rPr>
              <a:t> (</a:t>
            </a:r>
            <a:r>
              <a:rPr lang="en-US" sz="1600" b="1" dirty="0">
                <a:solidFill>
                  <a:srgbClr val="FF0000"/>
                </a:solidFill>
              </a:rPr>
              <a:t>small </a:t>
            </a:r>
            <a:r>
              <a:rPr lang="en-US" sz="1600" b="1" dirty="0" err="1">
                <a:solidFill>
                  <a:srgbClr val="FF0000"/>
                </a:solidFill>
              </a:rPr>
              <a:t>oogonia</a:t>
            </a:r>
            <a:r>
              <a:rPr lang="en-US" sz="1600" b="1" dirty="0">
                <a:solidFill>
                  <a:srgbClr val="003399"/>
                </a:solidFill>
              </a:rPr>
              <a:t>).</a:t>
            </a:r>
          </a:p>
          <a:p>
            <a:pPr algn="l" rtl="0"/>
            <a:r>
              <a:rPr lang="en-US" sz="1600" b="1" dirty="0">
                <a:solidFill>
                  <a:srgbClr val="003399"/>
                </a:solidFill>
              </a:rPr>
              <a:t>2. </a:t>
            </a:r>
            <a:r>
              <a:rPr lang="en-US" sz="1600" b="1" dirty="0">
                <a:solidFill>
                  <a:srgbClr val="FF0000"/>
                </a:solidFill>
              </a:rPr>
              <a:t>Growth</a:t>
            </a:r>
            <a:r>
              <a:rPr lang="en-US" sz="1600" b="1" dirty="0">
                <a:solidFill>
                  <a:srgbClr val="003399"/>
                </a:solidFill>
              </a:rPr>
              <a:t> of the small </a:t>
            </a:r>
            <a:r>
              <a:rPr lang="en-US" sz="1600" b="1" dirty="0" err="1">
                <a:solidFill>
                  <a:srgbClr val="003399"/>
                </a:solidFill>
              </a:rPr>
              <a:t>oogonia</a:t>
            </a:r>
            <a:r>
              <a:rPr lang="en-US" sz="1600" b="1" dirty="0">
                <a:solidFill>
                  <a:srgbClr val="003399"/>
                </a:solidFill>
              </a:rPr>
              <a:t> to form </a:t>
            </a:r>
            <a:r>
              <a:rPr lang="en-US" sz="1600" b="1" dirty="0">
                <a:solidFill>
                  <a:srgbClr val="FF0000"/>
                </a:solidFill>
              </a:rPr>
              <a:t>primary oocytes </a:t>
            </a:r>
            <a:r>
              <a:rPr lang="en-US" sz="1600" b="1" dirty="0">
                <a:solidFill>
                  <a:srgbClr val="003399"/>
                </a:solidFill>
              </a:rPr>
              <a:t>(44+2X).</a:t>
            </a:r>
            <a:endParaRPr lang="ar-EG" sz="1600" b="1" dirty="0">
              <a:solidFill>
                <a:srgbClr val="003399"/>
              </a:solidFill>
            </a:endParaRPr>
          </a:p>
          <a:p>
            <a:pPr algn="l" rtl="0"/>
            <a:r>
              <a:rPr lang="en-US" sz="1600" b="1" dirty="0">
                <a:solidFill>
                  <a:srgbClr val="003399"/>
                </a:solidFill>
              </a:rPr>
              <a:t>B. </a:t>
            </a:r>
            <a:r>
              <a:rPr lang="en-US" sz="1600" b="1" dirty="0">
                <a:solidFill>
                  <a:srgbClr val="FF0000"/>
                </a:solidFill>
              </a:rPr>
              <a:t>After Puberty:</a:t>
            </a:r>
          </a:p>
          <a:p>
            <a:pPr algn="l" rtl="0"/>
            <a:r>
              <a:rPr lang="en-US" sz="1600" b="1" dirty="0">
                <a:solidFill>
                  <a:srgbClr val="003399"/>
                </a:solidFill>
              </a:rPr>
              <a:t>The </a:t>
            </a:r>
            <a:r>
              <a:rPr lang="en-US" sz="1600" b="1" dirty="0">
                <a:solidFill>
                  <a:srgbClr val="FF0000"/>
                </a:solidFill>
              </a:rPr>
              <a:t>Primary</a:t>
            </a:r>
            <a:r>
              <a:rPr lang="en-US" sz="1600" b="1" dirty="0">
                <a:solidFill>
                  <a:srgbClr val="003399"/>
                </a:solidFill>
              </a:rPr>
              <a:t> oocyte divides by meiotic division ---- to form one </a:t>
            </a:r>
            <a:r>
              <a:rPr lang="en-US" sz="1600" b="1" dirty="0">
                <a:solidFill>
                  <a:srgbClr val="FF0000"/>
                </a:solidFill>
              </a:rPr>
              <a:t>secondary</a:t>
            </a:r>
            <a:r>
              <a:rPr lang="en-US" sz="1600" b="1" dirty="0">
                <a:solidFill>
                  <a:srgbClr val="003399"/>
                </a:solidFill>
              </a:rPr>
              <a:t> oocyte, and one first polar body. Each of them contains 22 + X chromosomes.</a:t>
            </a:r>
          </a:p>
          <a:p>
            <a:pPr algn="l" rtl="0"/>
            <a:r>
              <a:rPr lang="en-US" sz="1600" b="1" dirty="0">
                <a:solidFill>
                  <a:srgbClr val="003399"/>
                </a:solidFill>
              </a:rPr>
              <a:t>C. </a:t>
            </a:r>
            <a:r>
              <a:rPr lang="en-US" sz="1600" b="1" dirty="0">
                <a:solidFill>
                  <a:srgbClr val="FF0000"/>
                </a:solidFill>
              </a:rPr>
              <a:t>After fertilization: </a:t>
            </a:r>
          </a:p>
          <a:p>
            <a:pPr algn="l" rtl="0"/>
            <a:r>
              <a:rPr lang="en-US" sz="1600" b="1" dirty="0">
                <a:solidFill>
                  <a:srgbClr val="003399"/>
                </a:solidFill>
              </a:rPr>
              <a:t>-  Maturation division occurs by which the secondary oocyte divides by </a:t>
            </a:r>
            <a:r>
              <a:rPr lang="en-US" sz="1600" b="1" dirty="0" smtClean="0">
                <a:solidFill>
                  <a:srgbClr val="003399"/>
                </a:solidFill>
              </a:rPr>
              <a:t>meiotic </a:t>
            </a:r>
            <a:r>
              <a:rPr lang="en-US" sz="1600" b="1" dirty="0">
                <a:solidFill>
                  <a:srgbClr val="003399"/>
                </a:solidFill>
              </a:rPr>
              <a:t>division ---- to form one </a:t>
            </a:r>
            <a:r>
              <a:rPr lang="en-US" sz="1600" b="1" dirty="0">
                <a:solidFill>
                  <a:srgbClr val="FF0000"/>
                </a:solidFill>
              </a:rPr>
              <a:t>mature ovum</a:t>
            </a:r>
            <a:r>
              <a:rPr lang="en-US" sz="1600" b="1" dirty="0">
                <a:solidFill>
                  <a:srgbClr val="003399"/>
                </a:solidFill>
              </a:rPr>
              <a:t> &amp; one second polar body. Each cell of them contains 22+X chromosomes. </a:t>
            </a:r>
          </a:p>
        </p:txBody>
      </p:sp>
    </p:spTree>
    <p:extLst>
      <p:ext uri="{BB962C8B-B14F-4D97-AF65-F5344CB8AC3E}">
        <p14:creationId xmlns:p14="http://schemas.microsoft.com/office/powerpoint/2010/main" val="9744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419600" y="152401"/>
            <a:ext cx="31242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b="1" i="1" dirty="0"/>
              <a:t>RESULT OF OOGENESIS 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752600" y="762000"/>
            <a:ext cx="78486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l" rtl="0"/>
            <a:r>
              <a:rPr lang="en-US" sz="1400" b="1" dirty="0">
                <a:solidFill>
                  <a:srgbClr val="003399"/>
                </a:solidFill>
              </a:rPr>
              <a:t>Reduction of the number of chromosomes from the </a:t>
            </a:r>
            <a:r>
              <a:rPr lang="en-US" sz="1400" b="1" dirty="0">
                <a:solidFill>
                  <a:srgbClr val="FF0000"/>
                </a:solidFill>
              </a:rPr>
              <a:t>diploid</a:t>
            </a:r>
            <a:r>
              <a:rPr lang="en-US" sz="1400" b="1" dirty="0">
                <a:solidFill>
                  <a:srgbClr val="003399"/>
                </a:solidFill>
              </a:rPr>
              <a:t> number (</a:t>
            </a:r>
            <a:r>
              <a:rPr lang="en-US" sz="1400" b="1" dirty="0">
                <a:solidFill>
                  <a:srgbClr val="FF0000"/>
                </a:solidFill>
              </a:rPr>
              <a:t>46</a:t>
            </a:r>
            <a:r>
              <a:rPr lang="en-US" sz="1400" b="1" dirty="0">
                <a:solidFill>
                  <a:srgbClr val="003399"/>
                </a:solidFill>
              </a:rPr>
              <a:t>) in the </a:t>
            </a:r>
            <a:r>
              <a:rPr lang="en-US" sz="1400" b="1" dirty="0" err="1">
                <a:solidFill>
                  <a:srgbClr val="003399"/>
                </a:solidFill>
              </a:rPr>
              <a:t>oogonia</a:t>
            </a:r>
            <a:r>
              <a:rPr lang="en-US" sz="1400" b="1" dirty="0">
                <a:solidFill>
                  <a:srgbClr val="003399"/>
                </a:solidFill>
              </a:rPr>
              <a:t> to the </a:t>
            </a:r>
            <a:r>
              <a:rPr lang="en-US" sz="1400" b="1" dirty="0">
                <a:solidFill>
                  <a:srgbClr val="FF0000"/>
                </a:solidFill>
              </a:rPr>
              <a:t>haploid</a:t>
            </a:r>
            <a:r>
              <a:rPr lang="en-US" sz="1400" b="1" dirty="0">
                <a:solidFill>
                  <a:srgbClr val="003399"/>
                </a:solidFill>
              </a:rPr>
              <a:t> number (</a:t>
            </a:r>
            <a:r>
              <a:rPr lang="en-US" sz="1400" b="1" dirty="0">
                <a:solidFill>
                  <a:srgbClr val="FF0000"/>
                </a:solidFill>
              </a:rPr>
              <a:t>23</a:t>
            </a:r>
            <a:r>
              <a:rPr lang="en-US" sz="1400" b="1" dirty="0">
                <a:solidFill>
                  <a:srgbClr val="003399"/>
                </a:solidFill>
              </a:rPr>
              <a:t>) in the secondary oocyte and mature ovum 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828800" y="1752600"/>
            <a:ext cx="7696200" cy="33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algn="ctr" rtl="0">
              <a:spcBef>
                <a:spcPct val="50000"/>
              </a:spcBef>
            </a:pPr>
            <a:r>
              <a:rPr lang="en-US" sz="1600" b="1" i="1" dirty="0"/>
              <a:t>DIFFERENCES BETWEEN </a:t>
            </a:r>
            <a:r>
              <a:rPr lang="en-US" sz="1600" b="1" i="1" dirty="0" smtClean="0"/>
              <a:t>SPERMATOGENESIS AND </a:t>
            </a:r>
            <a:r>
              <a:rPr lang="en-US" sz="1600" b="1" i="1" dirty="0"/>
              <a:t>OOGENESIS </a:t>
            </a:r>
          </a:p>
        </p:txBody>
      </p:sp>
      <p:graphicFrame>
        <p:nvGraphicFramePr>
          <p:cNvPr id="10329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38952"/>
              </p:ext>
            </p:extLst>
          </p:nvPr>
        </p:nvGraphicFramePr>
        <p:xfrm>
          <a:off x="0" y="2466973"/>
          <a:ext cx="12192000" cy="4391026"/>
        </p:xfrm>
        <a:graphic>
          <a:graphicData uri="http://schemas.openxmlformats.org/drawingml/2006/table">
            <a:tbl>
              <a:tblPr rtl="1"/>
              <a:tblGrid>
                <a:gridCol w="6093669"/>
                <a:gridCol w="6098331"/>
              </a:tblGrid>
              <a:tr h="575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Oogenesis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Spermatogenesis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</a:tr>
              <a:tr h="575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Occurs in the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ovary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Occurs in the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testis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</a:tr>
              <a:tr h="575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Starts during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fetal life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Starts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after puberty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</a:tr>
              <a:tr h="575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Ends at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menopause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(45 years).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Continues till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old age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</a:tr>
              <a:tr h="104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Every daughter oogonium gives rise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ovum and 3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polar bodies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Every daughter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spermatogonium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gives rise to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equal spermatids.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</a:tr>
              <a:tr h="1045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stage of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transformation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occurs and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ovum is non-motile.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Every spermatid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transforms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a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motile sperm.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B0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56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2008</Words>
  <Application>Microsoft Office PowerPoint</Application>
  <PresentationFormat>Widescreen</PresentationFormat>
  <Paragraphs>238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Times New Roman</vt:lpstr>
      <vt:lpstr>Traditional Arabic</vt:lpstr>
      <vt:lpstr>Wingdings</vt:lpstr>
      <vt:lpstr>Office Theme</vt:lpstr>
      <vt:lpstr>PowerPoint Presentation</vt:lpstr>
      <vt:lpstr>Gametogenesis2</vt:lpstr>
      <vt:lpstr>Female Genital System</vt:lpstr>
      <vt:lpstr>PowerPoint Presentation</vt:lpstr>
      <vt:lpstr>PowerPoint Presentation</vt:lpstr>
      <vt:lpstr>Oogenesis</vt:lpstr>
      <vt:lpstr>Oogenesis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Terminology</vt:lpstr>
      <vt:lpstr>genetic diseases</vt:lpstr>
      <vt:lpstr>Numerical abnormalities</vt:lpstr>
      <vt:lpstr>Structural abnormalities</vt:lpstr>
      <vt:lpstr>Autosomal disorders</vt:lpstr>
      <vt:lpstr>Less frequent disorders</vt:lpstr>
      <vt:lpstr>Sex chromosomal disorders</vt:lpstr>
      <vt:lpstr>Klinefelter syndrome (47, XXY)</vt:lpstr>
      <vt:lpstr>Turner syndrome (45, X0)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</dc:creator>
  <cp:lastModifiedBy>Windows User</cp:lastModifiedBy>
  <cp:revision>31</cp:revision>
  <dcterms:created xsi:type="dcterms:W3CDTF">2016-02-07T16:59:49Z</dcterms:created>
  <dcterms:modified xsi:type="dcterms:W3CDTF">2019-02-06T09:20:38Z</dcterms:modified>
</cp:coreProperties>
</file>