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85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EE8BC-D60A-5ED4-80CD-D8D728CB79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676E7C-10F2-FC7C-98BD-18414BB08E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0235A-7F7E-FEDD-D2C9-5DA47268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EC24E-ABF3-7F65-F420-BA1AB06DD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A6449-5398-F034-DC8E-782D676EC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39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0BCE7-B62A-0089-FE47-57D9B207C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41AA60-B6F2-387E-3AE5-FA951AD350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07625-578E-753C-C2B4-29FF89A38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D65C4-2C71-89D4-438D-E392867D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668DA-CC51-E0B7-307E-0F04E7100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2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D9DD03-CE82-29E8-6FE9-F3818EC2E6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690457-6C7C-3AA6-86B3-29D000321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3C44C-E4F7-007B-6377-713022B92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7D0BF-4C53-B91A-50BC-6B05F4314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9470-C3A6-1B9E-AC45-6F9E82A3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38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D477F-71BC-36C4-C095-FFD1D7367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63A13-20D8-5A4B-3943-1A70DD291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A442A-D2D7-BCB9-186B-2970432CD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AC6F4-3589-F77D-4A2A-B6D28510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D7FE3-2A31-F401-9752-4E49AB80E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87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1C142-1BA1-C31B-13F3-8AD1B6A72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E4EE5F-E7E9-6F0E-7796-FC2118762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13A59-5D5A-8536-F3ED-B6938023F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0EABA-5040-158B-F791-38A832E50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61BAC-6D17-D163-D5CA-C13EC80A3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6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1585C-59AB-5F81-E724-7B803F081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08598-C622-D337-97DB-B5AD24BF15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C2737-DB3A-B343-F2F7-E1C68E7D0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9F4110-17CB-6B1E-731F-2040CB6DC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AB159-9994-9981-BDAF-C98536956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23C5E4-8396-1628-A7D0-60ECFAF27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4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AB55-AFD3-E1B1-C46C-D06E82C91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6D89F1-4A9A-D98A-C05B-B75EDA0E5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B8470-059B-F349-49A8-0B38F2A5F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C4F5AD-35DF-7888-6070-1125CE7A73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A706B6-9049-4406-5DB6-6E98EFCD53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CD83B2-DF02-CC54-9FE7-9F8BBA7A4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A9AB95-75FF-D543-90F6-047A11751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259833-5A39-578D-DF6B-DB668B8E8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227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BC1F9-8CEC-2EEF-09CA-0F47754FD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E4231F-81B9-3242-BD33-8B3B3E4D2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09E3AA-88DE-3CDB-2623-67340A3E2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04B143-3F39-AC0A-8957-E4D96C497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7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5CCBEC-4171-2652-CFF7-76143DBA1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A949CB-9299-F224-4A47-5794163E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41A315-E8EF-9908-3D45-C640A94C6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088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20460-7EF6-FA32-1913-8A83A7520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FE9B4-01E4-0CC1-2C28-07DD6673F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4B96F0-D07B-C974-BD97-6E06084A1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7A58B6-F452-F1BE-F1E5-34C423128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5E5F10-DF19-E9C9-2372-1F630B59C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BF12A6-D7C5-C84C-3D56-6C8316D59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99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B2090-E805-6ED6-F0CA-B3C8E75F6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E886A4-E5A9-7D0F-9143-62652A0FB2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C10D68-756F-19F8-B6D4-A8BFCC38A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6E38FA-0BEE-E4A7-05B1-3EC9EF7AA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94EF3C-B361-8C76-0185-C2CC9AC77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5C5DE-928F-2749-149C-9FB5E03A6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96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B567A7-BDB4-4205-23A5-6FD0BA54F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33E4CC-E65F-2FAB-7B88-115570132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FBF52-4475-3693-95B8-46A0D2C5A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D22EA-BBDB-308E-9DCE-7A403C5B8F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65802-3E4D-1639-B164-1885F9CED6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37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8650" y="451381"/>
            <a:ext cx="7884414" cy="40665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417195" defTabSz="914400"/>
            <a:r>
              <a:rPr lang="en-US" sz="5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Diabetes</a:t>
            </a:r>
            <a:r>
              <a:rPr lang="en-US" sz="5700" kern="1200" spc="-2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700" kern="1200" spc="-5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</a:t>
            </a:r>
            <a:r>
              <a:rPr lang="en-US" sz="5700" kern="1200" spc="2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700" kern="1200" spc="-5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Pregnancy</a:t>
            </a:r>
            <a:endParaRPr lang="en-US" sz="57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8649" y="4983276"/>
            <a:ext cx="7884414" cy="1126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5080">
              <a:lnSpc>
                <a:spcPct val="90000"/>
              </a:lnSpc>
              <a:spcBef>
                <a:spcPts val="1000"/>
              </a:spcBef>
            </a:pPr>
            <a:r>
              <a:rPr lang="en-US" sz="2400" kern="1200" spc="-4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Dr.</a:t>
            </a:r>
            <a:r>
              <a:rPr lang="en-US" sz="24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spc="-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Malek</a:t>
            </a:r>
            <a:r>
              <a:rPr lang="en-US" sz="2400" kern="1200" spc="-7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</a:t>
            </a:r>
            <a:r>
              <a:rPr lang="en-US" sz="2400" kern="1200" spc="-2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spc="-1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QASEM </a:t>
            </a:r>
          </a:p>
          <a:p>
            <a:pPr marR="5080">
              <a:lnSpc>
                <a:spcPct val="90000"/>
              </a:lnSpc>
              <a:spcBef>
                <a:spcPts val="1000"/>
              </a:spcBef>
            </a:pPr>
            <a:r>
              <a:rPr lang="en-US" sz="2400" kern="1200" spc="-484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spc="-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Fetal</a:t>
            </a:r>
            <a:r>
              <a:rPr lang="en-US" sz="2400" kern="1200" spc="-1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medicine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4718595"/>
            <a:ext cx="4057650" cy="18288"/>
          </a:xfrm>
          <a:custGeom>
            <a:avLst/>
            <a:gdLst>
              <a:gd name="connsiteX0" fmla="*/ 0 w 4057650"/>
              <a:gd name="connsiteY0" fmla="*/ 0 h 18288"/>
              <a:gd name="connsiteX1" fmla="*/ 757428 w 4057650"/>
              <a:gd name="connsiteY1" fmla="*/ 0 h 18288"/>
              <a:gd name="connsiteX2" fmla="*/ 1474279 w 4057650"/>
              <a:gd name="connsiteY2" fmla="*/ 0 h 18288"/>
              <a:gd name="connsiteX3" fmla="*/ 2191131 w 4057650"/>
              <a:gd name="connsiteY3" fmla="*/ 0 h 18288"/>
              <a:gd name="connsiteX4" fmla="*/ 2745676 w 4057650"/>
              <a:gd name="connsiteY4" fmla="*/ 0 h 18288"/>
              <a:gd name="connsiteX5" fmla="*/ 3340798 w 4057650"/>
              <a:gd name="connsiteY5" fmla="*/ 0 h 18288"/>
              <a:gd name="connsiteX6" fmla="*/ 4057650 w 4057650"/>
              <a:gd name="connsiteY6" fmla="*/ 0 h 18288"/>
              <a:gd name="connsiteX7" fmla="*/ 4057650 w 4057650"/>
              <a:gd name="connsiteY7" fmla="*/ 18288 h 18288"/>
              <a:gd name="connsiteX8" fmla="*/ 3381375 w 4057650"/>
              <a:gd name="connsiteY8" fmla="*/ 18288 h 18288"/>
              <a:gd name="connsiteX9" fmla="*/ 2826830 w 4057650"/>
              <a:gd name="connsiteY9" fmla="*/ 18288 h 18288"/>
              <a:gd name="connsiteX10" fmla="*/ 2272284 w 4057650"/>
              <a:gd name="connsiteY10" fmla="*/ 18288 h 18288"/>
              <a:gd name="connsiteX11" fmla="*/ 1555432 w 4057650"/>
              <a:gd name="connsiteY11" fmla="*/ 18288 h 18288"/>
              <a:gd name="connsiteX12" fmla="*/ 960310 w 4057650"/>
              <a:gd name="connsiteY12" fmla="*/ 18288 h 18288"/>
              <a:gd name="connsiteX13" fmla="*/ 0 w 4057650"/>
              <a:gd name="connsiteY13" fmla="*/ 18288 h 18288"/>
              <a:gd name="connsiteX14" fmla="*/ 0 w 405765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57650" h="18288" fill="none" extrusionOk="0">
                <a:moveTo>
                  <a:pt x="0" y="0"/>
                </a:moveTo>
                <a:cubicBezTo>
                  <a:pt x="371182" y="3227"/>
                  <a:pt x="494372" y="9222"/>
                  <a:pt x="757428" y="0"/>
                </a:cubicBezTo>
                <a:cubicBezTo>
                  <a:pt x="1020484" y="-9222"/>
                  <a:pt x="1116719" y="-4357"/>
                  <a:pt x="1474279" y="0"/>
                </a:cubicBezTo>
                <a:cubicBezTo>
                  <a:pt x="1831839" y="4357"/>
                  <a:pt x="1920973" y="-11809"/>
                  <a:pt x="2191131" y="0"/>
                </a:cubicBezTo>
                <a:cubicBezTo>
                  <a:pt x="2461289" y="11809"/>
                  <a:pt x="2589480" y="-22604"/>
                  <a:pt x="2745676" y="0"/>
                </a:cubicBezTo>
                <a:cubicBezTo>
                  <a:pt x="2901872" y="22604"/>
                  <a:pt x="3136452" y="-12306"/>
                  <a:pt x="3340798" y="0"/>
                </a:cubicBezTo>
                <a:cubicBezTo>
                  <a:pt x="3545144" y="12306"/>
                  <a:pt x="3766934" y="-21556"/>
                  <a:pt x="4057650" y="0"/>
                </a:cubicBezTo>
                <a:cubicBezTo>
                  <a:pt x="4057150" y="8855"/>
                  <a:pt x="4057759" y="14521"/>
                  <a:pt x="4057650" y="18288"/>
                </a:cubicBezTo>
                <a:cubicBezTo>
                  <a:pt x="3743404" y="40125"/>
                  <a:pt x="3625516" y="-14923"/>
                  <a:pt x="3381375" y="18288"/>
                </a:cubicBezTo>
                <a:cubicBezTo>
                  <a:pt x="3137235" y="51499"/>
                  <a:pt x="2946571" y="1"/>
                  <a:pt x="2826830" y="18288"/>
                </a:cubicBezTo>
                <a:cubicBezTo>
                  <a:pt x="2707090" y="36575"/>
                  <a:pt x="2402756" y="1432"/>
                  <a:pt x="2272284" y="18288"/>
                </a:cubicBezTo>
                <a:cubicBezTo>
                  <a:pt x="2141812" y="35144"/>
                  <a:pt x="1895935" y="18199"/>
                  <a:pt x="1555432" y="18288"/>
                </a:cubicBezTo>
                <a:cubicBezTo>
                  <a:pt x="1214929" y="18377"/>
                  <a:pt x="1103072" y="14503"/>
                  <a:pt x="960310" y="18288"/>
                </a:cubicBezTo>
                <a:cubicBezTo>
                  <a:pt x="817548" y="22073"/>
                  <a:pt x="402272" y="-29359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057650" h="18288" stroke="0" extrusionOk="0">
                <a:moveTo>
                  <a:pt x="0" y="0"/>
                </a:moveTo>
                <a:cubicBezTo>
                  <a:pt x="248348" y="13145"/>
                  <a:pt x="486117" y="25042"/>
                  <a:pt x="635698" y="0"/>
                </a:cubicBezTo>
                <a:cubicBezTo>
                  <a:pt x="785279" y="-25042"/>
                  <a:pt x="917762" y="-5537"/>
                  <a:pt x="1190244" y="0"/>
                </a:cubicBezTo>
                <a:cubicBezTo>
                  <a:pt x="1462726" y="5537"/>
                  <a:pt x="1667120" y="-21232"/>
                  <a:pt x="1947672" y="0"/>
                </a:cubicBezTo>
                <a:cubicBezTo>
                  <a:pt x="2228224" y="21232"/>
                  <a:pt x="2280631" y="-21698"/>
                  <a:pt x="2583370" y="0"/>
                </a:cubicBezTo>
                <a:cubicBezTo>
                  <a:pt x="2886109" y="21698"/>
                  <a:pt x="3022941" y="19647"/>
                  <a:pt x="3219069" y="0"/>
                </a:cubicBezTo>
                <a:cubicBezTo>
                  <a:pt x="3415197" y="-19647"/>
                  <a:pt x="3747500" y="26991"/>
                  <a:pt x="4057650" y="0"/>
                </a:cubicBezTo>
                <a:cubicBezTo>
                  <a:pt x="4056752" y="7180"/>
                  <a:pt x="4057819" y="13790"/>
                  <a:pt x="4057650" y="18288"/>
                </a:cubicBezTo>
                <a:cubicBezTo>
                  <a:pt x="3865148" y="-3313"/>
                  <a:pt x="3702543" y="49468"/>
                  <a:pt x="3381375" y="18288"/>
                </a:cubicBezTo>
                <a:cubicBezTo>
                  <a:pt x="3060208" y="-12892"/>
                  <a:pt x="2956571" y="-8678"/>
                  <a:pt x="2826830" y="18288"/>
                </a:cubicBezTo>
                <a:cubicBezTo>
                  <a:pt x="2697089" y="45254"/>
                  <a:pt x="2411031" y="43154"/>
                  <a:pt x="2150555" y="18288"/>
                </a:cubicBezTo>
                <a:cubicBezTo>
                  <a:pt x="1890080" y="-6578"/>
                  <a:pt x="1741827" y="-615"/>
                  <a:pt x="1474280" y="18288"/>
                </a:cubicBezTo>
                <a:cubicBezTo>
                  <a:pt x="1206734" y="37191"/>
                  <a:pt x="998203" y="33335"/>
                  <a:pt x="838581" y="18288"/>
                </a:cubicBezTo>
                <a:cubicBezTo>
                  <a:pt x="678959" y="3241"/>
                  <a:pt x="187101" y="-13212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04800"/>
            <a:ext cx="8686800" cy="14478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62865" rIns="0" bIns="0" rtlCol="0">
            <a:spAutoFit/>
          </a:bodyPr>
          <a:lstStyle/>
          <a:p>
            <a:pPr marL="3509645" marR="461009" indent="-3035300">
              <a:lnSpc>
                <a:spcPts val="5260"/>
              </a:lnSpc>
              <a:spcBef>
                <a:spcPts val="495"/>
              </a:spcBef>
            </a:pPr>
            <a:r>
              <a:rPr sz="4400" spc="-5" dirty="0"/>
              <a:t>Gestational</a:t>
            </a:r>
            <a:r>
              <a:rPr sz="4400" spc="15" dirty="0"/>
              <a:t> </a:t>
            </a:r>
            <a:r>
              <a:rPr sz="4400" dirty="0"/>
              <a:t>diabetes</a:t>
            </a:r>
            <a:r>
              <a:rPr sz="4400" spc="-10" dirty="0"/>
              <a:t> </a:t>
            </a:r>
            <a:r>
              <a:rPr sz="4400" spc="-5" dirty="0"/>
              <a:t>mellitus </a:t>
            </a:r>
            <a:r>
              <a:rPr sz="4400" spc="-1210" dirty="0"/>
              <a:t> </a:t>
            </a:r>
            <a:r>
              <a:rPr sz="4400" spc="-10" dirty="0"/>
              <a:t>(GDM)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333375" y="2362200"/>
            <a:ext cx="8582025" cy="1129284"/>
          </a:xfrm>
          <a:prstGeom prst="rect">
            <a:avLst/>
          </a:prstGeom>
          <a:solidFill>
            <a:schemeClr val="bg1"/>
          </a:solidFill>
          <a:ln w="38100">
            <a:solidFill>
              <a:srgbClr val="A4002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431165" indent="-343535">
              <a:lnSpc>
                <a:spcPct val="100000"/>
              </a:lnSpc>
              <a:spcBef>
                <a:spcPts val="305"/>
              </a:spcBef>
              <a:buFont typeface="Arial MT"/>
              <a:buChar char="•"/>
              <a:tabLst>
                <a:tab pos="431165" algn="l"/>
                <a:tab pos="431800" algn="l"/>
              </a:tabLst>
            </a:pPr>
            <a:r>
              <a:rPr sz="2400" b="1" spc="-5" dirty="0">
                <a:latin typeface="Arial"/>
                <a:cs typeface="Arial"/>
              </a:rPr>
              <a:t>Defined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as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diabetes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diagnosed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during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pregnancy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that</a:t>
            </a:r>
            <a:endParaRPr sz="2400">
              <a:latin typeface="Arial"/>
              <a:cs typeface="Arial"/>
            </a:endParaRPr>
          </a:p>
          <a:p>
            <a:pPr marL="431165">
              <a:lnSpc>
                <a:spcPts val="2865"/>
              </a:lnSpc>
              <a:spcBef>
                <a:spcPts val="45"/>
              </a:spcBef>
            </a:pPr>
            <a:r>
              <a:rPr sz="2400" b="1" spc="-10" dirty="0">
                <a:latin typeface="Arial"/>
                <a:cs typeface="Arial"/>
              </a:rPr>
              <a:t>hyperglycemia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first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detected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during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pregnancy</a:t>
            </a:r>
            <a:endParaRPr sz="2400">
              <a:latin typeface="Arial"/>
              <a:cs typeface="Arial"/>
            </a:endParaRPr>
          </a:p>
          <a:p>
            <a:pPr marL="431165" indent="-343535">
              <a:lnSpc>
                <a:spcPts val="2865"/>
              </a:lnSpc>
              <a:buFont typeface="Arial MT"/>
              <a:buChar char="•"/>
              <a:tabLst>
                <a:tab pos="431165" algn="l"/>
                <a:tab pos="431800" algn="l"/>
              </a:tabLst>
            </a:pPr>
            <a:r>
              <a:rPr sz="2400" b="1" dirty="0">
                <a:latin typeface="Arial"/>
                <a:cs typeface="Arial"/>
              </a:rPr>
              <a:t>Formally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recognized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by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O’Sullivan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and</a:t>
            </a:r>
            <a:r>
              <a:rPr sz="2400" b="1" spc="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Mahan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in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10" dirty="0">
                <a:latin typeface="Arial"/>
                <a:cs typeface="Arial"/>
              </a:rPr>
              <a:t>1964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381000"/>
            <a:ext cx="7191375" cy="731611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371475">
              <a:lnSpc>
                <a:spcPct val="100000"/>
              </a:lnSpc>
              <a:spcBef>
                <a:spcPts val="425"/>
              </a:spcBef>
            </a:pPr>
            <a:r>
              <a:rPr sz="4400" spc="5" dirty="0"/>
              <a:t>GDM</a:t>
            </a:r>
            <a:r>
              <a:rPr sz="4400" spc="-114" dirty="0"/>
              <a:t> </a:t>
            </a:r>
            <a:r>
              <a:rPr sz="4400" dirty="0"/>
              <a:t>complications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268922" y="1752600"/>
            <a:ext cx="8606155" cy="48793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0" indent="-286385">
              <a:lnSpc>
                <a:spcPct val="100000"/>
              </a:lnSpc>
              <a:spcBef>
                <a:spcPts val="105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2400" b="1" dirty="0">
                <a:latin typeface="Arial"/>
                <a:cs typeface="Arial"/>
              </a:rPr>
              <a:t>Maternal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hyperglycemia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independently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increased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15" dirty="0">
                <a:latin typeface="Arial"/>
                <a:cs typeface="Arial"/>
              </a:rPr>
              <a:t>the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risk</a:t>
            </a:r>
            <a:endParaRPr sz="2400" dirty="0">
              <a:latin typeface="Arial"/>
              <a:cs typeface="Arial"/>
            </a:endParaRPr>
          </a:p>
          <a:p>
            <a:pPr marL="298450">
              <a:lnSpc>
                <a:spcPts val="2865"/>
              </a:lnSpc>
              <a:spcBef>
                <a:spcPts val="50"/>
              </a:spcBef>
            </a:pPr>
            <a:r>
              <a:rPr sz="2400" b="1" spc="15" dirty="0">
                <a:latin typeface="Arial"/>
                <a:cs typeface="Arial"/>
              </a:rPr>
              <a:t>of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:</a:t>
            </a:r>
            <a:endParaRPr sz="2400" dirty="0">
              <a:latin typeface="Arial"/>
              <a:cs typeface="Arial"/>
            </a:endParaRPr>
          </a:p>
          <a:p>
            <a:pPr marL="298450" indent="-286385">
              <a:lnSpc>
                <a:spcPts val="2145"/>
              </a:lnSpc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1800" b="1" spc="-5" dirty="0">
                <a:latin typeface="Arial"/>
                <a:cs typeface="Arial"/>
              </a:rPr>
              <a:t>preterm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delivery</a:t>
            </a:r>
            <a:endParaRPr sz="1800" dirty="0">
              <a:latin typeface="Arial"/>
              <a:cs typeface="Arial"/>
            </a:endParaRPr>
          </a:p>
          <a:p>
            <a:pPr marL="298450" indent="-286385">
              <a:lnSpc>
                <a:spcPct val="100000"/>
              </a:lnSpc>
              <a:spcBef>
                <a:spcPts val="15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1800" b="1" spc="-5" dirty="0">
                <a:latin typeface="Arial"/>
                <a:cs typeface="Arial"/>
              </a:rPr>
              <a:t>caesarean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delivery</a:t>
            </a:r>
            <a:endParaRPr sz="1800" dirty="0">
              <a:latin typeface="Arial"/>
              <a:cs typeface="Arial"/>
            </a:endParaRPr>
          </a:p>
          <a:p>
            <a:pPr marL="361950" indent="-349885">
              <a:lnSpc>
                <a:spcPct val="100000"/>
              </a:lnSpc>
              <a:spcBef>
                <a:spcPts val="20"/>
              </a:spcBef>
              <a:buClr>
                <a:srgbClr val="A40020"/>
              </a:buClr>
              <a:buFont typeface="Arial MT"/>
              <a:buChar char="•"/>
              <a:tabLst>
                <a:tab pos="361950" algn="l"/>
                <a:tab pos="362585" algn="l"/>
              </a:tabLst>
            </a:pPr>
            <a:r>
              <a:rPr sz="1800" b="1" spc="-5" dirty="0">
                <a:latin typeface="Arial"/>
                <a:cs typeface="Arial"/>
              </a:rPr>
              <a:t>infants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born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large </a:t>
            </a:r>
            <a:r>
              <a:rPr sz="1800" b="1" spc="5" dirty="0">
                <a:latin typeface="Arial"/>
                <a:cs typeface="Arial"/>
              </a:rPr>
              <a:t>for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gestational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age</a:t>
            </a:r>
            <a:endParaRPr sz="1800" dirty="0">
              <a:latin typeface="Arial"/>
              <a:cs typeface="Arial"/>
            </a:endParaRPr>
          </a:p>
          <a:p>
            <a:pPr marL="298450" indent="-286385">
              <a:lnSpc>
                <a:spcPts val="2130"/>
              </a:lnSpc>
              <a:spcBef>
                <a:spcPts val="15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1800" b="1" spc="-5" dirty="0">
                <a:latin typeface="Arial"/>
                <a:cs typeface="Arial"/>
              </a:rPr>
              <a:t>admission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to</a:t>
            </a:r>
            <a:r>
              <a:rPr sz="1800" b="1" spc="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neonatal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intensive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care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unit</a:t>
            </a:r>
            <a:endParaRPr sz="1800" dirty="0">
              <a:latin typeface="Arial"/>
              <a:cs typeface="Arial"/>
            </a:endParaRPr>
          </a:p>
          <a:p>
            <a:pPr marL="298450" indent="-286385">
              <a:lnSpc>
                <a:spcPts val="2130"/>
              </a:lnSpc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1800" b="1" spc="-5" dirty="0">
                <a:latin typeface="Arial"/>
                <a:cs typeface="Arial"/>
              </a:rPr>
              <a:t>neonatal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hypoglycemia</a:t>
            </a:r>
            <a:endParaRPr sz="1800" dirty="0">
              <a:latin typeface="Arial"/>
              <a:cs typeface="Arial"/>
            </a:endParaRPr>
          </a:p>
          <a:p>
            <a:pPr marL="298450" indent="-286385">
              <a:lnSpc>
                <a:spcPct val="100000"/>
              </a:lnSpc>
              <a:spcBef>
                <a:spcPts val="20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1800" b="1" spc="-5" dirty="0">
                <a:latin typeface="Arial"/>
                <a:cs typeface="Arial"/>
              </a:rPr>
              <a:t>Hyperbilirubinemia</a:t>
            </a:r>
            <a:endParaRPr sz="1800" dirty="0">
              <a:latin typeface="Arial"/>
              <a:cs typeface="Arial"/>
            </a:endParaRPr>
          </a:p>
          <a:p>
            <a:pPr marL="298450" indent="-286385">
              <a:lnSpc>
                <a:spcPct val="100000"/>
              </a:lnSpc>
              <a:spcBef>
                <a:spcPts val="15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1800" b="1" spc="-5" dirty="0">
                <a:latin typeface="Arial"/>
                <a:cs typeface="Arial"/>
              </a:rPr>
              <a:t>Hypoglycemia</a:t>
            </a:r>
            <a:endParaRPr sz="1800" dirty="0">
              <a:latin typeface="Arial"/>
              <a:cs typeface="Arial"/>
            </a:endParaRPr>
          </a:p>
          <a:p>
            <a:pPr marL="298450" indent="-286385">
              <a:lnSpc>
                <a:spcPct val="100000"/>
              </a:lnSpc>
              <a:spcBef>
                <a:spcPts val="20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1800" b="1" spc="-5" dirty="0">
                <a:latin typeface="Arial"/>
                <a:cs typeface="Arial"/>
              </a:rPr>
              <a:t>Infection</a:t>
            </a:r>
            <a:r>
              <a:rPr sz="1800" b="1" spc="3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(vaginal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candidiasis,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UTI)</a:t>
            </a:r>
            <a:endParaRPr sz="1800" dirty="0">
              <a:latin typeface="Arial"/>
              <a:cs typeface="Arial"/>
            </a:endParaRPr>
          </a:p>
          <a:p>
            <a:pPr marL="298450" indent="-286385">
              <a:lnSpc>
                <a:spcPts val="2130"/>
              </a:lnSpc>
              <a:spcBef>
                <a:spcPts val="20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1800" b="1" spc="-5" dirty="0">
                <a:latin typeface="Arial"/>
                <a:cs typeface="Arial"/>
              </a:rPr>
              <a:t>Ketoacidosis</a:t>
            </a:r>
            <a:endParaRPr sz="1800" dirty="0">
              <a:latin typeface="Arial"/>
              <a:cs typeface="Arial"/>
            </a:endParaRPr>
          </a:p>
          <a:p>
            <a:pPr marL="298450" indent="-286385">
              <a:lnSpc>
                <a:spcPts val="2130"/>
              </a:lnSpc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1800" b="1" spc="-5" dirty="0">
                <a:latin typeface="Arial"/>
                <a:cs typeface="Arial"/>
              </a:rPr>
              <a:t>Deterioration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in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retinopathy</a:t>
            </a:r>
            <a:endParaRPr sz="1800" dirty="0">
              <a:latin typeface="Arial"/>
              <a:cs typeface="Arial"/>
            </a:endParaRPr>
          </a:p>
          <a:p>
            <a:pPr marL="298450" indent="-286385">
              <a:lnSpc>
                <a:spcPct val="100000"/>
              </a:lnSpc>
              <a:spcBef>
                <a:spcPts val="15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1800" b="1" spc="-10" dirty="0">
                <a:latin typeface="Arial"/>
                <a:cs typeface="Arial"/>
              </a:rPr>
              <a:t>Increased</a:t>
            </a:r>
            <a:r>
              <a:rPr sz="1800" b="1" spc="3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proteinuria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+</a:t>
            </a:r>
            <a:r>
              <a:rPr sz="1800" b="1" spc="-6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edema</a:t>
            </a:r>
            <a:endParaRPr sz="1800" dirty="0">
              <a:latin typeface="Arial"/>
              <a:cs typeface="Arial"/>
            </a:endParaRPr>
          </a:p>
          <a:p>
            <a:pPr marL="298450" indent="-286385">
              <a:lnSpc>
                <a:spcPct val="100000"/>
              </a:lnSpc>
              <a:spcBef>
                <a:spcPts val="20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1800" b="1" spc="-5" dirty="0">
                <a:latin typeface="Arial"/>
                <a:cs typeface="Arial"/>
              </a:rPr>
              <a:t>Miscarriage</a:t>
            </a:r>
            <a:endParaRPr sz="1800" dirty="0">
              <a:latin typeface="Arial"/>
              <a:cs typeface="Arial"/>
            </a:endParaRPr>
          </a:p>
          <a:p>
            <a:pPr marL="298450" indent="-286385">
              <a:lnSpc>
                <a:spcPct val="100000"/>
              </a:lnSpc>
              <a:spcBef>
                <a:spcPts val="20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1800" b="1" spc="-5" dirty="0">
                <a:latin typeface="Arial"/>
                <a:cs typeface="Arial"/>
              </a:rPr>
              <a:t>Polyhydramnios</a:t>
            </a:r>
            <a:endParaRPr sz="1800" dirty="0">
              <a:latin typeface="Arial"/>
              <a:cs typeface="Arial"/>
            </a:endParaRPr>
          </a:p>
          <a:p>
            <a:pPr marL="298450" indent="-286385">
              <a:lnSpc>
                <a:spcPts val="2130"/>
              </a:lnSpc>
              <a:spcBef>
                <a:spcPts val="15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1800" b="1" spc="-10" dirty="0">
                <a:latin typeface="Arial"/>
                <a:cs typeface="Arial"/>
              </a:rPr>
              <a:t>Preeclampsia</a:t>
            </a:r>
            <a:endParaRPr sz="1800" dirty="0">
              <a:latin typeface="Arial"/>
              <a:cs typeface="Arial"/>
            </a:endParaRPr>
          </a:p>
          <a:p>
            <a:pPr marL="298450" indent="-286385">
              <a:lnSpc>
                <a:spcPts val="2130"/>
              </a:lnSpc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1800" b="1" spc="-5" dirty="0">
                <a:latin typeface="Arial"/>
                <a:cs typeface="Arial"/>
              </a:rPr>
              <a:t>Thrombo-embolic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and</a:t>
            </a:r>
            <a:r>
              <a:rPr sz="1800" b="1" spc="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cardiovascular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diseases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295275"/>
            <a:ext cx="5191125" cy="731611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146050">
              <a:lnSpc>
                <a:spcPct val="100000"/>
              </a:lnSpc>
              <a:spcBef>
                <a:spcPts val="425"/>
              </a:spcBef>
            </a:pPr>
            <a:r>
              <a:rPr sz="4400" dirty="0"/>
              <a:t>Pathogenesis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171450" y="1828800"/>
            <a:ext cx="8801100" cy="39973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98450" marR="309880" indent="-286385">
              <a:lnSpc>
                <a:spcPct val="100000"/>
              </a:lnSpc>
              <a:spcBef>
                <a:spcPts val="125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2000" b="1" dirty="0">
                <a:latin typeface="Arial"/>
                <a:cs typeface="Arial"/>
              </a:rPr>
              <a:t>Pregnancy </a:t>
            </a:r>
            <a:r>
              <a:rPr sz="2000" b="1" spc="-10" dirty="0">
                <a:latin typeface="Arial"/>
                <a:cs typeface="Arial"/>
              </a:rPr>
              <a:t>is </a:t>
            </a:r>
            <a:r>
              <a:rPr sz="2000" b="1" dirty="0">
                <a:latin typeface="Arial"/>
                <a:cs typeface="Arial"/>
              </a:rPr>
              <a:t>characterized </a:t>
            </a:r>
            <a:r>
              <a:rPr sz="2000" b="1" spc="-5" dirty="0">
                <a:latin typeface="Arial"/>
                <a:cs typeface="Arial"/>
              </a:rPr>
              <a:t>by </a:t>
            </a:r>
            <a:r>
              <a:rPr sz="2000" b="1" dirty="0">
                <a:latin typeface="Arial"/>
                <a:cs typeface="Arial"/>
              </a:rPr>
              <a:t>insulin </a:t>
            </a:r>
            <a:r>
              <a:rPr sz="2000" b="1" spc="-5" dirty="0">
                <a:latin typeface="Arial"/>
                <a:cs typeface="Arial"/>
              </a:rPr>
              <a:t>resistance </a:t>
            </a:r>
            <a:r>
              <a:rPr sz="2000" b="1" spc="25" dirty="0">
                <a:latin typeface="Arial"/>
                <a:cs typeface="Arial"/>
              </a:rPr>
              <a:t>and </a:t>
            </a:r>
            <a:r>
              <a:rPr sz="2000" b="1" spc="3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hyperinsulinemia,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which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ensures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an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adequate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supply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of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glucose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20" dirty="0">
                <a:latin typeface="Arial"/>
                <a:cs typeface="Arial"/>
              </a:rPr>
              <a:t>for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the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fetus.</a:t>
            </a:r>
            <a:endParaRPr sz="2000" dirty="0">
              <a:latin typeface="Arial"/>
              <a:cs typeface="Arial"/>
            </a:endParaRPr>
          </a:p>
          <a:p>
            <a:pPr marL="298450" marR="5080" indent="-286385">
              <a:lnSpc>
                <a:spcPct val="100000"/>
              </a:lnSpc>
              <a:spcBef>
                <a:spcPts val="10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2000" b="1" spc="10" dirty="0">
                <a:latin typeface="Arial"/>
                <a:cs typeface="Arial"/>
              </a:rPr>
              <a:t>The </a:t>
            </a:r>
            <a:r>
              <a:rPr sz="2000" b="1" dirty="0">
                <a:latin typeface="Arial"/>
                <a:cs typeface="Arial"/>
              </a:rPr>
              <a:t>resistance </a:t>
            </a:r>
            <a:r>
              <a:rPr sz="2000" b="1" spc="10" dirty="0">
                <a:latin typeface="Arial"/>
                <a:cs typeface="Arial"/>
              </a:rPr>
              <a:t>due to </a:t>
            </a:r>
            <a:r>
              <a:rPr sz="2000" b="1" spc="5" dirty="0">
                <a:latin typeface="Arial"/>
                <a:cs typeface="Arial"/>
              </a:rPr>
              <a:t>placental </a:t>
            </a:r>
            <a:r>
              <a:rPr sz="2000" b="1" spc="-5" dirty="0">
                <a:latin typeface="Arial"/>
                <a:cs typeface="Arial"/>
              </a:rPr>
              <a:t>secretion </a:t>
            </a:r>
            <a:r>
              <a:rPr sz="2000" b="1" spc="-10" dirty="0">
                <a:latin typeface="Arial"/>
                <a:cs typeface="Arial"/>
              </a:rPr>
              <a:t>of </a:t>
            </a:r>
            <a:r>
              <a:rPr sz="2000" b="1" spc="-5" dirty="0">
                <a:latin typeface="Arial"/>
                <a:cs typeface="Arial"/>
              </a:rPr>
              <a:t>diabetogenic </a:t>
            </a:r>
            <a:r>
              <a:rPr sz="2000" b="1" spc="5" dirty="0">
                <a:latin typeface="Arial"/>
                <a:cs typeface="Arial"/>
              </a:rPr>
              <a:t>hormones 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including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growth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hormone,</a:t>
            </a:r>
            <a:r>
              <a:rPr sz="2000" b="1" spc="2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corticotropin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releasing</a:t>
            </a:r>
            <a:r>
              <a:rPr sz="2000" b="1" spc="2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hormone,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placental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lactogen, </a:t>
            </a:r>
            <a:r>
              <a:rPr sz="2000" b="1" spc="25" dirty="0">
                <a:latin typeface="Arial"/>
                <a:cs typeface="Arial"/>
              </a:rPr>
              <a:t>and </a:t>
            </a:r>
            <a:r>
              <a:rPr sz="2000" b="1" dirty="0">
                <a:latin typeface="Arial"/>
                <a:cs typeface="Arial"/>
              </a:rPr>
              <a:t>progesterone, </a:t>
            </a:r>
            <a:r>
              <a:rPr sz="2000" b="1" spc="15" dirty="0">
                <a:latin typeface="Arial"/>
                <a:cs typeface="Arial"/>
              </a:rPr>
              <a:t>as </a:t>
            </a:r>
            <a:r>
              <a:rPr sz="2000" b="1" dirty="0">
                <a:latin typeface="Arial"/>
                <a:cs typeface="Arial"/>
              </a:rPr>
              <a:t>well </a:t>
            </a:r>
            <a:r>
              <a:rPr sz="2000" b="1" spc="15" dirty="0">
                <a:latin typeface="Arial"/>
                <a:cs typeface="Arial"/>
              </a:rPr>
              <a:t>as </a:t>
            </a:r>
            <a:r>
              <a:rPr sz="2000" b="1" spc="-5" dirty="0">
                <a:latin typeface="Arial"/>
                <a:cs typeface="Arial"/>
              </a:rPr>
              <a:t>increased </a:t>
            </a:r>
            <a:r>
              <a:rPr sz="2000" b="1" spc="-10" dirty="0">
                <a:latin typeface="Arial"/>
                <a:cs typeface="Arial"/>
              </a:rPr>
              <a:t>maternal </a:t>
            </a:r>
            <a:r>
              <a:rPr sz="2000" b="1" dirty="0">
                <a:latin typeface="Arial"/>
                <a:cs typeface="Arial"/>
              </a:rPr>
              <a:t>adipose 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deposition.</a:t>
            </a:r>
            <a:endParaRPr sz="2000" dirty="0">
              <a:latin typeface="Arial"/>
              <a:cs typeface="Arial"/>
            </a:endParaRPr>
          </a:p>
          <a:p>
            <a:pPr marL="298450" indent="-286385">
              <a:lnSpc>
                <a:spcPct val="100000"/>
              </a:lnSpc>
              <a:spcBef>
                <a:spcPts val="15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2000" b="1" spc="-5" dirty="0">
                <a:latin typeface="Arial"/>
                <a:cs typeface="Arial"/>
              </a:rPr>
              <a:t>These</a:t>
            </a:r>
            <a:r>
              <a:rPr sz="2000" b="1" spc="4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and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other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endocrinologic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metabolic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changes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ensure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that</a:t>
            </a:r>
            <a:endParaRPr sz="2000" dirty="0">
              <a:latin typeface="Arial"/>
              <a:cs typeface="Arial"/>
            </a:endParaRPr>
          </a:p>
          <a:p>
            <a:pPr marL="298450">
              <a:lnSpc>
                <a:spcPct val="100000"/>
              </a:lnSpc>
            </a:pPr>
            <a:r>
              <a:rPr sz="2000" b="1" spc="-5" dirty="0">
                <a:latin typeface="Arial"/>
                <a:cs typeface="Arial"/>
              </a:rPr>
              <a:t>the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fetus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25" dirty="0">
                <a:latin typeface="Arial"/>
                <a:cs typeface="Arial"/>
              </a:rPr>
              <a:t>has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a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good </a:t>
            </a:r>
            <a:r>
              <a:rPr sz="2000" b="1" spc="-5" dirty="0">
                <a:latin typeface="Arial"/>
                <a:cs typeface="Arial"/>
              </a:rPr>
              <a:t>supply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of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fuel and </a:t>
            </a:r>
            <a:r>
              <a:rPr sz="2000" b="1" spc="-5" dirty="0">
                <a:latin typeface="Arial"/>
                <a:cs typeface="Arial"/>
              </a:rPr>
              <a:t>nutrients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at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all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times.</a:t>
            </a:r>
            <a:endParaRPr sz="2000" dirty="0">
              <a:latin typeface="Arial"/>
              <a:cs typeface="Arial"/>
            </a:endParaRPr>
          </a:p>
          <a:p>
            <a:pPr marL="298450" marR="257810" indent="-286385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2000" b="1" dirty="0">
                <a:latin typeface="Arial"/>
                <a:cs typeface="Arial"/>
              </a:rPr>
              <a:t>Gestational </a:t>
            </a:r>
            <a:r>
              <a:rPr sz="2000" b="1" spc="5" dirty="0">
                <a:latin typeface="Arial"/>
                <a:cs typeface="Arial"/>
              </a:rPr>
              <a:t>diabetes occurs </a:t>
            </a:r>
            <a:r>
              <a:rPr sz="2000" b="1" spc="-10" dirty="0">
                <a:latin typeface="Arial"/>
                <a:cs typeface="Arial"/>
              </a:rPr>
              <a:t>in women </a:t>
            </a:r>
            <a:r>
              <a:rPr sz="2000" b="1" dirty="0">
                <a:latin typeface="Arial"/>
                <a:cs typeface="Arial"/>
              </a:rPr>
              <a:t>whose pancreatic function </a:t>
            </a:r>
            <a:r>
              <a:rPr sz="2000" b="1" spc="25" dirty="0">
                <a:latin typeface="Arial"/>
                <a:cs typeface="Arial"/>
              </a:rPr>
              <a:t>is </a:t>
            </a:r>
            <a:r>
              <a:rPr sz="2000" b="1" spc="-545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not </a:t>
            </a:r>
            <a:r>
              <a:rPr sz="2000" b="1" spc="-10" dirty="0">
                <a:latin typeface="Arial"/>
                <a:cs typeface="Arial"/>
              </a:rPr>
              <a:t>sufficient </a:t>
            </a:r>
            <a:r>
              <a:rPr sz="2000" b="1" spc="-25" dirty="0">
                <a:latin typeface="Arial"/>
                <a:cs typeface="Arial"/>
              </a:rPr>
              <a:t>to </a:t>
            </a:r>
            <a:r>
              <a:rPr sz="2000" b="1" spc="5" dirty="0">
                <a:latin typeface="Arial"/>
                <a:cs typeface="Arial"/>
              </a:rPr>
              <a:t>secrete </a:t>
            </a:r>
            <a:r>
              <a:rPr sz="2000" b="1" spc="-5" dirty="0">
                <a:latin typeface="Arial"/>
                <a:cs typeface="Arial"/>
              </a:rPr>
              <a:t>adequate </a:t>
            </a:r>
            <a:r>
              <a:rPr sz="2000" b="1" spc="5" dirty="0">
                <a:latin typeface="Arial"/>
                <a:cs typeface="Arial"/>
              </a:rPr>
              <a:t>amounts </a:t>
            </a:r>
            <a:r>
              <a:rPr sz="2000" b="1" spc="-10" dirty="0">
                <a:latin typeface="Arial"/>
                <a:cs typeface="Arial"/>
              </a:rPr>
              <a:t>of </a:t>
            </a:r>
            <a:r>
              <a:rPr sz="2000" b="1" dirty="0">
                <a:latin typeface="Arial"/>
                <a:cs typeface="Arial"/>
              </a:rPr>
              <a:t>additional insulin </a:t>
            </a:r>
            <a:r>
              <a:rPr sz="2000" b="1" spc="-25" dirty="0">
                <a:latin typeface="Arial"/>
                <a:cs typeface="Arial"/>
              </a:rPr>
              <a:t>to 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overcome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spc="20" dirty="0">
                <a:latin typeface="Arial"/>
                <a:cs typeface="Arial"/>
              </a:rPr>
              <a:t>the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insulin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resistance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created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30" dirty="0">
                <a:latin typeface="Arial"/>
                <a:cs typeface="Arial"/>
              </a:rPr>
              <a:t>by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changes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25" dirty="0">
                <a:latin typeface="Arial"/>
                <a:cs typeface="Arial"/>
              </a:rPr>
              <a:t>in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diabetogenic </a:t>
            </a:r>
            <a:r>
              <a:rPr sz="2000" b="1" spc="-54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hormones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during </a:t>
            </a:r>
            <a:r>
              <a:rPr sz="2000" b="1" spc="-15" dirty="0">
                <a:latin typeface="Arial"/>
                <a:cs typeface="Arial"/>
              </a:rPr>
              <a:t>pregnancy.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028" y="76200"/>
            <a:ext cx="8683943" cy="2067169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62865" rIns="0" bIns="0" rtlCol="0">
            <a:spAutoFit/>
          </a:bodyPr>
          <a:lstStyle/>
          <a:p>
            <a:pPr marL="2839720" marR="883285" indent="-1943735">
              <a:lnSpc>
                <a:spcPts val="5260"/>
              </a:lnSpc>
              <a:spcBef>
                <a:spcPts val="495"/>
              </a:spcBef>
            </a:pPr>
            <a:r>
              <a:rPr sz="4400" dirty="0"/>
              <a:t>Metabolic</a:t>
            </a:r>
            <a:r>
              <a:rPr sz="4400" spc="-50" dirty="0"/>
              <a:t> </a:t>
            </a:r>
            <a:r>
              <a:rPr sz="4400" spc="5" dirty="0"/>
              <a:t>changes</a:t>
            </a:r>
            <a:r>
              <a:rPr sz="4400" spc="-40" dirty="0"/>
              <a:t> </a:t>
            </a:r>
            <a:r>
              <a:rPr sz="4400" spc="-5" dirty="0"/>
              <a:t>during </a:t>
            </a:r>
            <a:r>
              <a:rPr sz="4400" spc="-1205" dirty="0"/>
              <a:t> </a:t>
            </a:r>
            <a:r>
              <a:rPr sz="4400" dirty="0"/>
              <a:t>pregnancy: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4800" y="2362200"/>
            <a:ext cx="7828915" cy="387350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298450" marR="300990" indent="-286385">
              <a:lnSpc>
                <a:spcPct val="102400"/>
              </a:lnSpc>
              <a:spcBef>
                <a:spcPts val="45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2750" b="1" spc="25" dirty="0">
                <a:latin typeface="Arial"/>
                <a:cs typeface="Arial"/>
              </a:rPr>
              <a:t>there</a:t>
            </a:r>
            <a:r>
              <a:rPr sz="2750" b="1" spc="15" dirty="0">
                <a:latin typeface="Arial"/>
                <a:cs typeface="Arial"/>
              </a:rPr>
              <a:t> </a:t>
            </a:r>
            <a:r>
              <a:rPr sz="2750" b="1" spc="-5" dirty="0">
                <a:latin typeface="Arial"/>
                <a:cs typeface="Arial"/>
              </a:rPr>
              <a:t>is</a:t>
            </a:r>
            <a:r>
              <a:rPr sz="2750" b="1" spc="20" dirty="0">
                <a:latin typeface="Arial"/>
                <a:cs typeface="Arial"/>
              </a:rPr>
              <a:t> </a:t>
            </a:r>
            <a:r>
              <a:rPr sz="2750" b="1" spc="10" dirty="0">
                <a:latin typeface="Arial"/>
                <a:cs typeface="Arial"/>
              </a:rPr>
              <a:t>a</a:t>
            </a:r>
            <a:r>
              <a:rPr sz="2750" b="1" spc="85" dirty="0">
                <a:latin typeface="Arial"/>
                <a:cs typeface="Arial"/>
              </a:rPr>
              <a:t> </a:t>
            </a:r>
            <a:r>
              <a:rPr sz="2750" b="1" spc="15" dirty="0">
                <a:latin typeface="Arial"/>
                <a:cs typeface="Arial"/>
              </a:rPr>
              <a:t>significant</a:t>
            </a:r>
            <a:r>
              <a:rPr sz="2750" b="1" spc="35" dirty="0">
                <a:latin typeface="Arial"/>
                <a:cs typeface="Arial"/>
              </a:rPr>
              <a:t> 30%</a:t>
            </a:r>
            <a:r>
              <a:rPr sz="2750" b="1" spc="-10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increase </a:t>
            </a:r>
            <a:r>
              <a:rPr sz="2750" b="1" spc="35" dirty="0">
                <a:latin typeface="Arial"/>
                <a:cs typeface="Arial"/>
              </a:rPr>
              <a:t>in</a:t>
            </a:r>
            <a:r>
              <a:rPr sz="2750" b="1" spc="15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basal </a:t>
            </a:r>
            <a:r>
              <a:rPr sz="2750" b="1" spc="-750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hepatic</a:t>
            </a:r>
            <a:r>
              <a:rPr sz="2750" b="1" spc="10" dirty="0">
                <a:latin typeface="Arial"/>
                <a:cs typeface="Arial"/>
              </a:rPr>
              <a:t> </a:t>
            </a:r>
            <a:r>
              <a:rPr sz="2750" b="1" spc="30" dirty="0">
                <a:latin typeface="Arial"/>
                <a:cs typeface="Arial"/>
              </a:rPr>
              <a:t>glucose</a:t>
            </a:r>
            <a:r>
              <a:rPr sz="2750" b="1" spc="10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production</a:t>
            </a:r>
            <a:r>
              <a:rPr sz="2750" b="1" spc="80" dirty="0">
                <a:latin typeface="Arial"/>
                <a:cs typeface="Arial"/>
              </a:rPr>
              <a:t> </a:t>
            </a:r>
            <a:r>
              <a:rPr sz="2750" b="1" spc="-10" dirty="0">
                <a:latin typeface="Arial"/>
                <a:cs typeface="Arial"/>
              </a:rPr>
              <a:t>by</a:t>
            </a:r>
            <a:r>
              <a:rPr sz="2750" b="1" spc="80" dirty="0">
                <a:latin typeface="Arial"/>
                <a:cs typeface="Arial"/>
              </a:rPr>
              <a:t> </a:t>
            </a:r>
            <a:r>
              <a:rPr sz="2750" b="1" spc="10" dirty="0">
                <a:latin typeface="Arial"/>
                <a:cs typeface="Arial"/>
              </a:rPr>
              <a:t>the </a:t>
            </a:r>
            <a:r>
              <a:rPr sz="2750" b="1" spc="15" dirty="0">
                <a:latin typeface="Arial"/>
                <a:cs typeface="Arial"/>
              </a:rPr>
              <a:t>third </a:t>
            </a:r>
            <a:r>
              <a:rPr sz="2750" b="1" spc="20" dirty="0">
                <a:latin typeface="Arial"/>
                <a:cs typeface="Arial"/>
              </a:rPr>
              <a:t> </a:t>
            </a:r>
            <a:r>
              <a:rPr sz="2750" b="1" spc="25" dirty="0">
                <a:latin typeface="Arial"/>
                <a:cs typeface="Arial"/>
              </a:rPr>
              <a:t>trimester</a:t>
            </a:r>
            <a:r>
              <a:rPr sz="2750" b="1" spc="-50" dirty="0">
                <a:latin typeface="Arial"/>
                <a:cs typeface="Arial"/>
              </a:rPr>
              <a:t> </a:t>
            </a:r>
            <a:r>
              <a:rPr sz="2750" b="1" spc="25" dirty="0">
                <a:latin typeface="Arial"/>
                <a:cs typeface="Arial"/>
              </a:rPr>
              <a:t>of</a:t>
            </a:r>
            <a:r>
              <a:rPr sz="2750" b="1" spc="30" dirty="0">
                <a:latin typeface="Arial"/>
                <a:cs typeface="Arial"/>
              </a:rPr>
              <a:t> </a:t>
            </a:r>
            <a:r>
              <a:rPr sz="2750" b="1" dirty="0">
                <a:latin typeface="Arial"/>
                <a:cs typeface="Arial"/>
              </a:rPr>
              <a:t>pregnancy.</a:t>
            </a:r>
            <a:endParaRPr sz="2750" dirty="0">
              <a:latin typeface="Arial"/>
              <a:cs typeface="Arial"/>
            </a:endParaRPr>
          </a:p>
          <a:p>
            <a:pPr marL="298450" marR="5080" indent="-286385">
              <a:lnSpc>
                <a:spcPts val="3379"/>
              </a:lnSpc>
              <a:spcBef>
                <a:spcPts val="125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2750" b="1" spc="35" dirty="0">
                <a:latin typeface="Arial"/>
                <a:cs typeface="Arial"/>
              </a:rPr>
              <a:t>50%</a:t>
            </a:r>
            <a:r>
              <a:rPr sz="2750" b="1" spc="-20" dirty="0">
                <a:latin typeface="Arial"/>
                <a:cs typeface="Arial"/>
              </a:rPr>
              <a:t> </a:t>
            </a:r>
            <a:r>
              <a:rPr sz="2750" b="1" spc="35" dirty="0">
                <a:latin typeface="Arial"/>
                <a:cs typeface="Arial"/>
              </a:rPr>
              <a:t>to</a:t>
            </a:r>
            <a:r>
              <a:rPr sz="2750" b="1" spc="5" dirty="0">
                <a:latin typeface="Arial"/>
                <a:cs typeface="Arial"/>
              </a:rPr>
              <a:t> </a:t>
            </a:r>
            <a:r>
              <a:rPr sz="2750" b="1" spc="35" dirty="0">
                <a:latin typeface="Arial"/>
                <a:cs typeface="Arial"/>
              </a:rPr>
              <a:t>60%</a:t>
            </a:r>
            <a:r>
              <a:rPr sz="2750" b="1" spc="-20" dirty="0">
                <a:latin typeface="Arial"/>
                <a:cs typeface="Arial"/>
              </a:rPr>
              <a:t> </a:t>
            </a:r>
            <a:r>
              <a:rPr sz="2750" b="1" spc="30" dirty="0">
                <a:latin typeface="Arial"/>
                <a:cs typeface="Arial"/>
              </a:rPr>
              <a:t>decrease</a:t>
            </a:r>
            <a:r>
              <a:rPr sz="2750" b="1" spc="5" dirty="0">
                <a:latin typeface="Arial"/>
                <a:cs typeface="Arial"/>
              </a:rPr>
              <a:t> </a:t>
            </a:r>
            <a:r>
              <a:rPr sz="2750" b="1" dirty="0">
                <a:latin typeface="Arial"/>
                <a:cs typeface="Arial"/>
              </a:rPr>
              <a:t>in</a:t>
            </a:r>
            <a:r>
              <a:rPr sz="2750" b="1" spc="5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insulin</a:t>
            </a:r>
            <a:r>
              <a:rPr sz="2750" b="1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sensitivity</a:t>
            </a:r>
            <a:r>
              <a:rPr sz="2750" b="1" spc="5" dirty="0">
                <a:latin typeface="Arial"/>
                <a:cs typeface="Arial"/>
              </a:rPr>
              <a:t> </a:t>
            </a:r>
            <a:r>
              <a:rPr sz="2750" b="1" spc="35" dirty="0">
                <a:latin typeface="Arial"/>
                <a:cs typeface="Arial"/>
              </a:rPr>
              <a:t>in </a:t>
            </a:r>
            <a:r>
              <a:rPr sz="2750" b="1" spc="-750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late</a:t>
            </a:r>
            <a:r>
              <a:rPr sz="2750" b="1" spc="5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gestation.</a:t>
            </a:r>
            <a:endParaRPr sz="2750" dirty="0">
              <a:latin typeface="Arial"/>
              <a:cs typeface="Arial"/>
            </a:endParaRPr>
          </a:p>
          <a:p>
            <a:pPr marL="298450" indent="-286385">
              <a:lnSpc>
                <a:spcPts val="3180"/>
              </a:lnSpc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2750" b="1" spc="20" dirty="0">
                <a:latin typeface="Arial"/>
                <a:cs typeface="Arial"/>
              </a:rPr>
              <a:t>Normal</a:t>
            </a:r>
            <a:r>
              <a:rPr sz="2750" b="1" spc="30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pregnancy</a:t>
            </a:r>
            <a:r>
              <a:rPr sz="2750" b="1" spc="85" dirty="0">
                <a:latin typeface="Arial"/>
                <a:cs typeface="Arial"/>
              </a:rPr>
              <a:t> </a:t>
            </a:r>
            <a:r>
              <a:rPr sz="2750" b="1" spc="-5" dirty="0">
                <a:latin typeface="Arial"/>
                <a:cs typeface="Arial"/>
              </a:rPr>
              <a:t>is</a:t>
            </a:r>
            <a:r>
              <a:rPr sz="2750" b="1" spc="5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characterized</a:t>
            </a:r>
            <a:r>
              <a:rPr sz="2750" b="1" spc="80" dirty="0">
                <a:latin typeface="Arial"/>
                <a:cs typeface="Arial"/>
              </a:rPr>
              <a:t> </a:t>
            </a:r>
            <a:r>
              <a:rPr sz="2750" b="1" spc="5" dirty="0">
                <a:latin typeface="Arial"/>
                <a:cs typeface="Arial"/>
              </a:rPr>
              <a:t>by:</a:t>
            </a:r>
            <a:endParaRPr sz="2750" dirty="0">
              <a:latin typeface="Arial"/>
              <a:cs typeface="Arial"/>
            </a:endParaRPr>
          </a:p>
          <a:p>
            <a:pPr marL="298450" indent="-286385">
              <a:lnSpc>
                <a:spcPct val="100000"/>
              </a:lnSpc>
              <a:spcBef>
                <a:spcPts val="80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2750" b="1" spc="20" dirty="0">
                <a:latin typeface="Arial"/>
                <a:cs typeface="Arial"/>
              </a:rPr>
              <a:t>Mild</a:t>
            </a:r>
            <a:r>
              <a:rPr sz="2750" b="1" spc="5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fasting</a:t>
            </a:r>
            <a:r>
              <a:rPr sz="2750" b="1" spc="10" dirty="0">
                <a:latin typeface="Arial"/>
                <a:cs typeface="Arial"/>
              </a:rPr>
              <a:t> </a:t>
            </a:r>
            <a:r>
              <a:rPr sz="2750" b="1" spc="25" dirty="0">
                <a:latin typeface="Arial"/>
                <a:cs typeface="Arial"/>
              </a:rPr>
              <a:t>hypoglycemia</a:t>
            </a:r>
            <a:endParaRPr sz="2750" dirty="0">
              <a:latin typeface="Arial"/>
              <a:cs typeface="Arial"/>
            </a:endParaRPr>
          </a:p>
          <a:p>
            <a:pPr marL="298450" indent="-286385">
              <a:lnSpc>
                <a:spcPct val="100000"/>
              </a:lnSpc>
              <a:spcBef>
                <a:spcPts val="80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2750" b="1" spc="20" dirty="0">
                <a:latin typeface="Arial"/>
                <a:cs typeface="Arial"/>
              </a:rPr>
              <a:t>Postprandial</a:t>
            </a:r>
            <a:r>
              <a:rPr sz="2750" b="1" spc="15" dirty="0">
                <a:latin typeface="Arial"/>
                <a:cs typeface="Arial"/>
              </a:rPr>
              <a:t> </a:t>
            </a:r>
            <a:r>
              <a:rPr sz="2750" b="1" spc="25" dirty="0">
                <a:latin typeface="Arial"/>
                <a:cs typeface="Arial"/>
              </a:rPr>
              <a:t>hyperglycemia</a:t>
            </a:r>
            <a:endParaRPr sz="2750" dirty="0">
              <a:latin typeface="Arial"/>
              <a:cs typeface="Arial"/>
            </a:endParaRPr>
          </a:p>
          <a:p>
            <a:pPr marL="298450" indent="-286385">
              <a:lnSpc>
                <a:spcPct val="100000"/>
              </a:lnSpc>
              <a:spcBef>
                <a:spcPts val="80"/>
              </a:spcBef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2750" b="1" spc="25" dirty="0">
                <a:latin typeface="Arial"/>
                <a:cs typeface="Arial"/>
              </a:rPr>
              <a:t>Hyperinsulinemia</a:t>
            </a:r>
            <a:endParaRPr sz="27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08332" y="1143000"/>
            <a:ext cx="8477885" cy="376577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065" marR="68580" algn="ctr">
              <a:lnSpc>
                <a:spcPct val="100000"/>
              </a:lnSpc>
              <a:spcBef>
                <a:spcPts val="125"/>
              </a:spcBef>
            </a:pPr>
            <a:r>
              <a:rPr sz="2000" b="1" spc="10" dirty="0">
                <a:latin typeface="Arial"/>
                <a:cs typeface="Arial"/>
              </a:rPr>
              <a:t>women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with</a:t>
            </a:r>
            <a:r>
              <a:rPr sz="2000" b="1" spc="20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GDM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had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Elevated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Fasting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plasma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glucose,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elevated </a:t>
            </a:r>
            <a:r>
              <a:rPr sz="2000" b="1" spc="-54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post-prandial</a:t>
            </a:r>
            <a:r>
              <a:rPr sz="2000" b="1" dirty="0">
                <a:latin typeface="Arial"/>
                <a:cs typeface="Arial"/>
              </a:rPr>
              <a:t> glucose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levels.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050">
              <a:latin typeface="Arial"/>
              <a:cs typeface="Arial"/>
            </a:endParaRPr>
          </a:p>
          <a:p>
            <a:pPr marL="620395" marR="5080" indent="-595630">
              <a:lnSpc>
                <a:spcPct val="100000"/>
              </a:lnSpc>
            </a:pPr>
            <a:r>
              <a:rPr sz="2000" b="1" spc="5" dirty="0">
                <a:latin typeface="Arial"/>
                <a:cs typeface="Arial"/>
              </a:rPr>
              <a:t>There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is</a:t>
            </a:r>
            <a:r>
              <a:rPr sz="2000" b="1" spc="4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an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increase</a:t>
            </a:r>
            <a:r>
              <a:rPr sz="2000" b="1" spc="4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in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basal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endogenous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glucose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production,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similar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to</a:t>
            </a:r>
            <a:r>
              <a:rPr sz="2000" b="1" dirty="0">
                <a:latin typeface="Arial"/>
                <a:cs typeface="Arial"/>
              </a:rPr>
              <a:t> that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observed </a:t>
            </a:r>
            <a:r>
              <a:rPr sz="2000" b="1" spc="-10" dirty="0">
                <a:latin typeface="Arial"/>
                <a:cs typeface="Arial"/>
              </a:rPr>
              <a:t>in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subjects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with </a:t>
            </a:r>
            <a:r>
              <a:rPr sz="2000" b="1" spc="-10" dirty="0">
                <a:latin typeface="Arial"/>
                <a:cs typeface="Arial"/>
              </a:rPr>
              <a:t>normal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glucose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tolerance.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Arial"/>
              <a:cs typeface="Arial"/>
            </a:endParaRPr>
          </a:p>
          <a:p>
            <a:pPr marL="110489" marR="173355" algn="ctr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the </a:t>
            </a:r>
            <a:r>
              <a:rPr sz="2000" b="1" spc="-5" dirty="0">
                <a:latin typeface="Arial"/>
                <a:cs typeface="Arial"/>
              </a:rPr>
              <a:t>ability </a:t>
            </a:r>
            <a:r>
              <a:rPr sz="2000" b="1" spc="-10" dirty="0">
                <a:latin typeface="Arial"/>
                <a:cs typeface="Arial"/>
              </a:rPr>
              <a:t>of </a:t>
            </a:r>
            <a:r>
              <a:rPr sz="2000" b="1" dirty="0">
                <a:latin typeface="Arial"/>
                <a:cs typeface="Arial"/>
              </a:rPr>
              <a:t>insulin </a:t>
            </a:r>
            <a:r>
              <a:rPr sz="2000" b="1" spc="10" dirty="0">
                <a:latin typeface="Arial"/>
                <a:cs typeface="Arial"/>
              </a:rPr>
              <a:t>to </a:t>
            </a:r>
            <a:r>
              <a:rPr sz="2000" b="1" dirty="0">
                <a:latin typeface="Arial"/>
                <a:cs typeface="Arial"/>
              </a:rPr>
              <a:t>suppress endogenous glucose </a:t>
            </a:r>
            <a:r>
              <a:rPr sz="2000" b="1" spc="-5" dirty="0">
                <a:latin typeface="Arial"/>
                <a:cs typeface="Arial"/>
              </a:rPr>
              <a:t>production </a:t>
            </a:r>
            <a:r>
              <a:rPr sz="2000" b="1" spc="-10" dirty="0">
                <a:latin typeface="Arial"/>
                <a:cs typeface="Arial"/>
              </a:rPr>
              <a:t>is </a:t>
            </a:r>
            <a:r>
              <a:rPr sz="2000" b="1" spc="-54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decreased </a:t>
            </a:r>
            <a:r>
              <a:rPr sz="2000" b="1" spc="25" dirty="0">
                <a:latin typeface="Arial"/>
                <a:cs typeface="Arial"/>
              </a:rPr>
              <a:t>in </a:t>
            </a:r>
            <a:r>
              <a:rPr sz="2000" b="1" spc="10" dirty="0">
                <a:latin typeface="Arial"/>
                <a:cs typeface="Arial"/>
              </a:rPr>
              <a:t>women </a:t>
            </a:r>
            <a:r>
              <a:rPr sz="2000" b="1" spc="-20" dirty="0">
                <a:latin typeface="Arial"/>
                <a:cs typeface="Arial"/>
              </a:rPr>
              <a:t>with </a:t>
            </a:r>
            <a:r>
              <a:rPr sz="2000" b="1" spc="5" dirty="0">
                <a:latin typeface="Arial"/>
                <a:cs typeface="Arial"/>
              </a:rPr>
              <a:t>GDM </a:t>
            </a:r>
            <a:r>
              <a:rPr sz="2000" b="1" dirty="0">
                <a:latin typeface="Arial"/>
                <a:cs typeface="Arial"/>
              </a:rPr>
              <a:t>compared with </a:t>
            </a:r>
            <a:r>
              <a:rPr sz="2000" b="1" spc="15" dirty="0">
                <a:latin typeface="Arial"/>
                <a:cs typeface="Arial"/>
              </a:rPr>
              <a:t>a </a:t>
            </a:r>
            <a:r>
              <a:rPr sz="2000" b="1" spc="-5" dirty="0">
                <a:latin typeface="Arial"/>
                <a:cs typeface="Arial"/>
              </a:rPr>
              <a:t>matched </a:t>
            </a:r>
            <a:r>
              <a:rPr sz="2000" b="1" dirty="0">
                <a:latin typeface="Arial"/>
                <a:cs typeface="Arial"/>
              </a:rPr>
              <a:t>control 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group</a:t>
            </a:r>
            <a:r>
              <a:rPr sz="2000" b="1" dirty="0">
                <a:latin typeface="Arial"/>
                <a:cs typeface="Arial"/>
              </a:rPr>
              <a:t> (approximately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80%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versus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95%).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100">
              <a:latin typeface="Arial"/>
              <a:cs typeface="Arial"/>
            </a:endParaRPr>
          </a:p>
          <a:p>
            <a:pPr marL="325120" marR="392430" algn="ctr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Impairment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of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insulin </a:t>
            </a:r>
            <a:r>
              <a:rPr sz="2000" b="1" spc="-5" dirty="0">
                <a:latin typeface="Arial"/>
                <a:cs typeface="Arial"/>
              </a:rPr>
              <a:t>secretion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30" dirty="0">
                <a:latin typeface="Arial"/>
                <a:cs typeface="Arial"/>
              </a:rPr>
              <a:t>by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beta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cells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of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20" dirty="0">
                <a:latin typeface="Arial"/>
                <a:cs typeface="Arial"/>
              </a:rPr>
              <a:t>the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pancreas </a:t>
            </a:r>
            <a:r>
              <a:rPr sz="2000" b="1" spc="-54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Increased </a:t>
            </a:r>
            <a:r>
              <a:rPr sz="2000" b="1" spc="-10" dirty="0">
                <a:latin typeface="Arial"/>
                <a:cs typeface="Arial"/>
              </a:rPr>
              <a:t>insulin</a:t>
            </a:r>
            <a:r>
              <a:rPr sz="2000" b="1" dirty="0">
                <a:latin typeface="Arial"/>
                <a:cs typeface="Arial"/>
              </a:rPr>
              <a:t> resistance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209550"/>
            <a:ext cx="8686800" cy="14478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62865" rIns="0" bIns="0" rtlCol="0">
            <a:spAutoFit/>
          </a:bodyPr>
          <a:lstStyle/>
          <a:p>
            <a:pPr marL="3212465" marR="975360" indent="-2223770">
              <a:lnSpc>
                <a:spcPts val="5260"/>
              </a:lnSpc>
              <a:spcBef>
                <a:spcPts val="495"/>
              </a:spcBef>
            </a:pPr>
            <a:r>
              <a:rPr sz="4400" dirty="0"/>
              <a:t>Screening</a:t>
            </a:r>
            <a:r>
              <a:rPr sz="4400" spc="-45" dirty="0"/>
              <a:t> </a:t>
            </a:r>
            <a:r>
              <a:rPr sz="4400" spc="15" dirty="0"/>
              <a:t>for</a:t>
            </a:r>
            <a:r>
              <a:rPr sz="4400" spc="-40" dirty="0"/>
              <a:t> </a:t>
            </a:r>
            <a:r>
              <a:rPr sz="4400" spc="-5" dirty="0"/>
              <a:t>gestational </a:t>
            </a:r>
            <a:r>
              <a:rPr sz="4400" spc="-1205" dirty="0"/>
              <a:t> </a:t>
            </a:r>
            <a:r>
              <a:rPr sz="4400" spc="5" dirty="0"/>
              <a:t>diabetes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304800" y="2362200"/>
            <a:ext cx="7624445" cy="33877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98450" indent="-286385">
              <a:lnSpc>
                <a:spcPct val="100000"/>
              </a:lnSpc>
              <a:spcBef>
                <a:spcPts val="130"/>
              </a:spcBef>
              <a:buChar char="•"/>
              <a:tabLst>
                <a:tab pos="298450" algn="l"/>
                <a:tab pos="299085" algn="l"/>
              </a:tabLst>
            </a:pPr>
            <a:r>
              <a:rPr sz="2000" dirty="0">
                <a:latin typeface="Arial MT"/>
                <a:cs typeface="Arial MT"/>
              </a:rPr>
              <a:t>Patients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10" dirty="0">
                <a:latin typeface="Arial MT"/>
                <a:cs typeface="Arial MT"/>
              </a:rPr>
              <a:t>at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spc="10" dirty="0">
                <a:latin typeface="Arial MT"/>
                <a:cs typeface="Arial MT"/>
              </a:rPr>
              <a:t>high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risk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10" dirty="0">
                <a:latin typeface="Arial MT"/>
                <a:cs typeface="Arial MT"/>
              </a:rPr>
              <a:t>of</a:t>
            </a:r>
            <a:r>
              <a:rPr sz="2000" spc="-8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developing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GDM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:</a:t>
            </a:r>
            <a:endParaRPr sz="2000" dirty="0">
              <a:latin typeface="Arial MT"/>
              <a:cs typeface="Arial MT"/>
            </a:endParaRPr>
          </a:p>
          <a:p>
            <a:pPr marL="298450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298450" algn="l"/>
                <a:tab pos="299085" algn="l"/>
              </a:tabLst>
            </a:pPr>
            <a:r>
              <a:rPr sz="2000" spc="15" dirty="0">
                <a:latin typeface="Arial MT"/>
                <a:cs typeface="Arial MT"/>
              </a:rPr>
              <a:t>A</a:t>
            </a:r>
            <a:r>
              <a:rPr sz="2000" spc="-11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family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history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-30" dirty="0">
                <a:latin typeface="Arial MT"/>
                <a:cs typeface="Arial MT"/>
              </a:rPr>
              <a:t>of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diabetes, especially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spc="10" dirty="0">
                <a:latin typeface="Arial MT"/>
                <a:cs typeface="Arial MT"/>
              </a:rPr>
              <a:t>in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first </a:t>
            </a:r>
            <a:r>
              <a:rPr sz="2000" spc="-5" dirty="0">
                <a:latin typeface="Arial MT"/>
                <a:cs typeface="Arial MT"/>
              </a:rPr>
              <a:t>degree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relatives</a:t>
            </a:r>
          </a:p>
          <a:p>
            <a:pPr marL="298450" indent="-286385">
              <a:lnSpc>
                <a:spcPct val="100000"/>
              </a:lnSpc>
              <a:buChar char="•"/>
              <a:tabLst>
                <a:tab pos="298450" algn="l"/>
                <a:tab pos="299085" algn="l"/>
              </a:tabLst>
            </a:pPr>
            <a:r>
              <a:rPr sz="2000" dirty="0">
                <a:latin typeface="Arial MT"/>
                <a:cs typeface="Arial MT"/>
              </a:rPr>
              <a:t>BMI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&gt;30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kg/m</a:t>
            </a:r>
            <a:r>
              <a:rPr sz="2000" spc="-85" dirty="0">
                <a:latin typeface="Arial MT"/>
                <a:cs typeface="Arial MT"/>
              </a:rPr>
              <a:t> </a:t>
            </a:r>
            <a:r>
              <a:rPr sz="2000" spc="15" dirty="0">
                <a:latin typeface="Arial MT"/>
                <a:cs typeface="Arial MT"/>
              </a:rPr>
              <a:t>2</a:t>
            </a:r>
            <a:endParaRPr sz="2000" dirty="0">
              <a:latin typeface="Arial MT"/>
              <a:cs typeface="Arial MT"/>
            </a:endParaRPr>
          </a:p>
          <a:p>
            <a:pPr marL="298450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298450" algn="l"/>
                <a:tab pos="299085" algn="l"/>
              </a:tabLst>
            </a:pPr>
            <a:r>
              <a:rPr sz="2000" spc="15" dirty="0">
                <a:latin typeface="Arial MT"/>
                <a:cs typeface="Arial MT"/>
              </a:rPr>
              <a:t>Age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&gt;25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years</a:t>
            </a:r>
          </a:p>
          <a:p>
            <a:pPr marL="298450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298450" algn="l"/>
                <a:tab pos="299085" algn="l"/>
              </a:tabLst>
            </a:pPr>
            <a:r>
              <a:rPr sz="2000" spc="5" dirty="0">
                <a:latin typeface="Arial MT"/>
                <a:cs typeface="Arial MT"/>
              </a:rPr>
              <a:t>Previous</a:t>
            </a:r>
            <a:r>
              <a:rPr sz="2000" spc="-8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delivery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-30" dirty="0">
                <a:latin typeface="Arial MT"/>
                <a:cs typeface="Arial MT"/>
              </a:rPr>
              <a:t>of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15" dirty="0">
                <a:latin typeface="Arial MT"/>
                <a:cs typeface="Arial MT"/>
              </a:rPr>
              <a:t>a</a:t>
            </a:r>
            <a:r>
              <a:rPr sz="2000" spc="-5" dirty="0">
                <a:latin typeface="Arial MT"/>
                <a:cs typeface="Arial MT"/>
              </a:rPr>
              <a:t> macrosomic </a:t>
            </a:r>
            <a:r>
              <a:rPr sz="2000" spc="10" dirty="0">
                <a:latin typeface="Arial MT"/>
                <a:cs typeface="Arial MT"/>
              </a:rPr>
              <a:t>baby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spc="10" dirty="0">
                <a:latin typeface="Arial MT"/>
                <a:cs typeface="Arial MT"/>
              </a:rPr>
              <a:t>(4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kg)</a:t>
            </a:r>
            <a:endParaRPr sz="2000" dirty="0">
              <a:latin typeface="Arial MT"/>
              <a:cs typeface="Arial MT"/>
            </a:endParaRPr>
          </a:p>
          <a:p>
            <a:pPr marL="298450" indent="-286385">
              <a:lnSpc>
                <a:spcPct val="100000"/>
              </a:lnSpc>
              <a:buChar char="•"/>
              <a:tabLst>
                <a:tab pos="298450" algn="l"/>
                <a:tab pos="299085" algn="l"/>
              </a:tabLst>
            </a:pPr>
            <a:r>
              <a:rPr sz="2000" spc="-5" dirty="0">
                <a:latin typeface="Arial MT"/>
                <a:cs typeface="Arial MT"/>
              </a:rPr>
              <a:t>Personal</a:t>
            </a:r>
            <a:r>
              <a:rPr sz="2000" spc="4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history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30" dirty="0">
                <a:latin typeface="Arial MT"/>
                <a:cs typeface="Arial MT"/>
              </a:rPr>
              <a:t>of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impaired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glucose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tolerance</a:t>
            </a:r>
          </a:p>
          <a:p>
            <a:pPr marL="298450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298450" algn="l"/>
                <a:tab pos="299085" algn="l"/>
              </a:tabLst>
            </a:pPr>
            <a:r>
              <a:rPr sz="2000" spc="5" dirty="0">
                <a:latin typeface="Arial MT"/>
                <a:cs typeface="Arial MT"/>
              </a:rPr>
              <a:t>Previous</a:t>
            </a:r>
            <a:r>
              <a:rPr sz="2000" spc="-8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unexplained</a:t>
            </a:r>
            <a:r>
              <a:rPr sz="2000" spc="4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perinatal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loss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10" dirty="0">
                <a:latin typeface="Arial MT"/>
                <a:cs typeface="Arial MT"/>
              </a:rPr>
              <a:t>or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birth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10" dirty="0">
                <a:latin typeface="Arial MT"/>
                <a:cs typeface="Arial MT"/>
              </a:rPr>
              <a:t>of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15" dirty="0">
                <a:latin typeface="Arial MT"/>
                <a:cs typeface="Arial MT"/>
              </a:rPr>
              <a:t>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malformed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infant</a:t>
            </a:r>
          </a:p>
          <a:p>
            <a:pPr marL="298450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298450" algn="l"/>
                <a:tab pos="299085" algn="l"/>
              </a:tabLst>
            </a:pPr>
            <a:r>
              <a:rPr sz="2000" spc="-5" dirty="0">
                <a:latin typeface="Arial MT"/>
                <a:cs typeface="Arial MT"/>
              </a:rPr>
              <a:t>Glycosuria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10" dirty="0">
                <a:latin typeface="Arial MT"/>
                <a:cs typeface="Arial MT"/>
              </a:rPr>
              <a:t>at</a:t>
            </a:r>
            <a:r>
              <a:rPr sz="2000" spc="-5" dirty="0">
                <a:latin typeface="Arial MT"/>
                <a:cs typeface="Arial MT"/>
              </a:rPr>
              <a:t> the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first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prenatal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visit</a:t>
            </a:r>
            <a:endParaRPr sz="2000" dirty="0">
              <a:latin typeface="Arial MT"/>
              <a:cs typeface="Arial MT"/>
            </a:endParaRPr>
          </a:p>
          <a:p>
            <a:pPr marL="298450" indent="-286385">
              <a:lnSpc>
                <a:spcPct val="100000"/>
              </a:lnSpc>
              <a:buChar char="•"/>
              <a:tabLst>
                <a:tab pos="298450" algn="l"/>
                <a:tab pos="299085" algn="l"/>
              </a:tabLst>
            </a:pPr>
            <a:r>
              <a:rPr sz="2000" spc="-5" dirty="0">
                <a:latin typeface="Arial MT"/>
                <a:cs typeface="Arial MT"/>
              </a:rPr>
              <a:t>Polycystic </a:t>
            </a:r>
            <a:r>
              <a:rPr sz="2000" dirty="0">
                <a:latin typeface="Arial MT"/>
                <a:cs typeface="Arial MT"/>
              </a:rPr>
              <a:t>ovary</a:t>
            </a:r>
            <a:r>
              <a:rPr sz="2000" spc="-5" dirty="0">
                <a:latin typeface="Arial MT"/>
                <a:cs typeface="Arial MT"/>
              </a:rPr>
              <a:t> syndrome</a:t>
            </a:r>
            <a:endParaRPr sz="2000" dirty="0">
              <a:latin typeface="Arial MT"/>
              <a:cs typeface="Arial MT"/>
            </a:endParaRPr>
          </a:p>
          <a:p>
            <a:pPr marL="298450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298450" algn="l"/>
                <a:tab pos="299085" algn="l"/>
              </a:tabLst>
            </a:pPr>
            <a:r>
              <a:rPr sz="2000" spc="5" dirty="0">
                <a:latin typeface="Arial MT"/>
                <a:cs typeface="Arial MT"/>
              </a:rPr>
              <a:t>Current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use</a:t>
            </a:r>
            <a:r>
              <a:rPr sz="2000" spc="40" dirty="0">
                <a:latin typeface="Arial MT"/>
                <a:cs typeface="Arial MT"/>
              </a:rPr>
              <a:t> </a:t>
            </a:r>
            <a:r>
              <a:rPr sz="2000" spc="-30" dirty="0">
                <a:latin typeface="Arial MT"/>
                <a:cs typeface="Arial MT"/>
              </a:rPr>
              <a:t>of</a:t>
            </a:r>
            <a:r>
              <a:rPr sz="2000" spc="-5" dirty="0">
                <a:latin typeface="Arial MT"/>
                <a:cs typeface="Arial MT"/>
              </a:rPr>
              <a:t> glucocorticoids</a:t>
            </a:r>
            <a:endParaRPr sz="2000" dirty="0">
              <a:latin typeface="Arial MT"/>
              <a:cs typeface="Arial MT"/>
            </a:endParaRPr>
          </a:p>
          <a:p>
            <a:pPr marL="298450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298450" algn="l"/>
                <a:tab pos="299085" algn="l"/>
              </a:tabLst>
            </a:pPr>
            <a:r>
              <a:rPr sz="2000" spc="-5" dirty="0">
                <a:latin typeface="Arial MT"/>
                <a:cs typeface="Arial MT"/>
              </a:rPr>
              <a:t>Essential</a:t>
            </a:r>
            <a:r>
              <a:rPr sz="2000" spc="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hypertension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10" dirty="0">
                <a:latin typeface="Arial MT"/>
                <a:cs typeface="Arial MT"/>
              </a:rPr>
              <a:t>or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pregnancy-related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hypertension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209550"/>
            <a:ext cx="8686800" cy="14478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62865" rIns="0" bIns="0" rtlCol="0">
            <a:spAutoFit/>
          </a:bodyPr>
          <a:lstStyle/>
          <a:p>
            <a:pPr marL="3212465" marR="975360" indent="-2223770">
              <a:lnSpc>
                <a:spcPts val="5260"/>
              </a:lnSpc>
              <a:spcBef>
                <a:spcPts val="495"/>
              </a:spcBef>
            </a:pPr>
            <a:r>
              <a:rPr sz="4400" dirty="0"/>
              <a:t>Screening</a:t>
            </a:r>
            <a:r>
              <a:rPr sz="4400" spc="-45" dirty="0"/>
              <a:t> </a:t>
            </a:r>
            <a:r>
              <a:rPr sz="4400" spc="15" dirty="0"/>
              <a:t>for</a:t>
            </a:r>
            <a:r>
              <a:rPr sz="4400" spc="-40" dirty="0"/>
              <a:t> </a:t>
            </a:r>
            <a:r>
              <a:rPr sz="4400" spc="-5" dirty="0"/>
              <a:t>gestational </a:t>
            </a:r>
            <a:r>
              <a:rPr sz="4400" spc="-1205" dirty="0"/>
              <a:t> </a:t>
            </a:r>
            <a:r>
              <a:rPr sz="4400" spc="5" dirty="0"/>
              <a:t>diabetes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307657" y="2575877"/>
            <a:ext cx="8509000" cy="2503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04110" algn="l"/>
              </a:tabLst>
            </a:pPr>
            <a:r>
              <a:rPr sz="1800" dirty="0">
                <a:latin typeface="Arial MT"/>
                <a:cs typeface="Arial MT"/>
              </a:rPr>
              <a:t>ACOG</a:t>
            </a:r>
            <a:r>
              <a:rPr sz="1800" spc="5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recommended	for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diagnosis</a:t>
            </a:r>
            <a:r>
              <a:rPr sz="1800" spc="-70" dirty="0">
                <a:latin typeface="Arial MT"/>
                <a:cs typeface="Arial MT"/>
              </a:rPr>
              <a:t> </a:t>
            </a:r>
            <a:r>
              <a:rPr sz="1800" spc="20" dirty="0">
                <a:latin typeface="Arial MT"/>
                <a:cs typeface="Arial MT"/>
              </a:rPr>
              <a:t>of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GDM:</a:t>
            </a:r>
          </a:p>
          <a:p>
            <a:pPr marL="12700" marR="5080">
              <a:lnSpc>
                <a:spcPct val="100800"/>
              </a:lnSpc>
            </a:pPr>
            <a:r>
              <a:rPr sz="1800" dirty="0">
                <a:latin typeface="Arial MT"/>
                <a:cs typeface="Arial MT"/>
              </a:rPr>
              <a:t>Universal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screening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for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5" dirty="0">
                <a:latin typeface="Arial MT"/>
                <a:cs typeface="Arial MT"/>
              </a:rPr>
              <a:t>low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risk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pregnant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at</a:t>
            </a:r>
            <a:r>
              <a:rPr sz="1800" spc="45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24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10" dirty="0">
                <a:latin typeface="Arial MT"/>
                <a:cs typeface="Arial MT"/>
              </a:rPr>
              <a:t>to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28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weeks,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15" dirty="0">
                <a:latin typeface="Arial MT"/>
                <a:cs typeface="Arial MT"/>
              </a:rPr>
              <a:t>via</a:t>
            </a:r>
            <a:r>
              <a:rPr sz="1800" dirty="0">
                <a:latin typeface="Arial MT"/>
                <a:cs typeface="Arial MT"/>
              </a:rPr>
              <a:t> a two-step regimen,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which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consisting of:</a:t>
            </a:r>
            <a:endParaRPr sz="1800" dirty="0">
              <a:latin typeface="Arial MT"/>
              <a:cs typeface="Arial MT"/>
            </a:endParaRPr>
          </a:p>
          <a:p>
            <a:pPr marL="266700">
              <a:lnSpc>
                <a:spcPct val="100000"/>
              </a:lnSpc>
              <a:spcBef>
                <a:spcPts val="20"/>
              </a:spcBef>
            </a:pPr>
            <a:r>
              <a:rPr sz="1800" dirty="0">
                <a:latin typeface="Arial MT"/>
                <a:cs typeface="Arial MT"/>
              </a:rPr>
              <a:t>-</a:t>
            </a:r>
            <a:r>
              <a:rPr sz="1800" spc="-1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-1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50-g,</a:t>
            </a:r>
            <a:r>
              <a:rPr sz="1800" spc="5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1-hour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glucose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challenge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test</a:t>
            </a:r>
            <a:r>
              <a:rPr sz="1800" spc="45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(GCT)</a:t>
            </a:r>
            <a:endParaRPr sz="1800" dirty="0">
              <a:latin typeface="Arial MT"/>
              <a:cs typeface="Arial MT"/>
            </a:endParaRPr>
          </a:p>
          <a:p>
            <a:pPr marL="12700" marR="513080" indent="190500">
              <a:lnSpc>
                <a:spcPts val="2100"/>
              </a:lnSpc>
              <a:spcBef>
                <a:spcPts val="140"/>
              </a:spcBef>
            </a:pPr>
            <a:r>
              <a:rPr sz="1800" dirty="0">
                <a:latin typeface="Arial MT"/>
                <a:cs typeface="Arial MT"/>
              </a:rPr>
              <a:t>- </a:t>
            </a:r>
            <a:r>
              <a:rPr sz="1800" spc="-5" dirty="0">
                <a:latin typeface="Arial MT"/>
                <a:cs typeface="Arial MT"/>
              </a:rPr>
              <a:t>For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GCT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results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exceeding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the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selected</a:t>
            </a:r>
            <a:r>
              <a:rPr sz="1800" dirty="0">
                <a:latin typeface="Arial MT"/>
                <a:cs typeface="Arial MT"/>
              </a:rPr>
              <a:t> threshold,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 </a:t>
            </a:r>
            <a:r>
              <a:rPr sz="1800" spc="-10" dirty="0">
                <a:latin typeface="Arial MT"/>
                <a:cs typeface="Arial MT"/>
              </a:rPr>
              <a:t>100-g,</a:t>
            </a:r>
            <a:r>
              <a:rPr sz="1800" spc="4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3-hour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OGTT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is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performed.</a:t>
            </a:r>
            <a:endParaRPr sz="1800" dirty="0">
              <a:latin typeface="Arial MT"/>
              <a:cs typeface="Arial MT"/>
            </a:endParaRPr>
          </a:p>
          <a:p>
            <a:pPr marL="12700" marR="294005">
              <a:lnSpc>
                <a:spcPts val="2180"/>
              </a:lnSpc>
              <a:spcBef>
                <a:spcPts val="15"/>
              </a:spcBef>
            </a:pPr>
            <a:r>
              <a:rPr sz="1800" dirty="0">
                <a:latin typeface="Arial MT"/>
                <a:cs typeface="Arial MT"/>
              </a:rPr>
              <a:t>Early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pregnancy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screening </a:t>
            </a:r>
            <a:r>
              <a:rPr sz="1800" spc="-15" dirty="0">
                <a:latin typeface="Arial MT"/>
                <a:cs typeface="Arial MT"/>
              </a:rPr>
              <a:t>of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women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20" dirty="0">
                <a:latin typeface="Arial MT"/>
                <a:cs typeface="Arial MT"/>
              </a:rPr>
              <a:t>at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high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risk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for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pre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gestational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diabetes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5" dirty="0">
                <a:latin typeface="Arial MT"/>
                <a:cs typeface="Arial MT"/>
              </a:rPr>
              <a:t>and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GDM,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20" dirty="0">
                <a:latin typeface="Arial MT"/>
                <a:cs typeface="Arial MT"/>
              </a:rPr>
              <a:t>or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spc="20" dirty="0">
                <a:latin typeface="Arial MT"/>
                <a:cs typeface="Arial MT"/>
              </a:rPr>
              <a:t>in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areas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spc="20" dirty="0">
                <a:latin typeface="Arial MT"/>
                <a:cs typeface="Arial MT"/>
              </a:rPr>
              <a:t>in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which the prevalence </a:t>
            </a:r>
            <a:r>
              <a:rPr sz="1800" spc="-15" dirty="0">
                <a:latin typeface="Arial MT"/>
                <a:cs typeface="Arial MT"/>
              </a:rPr>
              <a:t>of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insulin </a:t>
            </a:r>
            <a:r>
              <a:rPr sz="1800" spc="-5" dirty="0">
                <a:latin typeface="Arial MT"/>
                <a:cs typeface="Arial MT"/>
              </a:rPr>
              <a:t>resistance </a:t>
            </a:r>
            <a:r>
              <a:rPr sz="1800" spc="-15" dirty="0">
                <a:latin typeface="Arial MT"/>
                <a:cs typeface="Arial MT"/>
              </a:rPr>
              <a:t>is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5%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20" dirty="0">
                <a:latin typeface="Arial MT"/>
                <a:cs typeface="Arial MT"/>
              </a:rPr>
              <a:t>or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higher.</a:t>
            </a:r>
            <a:endParaRPr sz="1800" dirty="0">
              <a:latin typeface="Arial MT"/>
              <a:cs typeface="Arial MT"/>
            </a:endParaRPr>
          </a:p>
          <a:p>
            <a:pPr marL="12700">
              <a:lnSpc>
                <a:spcPts val="2100"/>
              </a:lnSpc>
            </a:pPr>
            <a:r>
              <a:rPr sz="1800" dirty="0">
                <a:latin typeface="Arial MT"/>
                <a:cs typeface="Arial MT"/>
              </a:rPr>
              <a:t>(a</a:t>
            </a:r>
            <a:r>
              <a:rPr sz="1800" spc="-5" dirty="0">
                <a:latin typeface="Arial MT"/>
                <a:cs typeface="Arial MT"/>
              </a:rPr>
              <a:t> 1-step</a:t>
            </a:r>
            <a:r>
              <a:rPr sz="1800" dirty="0">
                <a:latin typeface="Arial MT"/>
                <a:cs typeface="Arial MT"/>
              </a:rPr>
              <a:t> approach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can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be</a:t>
            </a:r>
            <a:r>
              <a:rPr sz="1800" dirty="0">
                <a:latin typeface="Arial MT"/>
                <a:cs typeface="Arial MT"/>
              </a:rPr>
              <a:t> used </a:t>
            </a:r>
            <a:r>
              <a:rPr sz="1800" spc="-15" dirty="0">
                <a:latin typeface="Arial MT"/>
                <a:cs typeface="Arial MT"/>
              </a:rPr>
              <a:t>by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proceeding directly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10" dirty="0">
                <a:latin typeface="Arial MT"/>
                <a:cs typeface="Arial MT"/>
              </a:rPr>
              <a:t>to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the</a:t>
            </a:r>
            <a:r>
              <a:rPr sz="1800" dirty="0">
                <a:latin typeface="Arial MT"/>
                <a:cs typeface="Arial MT"/>
              </a:rPr>
              <a:t> 100-g,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3-hour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OGTT)</a:t>
            </a:r>
            <a:endParaRPr sz="18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74344" y="831468"/>
            <a:ext cx="8171180" cy="4725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5080" indent="-3175" algn="ctr">
              <a:lnSpc>
                <a:spcPct val="100000"/>
              </a:lnSpc>
              <a:spcBef>
                <a:spcPts val="130"/>
              </a:spcBef>
            </a:pPr>
            <a:r>
              <a:rPr sz="4400" b="1" spc="15" dirty="0">
                <a:latin typeface="Arial"/>
                <a:cs typeface="Arial"/>
              </a:rPr>
              <a:t>The </a:t>
            </a:r>
            <a:r>
              <a:rPr sz="4400" b="1" dirty="0">
                <a:latin typeface="Arial"/>
                <a:cs typeface="Arial"/>
              </a:rPr>
              <a:t>Hyperglycemia </a:t>
            </a:r>
            <a:r>
              <a:rPr sz="4400" b="1" spc="-5" dirty="0">
                <a:latin typeface="Arial"/>
                <a:cs typeface="Arial"/>
              </a:rPr>
              <a:t>and </a:t>
            </a:r>
            <a:r>
              <a:rPr sz="4400" b="1" dirty="0">
                <a:latin typeface="Arial"/>
                <a:cs typeface="Arial"/>
              </a:rPr>
              <a:t> Adverse </a:t>
            </a:r>
            <a:r>
              <a:rPr sz="4400" b="1" spc="5" dirty="0">
                <a:latin typeface="Arial"/>
                <a:cs typeface="Arial"/>
              </a:rPr>
              <a:t>Pregnancy </a:t>
            </a:r>
            <a:r>
              <a:rPr sz="4400" b="1" spc="-5" dirty="0">
                <a:latin typeface="Arial"/>
                <a:cs typeface="Arial"/>
              </a:rPr>
              <a:t>Outcome </a:t>
            </a:r>
            <a:r>
              <a:rPr sz="4400" b="1" dirty="0">
                <a:latin typeface="Arial"/>
                <a:cs typeface="Arial"/>
              </a:rPr>
              <a:t> </a:t>
            </a:r>
            <a:r>
              <a:rPr sz="4400" b="1" spc="-5" dirty="0">
                <a:latin typeface="Arial"/>
                <a:cs typeface="Arial"/>
              </a:rPr>
              <a:t>(HAPO)</a:t>
            </a:r>
            <a:r>
              <a:rPr sz="4400" b="1" dirty="0">
                <a:latin typeface="Arial"/>
                <a:cs typeface="Arial"/>
              </a:rPr>
              <a:t> </a:t>
            </a:r>
            <a:r>
              <a:rPr sz="4400" b="1" spc="5" dirty="0">
                <a:latin typeface="Arial"/>
                <a:cs typeface="Arial"/>
              </a:rPr>
              <a:t>study</a:t>
            </a:r>
            <a:r>
              <a:rPr sz="4400" b="1" spc="-35" dirty="0">
                <a:latin typeface="Arial"/>
                <a:cs typeface="Arial"/>
              </a:rPr>
              <a:t> </a:t>
            </a:r>
            <a:r>
              <a:rPr sz="4400" b="1" spc="-5" dirty="0">
                <a:latin typeface="Arial"/>
                <a:cs typeface="Arial"/>
              </a:rPr>
              <a:t>recruited</a:t>
            </a:r>
            <a:r>
              <a:rPr sz="4400" b="1" spc="-20" dirty="0">
                <a:latin typeface="Arial"/>
                <a:cs typeface="Arial"/>
              </a:rPr>
              <a:t> </a:t>
            </a:r>
            <a:r>
              <a:rPr sz="4400" b="1" spc="15" dirty="0">
                <a:latin typeface="Arial"/>
                <a:cs typeface="Arial"/>
              </a:rPr>
              <a:t>a</a:t>
            </a:r>
            <a:r>
              <a:rPr sz="4400" b="1" spc="-15" dirty="0">
                <a:latin typeface="Arial"/>
                <a:cs typeface="Arial"/>
              </a:rPr>
              <a:t> </a:t>
            </a:r>
            <a:r>
              <a:rPr sz="4400" b="1" spc="10" dirty="0">
                <a:latin typeface="Arial"/>
                <a:cs typeface="Arial"/>
              </a:rPr>
              <a:t>large </a:t>
            </a:r>
            <a:r>
              <a:rPr sz="4400" b="1" spc="-1205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multinational cohort </a:t>
            </a:r>
            <a:r>
              <a:rPr sz="4400" b="1" spc="15" dirty="0">
                <a:latin typeface="Arial"/>
                <a:cs typeface="Arial"/>
              </a:rPr>
              <a:t>and </a:t>
            </a:r>
            <a:r>
              <a:rPr sz="4400" b="1" spc="20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clarified </a:t>
            </a:r>
            <a:r>
              <a:rPr sz="4400" b="1" spc="-5" dirty="0">
                <a:latin typeface="Arial"/>
                <a:cs typeface="Arial"/>
              </a:rPr>
              <a:t>the risks </a:t>
            </a:r>
            <a:r>
              <a:rPr sz="4400" b="1" spc="15" dirty="0">
                <a:latin typeface="Arial"/>
                <a:cs typeface="Arial"/>
              </a:rPr>
              <a:t>of </a:t>
            </a:r>
            <a:r>
              <a:rPr sz="4400" b="1" dirty="0">
                <a:latin typeface="Arial"/>
                <a:cs typeface="Arial"/>
              </a:rPr>
              <a:t>adverse </a:t>
            </a:r>
            <a:r>
              <a:rPr sz="4400" b="1" spc="5" dirty="0">
                <a:latin typeface="Arial"/>
                <a:cs typeface="Arial"/>
              </a:rPr>
              <a:t> outcomes </a:t>
            </a:r>
            <a:r>
              <a:rPr sz="4400" b="1" spc="-5" dirty="0">
                <a:latin typeface="Arial"/>
                <a:cs typeface="Arial"/>
              </a:rPr>
              <a:t>associated </a:t>
            </a:r>
            <a:r>
              <a:rPr sz="4400" b="1" spc="15" dirty="0">
                <a:latin typeface="Arial"/>
                <a:cs typeface="Arial"/>
              </a:rPr>
              <a:t>with </a:t>
            </a:r>
            <a:r>
              <a:rPr sz="4400" b="1" spc="20" dirty="0">
                <a:latin typeface="Arial"/>
                <a:cs typeface="Arial"/>
              </a:rPr>
              <a:t> </a:t>
            </a:r>
            <a:r>
              <a:rPr sz="4400" b="1" spc="5" dirty="0">
                <a:latin typeface="Arial"/>
                <a:cs typeface="Arial"/>
              </a:rPr>
              <a:t>hyperglycemia</a:t>
            </a:r>
            <a:endParaRPr sz="4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533400"/>
            <a:ext cx="8686800" cy="8001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50165" rIns="0" bIns="0" rtlCol="0">
            <a:spAutoFit/>
          </a:bodyPr>
          <a:lstStyle/>
          <a:p>
            <a:pPr marL="445134">
              <a:lnSpc>
                <a:spcPct val="100000"/>
              </a:lnSpc>
              <a:spcBef>
                <a:spcPts val="395"/>
              </a:spcBef>
            </a:pPr>
            <a:r>
              <a:rPr sz="4400" dirty="0"/>
              <a:t>Glucose</a:t>
            </a:r>
            <a:r>
              <a:rPr sz="4400" spc="-35" dirty="0"/>
              <a:t> </a:t>
            </a:r>
            <a:r>
              <a:rPr sz="4400" dirty="0"/>
              <a:t>challenge</a:t>
            </a:r>
            <a:r>
              <a:rPr sz="4400" spc="-25" dirty="0"/>
              <a:t> </a:t>
            </a:r>
            <a:r>
              <a:rPr sz="4400" dirty="0"/>
              <a:t>test</a:t>
            </a:r>
            <a:r>
              <a:rPr sz="4400" spc="-15" dirty="0"/>
              <a:t> </a:t>
            </a:r>
            <a:r>
              <a:rPr sz="4400" spc="-5" dirty="0"/>
              <a:t>(GCT)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265889" y="2057400"/>
            <a:ext cx="8537575" cy="332041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749300">
              <a:lnSpc>
                <a:spcPct val="101699"/>
              </a:lnSpc>
              <a:spcBef>
                <a:spcPts val="50"/>
              </a:spcBef>
            </a:pP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50-g,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1-hour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65" dirty="0">
                <a:latin typeface="Arial"/>
                <a:cs typeface="Arial"/>
              </a:rPr>
              <a:t>GCT,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which</a:t>
            </a:r>
            <a:r>
              <a:rPr sz="2400" b="1" spc="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may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be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administered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in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the </a:t>
            </a:r>
            <a:r>
              <a:rPr sz="2400" b="1" spc="-65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fasting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or</a:t>
            </a:r>
            <a:r>
              <a:rPr sz="2400" b="1" spc="3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non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fasting</a:t>
            </a:r>
            <a:r>
              <a:rPr sz="2400" b="1" spc="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state.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840"/>
              </a:lnSpc>
            </a:pPr>
            <a:r>
              <a:rPr sz="2400" b="1" spc="-5" dirty="0">
                <a:latin typeface="Arial"/>
                <a:cs typeface="Arial"/>
              </a:rPr>
              <a:t>(Sensitivity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35" dirty="0">
                <a:latin typeface="Arial"/>
                <a:cs typeface="Arial"/>
              </a:rPr>
              <a:t>is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improved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if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the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test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performed</a:t>
            </a:r>
            <a:r>
              <a:rPr sz="2400" b="1" spc="35" dirty="0">
                <a:latin typeface="Arial"/>
                <a:cs typeface="Arial"/>
              </a:rPr>
              <a:t> </a:t>
            </a:r>
            <a:r>
              <a:rPr sz="2400" b="1" spc="-35" dirty="0">
                <a:latin typeface="Arial"/>
                <a:cs typeface="Arial"/>
              </a:rPr>
              <a:t>in</a:t>
            </a:r>
            <a:r>
              <a:rPr sz="2400" b="1" spc="3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the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865"/>
              </a:lnSpc>
            </a:pPr>
            <a:r>
              <a:rPr sz="2400" b="1" spc="-10" dirty="0">
                <a:latin typeface="Arial"/>
                <a:cs typeface="Arial"/>
              </a:rPr>
              <a:t>fasting</a:t>
            </a:r>
            <a:r>
              <a:rPr sz="2400" b="1" dirty="0">
                <a:latin typeface="Arial"/>
                <a:cs typeface="Arial"/>
              </a:rPr>
              <a:t> state)</a:t>
            </a:r>
            <a:endParaRPr sz="2400" dirty="0">
              <a:latin typeface="Arial"/>
              <a:cs typeface="Arial"/>
            </a:endParaRPr>
          </a:p>
          <a:p>
            <a:pPr marL="85725">
              <a:lnSpc>
                <a:spcPts val="2865"/>
              </a:lnSpc>
              <a:spcBef>
                <a:spcPts val="55"/>
              </a:spcBef>
            </a:pP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threshold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value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of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≥135</a:t>
            </a:r>
            <a:r>
              <a:rPr sz="2400" b="1" spc="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-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140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mg/dL</a:t>
            </a:r>
            <a:r>
              <a:rPr sz="2400" b="1" spc="-110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can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15" dirty="0">
                <a:latin typeface="Arial"/>
                <a:cs typeface="Arial"/>
              </a:rPr>
              <a:t>be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15" dirty="0">
                <a:latin typeface="Arial"/>
                <a:cs typeface="Arial"/>
              </a:rPr>
              <a:t>used.</a:t>
            </a:r>
            <a:endParaRPr sz="2400" dirty="0">
              <a:latin typeface="Arial"/>
              <a:cs typeface="Arial"/>
            </a:endParaRPr>
          </a:p>
          <a:p>
            <a:pPr marL="12700" marR="5080">
              <a:lnSpc>
                <a:spcPts val="2930"/>
              </a:lnSpc>
              <a:spcBef>
                <a:spcPts val="40"/>
              </a:spcBef>
            </a:pPr>
            <a:r>
              <a:rPr sz="2400" b="1" spc="-5" dirty="0">
                <a:latin typeface="Arial"/>
                <a:cs typeface="Arial"/>
              </a:rPr>
              <a:t>For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GCT</a:t>
            </a:r>
            <a:r>
              <a:rPr sz="2400" b="1" spc="3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results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exceeding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the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selected</a:t>
            </a:r>
            <a:r>
              <a:rPr sz="2400" b="1" spc="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threshold,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10" dirty="0">
                <a:latin typeface="Arial"/>
                <a:cs typeface="Arial"/>
              </a:rPr>
              <a:t>100-g, </a:t>
            </a:r>
            <a:r>
              <a:rPr sz="2400" b="1" spc="-6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3-hour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OGTT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performed.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735"/>
              </a:lnSpc>
            </a:pPr>
            <a:r>
              <a:rPr sz="2400" b="1" dirty="0">
                <a:latin typeface="Arial"/>
                <a:cs typeface="Arial"/>
              </a:rPr>
              <a:t>If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initial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screening</a:t>
            </a:r>
            <a:r>
              <a:rPr sz="2400" b="1" spc="30" dirty="0">
                <a:latin typeface="Arial"/>
                <a:cs typeface="Arial"/>
              </a:rPr>
              <a:t> </a:t>
            </a:r>
            <a:r>
              <a:rPr sz="2400" b="1" spc="-35" dirty="0">
                <a:latin typeface="Arial"/>
                <a:cs typeface="Arial"/>
              </a:rPr>
              <a:t>is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negative,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repeat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testing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performed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870"/>
              </a:lnSpc>
            </a:pPr>
            <a:r>
              <a:rPr sz="2400" b="1" spc="5" dirty="0">
                <a:latin typeface="Arial"/>
                <a:cs typeface="Arial"/>
              </a:rPr>
              <a:t>at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24</a:t>
            </a:r>
            <a:r>
              <a:rPr sz="2400" b="1" dirty="0">
                <a:latin typeface="Arial"/>
                <a:cs typeface="Arial"/>
              </a:rPr>
              <a:t> </a:t>
            </a:r>
            <a:r>
              <a:rPr sz="2400" b="1" spc="10" dirty="0">
                <a:latin typeface="Arial"/>
                <a:cs typeface="Arial"/>
              </a:rPr>
              <a:t>to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10" dirty="0">
                <a:latin typeface="Arial"/>
                <a:cs typeface="Arial"/>
              </a:rPr>
              <a:t>28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weeks.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209550"/>
            <a:ext cx="8686800" cy="14478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62865" rIns="0" bIns="0" rtlCol="0">
            <a:spAutoFit/>
          </a:bodyPr>
          <a:lstStyle/>
          <a:p>
            <a:pPr marL="2809875" marR="102870" indent="-2693035">
              <a:lnSpc>
                <a:spcPts val="5260"/>
              </a:lnSpc>
              <a:spcBef>
                <a:spcPts val="495"/>
              </a:spcBef>
            </a:pPr>
            <a:r>
              <a:rPr sz="4400" spc="15" dirty="0"/>
              <a:t>3</a:t>
            </a:r>
            <a:r>
              <a:rPr sz="4400" spc="-15" dirty="0"/>
              <a:t> </a:t>
            </a:r>
            <a:r>
              <a:rPr sz="4400" spc="-5" dirty="0"/>
              <a:t>hours</a:t>
            </a:r>
            <a:r>
              <a:rPr sz="4400" spc="-10" dirty="0"/>
              <a:t> </a:t>
            </a:r>
            <a:r>
              <a:rPr sz="4400" spc="15" dirty="0"/>
              <a:t>Oral</a:t>
            </a:r>
            <a:r>
              <a:rPr sz="4400" spc="-55" dirty="0"/>
              <a:t> </a:t>
            </a:r>
            <a:r>
              <a:rPr sz="4400" dirty="0"/>
              <a:t>Glucose</a:t>
            </a:r>
            <a:r>
              <a:rPr sz="4400" spc="-10" dirty="0"/>
              <a:t> </a:t>
            </a:r>
            <a:r>
              <a:rPr sz="4400" dirty="0"/>
              <a:t>Tolerance </a:t>
            </a:r>
            <a:r>
              <a:rPr sz="4400" spc="-1210" dirty="0"/>
              <a:t> </a:t>
            </a:r>
            <a:r>
              <a:rPr sz="4400" dirty="0"/>
              <a:t>Test(OGTT)</a:t>
            </a:r>
            <a:endParaRPr sz="4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425226"/>
              </p:ext>
            </p:extLst>
          </p:nvPr>
        </p:nvGraphicFramePr>
        <p:xfrm>
          <a:off x="1306830" y="2209800"/>
          <a:ext cx="6530339" cy="20330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67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2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1769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Assessment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for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GDM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456565">
                        <a:lnSpc>
                          <a:spcPct val="102899"/>
                        </a:lnSpc>
                        <a:spcBef>
                          <a:spcPts val="120"/>
                        </a:spcBef>
                      </a:pP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P</a:t>
                      </a:r>
                      <a:r>
                        <a:rPr sz="1400" b="1" spc="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la</a:t>
                      </a:r>
                      <a:r>
                        <a:rPr sz="1400" b="1" spc="-8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s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m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a</a:t>
                      </a:r>
                      <a:r>
                        <a:rPr sz="1400" b="1" spc="-5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G</a:t>
                      </a:r>
                      <a:r>
                        <a:rPr sz="1400" b="1" spc="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l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u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c</a:t>
                      </a:r>
                      <a:r>
                        <a:rPr sz="1400" b="1" spc="3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se</a:t>
                      </a:r>
                      <a:r>
                        <a:rPr sz="1400" b="1" spc="-4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L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e</a:t>
                      </a:r>
                      <a:r>
                        <a:rPr sz="1400" b="1" spc="5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v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e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l</a:t>
                      </a:r>
                      <a:r>
                        <a:rPr sz="1400" b="1" spc="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a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ft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e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r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a</a:t>
                      </a:r>
                      <a:r>
                        <a:rPr sz="1400" b="1" spc="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1</a:t>
                      </a:r>
                      <a:r>
                        <a:rPr sz="1400" b="1" spc="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0</a:t>
                      </a:r>
                      <a:r>
                        <a:rPr sz="1400" b="1" spc="-8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0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-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g</a:t>
                      </a:r>
                      <a:r>
                        <a:rPr sz="1400" b="1" spc="-1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spc="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G</a:t>
                      </a:r>
                      <a:r>
                        <a:rPr sz="1400" b="1" spc="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l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uc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se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L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o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a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d</a:t>
                      </a:r>
                      <a:r>
                        <a:rPr sz="1400" b="1" spc="3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b="1" spc="-9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m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g</a:t>
                      </a:r>
                      <a:r>
                        <a:rPr sz="1400" b="1" spc="-4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/</a:t>
                      </a:r>
                      <a:r>
                        <a:rPr sz="1400" b="1" spc="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d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L 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(mmol/L)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400" dirty="0">
                          <a:latin typeface="Corbel"/>
                          <a:cs typeface="Corbel"/>
                        </a:rPr>
                        <a:t>Fasting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E2F8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400" spc="10" dirty="0">
                          <a:latin typeface="Corbel"/>
                          <a:cs typeface="Corbel"/>
                        </a:rPr>
                        <a:t>95</a:t>
                      </a:r>
                      <a:r>
                        <a:rPr sz="1400" spc="-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(5.3)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E2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400" spc="10" dirty="0">
                          <a:latin typeface="Corbel"/>
                          <a:cs typeface="Corbel"/>
                        </a:rPr>
                        <a:t>1</a:t>
                      </a:r>
                      <a:r>
                        <a:rPr sz="1400" spc="-5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5" dirty="0">
                          <a:latin typeface="Corbel"/>
                          <a:cs typeface="Corbel"/>
                        </a:rPr>
                        <a:t>hr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F0FA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400" dirty="0">
                          <a:latin typeface="Corbel"/>
                          <a:cs typeface="Corbel"/>
                        </a:rPr>
                        <a:t>180</a:t>
                      </a:r>
                      <a:r>
                        <a:rPr sz="1400" spc="-7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10" dirty="0">
                          <a:latin typeface="Corbel"/>
                          <a:cs typeface="Corbel"/>
                        </a:rPr>
                        <a:t>(10.0)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400" spc="10" dirty="0">
                          <a:latin typeface="Corbel"/>
                          <a:cs typeface="Corbel"/>
                        </a:rPr>
                        <a:t>2</a:t>
                      </a:r>
                      <a:r>
                        <a:rPr sz="1400" spc="-7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hr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E2F8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400" spc="-5" dirty="0">
                          <a:latin typeface="Corbel"/>
                          <a:cs typeface="Corbel"/>
                        </a:rPr>
                        <a:t>155</a:t>
                      </a:r>
                      <a:r>
                        <a:rPr sz="1400" spc="-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(8.6)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DE2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067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400" spc="10" dirty="0">
                          <a:latin typeface="Corbel"/>
                          <a:cs typeface="Corbel"/>
                        </a:rPr>
                        <a:t>3</a:t>
                      </a:r>
                      <a:r>
                        <a:rPr sz="1400" spc="-6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latin typeface="Corbel"/>
                          <a:cs typeface="Corbel"/>
                        </a:rPr>
                        <a:t>hr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F0FA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400" dirty="0">
                          <a:latin typeface="Corbel"/>
                          <a:cs typeface="Corbel"/>
                        </a:rPr>
                        <a:t>140</a:t>
                      </a:r>
                      <a:r>
                        <a:rPr sz="1400" spc="-6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10" dirty="0">
                          <a:latin typeface="Corbel"/>
                          <a:cs typeface="Corbel"/>
                        </a:rPr>
                        <a:t>(7.8)</a:t>
                      </a:r>
                      <a:endParaRPr sz="1400" dirty="0">
                        <a:latin typeface="Corbel"/>
                        <a:cs typeface="Corbe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76225" y="4524375"/>
            <a:ext cx="8686800" cy="1762125"/>
          </a:xfrm>
          <a:prstGeom prst="rect">
            <a:avLst/>
          </a:prstGeom>
          <a:solidFill>
            <a:schemeClr val="bg1"/>
          </a:solidFill>
          <a:ln w="38100">
            <a:solidFill>
              <a:srgbClr val="A4002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370"/>
              </a:spcBef>
            </a:pPr>
            <a:r>
              <a:rPr sz="1800" spc="-60" dirty="0">
                <a:latin typeface="Arial MT"/>
                <a:cs typeface="Arial MT"/>
              </a:rPr>
              <a:t>Test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prerequisites:</a:t>
            </a:r>
            <a:endParaRPr sz="1800">
              <a:latin typeface="Arial MT"/>
              <a:cs typeface="Arial MT"/>
            </a:endParaRPr>
          </a:p>
          <a:p>
            <a:pPr marL="88900" marR="3117850">
              <a:lnSpc>
                <a:spcPct val="100800"/>
              </a:lnSpc>
            </a:pPr>
            <a:r>
              <a:rPr sz="1800" spc="-25" dirty="0">
                <a:latin typeface="Arial MT"/>
                <a:cs typeface="Arial MT"/>
              </a:rPr>
              <a:t>1-hr,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5" dirty="0">
                <a:latin typeface="Arial MT"/>
                <a:cs typeface="Arial MT"/>
              </a:rPr>
              <a:t>50-g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glucose</a:t>
            </a:r>
            <a:r>
              <a:rPr sz="1800" dirty="0">
                <a:latin typeface="Arial MT"/>
                <a:cs typeface="Arial MT"/>
              </a:rPr>
              <a:t> challenge</a:t>
            </a:r>
            <a:r>
              <a:rPr sz="1800" spc="-5" dirty="0">
                <a:latin typeface="Arial MT"/>
                <a:cs typeface="Arial MT"/>
              </a:rPr>
              <a:t> result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≥135 </a:t>
            </a:r>
            <a:r>
              <a:rPr sz="1800" spc="-15" dirty="0">
                <a:latin typeface="Arial MT"/>
                <a:cs typeface="Arial MT"/>
              </a:rPr>
              <a:t>or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5" dirty="0">
                <a:latin typeface="Arial MT"/>
                <a:cs typeface="Arial MT"/>
              </a:rPr>
              <a:t>140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mg/dL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Overnight</a:t>
            </a:r>
            <a:r>
              <a:rPr sz="1800" spc="3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fast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of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8-12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hr</a:t>
            </a:r>
            <a:endParaRPr sz="1800">
              <a:latin typeface="Arial MT"/>
              <a:cs typeface="Arial MT"/>
            </a:endParaRPr>
          </a:p>
          <a:p>
            <a:pPr marL="88900" marR="1904364">
              <a:lnSpc>
                <a:spcPct val="100800"/>
              </a:lnSpc>
            </a:pPr>
            <a:r>
              <a:rPr sz="1800" spc="-5" dirty="0">
                <a:latin typeface="Arial MT"/>
                <a:cs typeface="Arial MT"/>
              </a:rPr>
              <a:t>Carbohydrate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loading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for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3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days,</a:t>
            </a:r>
            <a:r>
              <a:rPr sz="1800" spc="5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including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≥150 g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of</a:t>
            </a:r>
            <a:r>
              <a:rPr sz="1800" spc="5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carbohydrate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Seated,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spc="5" dirty="0">
                <a:latin typeface="Arial MT"/>
                <a:cs typeface="Arial MT"/>
              </a:rPr>
              <a:t>not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smoking </a:t>
            </a:r>
            <a:r>
              <a:rPr sz="1800" spc="5" dirty="0">
                <a:latin typeface="Arial MT"/>
                <a:cs typeface="Arial MT"/>
              </a:rPr>
              <a:t>during</a:t>
            </a:r>
            <a:r>
              <a:rPr sz="1800" spc="-5" dirty="0">
                <a:latin typeface="Arial MT"/>
                <a:cs typeface="Arial MT"/>
              </a:rPr>
              <a:t> the test</a:t>
            </a:r>
            <a:endParaRPr sz="1800">
              <a:latin typeface="Arial MT"/>
              <a:cs typeface="Arial MT"/>
            </a:endParaRPr>
          </a:p>
          <a:p>
            <a:pPr marL="88900">
              <a:lnSpc>
                <a:spcPts val="2100"/>
              </a:lnSpc>
            </a:pPr>
            <a:r>
              <a:rPr sz="1800" spc="-30" dirty="0">
                <a:latin typeface="Arial MT"/>
                <a:cs typeface="Arial MT"/>
              </a:rPr>
              <a:t>Two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or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more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values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must</a:t>
            </a:r>
            <a:r>
              <a:rPr sz="1800" spc="45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be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met</a:t>
            </a:r>
            <a:r>
              <a:rPr sz="1800" spc="45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or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exceeded</a:t>
            </a:r>
            <a:r>
              <a:rPr sz="1800" spc="-5" dirty="0">
                <a:latin typeface="Arial MT"/>
                <a:cs typeface="Arial MT"/>
              </a:rPr>
              <a:t> for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 </a:t>
            </a:r>
            <a:r>
              <a:rPr sz="1800" spc="-10" dirty="0">
                <a:latin typeface="Arial MT"/>
                <a:cs typeface="Arial MT"/>
              </a:rPr>
              <a:t>diagnosis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of</a:t>
            </a:r>
            <a:r>
              <a:rPr sz="1800" spc="4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GDM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00300" y="381000"/>
            <a:ext cx="4343400" cy="8001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6350" algn="ctr">
              <a:lnSpc>
                <a:spcPct val="100000"/>
              </a:lnSpc>
              <a:spcBef>
                <a:spcPts val="425"/>
              </a:spcBef>
            </a:pPr>
            <a:r>
              <a:rPr sz="4400" spc="-5" dirty="0"/>
              <a:t>Introduction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95300" y="1857375"/>
            <a:ext cx="8153400" cy="3143250"/>
          </a:xfrm>
          <a:prstGeom prst="rect">
            <a:avLst/>
          </a:prstGeom>
          <a:solidFill>
            <a:schemeClr val="bg1"/>
          </a:solidFill>
          <a:ln w="38100">
            <a:solidFill>
              <a:srgbClr val="A4002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382270" marR="695960" indent="-286385">
              <a:lnSpc>
                <a:spcPct val="100899"/>
              </a:lnSpc>
              <a:spcBef>
                <a:spcPts val="300"/>
              </a:spcBef>
              <a:buChar char="•"/>
              <a:tabLst>
                <a:tab pos="382270" algn="l"/>
                <a:tab pos="382905" algn="l"/>
              </a:tabLst>
            </a:pPr>
            <a:r>
              <a:rPr sz="1800" spc="-5" dirty="0">
                <a:latin typeface="Arial MT"/>
                <a:cs typeface="Arial MT"/>
              </a:rPr>
              <a:t>Diabetes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spc="5" dirty="0">
                <a:latin typeface="Arial MT"/>
                <a:cs typeface="Arial MT"/>
              </a:rPr>
              <a:t>and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obesity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is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sharply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increases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5" dirty="0">
                <a:latin typeface="Arial MT"/>
                <a:cs typeface="Arial MT"/>
              </a:rPr>
              <a:t>due </a:t>
            </a:r>
            <a:r>
              <a:rPr sz="1800" spc="-30" dirty="0">
                <a:latin typeface="Arial MT"/>
                <a:cs typeface="Arial MT"/>
              </a:rPr>
              <a:t>to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dietary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practices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20" dirty="0">
                <a:latin typeface="Arial MT"/>
                <a:cs typeface="Arial MT"/>
              </a:rPr>
              <a:t>and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reduced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physical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activity.</a:t>
            </a:r>
            <a:endParaRPr sz="1800">
              <a:latin typeface="Arial MT"/>
              <a:cs typeface="Arial MT"/>
            </a:endParaRPr>
          </a:p>
          <a:p>
            <a:pPr marL="414020" marR="3006090" indent="-318135">
              <a:lnSpc>
                <a:spcPct val="100800"/>
              </a:lnSpc>
              <a:spcBef>
                <a:spcPts val="5"/>
              </a:spcBef>
              <a:buChar char="•"/>
              <a:tabLst>
                <a:tab pos="382270" algn="l"/>
                <a:tab pos="382905" algn="l"/>
              </a:tabLst>
            </a:pPr>
            <a:r>
              <a:rPr sz="1800" spc="-5" dirty="0">
                <a:latin typeface="Arial MT"/>
                <a:cs typeface="Arial MT"/>
              </a:rPr>
              <a:t>specific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risks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of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diabetes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in</a:t>
            </a:r>
            <a:r>
              <a:rPr sz="1800" spc="-5" dirty="0">
                <a:latin typeface="Arial MT"/>
                <a:cs typeface="Arial MT"/>
              </a:rPr>
              <a:t> pregnancy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include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: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spontaneous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abortion</a:t>
            </a:r>
            <a:endParaRPr sz="1800">
              <a:latin typeface="Arial MT"/>
              <a:cs typeface="Arial MT"/>
            </a:endParaRPr>
          </a:p>
          <a:p>
            <a:pPr marL="414020" marR="6198235">
              <a:lnSpc>
                <a:spcPct val="99700"/>
              </a:lnSpc>
              <a:spcBef>
                <a:spcPts val="20"/>
              </a:spcBef>
            </a:pPr>
            <a:r>
              <a:rPr sz="1800" spc="-5" dirty="0">
                <a:latin typeface="Arial MT"/>
                <a:cs typeface="Arial MT"/>
              </a:rPr>
              <a:t>fetal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anomalies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preeclampsia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fetal demise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macrosomia</a:t>
            </a:r>
            <a:endParaRPr sz="1800">
              <a:latin typeface="Arial MT"/>
              <a:cs typeface="Arial MT"/>
            </a:endParaRPr>
          </a:p>
          <a:p>
            <a:pPr marL="414020" marR="5394325">
              <a:lnSpc>
                <a:spcPct val="100800"/>
              </a:lnSpc>
            </a:pPr>
            <a:r>
              <a:rPr sz="1800" spc="-5" dirty="0">
                <a:latin typeface="Arial MT"/>
                <a:cs typeface="Arial MT"/>
              </a:rPr>
              <a:t>neonatal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hypoglycemia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hyperbilirubinemia,</a:t>
            </a:r>
            <a:endParaRPr sz="1800">
              <a:latin typeface="Arial MT"/>
              <a:cs typeface="Arial MT"/>
            </a:endParaRPr>
          </a:p>
          <a:p>
            <a:pPr marL="96520">
              <a:lnSpc>
                <a:spcPts val="2100"/>
              </a:lnSpc>
            </a:pPr>
            <a:r>
              <a:rPr sz="1800" spc="5" dirty="0">
                <a:latin typeface="Arial MT"/>
                <a:cs typeface="Arial MT"/>
              </a:rPr>
              <a:t>and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neonatal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respiratory</a:t>
            </a:r>
            <a:r>
              <a:rPr sz="1800" spc="-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distress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syndrome.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2975" y="19048"/>
            <a:ext cx="7600950" cy="6838946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209550"/>
            <a:ext cx="8686800" cy="14478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62865" rIns="0" bIns="0" rtlCol="0">
            <a:spAutoFit/>
          </a:bodyPr>
          <a:lstStyle/>
          <a:p>
            <a:pPr marL="1798320" marR="553085" indent="-1228725">
              <a:lnSpc>
                <a:spcPts val="5260"/>
              </a:lnSpc>
              <a:spcBef>
                <a:spcPts val="495"/>
              </a:spcBef>
            </a:pPr>
            <a:r>
              <a:rPr sz="4400" dirty="0"/>
              <a:t>Management</a:t>
            </a:r>
            <a:r>
              <a:rPr sz="4400" spc="-40" dirty="0"/>
              <a:t> </a:t>
            </a:r>
            <a:r>
              <a:rPr sz="4400" spc="10" dirty="0"/>
              <a:t>of</a:t>
            </a:r>
            <a:r>
              <a:rPr sz="4400" spc="-35" dirty="0"/>
              <a:t> </a:t>
            </a:r>
            <a:r>
              <a:rPr sz="4400" dirty="0"/>
              <a:t>pregnancies </a:t>
            </a:r>
            <a:r>
              <a:rPr sz="4400" spc="-1210" dirty="0"/>
              <a:t> </a:t>
            </a:r>
            <a:r>
              <a:rPr sz="4400" dirty="0"/>
              <a:t>complicated</a:t>
            </a:r>
            <a:r>
              <a:rPr sz="4400" spc="-20" dirty="0"/>
              <a:t> </a:t>
            </a:r>
            <a:r>
              <a:rPr sz="4400" spc="15" dirty="0"/>
              <a:t>by</a:t>
            </a:r>
            <a:r>
              <a:rPr sz="4400" spc="-25" dirty="0"/>
              <a:t> </a:t>
            </a:r>
            <a:r>
              <a:rPr sz="4400" spc="-5" dirty="0"/>
              <a:t>DM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228600" y="2514600"/>
            <a:ext cx="8686800" cy="2590800"/>
          </a:xfrm>
          <a:prstGeom prst="rect">
            <a:avLst/>
          </a:prstGeom>
          <a:solidFill>
            <a:schemeClr val="bg1"/>
          </a:solidFill>
          <a:ln w="38100">
            <a:solidFill>
              <a:srgbClr val="A4002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377825" indent="-286385">
              <a:lnSpc>
                <a:spcPct val="100000"/>
              </a:lnSpc>
              <a:spcBef>
                <a:spcPts val="330"/>
              </a:spcBef>
              <a:buChar char="•"/>
              <a:tabLst>
                <a:tab pos="377190" algn="l"/>
                <a:tab pos="377825" algn="l"/>
              </a:tabLst>
            </a:pPr>
            <a:r>
              <a:rPr sz="1800" spc="-5" dirty="0">
                <a:latin typeface="Arial MT"/>
                <a:cs typeface="Arial MT"/>
              </a:rPr>
              <a:t>Periconceptional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counselling</a:t>
            </a:r>
            <a:endParaRPr sz="1800" dirty="0">
              <a:latin typeface="Arial MT"/>
              <a:cs typeface="Arial MT"/>
            </a:endParaRPr>
          </a:p>
          <a:p>
            <a:pPr marL="377825" indent="-286385">
              <a:lnSpc>
                <a:spcPct val="100000"/>
              </a:lnSpc>
              <a:spcBef>
                <a:spcPts val="20"/>
              </a:spcBef>
              <a:buChar char="•"/>
              <a:tabLst>
                <a:tab pos="377190" algn="l"/>
                <a:tab pos="377825" algn="l"/>
              </a:tabLst>
            </a:pPr>
            <a:r>
              <a:rPr sz="1800" spc="-5" dirty="0">
                <a:latin typeface="Arial MT"/>
                <a:cs typeface="Arial MT"/>
              </a:rPr>
              <a:t>Achieve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normoglycemia</a:t>
            </a:r>
            <a:endParaRPr sz="1800" dirty="0">
              <a:latin typeface="Arial MT"/>
              <a:cs typeface="Arial MT"/>
            </a:endParaRPr>
          </a:p>
          <a:p>
            <a:pPr marL="377825" indent="-286385">
              <a:lnSpc>
                <a:spcPct val="100000"/>
              </a:lnSpc>
              <a:spcBef>
                <a:spcPts val="20"/>
              </a:spcBef>
              <a:buChar char="•"/>
              <a:tabLst>
                <a:tab pos="377190" algn="l"/>
                <a:tab pos="377825" algn="l"/>
              </a:tabLst>
            </a:pPr>
            <a:r>
              <a:rPr sz="1800" spc="-5" dirty="0">
                <a:latin typeface="Arial MT"/>
                <a:cs typeface="Arial MT"/>
              </a:rPr>
              <a:t>Prevent</a:t>
            </a:r>
            <a:r>
              <a:rPr sz="1800" spc="-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ketosis</a:t>
            </a:r>
          </a:p>
          <a:p>
            <a:pPr marL="377825" indent="-286385">
              <a:lnSpc>
                <a:spcPct val="100000"/>
              </a:lnSpc>
              <a:spcBef>
                <a:spcPts val="15"/>
              </a:spcBef>
              <a:buChar char="•"/>
              <a:tabLst>
                <a:tab pos="377190" algn="l"/>
                <a:tab pos="377825" algn="l"/>
              </a:tabLst>
            </a:pPr>
            <a:r>
              <a:rPr sz="1800" spc="-5" dirty="0">
                <a:latin typeface="Arial MT"/>
                <a:cs typeface="Arial MT"/>
              </a:rPr>
              <a:t>Provide adequate </a:t>
            </a:r>
            <a:r>
              <a:rPr sz="1800" spc="-15" dirty="0">
                <a:latin typeface="Arial MT"/>
                <a:cs typeface="Arial MT"/>
              </a:rPr>
              <a:t>weight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gain</a:t>
            </a:r>
            <a:endParaRPr sz="1800" dirty="0">
              <a:latin typeface="Arial MT"/>
              <a:cs typeface="Arial MT"/>
            </a:endParaRPr>
          </a:p>
          <a:p>
            <a:pPr marL="377825" indent="-286385">
              <a:lnSpc>
                <a:spcPts val="2130"/>
              </a:lnSpc>
              <a:spcBef>
                <a:spcPts val="20"/>
              </a:spcBef>
              <a:buChar char="•"/>
              <a:tabLst>
                <a:tab pos="377190" algn="l"/>
                <a:tab pos="377825" algn="l"/>
              </a:tabLst>
            </a:pPr>
            <a:r>
              <a:rPr sz="1800" spc="-5" dirty="0">
                <a:latin typeface="Arial MT"/>
                <a:cs typeface="Arial MT"/>
              </a:rPr>
              <a:t>Contribute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10" dirty="0">
                <a:latin typeface="Arial MT"/>
                <a:cs typeface="Arial MT"/>
              </a:rPr>
              <a:t>to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fetal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well-being</a:t>
            </a:r>
            <a:endParaRPr sz="1800" dirty="0">
              <a:latin typeface="Arial MT"/>
              <a:cs typeface="Arial MT"/>
            </a:endParaRPr>
          </a:p>
          <a:p>
            <a:pPr marL="377825" indent="-286385">
              <a:lnSpc>
                <a:spcPts val="2130"/>
              </a:lnSpc>
              <a:buChar char="•"/>
              <a:tabLst>
                <a:tab pos="377190" algn="l"/>
                <a:tab pos="377825" algn="l"/>
              </a:tabLst>
            </a:pPr>
            <a:r>
              <a:rPr sz="1800" spc="-5" dirty="0">
                <a:latin typeface="Arial MT"/>
                <a:cs typeface="Arial MT"/>
              </a:rPr>
              <a:t>Prevention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20" dirty="0">
                <a:latin typeface="Arial MT"/>
                <a:cs typeface="Arial MT"/>
              </a:rPr>
              <a:t>of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obstetric</a:t>
            </a:r>
            <a:r>
              <a:rPr sz="1800" spc="-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complications.</a:t>
            </a:r>
          </a:p>
          <a:p>
            <a:pPr marL="377825" indent="-286385">
              <a:lnSpc>
                <a:spcPct val="100000"/>
              </a:lnSpc>
              <a:spcBef>
                <a:spcPts val="15"/>
              </a:spcBef>
              <a:buChar char="•"/>
              <a:tabLst>
                <a:tab pos="377190" algn="l"/>
                <a:tab pos="377825" algn="l"/>
              </a:tabLst>
            </a:pPr>
            <a:r>
              <a:rPr sz="1800" spc="-10" dirty="0">
                <a:latin typeface="Arial MT"/>
                <a:cs typeface="Arial MT"/>
              </a:rPr>
              <a:t>Timing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the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20" dirty="0">
                <a:latin typeface="Arial MT"/>
                <a:cs typeface="Arial MT"/>
              </a:rPr>
              <a:t>delivery.</a:t>
            </a:r>
            <a:endParaRPr sz="1800" dirty="0">
              <a:latin typeface="Arial MT"/>
              <a:cs typeface="Arial MT"/>
            </a:endParaRPr>
          </a:p>
          <a:p>
            <a:pPr marL="377825" indent="-286385">
              <a:lnSpc>
                <a:spcPct val="100000"/>
              </a:lnSpc>
              <a:spcBef>
                <a:spcPts val="20"/>
              </a:spcBef>
              <a:buChar char="•"/>
              <a:tabLst>
                <a:tab pos="377190" algn="l"/>
                <a:tab pos="377825" algn="l"/>
              </a:tabLst>
            </a:pPr>
            <a:r>
              <a:rPr sz="1800" spc="-5" dirty="0">
                <a:latin typeface="Arial MT"/>
                <a:cs typeface="Arial MT"/>
              </a:rPr>
              <a:t>Select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spc="5" dirty="0">
                <a:latin typeface="Arial MT"/>
                <a:cs typeface="Arial MT"/>
              </a:rPr>
              <a:t>mode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of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20" dirty="0">
                <a:latin typeface="Arial MT"/>
                <a:cs typeface="Arial MT"/>
              </a:rPr>
              <a:t>delivery.</a:t>
            </a:r>
            <a:endParaRPr sz="1800" dirty="0">
              <a:latin typeface="Arial MT"/>
              <a:cs typeface="Arial MT"/>
            </a:endParaRPr>
          </a:p>
          <a:p>
            <a:pPr marL="377825" indent="-286385">
              <a:lnSpc>
                <a:spcPct val="100000"/>
              </a:lnSpc>
              <a:spcBef>
                <a:spcPts val="20"/>
              </a:spcBef>
              <a:buChar char="•"/>
              <a:tabLst>
                <a:tab pos="377190" algn="l"/>
                <a:tab pos="377825" algn="l"/>
              </a:tabLst>
            </a:pPr>
            <a:r>
              <a:rPr sz="1800" dirty="0">
                <a:latin typeface="Arial MT"/>
                <a:cs typeface="Arial MT"/>
              </a:rPr>
              <a:t>Intensive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neonatal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care.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209550"/>
            <a:ext cx="8686800" cy="2067169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62865" rIns="0" bIns="0" rtlCol="0">
            <a:spAutoFit/>
          </a:bodyPr>
          <a:lstStyle/>
          <a:p>
            <a:pPr marL="2917190" marR="319405" indent="-2581275">
              <a:lnSpc>
                <a:spcPts val="5260"/>
              </a:lnSpc>
              <a:spcBef>
                <a:spcPts val="495"/>
              </a:spcBef>
            </a:pPr>
            <a:r>
              <a:rPr sz="4400" spc="5" dirty="0"/>
              <a:t>Glycemic </a:t>
            </a:r>
            <a:r>
              <a:rPr sz="4400" spc="-5" dirty="0"/>
              <a:t>Management </a:t>
            </a:r>
            <a:r>
              <a:rPr sz="4400" dirty="0"/>
              <a:t>During </a:t>
            </a:r>
            <a:r>
              <a:rPr sz="4400" spc="-1210" dirty="0"/>
              <a:t> </a:t>
            </a:r>
            <a:r>
              <a:rPr sz="4400" spc="5" dirty="0"/>
              <a:t>Pregnancy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04800" y="2377307"/>
            <a:ext cx="367157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Glycemic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spc="-30" dirty="0">
                <a:latin typeface="Arial MT"/>
                <a:cs typeface="Arial MT"/>
              </a:rPr>
              <a:t>Targets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spc="5" dirty="0">
                <a:latin typeface="Arial MT"/>
                <a:cs typeface="Arial MT"/>
              </a:rPr>
              <a:t>during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pregnancy:</a:t>
            </a:r>
            <a:endParaRPr sz="1800" dirty="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29590" y="2778251"/>
          <a:ext cx="8335645" cy="36055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35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01446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b="1" spc="-3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Target</a:t>
                      </a:r>
                      <a:r>
                        <a:rPr sz="1800" b="1" spc="-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glucose</a:t>
                      </a:r>
                      <a:r>
                        <a:rPr sz="1800" b="1" spc="3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values</a:t>
                      </a:r>
                      <a:endParaRPr sz="1800">
                        <a:latin typeface="Corbel"/>
                        <a:cs typeface="Corbel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FAC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13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b="1" dirty="0">
                          <a:latin typeface="Corbel"/>
                          <a:cs typeface="Corbel"/>
                        </a:rPr>
                        <a:t>Fasting</a:t>
                      </a:r>
                      <a:r>
                        <a:rPr sz="1800" b="1" spc="-3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-15" dirty="0">
                          <a:latin typeface="Corbel"/>
                          <a:cs typeface="Corbel"/>
                        </a:rPr>
                        <a:t>PG</a:t>
                      </a:r>
                      <a:r>
                        <a:rPr sz="1800" b="1" spc="-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dirty="0">
                          <a:latin typeface="Corbel"/>
                          <a:cs typeface="Corbel"/>
                        </a:rPr>
                        <a:t>≤95</a:t>
                      </a:r>
                      <a:r>
                        <a:rPr sz="1800" b="1" spc="1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-5" dirty="0">
                          <a:latin typeface="Corbel"/>
                          <a:cs typeface="Corbel"/>
                        </a:rPr>
                        <a:t>mg/dL</a:t>
                      </a:r>
                      <a:r>
                        <a:rPr sz="1800" b="1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-5" dirty="0">
                          <a:latin typeface="Corbel"/>
                          <a:cs typeface="Corbel"/>
                        </a:rPr>
                        <a:t>(5.3</a:t>
                      </a:r>
                      <a:r>
                        <a:rPr sz="1800" b="1" spc="-6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-5" dirty="0">
                          <a:latin typeface="Corbel"/>
                          <a:cs typeface="Corbel"/>
                        </a:rPr>
                        <a:t>mmol/L)</a:t>
                      </a:r>
                      <a:endParaRPr sz="1800">
                        <a:latin typeface="Corbel"/>
                        <a:cs typeface="Corbel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E2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1445"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dirty="0">
                          <a:latin typeface="Corbel"/>
                          <a:cs typeface="Corbel"/>
                        </a:rPr>
                        <a:t>1h</a:t>
                      </a:r>
                      <a:r>
                        <a:rPr sz="1800" b="1" spc="-4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dirty="0">
                          <a:latin typeface="Corbel"/>
                          <a:cs typeface="Corbel"/>
                        </a:rPr>
                        <a:t>postprandial</a:t>
                      </a:r>
                      <a:r>
                        <a:rPr sz="1800" b="1" spc="-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-15" dirty="0">
                          <a:latin typeface="Corbel"/>
                          <a:cs typeface="Corbel"/>
                        </a:rPr>
                        <a:t>PG</a:t>
                      </a:r>
                      <a:r>
                        <a:rPr sz="1800" b="1" spc="6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-5" dirty="0">
                          <a:latin typeface="Corbel"/>
                          <a:cs typeface="Corbel"/>
                        </a:rPr>
                        <a:t>≤140</a:t>
                      </a:r>
                      <a:r>
                        <a:rPr sz="1800" b="1" spc="-3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-5" dirty="0">
                          <a:latin typeface="Corbel"/>
                          <a:cs typeface="Corbel"/>
                        </a:rPr>
                        <a:t>mg/dL</a:t>
                      </a:r>
                      <a:r>
                        <a:rPr sz="1800" b="1" spc="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-5" dirty="0">
                          <a:latin typeface="Corbel"/>
                          <a:cs typeface="Corbel"/>
                        </a:rPr>
                        <a:t>(7.8</a:t>
                      </a:r>
                      <a:r>
                        <a:rPr sz="1800" b="1" spc="-2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-5" dirty="0">
                          <a:latin typeface="Corbel"/>
                          <a:cs typeface="Corbel"/>
                        </a:rPr>
                        <a:t>mmol/L)</a:t>
                      </a:r>
                      <a:endParaRPr sz="1800">
                        <a:latin typeface="Corbel"/>
                        <a:cs typeface="Corbel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1357"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b="1" dirty="0">
                          <a:latin typeface="Corbel"/>
                          <a:cs typeface="Corbel"/>
                        </a:rPr>
                        <a:t>2h</a:t>
                      </a:r>
                      <a:r>
                        <a:rPr sz="1800" b="1" spc="4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-5" dirty="0">
                          <a:latin typeface="Corbel"/>
                          <a:cs typeface="Corbel"/>
                        </a:rPr>
                        <a:t>postprandial</a:t>
                      </a:r>
                      <a:r>
                        <a:rPr sz="1800" b="1" spc="36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20" dirty="0">
                          <a:latin typeface="Corbel"/>
                          <a:cs typeface="Corbel"/>
                        </a:rPr>
                        <a:t>PG</a:t>
                      </a:r>
                      <a:r>
                        <a:rPr sz="1800" b="1" spc="-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-10" dirty="0">
                          <a:latin typeface="Corbel"/>
                          <a:cs typeface="Corbel"/>
                        </a:rPr>
                        <a:t>≤120</a:t>
                      </a:r>
                      <a:r>
                        <a:rPr sz="1800" b="1" spc="-3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-5" dirty="0">
                          <a:latin typeface="Corbel"/>
                          <a:cs typeface="Corbel"/>
                        </a:rPr>
                        <a:t>mg/dL</a:t>
                      </a:r>
                      <a:r>
                        <a:rPr sz="1800" b="1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-15" dirty="0">
                          <a:latin typeface="Corbel"/>
                          <a:cs typeface="Corbel"/>
                        </a:rPr>
                        <a:t>(6.7</a:t>
                      </a:r>
                      <a:r>
                        <a:rPr sz="1800" b="1" spc="15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800" b="1" spc="-5" dirty="0">
                          <a:latin typeface="Corbel"/>
                          <a:cs typeface="Corbel"/>
                        </a:rPr>
                        <a:t>mmol/L)</a:t>
                      </a:r>
                      <a:endParaRPr sz="1800">
                        <a:latin typeface="Corbel"/>
                        <a:cs typeface="Corbel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E2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209550"/>
            <a:ext cx="8686800" cy="2067169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62865" rIns="0" bIns="0" rtlCol="0">
            <a:spAutoFit/>
          </a:bodyPr>
          <a:lstStyle/>
          <a:p>
            <a:pPr marL="2917190" marR="319405" indent="-2581275">
              <a:lnSpc>
                <a:spcPts val="5260"/>
              </a:lnSpc>
              <a:spcBef>
                <a:spcPts val="495"/>
              </a:spcBef>
            </a:pPr>
            <a:r>
              <a:rPr sz="4400" spc="5" dirty="0"/>
              <a:t>Glycemic </a:t>
            </a:r>
            <a:r>
              <a:rPr sz="4400" spc="-5" dirty="0"/>
              <a:t>Management </a:t>
            </a:r>
            <a:r>
              <a:rPr sz="4400" dirty="0"/>
              <a:t>During </a:t>
            </a:r>
            <a:r>
              <a:rPr sz="4400" spc="-1210" dirty="0"/>
              <a:t> </a:t>
            </a:r>
            <a:r>
              <a:rPr sz="4400" spc="5" dirty="0"/>
              <a:t>Pregnancy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466117" y="2667609"/>
            <a:ext cx="8420100" cy="1933575"/>
          </a:xfrm>
          <a:prstGeom prst="rect">
            <a:avLst/>
          </a:prstGeom>
          <a:solidFill>
            <a:schemeClr val="bg1"/>
          </a:solidFill>
          <a:ln w="38100">
            <a:solidFill>
              <a:srgbClr val="A4002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438784" marR="424180" indent="-343535">
              <a:lnSpc>
                <a:spcPct val="100000"/>
              </a:lnSpc>
              <a:spcBef>
                <a:spcPts val="325"/>
              </a:spcBef>
              <a:buFont typeface="Arial MT"/>
              <a:buChar char="•"/>
              <a:tabLst>
                <a:tab pos="438784" algn="l"/>
                <a:tab pos="439420" algn="l"/>
              </a:tabLst>
            </a:pPr>
            <a:r>
              <a:rPr sz="2000" b="1" dirty="0">
                <a:latin typeface="Arial"/>
                <a:cs typeface="Arial"/>
              </a:rPr>
              <a:t>Measurements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of</a:t>
            </a:r>
            <a:r>
              <a:rPr sz="2000" b="1" spc="4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glycohemoglobin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have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proved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to </a:t>
            </a:r>
            <a:r>
              <a:rPr sz="2000" b="1" spc="-5" dirty="0">
                <a:latin typeface="Arial"/>
                <a:cs typeface="Arial"/>
              </a:rPr>
              <a:t>be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a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useful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index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of</a:t>
            </a:r>
            <a:r>
              <a:rPr sz="2000" b="1" spc="4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glycemic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control over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4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to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6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weeks.</a:t>
            </a:r>
            <a:endParaRPr sz="2000" dirty="0">
              <a:latin typeface="Arial"/>
              <a:cs typeface="Arial"/>
            </a:endParaRPr>
          </a:p>
          <a:p>
            <a:pPr marL="438784" marR="401320" indent="-343535">
              <a:lnSpc>
                <a:spcPct val="100000"/>
              </a:lnSpc>
              <a:spcBef>
                <a:spcPts val="5"/>
              </a:spcBef>
              <a:buClr>
                <a:srgbClr val="FFFFFF"/>
              </a:buClr>
              <a:buFont typeface="Arial MT"/>
              <a:buChar char="•"/>
              <a:tabLst>
                <a:tab pos="508634" algn="l"/>
                <a:tab pos="509270" algn="l"/>
              </a:tabLst>
            </a:pPr>
            <a:r>
              <a:rPr dirty="0"/>
              <a:t>	</a:t>
            </a:r>
            <a:r>
              <a:rPr sz="2000" b="1" spc="-5" dirty="0">
                <a:latin typeface="Arial"/>
                <a:cs typeface="Arial"/>
              </a:rPr>
              <a:t>providing </a:t>
            </a:r>
            <a:r>
              <a:rPr sz="2000" b="1" spc="15" dirty="0">
                <a:latin typeface="Arial"/>
                <a:cs typeface="Arial"/>
              </a:rPr>
              <a:t>a </a:t>
            </a:r>
            <a:r>
              <a:rPr sz="2000" b="1" dirty="0">
                <a:latin typeface="Arial"/>
                <a:cs typeface="Arial"/>
              </a:rPr>
              <a:t>numeric index </a:t>
            </a:r>
            <a:r>
              <a:rPr sz="2000" b="1" spc="-10" dirty="0">
                <a:latin typeface="Arial"/>
                <a:cs typeface="Arial"/>
              </a:rPr>
              <a:t>of </a:t>
            </a:r>
            <a:r>
              <a:rPr sz="2000" b="1" dirty="0">
                <a:latin typeface="Arial"/>
                <a:cs typeface="Arial"/>
              </a:rPr>
              <a:t>the </a:t>
            </a:r>
            <a:r>
              <a:rPr sz="2000" b="1" spc="-10" dirty="0">
                <a:latin typeface="Arial"/>
                <a:cs typeface="Arial"/>
              </a:rPr>
              <a:t>patient’s overall </a:t>
            </a:r>
            <a:r>
              <a:rPr sz="2000" b="1" dirty="0">
                <a:latin typeface="Arial"/>
                <a:cs typeface="Arial"/>
              </a:rPr>
              <a:t>compliance 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an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indication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of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her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average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plasma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glucose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level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over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past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30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to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60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days.</a:t>
            </a:r>
            <a:endParaRPr sz="2000" dirty="0">
              <a:latin typeface="Arial"/>
              <a:cs typeface="Arial"/>
            </a:endParaRPr>
          </a:p>
          <a:p>
            <a:pPr marL="438784" indent="-344170">
              <a:lnSpc>
                <a:spcPct val="100000"/>
              </a:lnSpc>
              <a:spcBef>
                <a:spcPts val="10"/>
              </a:spcBef>
              <a:buFont typeface="Arial MT"/>
              <a:buChar char="•"/>
              <a:tabLst>
                <a:tab pos="438784" algn="l"/>
                <a:tab pos="439420" algn="l"/>
              </a:tabLst>
            </a:pPr>
            <a:r>
              <a:rPr sz="2000" b="1" spc="-5" dirty="0">
                <a:latin typeface="Arial"/>
                <a:cs typeface="Arial"/>
              </a:rPr>
              <a:t>Hb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A1C,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should </a:t>
            </a:r>
            <a:r>
              <a:rPr sz="2000" b="1" spc="-5" dirty="0">
                <a:latin typeface="Arial"/>
                <a:cs typeface="Arial"/>
              </a:rPr>
              <a:t>be</a:t>
            </a:r>
            <a:r>
              <a:rPr sz="2000" b="1" spc="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less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than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6.0%.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209550"/>
            <a:ext cx="8686800" cy="14478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62865" rIns="0" bIns="0" rtlCol="0">
            <a:spAutoFit/>
          </a:bodyPr>
          <a:lstStyle/>
          <a:p>
            <a:pPr marL="1783080" marR="1547495" indent="-219710">
              <a:lnSpc>
                <a:spcPts val="5260"/>
              </a:lnSpc>
              <a:spcBef>
                <a:spcPts val="495"/>
              </a:spcBef>
            </a:pPr>
            <a:r>
              <a:rPr sz="4400" dirty="0"/>
              <a:t>Principles</a:t>
            </a:r>
            <a:r>
              <a:rPr sz="4400" spc="-35" dirty="0"/>
              <a:t> </a:t>
            </a:r>
            <a:r>
              <a:rPr sz="4400" spc="10" dirty="0"/>
              <a:t>of</a:t>
            </a:r>
            <a:r>
              <a:rPr sz="4400" spc="-25" dirty="0"/>
              <a:t> </a:t>
            </a:r>
            <a:r>
              <a:rPr sz="4400" spc="-5" dirty="0"/>
              <a:t>Medical </a:t>
            </a:r>
            <a:r>
              <a:rPr sz="4400" spc="-1205" dirty="0"/>
              <a:t> </a:t>
            </a:r>
            <a:r>
              <a:rPr sz="4400" spc="-5" dirty="0"/>
              <a:t>Nutritional</a:t>
            </a:r>
            <a:r>
              <a:rPr sz="4400" dirty="0"/>
              <a:t> </a:t>
            </a:r>
            <a:r>
              <a:rPr sz="4400" spc="-5" dirty="0"/>
              <a:t>Therapy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97796" y="3276600"/>
            <a:ext cx="8686800" cy="2028825"/>
          </a:xfrm>
          <a:prstGeom prst="rect">
            <a:avLst/>
          </a:prstGeom>
          <a:solidFill>
            <a:schemeClr val="bg1"/>
          </a:solidFill>
          <a:ln w="38100">
            <a:solidFill>
              <a:srgbClr val="A4002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377825" marR="718820" indent="-286385">
              <a:lnSpc>
                <a:spcPct val="100899"/>
              </a:lnSpc>
              <a:spcBef>
                <a:spcPts val="300"/>
              </a:spcBef>
              <a:buChar char="•"/>
              <a:tabLst>
                <a:tab pos="377190" algn="l"/>
                <a:tab pos="377825" algn="l"/>
              </a:tabLst>
            </a:pPr>
            <a:r>
              <a:rPr sz="1800" spc="-5" dirty="0">
                <a:latin typeface="Arial MT"/>
                <a:cs typeface="Arial MT"/>
              </a:rPr>
              <a:t>avoid </a:t>
            </a:r>
            <a:r>
              <a:rPr sz="1800" dirty="0">
                <a:latin typeface="Arial MT"/>
                <a:cs typeface="Arial MT"/>
              </a:rPr>
              <a:t>single,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large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meals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containing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foods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with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 </a:t>
            </a:r>
            <a:r>
              <a:rPr sz="1800" spc="-5" dirty="0">
                <a:latin typeface="Arial MT"/>
                <a:cs typeface="Arial MT"/>
              </a:rPr>
              <a:t>high </a:t>
            </a:r>
            <a:r>
              <a:rPr sz="1800" dirty="0">
                <a:latin typeface="Arial MT"/>
                <a:cs typeface="Arial MT"/>
              </a:rPr>
              <a:t>percentage </a:t>
            </a:r>
            <a:r>
              <a:rPr sz="1800" spc="-15" dirty="0">
                <a:latin typeface="Arial MT"/>
                <a:cs typeface="Arial MT"/>
              </a:rPr>
              <a:t>of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simple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carbohydrates.</a:t>
            </a:r>
            <a:endParaRPr sz="1800">
              <a:latin typeface="Arial MT"/>
              <a:cs typeface="Arial MT"/>
            </a:endParaRPr>
          </a:p>
          <a:p>
            <a:pPr marL="377825" indent="-286385">
              <a:lnSpc>
                <a:spcPct val="100000"/>
              </a:lnSpc>
              <a:spcBef>
                <a:spcPts val="20"/>
              </a:spcBef>
              <a:buChar char="•"/>
              <a:tabLst>
                <a:tab pos="377190" algn="l"/>
                <a:tab pos="377825" algn="l"/>
              </a:tabLst>
            </a:pPr>
            <a:r>
              <a:rPr sz="1800" spc="-10" dirty="0">
                <a:latin typeface="Arial MT"/>
                <a:cs typeface="Arial MT"/>
              </a:rPr>
              <a:t>Three</a:t>
            </a:r>
            <a:r>
              <a:rPr sz="1800" spc="-5" dirty="0">
                <a:latin typeface="Arial MT"/>
                <a:cs typeface="Arial MT"/>
              </a:rPr>
              <a:t> major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meals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20" dirty="0">
                <a:latin typeface="Arial MT"/>
                <a:cs typeface="Arial MT"/>
              </a:rPr>
              <a:t>and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5" dirty="0">
                <a:latin typeface="Arial MT"/>
                <a:cs typeface="Arial MT"/>
              </a:rPr>
              <a:t>three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snacks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are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preferred.</a:t>
            </a:r>
            <a:endParaRPr sz="1800">
              <a:latin typeface="Arial MT"/>
              <a:cs typeface="Arial MT"/>
            </a:endParaRPr>
          </a:p>
          <a:p>
            <a:pPr marL="377825" marR="683895" indent="-286385">
              <a:lnSpc>
                <a:spcPct val="100800"/>
              </a:lnSpc>
              <a:buChar char="•"/>
              <a:tabLst>
                <a:tab pos="377190" algn="l"/>
                <a:tab pos="377825" algn="l"/>
              </a:tabLst>
            </a:pPr>
            <a:r>
              <a:rPr sz="1800" dirty="0">
                <a:latin typeface="Arial MT"/>
                <a:cs typeface="Arial MT"/>
              </a:rPr>
              <a:t>A </a:t>
            </a:r>
            <a:r>
              <a:rPr sz="1800" spc="-5" dirty="0">
                <a:latin typeface="Arial MT"/>
                <a:cs typeface="Arial MT"/>
              </a:rPr>
              <a:t>bedtime </a:t>
            </a:r>
            <a:r>
              <a:rPr sz="1800" dirty="0">
                <a:latin typeface="Arial MT"/>
                <a:cs typeface="Arial MT"/>
              </a:rPr>
              <a:t>snack </a:t>
            </a:r>
            <a:r>
              <a:rPr sz="1800" spc="-10" dirty="0">
                <a:latin typeface="Arial MT"/>
                <a:cs typeface="Arial MT"/>
              </a:rPr>
              <a:t>may </a:t>
            </a:r>
            <a:r>
              <a:rPr sz="1800" spc="-15" dirty="0">
                <a:latin typeface="Arial MT"/>
                <a:cs typeface="Arial MT"/>
              </a:rPr>
              <a:t>be </a:t>
            </a:r>
            <a:r>
              <a:rPr sz="1800" dirty="0">
                <a:latin typeface="Arial MT"/>
                <a:cs typeface="Arial MT"/>
              </a:rPr>
              <a:t>needed </a:t>
            </a:r>
            <a:r>
              <a:rPr sz="1800" spc="-30" dirty="0">
                <a:latin typeface="Arial MT"/>
                <a:cs typeface="Arial MT"/>
              </a:rPr>
              <a:t>to </a:t>
            </a:r>
            <a:r>
              <a:rPr sz="1800" spc="5" dirty="0">
                <a:latin typeface="Arial MT"/>
                <a:cs typeface="Arial MT"/>
              </a:rPr>
              <a:t>prevent </a:t>
            </a:r>
            <a:r>
              <a:rPr sz="1800" spc="-5" dirty="0">
                <a:latin typeface="Arial MT"/>
                <a:cs typeface="Arial MT"/>
              </a:rPr>
              <a:t>accelerated (starvation) </a:t>
            </a:r>
            <a:r>
              <a:rPr sz="1800" dirty="0">
                <a:latin typeface="Arial MT"/>
                <a:cs typeface="Arial MT"/>
              </a:rPr>
              <a:t>ketosis </a:t>
            </a:r>
            <a:r>
              <a:rPr sz="1800" spc="-4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overnight.</a:t>
            </a:r>
            <a:endParaRPr sz="1800">
              <a:latin typeface="Arial MT"/>
              <a:cs typeface="Arial MT"/>
            </a:endParaRPr>
          </a:p>
          <a:p>
            <a:pPr marL="377825" indent="-286385">
              <a:lnSpc>
                <a:spcPts val="2100"/>
              </a:lnSpc>
              <a:buChar char="•"/>
              <a:tabLst>
                <a:tab pos="377190" algn="l"/>
                <a:tab pos="377825" algn="l"/>
              </a:tabLst>
            </a:pPr>
            <a:r>
              <a:rPr sz="1800" spc="-5" dirty="0">
                <a:latin typeface="Arial MT"/>
                <a:cs typeface="Arial MT"/>
              </a:rPr>
              <a:t>Carbohydrates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should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5" dirty="0">
                <a:latin typeface="Arial MT"/>
                <a:cs typeface="Arial MT"/>
              </a:rPr>
              <a:t>account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for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15" dirty="0">
                <a:latin typeface="Arial MT"/>
                <a:cs typeface="Arial MT"/>
              </a:rPr>
              <a:t>no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more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5" dirty="0">
                <a:latin typeface="Arial MT"/>
                <a:cs typeface="Arial MT"/>
              </a:rPr>
              <a:t>than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20" dirty="0">
                <a:latin typeface="Arial MT"/>
                <a:cs typeface="Arial MT"/>
              </a:rPr>
              <a:t>50%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20" dirty="0">
                <a:latin typeface="Arial MT"/>
                <a:cs typeface="Arial MT"/>
              </a:rPr>
              <a:t>of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the </a:t>
            </a:r>
            <a:r>
              <a:rPr sz="1800" dirty="0">
                <a:latin typeface="Arial MT"/>
                <a:cs typeface="Arial MT"/>
              </a:rPr>
              <a:t>diet,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with</a:t>
            </a:r>
            <a:r>
              <a:rPr sz="1800" spc="-5" dirty="0">
                <a:latin typeface="Arial MT"/>
                <a:cs typeface="Arial MT"/>
              </a:rPr>
              <a:t> protein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5" dirty="0">
                <a:latin typeface="Arial MT"/>
                <a:cs typeface="Arial MT"/>
              </a:rPr>
              <a:t>and</a:t>
            </a:r>
            <a:endParaRPr sz="1800">
              <a:latin typeface="Arial MT"/>
              <a:cs typeface="Arial MT"/>
            </a:endParaRPr>
          </a:p>
          <a:p>
            <a:pPr marL="377825">
              <a:lnSpc>
                <a:spcPct val="100000"/>
              </a:lnSpc>
              <a:spcBef>
                <a:spcPts val="20"/>
              </a:spcBef>
            </a:pPr>
            <a:r>
              <a:rPr sz="1800" dirty="0">
                <a:latin typeface="Arial MT"/>
                <a:cs typeface="Arial MT"/>
              </a:rPr>
              <a:t>fats</a:t>
            </a:r>
            <a:r>
              <a:rPr sz="1800" spc="-6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equally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accounting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for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the </a:t>
            </a:r>
            <a:r>
              <a:rPr sz="1800" spc="-10" dirty="0">
                <a:latin typeface="Arial MT"/>
                <a:cs typeface="Arial MT"/>
              </a:rPr>
              <a:t>remainder.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9548" y="527336"/>
            <a:ext cx="7505700" cy="51435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305"/>
              </a:spcBef>
            </a:pPr>
            <a:r>
              <a:rPr spc="20" dirty="0"/>
              <a:t>Principles</a:t>
            </a:r>
            <a:r>
              <a:rPr spc="15" dirty="0"/>
              <a:t> </a:t>
            </a:r>
            <a:r>
              <a:rPr spc="25" dirty="0"/>
              <a:t>of</a:t>
            </a:r>
            <a:r>
              <a:rPr spc="30" dirty="0"/>
              <a:t> </a:t>
            </a:r>
            <a:r>
              <a:rPr spc="15" dirty="0"/>
              <a:t>Medical</a:t>
            </a:r>
            <a:r>
              <a:rPr spc="35" dirty="0"/>
              <a:t> </a:t>
            </a:r>
            <a:r>
              <a:rPr spc="20" dirty="0"/>
              <a:t>Nutritional</a:t>
            </a:r>
            <a:r>
              <a:rPr spc="-40" dirty="0"/>
              <a:t> </a:t>
            </a:r>
            <a:r>
              <a:rPr spc="30" dirty="0"/>
              <a:t>Therapy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54911" y="2057400"/>
            <a:ext cx="6633845" cy="11258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1905" algn="ctr">
              <a:lnSpc>
                <a:spcPct val="100400"/>
              </a:lnSpc>
              <a:spcBef>
                <a:spcPts val="90"/>
              </a:spcBef>
            </a:pPr>
            <a:r>
              <a:rPr sz="2400" b="1" spc="-5" dirty="0">
                <a:latin typeface="Arial"/>
                <a:cs typeface="Arial"/>
              </a:rPr>
              <a:t>Recommended </a:t>
            </a:r>
            <a:r>
              <a:rPr sz="2400" b="1" dirty="0">
                <a:latin typeface="Arial"/>
                <a:cs typeface="Arial"/>
              </a:rPr>
              <a:t>total </a:t>
            </a:r>
            <a:r>
              <a:rPr sz="2400" b="1" spc="-15" dirty="0">
                <a:latin typeface="Arial"/>
                <a:cs typeface="Arial"/>
              </a:rPr>
              <a:t>weight </a:t>
            </a:r>
            <a:r>
              <a:rPr sz="2400" b="1" spc="-10" dirty="0">
                <a:latin typeface="Arial"/>
                <a:cs typeface="Arial"/>
              </a:rPr>
              <a:t>gain </a:t>
            </a:r>
            <a:r>
              <a:rPr sz="2400" b="1" spc="15" dirty="0">
                <a:latin typeface="Arial"/>
                <a:cs typeface="Arial"/>
              </a:rPr>
              <a:t>and </a:t>
            </a:r>
            <a:r>
              <a:rPr sz="2400" b="1" spc="-10" dirty="0">
                <a:latin typeface="Arial"/>
                <a:cs typeface="Arial"/>
              </a:rPr>
              <a:t>caloric 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intake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spc="15" dirty="0">
                <a:latin typeface="Arial"/>
                <a:cs typeface="Arial"/>
              </a:rPr>
              <a:t>for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singleton</a:t>
            </a:r>
            <a:r>
              <a:rPr sz="2400" b="1" spc="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Pregnancies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according</a:t>
            </a:r>
            <a:r>
              <a:rPr sz="2400" b="1" spc="3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to </a:t>
            </a:r>
            <a:r>
              <a:rPr sz="2400" b="1" spc="-65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pre-pregnancy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BMI</a:t>
            </a:r>
            <a:endParaRPr sz="24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986966"/>
              </p:ext>
            </p:extLst>
          </p:nvPr>
        </p:nvGraphicFramePr>
        <p:xfrm>
          <a:off x="1037978" y="3810000"/>
          <a:ext cx="7367270" cy="21109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1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1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8983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spc="-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Pre-Pregnancy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BMI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34290" marB="0">
                    <a:lnT w="12700">
                      <a:solidFill>
                        <a:srgbClr val="333399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035685" marR="276860" indent="-474980">
                        <a:lnSpc>
                          <a:spcPct val="102899"/>
                        </a:lnSpc>
                        <a:spcBef>
                          <a:spcPts val="145"/>
                        </a:spcBef>
                      </a:pPr>
                      <a:r>
                        <a:rPr sz="1400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R</a:t>
                      </a:r>
                      <a:r>
                        <a:rPr sz="1400" spc="-4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e</a:t>
                      </a:r>
                      <a:r>
                        <a:rPr sz="1400" spc="-3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c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o</a:t>
                      </a:r>
                      <a:r>
                        <a:rPr sz="1400" spc="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m</a:t>
                      </a:r>
                      <a:r>
                        <a:rPr sz="1400" spc="-6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m</a:t>
                      </a:r>
                      <a:r>
                        <a:rPr sz="1400" spc="-4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e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n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d</a:t>
                      </a:r>
                      <a:r>
                        <a:rPr sz="1400" spc="3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e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d</a:t>
                      </a:r>
                      <a:r>
                        <a:rPr sz="1400" spc="-7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4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r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a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n</a:t>
                      </a:r>
                      <a:r>
                        <a:rPr sz="1400" spc="-9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g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e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o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f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t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o</a:t>
                      </a:r>
                      <a:r>
                        <a:rPr sz="1400" spc="-5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t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a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l  weight</a:t>
                      </a:r>
                      <a:r>
                        <a:rPr sz="1400" spc="-3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gain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(Kg)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18415" marB="0">
                    <a:lnT w="12700">
                      <a:solidFill>
                        <a:srgbClr val="333399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643890" marR="391160" indent="-360045">
                        <a:lnSpc>
                          <a:spcPct val="102899"/>
                        </a:lnSpc>
                        <a:spcBef>
                          <a:spcPts val="145"/>
                        </a:spcBef>
                      </a:pPr>
                      <a:r>
                        <a:rPr sz="1400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R</a:t>
                      </a:r>
                      <a:r>
                        <a:rPr sz="1400" spc="-4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e</a:t>
                      </a:r>
                      <a:r>
                        <a:rPr sz="1400" spc="-3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c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o</a:t>
                      </a:r>
                      <a:r>
                        <a:rPr sz="1400" spc="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m</a:t>
                      </a:r>
                      <a:r>
                        <a:rPr sz="1400" spc="-6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m</a:t>
                      </a:r>
                      <a:r>
                        <a:rPr sz="1400" spc="-4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e</a:t>
                      </a:r>
                      <a:r>
                        <a:rPr sz="1400" spc="-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n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d</a:t>
                      </a:r>
                      <a:r>
                        <a:rPr sz="1400" spc="3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e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d</a:t>
                      </a:r>
                      <a:r>
                        <a:rPr sz="1400" spc="-7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3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c</a:t>
                      </a:r>
                      <a:r>
                        <a:rPr sz="1400" spc="4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a</a:t>
                      </a:r>
                      <a:r>
                        <a:rPr sz="1400" spc="-3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l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o</a:t>
                      </a:r>
                      <a:r>
                        <a:rPr sz="1400" spc="-3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r</a:t>
                      </a:r>
                      <a:r>
                        <a:rPr sz="1400" spc="4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i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c  requirement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18415" marB="0">
                    <a:lnT w="12700">
                      <a:solidFill>
                        <a:srgbClr val="333399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491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500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BMI</a:t>
                      </a:r>
                      <a:r>
                        <a:rPr sz="1500" spc="-3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&lt;18.5</a:t>
                      </a:r>
                      <a:endParaRPr sz="1500">
                        <a:latin typeface="Corbel"/>
                        <a:cs typeface="Corbel"/>
                      </a:endParaRPr>
                    </a:p>
                  </a:txBody>
                  <a:tcPr marL="0" marR="0" marT="53975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929640" algn="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500" spc="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12.5</a:t>
                      </a:r>
                      <a:r>
                        <a:rPr sz="1500" spc="-5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–</a:t>
                      </a:r>
                      <a:r>
                        <a:rPr sz="1500" spc="-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500" spc="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18.0</a:t>
                      </a:r>
                      <a:endParaRPr sz="1500" dirty="0">
                        <a:latin typeface="Corbel"/>
                        <a:cs typeface="Corbel"/>
                      </a:endParaRPr>
                    </a:p>
                  </a:txBody>
                  <a:tcPr marL="0" marR="0" marT="53975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479425" algn="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400" spc="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u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p</a:t>
                      </a:r>
                      <a:r>
                        <a:rPr sz="1400" spc="-6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t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o</a:t>
                      </a:r>
                      <a:r>
                        <a:rPr sz="1400" spc="-7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4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0</a:t>
                      </a:r>
                      <a:r>
                        <a:rPr sz="1400" spc="-4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k</a:t>
                      </a:r>
                      <a:r>
                        <a:rPr sz="1400" spc="-3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c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a</a:t>
                      </a:r>
                      <a:r>
                        <a:rPr sz="1400" spc="4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l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/k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g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/d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a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y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57150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396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500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BMI</a:t>
                      </a:r>
                      <a:r>
                        <a:rPr sz="1500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500" spc="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18.5</a:t>
                      </a:r>
                      <a:r>
                        <a:rPr sz="1500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-</a:t>
                      </a:r>
                      <a:r>
                        <a:rPr sz="1500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24.9</a:t>
                      </a:r>
                      <a:endParaRPr sz="1500">
                        <a:latin typeface="Corbel"/>
                        <a:cs typeface="Corbel"/>
                      </a:endParaRPr>
                    </a:p>
                  </a:txBody>
                  <a:tcPr marL="0" marR="0" marT="4699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935990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500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11.5</a:t>
                      </a:r>
                      <a:r>
                        <a:rPr sz="1500" spc="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–</a:t>
                      </a:r>
                      <a:r>
                        <a:rPr sz="1500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16.0</a:t>
                      </a:r>
                      <a:endParaRPr sz="1500">
                        <a:latin typeface="Corbel"/>
                        <a:cs typeface="Corbel"/>
                      </a:endParaRPr>
                    </a:p>
                  </a:txBody>
                  <a:tcPr marL="0" marR="0" marT="4699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58166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400" spc="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30</a:t>
                      </a:r>
                      <a:r>
                        <a:rPr sz="1400" spc="-7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kcal/kg/day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50165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554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500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BMI</a:t>
                      </a:r>
                      <a:r>
                        <a:rPr sz="1500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25.0</a:t>
                      </a:r>
                      <a:r>
                        <a:rPr sz="1500" spc="-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-</a:t>
                      </a:r>
                      <a:r>
                        <a:rPr sz="1500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500" spc="-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29.9</a:t>
                      </a:r>
                      <a:endParaRPr sz="1500">
                        <a:latin typeface="Corbel"/>
                        <a:cs typeface="Corbel"/>
                      </a:endParaRPr>
                    </a:p>
                  </a:txBody>
                  <a:tcPr marL="0" marR="0" marT="4699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993140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5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7.0</a:t>
                      </a:r>
                      <a:r>
                        <a:rPr sz="1500" spc="-3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–</a:t>
                      </a:r>
                      <a:r>
                        <a:rPr sz="1500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500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11.5</a:t>
                      </a:r>
                      <a:endParaRPr sz="1500">
                        <a:latin typeface="Corbel"/>
                        <a:cs typeface="Corbel"/>
                      </a:endParaRPr>
                    </a:p>
                  </a:txBody>
                  <a:tcPr marL="0" marR="0" marT="4699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543560" algn="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400" spc="-5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2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2</a:t>
                      </a:r>
                      <a:r>
                        <a:rPr sz="1400" spc="-4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-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5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2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5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1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k</a:t>
                      </a:r>
                      <a:r>
                        <a:rPr sz="1400" spc="4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c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a</a:t>
                      </a:r>
                      <a:r>
                        <a:rPr sz="1400" spc="-3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l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/k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g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/d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a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y</a:t>
                      </a:r>
                      <a:endParaRPr sz="1400">
                        <a:latin typeface="Corbel"/>
                        <a:cs typeface="Corbel"/>
                      </a:endParaRPr>
                    </a:p>
                  </a:txBody>
                  <a:tcPr marL="0" marR="0" marT="50165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530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500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BMI</a:t>
                      </a:r>
                      <a:r>
                        <a:rPr sz="1500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≥</a:t>
                      </a:r>
                      <a:r>
                        <a:rPr sz="1500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30</a:t>
                      </a:r>
                      <a:endParaRPr sz="1500">
                        <a:latin typeface="Corbel"/>
                        <a:cs typeface="Corbel"/>
                      </a:endParaRPr>
                    </a:p>
                  </a:txBody>
                  <a:tcPr marL="0" marR="0" marB="0">
                    <a:lnB w="12700">
                      <a:solidFill>
                        <a:srgbClr val="33339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1015365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5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5.0</a:t>
                      </a:r>
                      <a:r>
                        <a:rPr sz="1500" spc="-2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–</a:t>
                      </a:r>
                      <a:r>
                        <a:rPr sz="1500" spc="-2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50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9.0</a:t>
                      </a:r>
                      <a:endParaRPr sz="1500">
                        <a:latin typeface="Corbel"/>
                        <a:cs typeface="Corbel"/>
                      </a:endParaRPr>
                    </a:p>
                  </a:txBody>
                  <a:tcPr marL="0" marR="0" marB="0">
                    <a:lnB w="12700">
                      <a:solidFill>
                        <a:srgbClr val="33339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502284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12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–</a:t>
                      </a:r>
                      <a:r>
                        <a:rPr sz="1400" spc="-35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14 </a:t>
                      </a:r>
                      <a:r>
                        <a:rPr sz="1500" spc="-10" dirty="0">
                          <a:solidFill>
                            <a:srgbClr val="FFFFFF"/>
                          </a:solidFill>
                          <a:latin typeface="Corbel"/>
                          <a:cs typeface="Corbel"/>
                        </a:rPr>
                        <a:t>kcal/kg/day</a:t>
                      </a:r>
                      <a:endParaRPr sz="1500" dirty="0">
                        <a:latin typeface="Corbel"/>
                        <a:cs typeface="Corbel"/>
                      </a:endParaRPr>
                    </a:p>
                  </a:txBody>
                  <a:tcPr marL="0" marR="0" marB="0">
                    <a:lnB w="12700">
                      <a:solidFill>
                        <a:srgbClr val="33339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7775" y="333375"/>
            <a:ext cx="7267575" cy="7620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31750" rIns="0" bIns="0" rtlCol="0">
            <a:spAutoFit/>
          </a:bodyPr>
          <a:lstStyle/>
          <a:p>
            <a:pPr marL="7620" algn="ctr">
              <a:lnSpc>
                <a:spcPct val="100000"/>
              </a:lnSpc>
              <a:spcBef>
                <a:spcPts val="250"/>
              </a:spcBef>
            </a:pPr>
            <a:r>
              <a:rPr sz="4400" dirty="0"/>
              <a:t>Insulin</a:t>
            </a:r>
            <a:r>
              <a:rPr sz="4400" spc="-25" dirty="0"/>
              <a:t> </a:t>
            </a:r>
            <a:r>
              <a:rPr sz="4400" spc="-5" dirty="0"/>
              <a:t>therapy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077912" y="1905000"/>
            <a:ext cx="6988175" cy="396684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355600" marR="232410" indent="-343535" algn="just">
              <a:lnSpc>
                <a:spcPct val="80300"/>
              </a:lnSpc>
              <a:spcBef>
                <a:spcPts val="670"/>
              </a:spcBef>
              <a:buClr>
                <a:srgbClr val="CC0000"/>
              </a:buClr>
              <a:buFont typeface="Arial MT"/>
              <a:buChar char="•"/>
              <a:tabLst>
                <a:tab pos="356235" algn="l"/>
              </a:tabLst>
            </a:pPr>
            <a:r>
              <a:rPr sz="2300" b="1" dirty="0">
                <a:latin typeface="Arial"/>
                <a:cs typeface="Arial"/>
              </a:rPr>
              <a:t>recommended </a:t>
            </a:r>
            <a:r>
              <a:rPr sz="2300" b="1" spc="-10" dirty="0">
                <a:latin typeface="Arial"/>
                <a:cs typeface="Arial"/>
              </a:rPr>
              <a:t>when medical </a:t>
            </a:r>
            <a:r>
              <a:rPr sz="2300" b="1" spc="-5" dirty="0">
                <a:latin typeface="Arial"/>
                <a:cs typeface="Arial"/>
              </a:rPr>
              <a:t>nutrition </a:t>
            </a:r>
            <a:r>
              <a:rPr sz="2300" b="1" spc="-10" dirty="0">
                <a:latin typeface="Arial"/>
                <a:cs typeface="Arial"/>
              </a:rPr>
              <a:t>therapy </a:t>
            </a:r>
            <a:r>
              <a:rPr sz="2300" b="1" spc="-625" dirty="0">
                <a:latin typeface="Arial"/>
                <a:cs typeface="Arial"/>
              </a:rPr>
              <a:t> </a:t>
            </a:r>
            <a:r>
              <a:rPr sz="2300" b="1" spc="-5" dirty="0">
                <a:latin typeface="Arial"/>
                <a:cs typeface="Arial"/>
              </a:rPr>
              <a:t>fails </a:t>
            </a:r>
            <a:r>
              <a:rPr sz="2300" b="1" dirty="0">
                <a:latin typeface="Arial"/>
                <a:cs typeface="Arial"/>
              </a:rPr>
              <a:t>to </a:t>
            </a:r>
            <a:r>
              <a:rPr sz="2300" b="1" spc="-5" dirty="0">
                <a:latin typeface="Arial"/>
                <a:cs typeface="Arial"/>
              </a:rPr>
              <a:t>maintain self-monitored </a:t>
            </a:r>
            <a:r>
              <a:rPr sz="2300" b="1" dirty="0">
                <a:latin typeface="Arial"/>
                <a:cs typeface="Arial"/>
              </a:rPr>
              <a:t>glucose at the </a:t>
            </a:r>
            <a:r>
              <a:rPr sz="2300" b="1" spc="-625" dirty="0">
                <a:latin typeface="Arial"/>
                <a:cs typeface="Arial"/>
              </a:rPr>
              <a:t> </a:t>
            </a:r>
            <a:r>
              <a:rPr sz="2300" b="1" spc="-5" dirty="0">
                <a:latin typeface="Arial"/>
                <a:cs typeface="Arial"/>
              </a:rPr>
              <a:t>acceptable</a:t>
            </a:r>
            <a:r>
              <a:rPr sz="2300" b="1" spc="10" dirty="0">
                <a:latin typeface="Arial"/>
                <a:cs typeface="Arial"/>
              </a:rPr>
              <a:t> </a:t>
            </a:r>
            <a:r>
              <a:rPr sz="2300" b="1" spc="-5" dirty="0">
                <a:latin typeface="Arial"/>
                <a:cs typeface="Arial"/>
              </a:rPr>
              <a:t>levels.</a:t>
            </a:r>
            <a:endParaRPr sz="2300" dirty="0">
              <a:latin typeface="Arial"/>
              <a:cs typeface="Arial"/>
            </a:endParaRPr>
          </a:p>
          <a:p>
            <a:pPr marL="355600" marR="461009" indent="-343535">
              <a:lnSpc>
                <a:spcPct val="79800"/>
              </a:lnSpc>
              <a:spcBef>
                <a:spcPts val="580"/>
              </a:spcBef>
              <a:buClr>
                <a:srgbClr val="CC0000"/>
              </a:buClr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300" b="1" spc="5" dirty="0">
                <a:latin typeface="Arial"/>
                <a:cs typeface="Arial"/>
              </a:rPr>
              <a:t>Any </a:t>
            </a:r>
            <a:r>
              <a:rPr sz="2300" b="1" dirty="0">
                <a:latin typeface="Arial"/>
                <a:cs typeface="Arial"/>
              </a:rPr>
              <a:t>insulin </a:t>
            </a:r>
            <a:r>
              <a:rPr sz="2300" b="1" spc="5" dirty="0">
                <a:latin typeface="Arial"/>
                <a:cs typeface="Arial"/>
              </a:rPr>
              <a:t>regimen </a:t>
            </a:r>
            <a:r>
              <a:rPr sz="2300" b="1" dirty="0">
                <a:latin typeface="Arial"/>
                <a:cs typeface="Arial"/>
              </a:rPr>
              <a:t>for pregnant women </a:t>
            </a:r>
            <a:r>
              <a:rPr sz="2300" b="1" spc="5" dirty="0">
                <a:latin typeface="Arial"/>
                <a:cs typeface="Arial"/>
              </a:rPr>
              <a:t> </a:t>
            </a:r>
            <a:r>
              <a:rPr sz="2300" b="1" dirty="0">
                <a:latin typeface="Arial"/>
                <a:cs typeface="Arial"/>
              </a:rPr>
              <a:t>requires </a:t>
            </a:r>
            <a:r>
              <a:rPr sz="2300" b="1" spc="-5" dirty="0">
                <a:latin typeface="Arial"/>
                <a:cs typeface="Arial"/>
              </a:rPr>
              <a:t>combinations </a:t>
            </a:r>
            <a:r>
              <a:rPr sz="2300" b="1" spc="-15" dirty="0">
                <a:latin typeface="Arial"/>
                <a:cs typeface="Arial"/>
              </a:rPr>
              <a:t>and </a:t>
            </a:r>
            <a:r>
              <a:rPr sz="2300" b="1" spc="-5" dirty="0">
                <a:latin typeface="Arial"/>
                <a:cs typeface="Arial"/>
              </a:rPr>
              <a:t>timing </a:t>
            </a:r>
            <a:r>
              <a:rPr sz="2300" b="1" spc="10" dirty="0">
                <a:latin typeface="Arial"/>
                <a:cs typeface="Arial"/>
              </a:rPr>
              <a:t>of </a:t>
            </a:r>
            <a:r>
              <a:rPr sz="2300" b="1" dirty="0">
                <a:latin typeface="Arial"/>
                <a:cs typeface="Arial"/>
              </a:rPr>
              <a:t>insulin </a:t>
            </a:r>
            <a:r>
              <a:rPr sz="2300" b="1" spc="5" dirty="0">
                <a:latin typeface="Arial"/>
                <a:cs typeface="Arial"/>
              </a:rPr>
              <a:t> </a:t>
            </a:r>
            <a:r>
              <a:rPr sz="2300" b="1" spc="-5" dirty="0">
                <a:latin typeface="Arial"/>
                <a:cs typeface="Arial"/>
              </a:rPr>
              <a:t>injections</a:t>
            </a:r>
            <a:r>
              <a:rPr sz="2300" b="1" spc="-60" dirty="0">
                <a:latin typeface="Arial"/>
                <a:cs typeface="Arial"/>
              </a:rPr>
              <a:t> </a:t>
            </a:r>
            <a:r>
              <a:rPr sz="2300" b="1" spc="-5" dirty="0">
                <a:latin typeface="Arial"/>
                <a:cs typeface="Arial"/>
              </a:rPr>
              <a:t>different</a:t>
            </a:r>
            <a:r>
              <a:rPr sz="2300" b="1" spc="10" dirty="0">
                <a:latin typeface="Arial"/>
                <a:cs typeface="Arial"/>
              </a:rPr>
              <a:t> from</a:t>
            </a:r>
            <a:r>
              <a:rPr sz="2300" b="1" spc="-10" dirty="0">
                <a:latin typeface="Arial"/>
                <a:cs typeface="Arial"/>
              </a:rPr>
              <a:t> those</a:t>
            </a:r>
            <a:r>
              <a:rPr sz="2300" b="1" spc="20" dirty="0">
                <a:latin typeface="Arial"/>
                <a:cs typeface="Arial"/>
              </a:rPr>
              <a:t> </a:t>
            </a:r>
            <a:r>
              <a:rPr sz="2300" b="1" dirty="0">
                <a:latin typeface="Arial"/>
                <a:cs typeface="Arial"/>
              </a:rPr>
              <a:t>that</a:t>
            </a:r>
            <a:r>
              <a:rPr sz="2300" b="1" spc="-65" dirty="0">
                <a:latin typeface="Arial"/>
                <a:cs typeface="Arial"/>
              </a:rPr>
              <a:t> </a:t>
            </a:r>
            <a:r>
              <a:rPr sz="2300" b="1" spc="5" dirty="0">
                <a:latin typeface="Arial"/>
                <a:cs typeface="Arial"/>
              </a:rPr>
              <a:t>would</a:t>
            </a:r>
            <a:r>
              <a:rPr sz="2300" b="1" spc="-40" dirty="0">
                <a:latin typeface="Arial"/>
                <a:cs typeface="Arial"/>
              </a:rPr>
              <a:t> </a:t>
            </a:r>
            <a:r>
              <a:rPr sz="2300" b="1" spc="15" dirty="0">
                <a:latin typeface="Arial"/>
                <a:cs typeface="Arial"/>
              </a:rPr>
              <a:t>be </a:t>
            </a:r>
            <a:r>
              <a:rPr sz="2300" b="1" spc="-625" dirty="0">
                <a:latin typeface="Arial"/>
                <a:cs typeface="Arial"/>
              </a:rPr>
              <a:t> </a:t>
            </a:r>
            <a:r>
              <a:rPr sz="2300" b="1" spc="-5" dirty="0">
                <a:latin typeface="Arial"/>
                <a:cs typeface="Arial"/>
              </a:rPr>
              <a:t>effective</a:t>
            </a:r>
            <a:r>
              <a:rPr sz="2300" b="1" spc="10" dirty="0">
                <a:latin typeface="Arial"/>
                <a:cs typeface="Arial"/>
              </a:rPr>
              <a:t> </a:t>
            </a:r>
            <a:r>
              <a:rPr sz="2300" b="1" spc="-15" dirty="0">
                <a:latin typeface="Arial"/>
                <a:cs typeface="Arial"/>
              </a:rPr>
              <a:t>in</a:t>
            </a:r>
            <a:r>
              <a:rPr sz="2300" b="1" spc="-40" dirty="0">
                <a:latin typeface="Arial"/>
                <a:cs typeface="Arial"/>
              </a:rPr>
              <a:t> </a:t>
            </a:r>
            <a:r>
              <a:rPr sz="2300" b="1" spc="5" dirty="0">
                <a:latin typeface="Arial"/>
                <a:cs typeface="Arial"/>
              </a:rPr>
              <a:t>the</a:t>
            </a:r>
            <a:r>
              <a:rPr sz="2300" b="1" spc="20" dirty="0">
                <a:latin typeface="Arial"/>
                <a:cs typeface="Arial"/>
              </a:rPr>
              <a:t> </a:t>
            </a:r>
            <a:r>
              <a:rPr sz="2300" b="1" spc="-10" dirty="0">
                <a:latin typeface="Arial"/>
                <a:cs typeface="Arial"/>
              </a:rPr>
              <a:t>non</a:t>
            </a:r>
            <a:r>
              <a:rPr sz="2300" b="1" spc="-35" dirty="0">
                <a:latin typeface="Arial"/>
                <a:cs typeface="Arial"/>
              </a:rPr>
              <a:t> </a:t>
            </a:r>
            <a:r>
              <a:rPr sz="2300" b="1" dirty="0">
                <a:latin typeface="Arial"/>
                <a:cs typeface="Arial"/>
              </a:rPr>
              <a:t>pregnant</a:t>
            </a:r>
            <a:r>
              <a:rPr sz="2300" b="1" spc="-65" dirty="0">
                <a:latin typeface="Arial"/>
                <a:cs typeface="Arial"/>
              </a:rPr>
              <a:t> </a:t>
            </a:r>
            <a:r>
              <a:rPr sz="2300" b="1" spc="5" dirty="0">
                <a:latin typeface="Arial"/>
                <a:cs typeface="Arial"/>
              </a:rPr>
              <a:t>state.</a:t>
            </a:r>
            <a:endParaRPr sz="2300" dirty="0">
              <a:latin typeface="Arial"/>
              <a:cs typeface="Arial"/>
            </a:endParaRPr>
          </a:p>
          <a:p>
            <a:pPr marL="355600" marR="5080" indent="-343535">
              <a:lnSpc>
                <a:spcPct val="80300"/>
              </a:lnSpc>
              <a:spcBef>
                <a:spcPts val="560"/>
              </a:spcBef>
              <a:buClr>
                <a:srgbClr val="CC0000"/>
              </a:buClr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300" b="1" spc="-10" dirty="0">
                <a:latin typeface="Arial"/>
                <a:cs typeface="Arial"/>
              </a:rPr>
              <a:t>The </a:t>
            </a:r>
            <a:r>
              <a:rPr sz="2300" b="1" spc="-5" dirty="0">
                <a:latin typeface="Arial"/>
                <a:cs typeface="Arial"/>
              </a:rPr>
              <a:t>regimens </a:t>
            </a:r>
            <a:r>
              <a:rPr sz="2300" b="1" dirty="0">
                <a:latin typeface="Arial"/>
                <a:cs typeface="Arial"/>
              </a:rPr>
              <a:t>must </a:t>
            </a:r>
            <a:r>
              <a:rPr sz="2300" b="1" spc="15" dirty="0">
                <a:latin typeface="Arial"/>
                <a:cs typeface="Arial"/>
              </a:rPr>
              <a:t>be </a:t>
            </a:r>
            <a:r>
              <a:rPr sz="2300" b="1" dirty="0">
                <a:latin typeface="Arial"/>
                <a:cs typeface="Arial"/>
              </a:rPr>
              <a:t>modified continually as </a:t>
            </a:r>
            <a:r>
              <a:rPr sz="2300" b="1" spc="5" dirty="0">
                <a:latin typeface="Arial"/>
                <a:cs typeface="Arial"/>
              </a:rPr>
              <a:t> the </a:t>
            </a:r>
            <a:r>
              <a:rPr sz="2300" b="1" spc="-5" dirty="0">
                <a:latin typeface="Arial"/>
                <a:cs typeface="Arial"/>
              </a:rPr>
              <a:t>patient </a:t>
            </a:r>
            <a:r>
              <a:rPr sz="2300" b="1" dirty="0">
                <a:latin typeface="Arial"/>
                <a:cs typeface="Arial"/>
              </a:rPr>
              <a:t>progresses </a:t>
            </a:r>
            <a:r>
              <a:rPr sz="2300" b="1" spc="-10" dirty="0">
                <a:latin typeface="Arial"/>
                <a:cs typeface="Arial"/>
              </a:rPr>
              <a:t>from </a:t>
            </a:r>
            <a:r>
              <a:rPr sz="2300" b="1" spc="5" dirty="0">
                <a:latin typeface="Arial"/>
                <a:cs typeface="Arial"/>
              </a:rPr>
              <a:t>the </a:t>
            </a:r>
            <a:r>
              <a:rPr sz="2300" b="1" spc="-10" dirty="0">
                <a:latin typeface="Arial"/>
                <a:cs typeface="Arial"/>
              </a:rPr>
              <a:t>first </a:t>
            </a:r>
            <a:r>
              <a:rPr sz="2300" b="1" dirty="0">
                <a:latin typeface="Arial"/>
                <a:cs typeface="Arial"/>
              </a:rPr>
              <a:t>to </a:t>
            </a:r>
            <a:r>
              <a:rPr sz="2300" b="1" spc="5" dirty="0">
                <a:latin typeface="Arial"/>
                <a:cs typeface="Arial"/>
              </a:rPr>
              <a:t>the </a:t>
            </a:r>
            <a:r>
              <a:rPr sz="2300" b="1" spc="-5" dirty="0">
                <a:latin typeface="Arial"/>
                <a:cs typeface="Arial"/>
              </a:rPr>
              <a:t>third </a:t>
            </a:r>
            <a:r>
              <a:rPr sz="2300" b="1" spc="-630" dirty="0">
                <a:latin typeface="Arial"/>
                <a:cs typeface="Arial"/>
              </a:rPr>
              <a:t> </a:t>
            </a:r>
            <a:r>
              <a:rPr sz="2300" b="1" spc="-5" dirty="0">
                <a:latin typeface="Arial"/>
                <a:cs typeface="Arial"/>
              </a:rPr>
              <a:t>trimester</a:t>
            </a:r>
            <a:r>
              <a:rPr sz="2300" b="1" spc="20" dirty="0">
                <a:latin typeface="Arial"/>
                <a:cs typeface="Arial"/>
              </a:rPr>
              <a:t> </a:t>
            </a:r>
            <a:r>
              <a:rPr sz="2300" b="1" spc="-15" dirty="0">
                <a:latin typeface="Arial"/>
                <a:cs typeface="Arial"/>
              </a:rPr>
              <a:t>and</a:t>
            </a:r>
            <a:r>
              <a:rPr sz="2300" b="1" spc="35" dirty="0">
                <a:latin typeface="Arial"/>
                <a:cs typeface="Arial"/>
              </a:rPr>
              <a:t> </a:t>
            </a:r>
            <a:r>
              <a:rPr sz="2300" b="1" spc="5" dirty="0">
                <a:latin typeface="Arial"/>
                <a:cs typeface="Arial"/>
              </a:rPr>
              <a:t>as</a:t>
            </a:r>
            <a:r>
              <a:rPr sz="2300" b="1" spc="-60" dirty="0">
                <a:latin typeface="Arial"/>
                <a:cs typeface="Arial"/>
              </a:rPr>
              <a:t> </a:t>
            </a:r>
            <a:r>
              <a:rPr sz="2300" b="1" dirty="0">
                <a:latin typeface="Arial"/>
                <a:cs typeface="Arial"/>
              </a:rPr>
              <a:t>insulin</a:t>
            </a:r>
            <a:r>
              <a:rPr sz="2300" b="1" spc="-40" dirty="0">
                <a:latin typeface="Arial"/>
                <a:cs typeface="Arial"/>
              </a:rPr>
              <a:t> </a:t>
            </a:r>
            <a:r>
              <a:rPr sz="2300" b="1" spc="-5" dirty="0">
                <a:latin typeface="Arial"/>
                <a:cs typeface="Arial"/>
              </a:rPr>
              <a:t>resistance</a:t>
            </a:r>
            <a:r>
              <a:rPr sz="2300" b="1" spc="15" dirty="0">
                <a:latin typeface="Arial"/>
                <a:cs typeface="Arial"/>
              </a:rPr>
              <a:t> </a:t>
            </a:r>
            <a:r>
              <a:rPr sz="2300" b="1" spc="-10" dirty="0">
                <a:latin typeface="Arial"/>
                <a:cs typeface="Arial"/>
              </a:rPr>
              <a:t>rises.</a:t>
            </a:r>
            <a:endParaRPr sz="2300" dirty="0">
              <a:latin typeface="Arial"/>
              <a:cs typeface="Arial"/>
            </a:endParaRPr>
          </a:p>
          <a:p>
            <a:pPr marL="355600" marR="233045" indent="-343535">
              <a:lnSpc>
                <a:spcPct val="80300"/>
              </a:lnSpc>
              <a:spcBef>
                <a:spcPts val="565"/>
              </a:spcBef>
              <a:buClr>
                <a:srgbClr val="CC0000"/>
              </a:buClr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300" b="1" spc="-10" dirty="0">
                <a:latin typeface="Arial"/>
                <a:cs typeface="Arial"/>
              </a:rPr>
              <a:t>The</a:t>
            </a:r>
            <a:r>
              <a:rPr sz="2300" b="1" spc="10" dirty="0">
                <a:latin typeface="Arial"/>
                <a:cs typeface="Arial"/>
              </a:rPr>
              <a:t> </a:t>
            </a:r>
            <a:r>
              <a:rPr sz="2300" b="1" spc="-5" dirty="0">
                <a:latin typeface="Arial"/>
                <a:cs typeface="Arial"/>
              </a:rPr>
              <a:t>regimen</a:t>
            </a:r>
            <a:r>
              <a:rPr sz="2300" b="1" spc="30" dirty="0">
                <a:latin typeface="Arial"/>
                <a:cs typeface="Arial"/>
              </a:rPr>
              <a:t> </a:t>
            </a:r>
            <a:r>
              <a:rPr sz="2300" b="1" spc="-10" dirty="0">
                <a:latin typeface="Arial"/>
                <a:cs typeface="Arial"/>
              </a:rPr>
              <a:t>should</a:t>
            </a:r>
            <a:r>
              <a:rPr sz="2300" b="1" spc="-35" dirty="0">
                <a:latin typeface="Arial"/>
                <a:cs typeface="Arial"/>
              </a:rPr>
              <a:t> </a:t>
            </a:r>
            <a:r>
              <a:rPr sz="2300" b="1" spc="5" dirty="0">
                <a:latin typeface="Arial"/>
                <a:cs typeface="Arial"/>
              </a:rPr>
              <a:t>always</a:t>
            </a:r>
            <a:r>
              <a:rPr sz="2300" b="1" spc="-60" dirty="0">
                <a:latin typeface="Arial"/>
                <a:cs typeface="Arial"/>
              </a:rPr>
              <a:t> </a:t>
            </a:r>
            <a:r>
              <a:rPr sz="2300" b="1" spc="15" dirty="0">
                <a:latin typeface="Arial"/>
                <a:cs typeface="Arial"/>
              </a:rPr>
              <a:t>be</a:t>
            </a:r>
            <a:r>
              <a:rPr sz="2300" b="1" spc="-55" dirty="0">
                <a:latin typeface="Arial"/>
                <a:cs typeface="Arial"/>
              </a:rPr>
              <a:t> </a:t>
            </a:r>
            <a:r>
              <a:rPr sz="2300" b="1" spc="-5" dirty="0">
                <a:latin typeface="Arial"/>
                <a:cs typeface="Arial"/>
              </a:rPr>
              <a:t>matched</a:t>
            </a:r>
            <a:r>
              <a:rPr sz="2300" b="1" spc="35" dirty="0">
                <a:latin typeface="Arial"/>
                <a:cs typeface="Arial"/>
              </a:rPr>
              <a:t> </a:t>
            </a:r>
            <a:r>
              <a:rPr sz="2300" b="1" dirty="0">
                <a:latin typeface="Arial"/>
                <a:cs typeface="Arial"/>
              </a:rPr>
              <a:t>to</a:t>
            </a:r>
            <a:r>
              <a:rPr sz="2300" b="1" spc="-45" dirty="0">
                <a:latin typeface="Arial"/>
                <a:cs typeface="Arial"/>
              </a:rPr>
              <a:t> </a:t>
            </a:r>
            <a:r>
              <a:rPr sz="2300" b="1" spc="5" dirty="0">
                <a:latin typeface="Arial"/>
                <a:cs typeface="Arial"/>
              </a:rPr>
              <a:t>the </a:t>
            </a:r>
            <a:r>
              <a:rPr sz="2300" b="1" spc="-625" dirty="0">
                <a:latin typeface="Arial"/>
                <a:cs typeface="Arial"/>
              </a:rPr>
              <a:t> </a:t>
            </a:r>
            <a:r>
              <a:rPr sz="2300" b="1" dirty="0">
                <a:latin typeface="Arial"/>
                <a:cs typeface="Arial"/>
              </a:rPr>
              <a:t>patient’s </a:t>
            </a:r>
            <a:r>
              <a:rPr sz="2300" b="1" spc="-5" dirty="0">
                <a:latin typeface="Arial"/>
                <a:cs typeface="Arial"/>
              </a:rPr>
              <a:t>unique </a:t>
            </a:r>
            <a:r>
              <a:rPr sz="2300" b="1" spc="-10" dirty="0">
                <a:latin typeface="Arial"/>
                <a:cs typeface="Arial"/>
              </a:rPr>
              <a:t>physiology, </a:t>
            </a:r>
            <a:r>
              <a:rPr sz="2300" b="1" spc="5" dirty="0">
                <a:latin typeface="Arial"/>
                <a:cs typeface="Arial"/>
              </a:rPr>
              <a:t>work, </a:t>
            </a:r>
            <a:r>
              <a:rPr sz="2300" b="1" spc="-5" dirty="0">
                <a:latin typeface="Arial"/>
                <a:cs typeface="Arial"/>
              </a:rPr>
              <a:t>rest, </a:t>
            </a:r>
            <a:r>
              <a:rPr sz="2300" b="1" spc="5" dirty="0">
                <a:latin typeface="Arial"/>
                <a:cs typeface="Arial"/>
              </a:rPr>
              <a:t>and </a:t>
            </a:r>
            <a:r>
              <a:rPr sz="2300" b="1" spc="10" dirty="0">
                <a:latin typeface="Arial"/>
                <a:cs typeface="Arial"/>
              </a:rPr>
              <a:t> food</a:t>
            </a:r>
            <a:r>
              <a:rPr sz="2300" b="1" spc="-45" dirty="0">
                <a:latin typeface="Arial"/>
                <a:cs typeface="Arial"/>
              </a:rPr>
              <a:t> </a:t>
            </a:r>
            <a:r>
              <a:rPr sz="2300" b="1" spc="-5" dirty="0">
                <a:latin typeface="Arial"/>
                <a:cs typeface="Arial"/>
              </a:rPr>
              <a:t>intake</a:t>
            </a:r>
            <a:r>
              <a:rPr sz="2300" b="1" spc="15" dirty="0">
                <a:latin typeface="Arial"/>
                <a:cs typeface="Arial"/>
              </a:rPr>
              <a:t> </a:t>
            </a:r>
            <a:r>
              <a:rPr sz="2300" b="1" spc="-10" dirty="0">
                <a:latin typeface="Arial"/>
                <a:cs typeface="Arial"/>
              </a:rPr>
              <a:t>schedule.</a:t>
            </a:r>
            <a:endParaRPr sz="23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0625" y="381000"/>
            <a:ext cx="7419975" cy="8001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50165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95"/>
              </a:spcBef>
            </a:pPr>
            <a:r>
              <a:rPr sz="4400" dirty="0"/>
              <a:t>Insulin</a:t>
            </a:r>
            <a:r>
              <a:rPr sz="4400" spc="-25" dirty="0"/>
              <a:t> </a:t>
            </a:r>
            <a:r>
              <a:rPr sz="4400" spc="-5" dirty="0"/>
              <a:t>therapy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685800" y="1905000"/>
            <a:ext cx="7218680" cy="41319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31800" marR="93980" indent="-343535">
              <a:lnSpc>
                <a:spcPct val="100899"/>
              </a:lnSpc>
              <a:spcBef>
                <a:spcPts val="110"/>
              </a:spcBef>
              <a:buClr>
                <a:srgbClr val="CC0000"/>
              </a:buClr>
              <a:buFont typeface="Arial MT"/>
              <a:buChar char="•"/>
              <a:tabLst>
                <a:tab pos="431800" algn="l"/>
                <a:tab pos="432434" algn="l"/>
              </a:tabLst>
            </a:pPr>
            <a:r>
              <a:rPr sz="1550" b="1" spc="10" dirty="0">
                <a:latin typeface="Arial"/>
                <a:cs typeface="Arial"/>
              </a:rPr>
              <a:t>In</a:t>
            </a:r>
            <a:r>
              <a:rPr sz="1550" b="1" spc="25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the</a:t>
            </a:r>
            <a:r>
              <a:rPr sz="1550" b="1" spc="35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1</a:t>
            </a:r>
            <a:r>
              <a:rPr sz="1575" b="1" spc="22" baseline="23809" dirty="0">
                <a:latin typeface="Arial"/>
                <a:cs typeface="Arial"/>
              </a:rPr>
              <a:t>st</a:t>
            </a:r>
            <a:r>
              <a:rPr sz="1575" b="1" spc="450" baseline="23809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trimester</a:t>
            </a:r>
            <a:r>
              <a:rPr sz="1550" b="1" spc="80" dirty="0">
                <a:latin typeface="Arial"/>
                <a:cs typeface="Arial"/>
              </a:rPr>
              <a:t> </a:t>
            </a:r>
            <a:r>
              <a:rPr sz="1550" b="1" spc="10" dirty="0">
                <a:latin typeface="Arial"/>
                <a:cs typeface="Arial"/>
              </a:rPr>
              <a:t>from</a:t>
            </a:r>
            <a:r>
              <a:rPr sz="1550" b="1" spc="35" dirty="0">
                <a:latin typeface="Arial"/>
                <a:cs typeface="Arial"/>
              </a:rPr>
              <a:t> </a:t>
            </a:r>
            <a:r>
              <a:rPr sz="1550" b="1" spc="30" dirty="0">
                <a:latin typeface="Arial"/>
                <a:cs typeface="Arial"/>
              </a:rPr>
              <a:t>6-10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weeks,</a:t>
            </a:r>
            <a:r>
              <a:rPr sz="1550" b="1" spc="25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progressively</a:t>
            </a:r>
            <a:r>
              <a:rPr sz="1550" b="1" spc="-3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reduce</a:t>
            </a:r>
            <a:r>
              <a:rPr sz="1550" b="1" spc="35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the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insulin </a:t>
            </a:r>
            <a:r>
              <a:rPr sz="1550" b="1" spc="-420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dose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by</a:t>
            </a:r>
            <a:r>
              <a:rPr sz="1550" b="1" spc="35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a</a:t>
            </a:r>
            <a:r>
              <a:rPr sz="1550" b="1" spc="-35" dirty="0">
                <a:latin typeface="Arial"/>
                <a:cs typeface="Arial"/>
              </a:rPr>
              <a:t> </a:t>
            </a:r>
            <a:r>
              <a:rPr sz="1550" b="1" spc="30" dirty="0">
                <a:latin typeface="Arial"/>
                <a:cs typeface="Arial"/>
              </a:rPr>
              <a:t>total</a:t>
            </a:r>
            <a:r>
              <a:rPr sz="1550" b="1" spc="25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of </a:t>
            </a:r>
            <a:r>
              <a:rPr sz="1550" b="1" spc="5" dirty="0">
                <a:latin typeface="Arial"/>
                <a:cs typeface="Arial"/>
              </a:rPr>
              <a:t>10%</a:t>
            </a:r>
            <a:r>
              <a:rPr sz="1550" b="1" spc="35" dirty="0">
                <a:latin typeface="Arial"/>
                <a:cs typeface="Arial"/>
              </a:rPr>
              <a:t> </a:t>
            </a:r>
            <a:r>
              <a:rPr sz="1550" b="1" spc="45" dirty="0">
                <a:latin typeface="Arial"/>
                <a:cs typeface="Arial"/>
              </a:rPr>
              <a:t>to</a:t>
            </a:r>
            <a:r>
              <a:rPr sz="1550" b="1" spc="20" dirty="0">
                <a:latin typeface="Arial"/>
                <a:cs typeface="Arial"/>
              </a:rPr>
              <a:t> </a:t>
            </a:r>
            <a:r>
              <a:rPr sz="1550" b="1" spc="5" dirty="0">
                <a:latin typeface="Arial"/>
                <a:cs typeface="Arial"/>
              </a:rPr>
              <a:t>25%</a:t>
            </a:r>
            <a:r>
              <a:rPr sz="1550" b="1" spc="35" dirty="0">
                <a:latin typeface="Arial"/>
                <a:cs typeface="Arial"/>
              </a:rPr>
              <a:t> </a:t>
            </a:r>
            <a:r>
              <a:rPr sz="1550" b="1" spc="10" dirty="0">
                <a:latin typeface="Arial"/>
                <a:cs typeface="Arial"/>
              </a:rPr>
              <a:t>to</a:t>
            </a:r>
            <a:r>
              <a:rPr sz="1550" b="1" spc="25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avoid</a:t>
            </a:r>
            <a:r>
              <a:rPr sz="1550" b="1" spc="25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hypoglycemia.</a:t>
            </a:r>
            <a:endParaRPr sz="15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CC0000"/>
              </a:buClr>
              <a:buFont typeface="Arial MT"/>
              <a:buChar char="•"/>
            </a:pPr>
            <a:endParaRPr sz="2400" dirty="0">
              <a:latin typeface="Arial"/>
              <a:cs typeface="Arial"/>
            </a:endParaRPr>
          </a:p>
          <a:p>
            <a:pPr marL="431800" marR="294640" indent="-343535">
              <a:lnSpc>
                <a:spcPct val="101000"/>
              </a:lnSpc>
              <a:buClr>
                <a:srgbClr val="CC0000"/>
              </a:buClr>
              <a:buFont typeface="Arial MT"/>
              <a:buChar char="•"/>
              <a:tabLst>
                <a:tab pos="431800" algn="l"/>
                <a:tab pos="432434" algn="l"/>
              </a:tabLst>
            </a:pPr>
            <a:r>
              <a:rPr sz="1550" b="1" spc="15" dirty="0">
                <a:latin typeface="Arial"/>
                <a:cs typeface="Arial"/>
              </a:rPr>
              <a:t>Insulin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requirements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normally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25" dirty="0">
                <a:latin typeface="Arial"/>
                <a:cs typeface="Arial"/>
              </a:rPr>
              <a:t>peak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-20" dirty="0">
                <a:latin typeface="Arial"/>
                <a:cs typeface="Arial"/>
              </a:rPr>
              <a:t>at</a:t>
            </a:r>
            <a:r>
              <a:rPr sz="1550" b="1" spc="90" dirty="0">
                <a:latin typeface="Arial"/>
                <a:cs typeface="Arial"/>
              </a:rPr>
              <a:t> </a:t>
            </a:r>
            <a:r>
              <a:rPr sz="1550" b="1" spc="-15" dirty="0">
                <a:latin typeface="Arial"/>
                <a:cs typeface="Arial"/>
              </a:rPr>
              <a:t>36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weeks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gestation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and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10" dirty="0">
                <a:latin typeface="Arial"/>
                <a:cs typeface="Arial"/>
              </a:rPr>
              <a:t>drop </a:t>
            </a:r>
            <a:r>
              <a:rPr sz="1550" b="1" spc="-415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significantly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thereafter.</a:t>
            </a:r>
            <a:endParaRPr sz="15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CC0000"/>
              </a:buClr>
              <a:buFont typeface="Arial MT"/>
              <a:buChar char="•"/>
            </a:pPr>
            <a:endParaRPr sz="2400" dirty="0">
              <a:latin typeface="Arial"/>
              <a:cs typeface="Arial"/>
            </a:endParaRPr>
          </a:p>
          <a:p>
            <a:pPr marL="431800" marR="610235" indent="-343535">
              <a:lnSpc>
                <a:spcPct val="101000"/>
              </a:lnSpc>
              <a:buClr>
                <a:srgbClr val="CC0000"/>
              </a:buClr>
              <a:buFont typeface="Arial MT"/>
              <a:buChar char="•"/>
              <a:tabLst>
                <a:tab pos="431800" algn="l"/>
                <a:tab pos="432434" algn="l"/>
              </a:tabLst>
            </a:pPr>
            <a:r>
              <a:rPr sz="1550" b="1" spc="15" dirty="0">
                <a:latin typeface="Arial"/>
                <a:cs typeface="Arial"/>
              </a:rPr>
              <a:t>A</a:t>
            </a:r>
            <a:r>
              <a:rPr sz="1550" b="1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combination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of</a:t>
            </a:r>
            <a:r>
              <a:rPr sz="1550" b="1" spc="20" dirty="0">
                <a:latin typeface="Arial"/>
                <a:cs typeface="Arial"/>
              </a:rPr>
              <a:t> </a:t>
            </a:r>
            <a:r>
              <a:rPr sz="1550" b="1" spc="30" dirty="0">
                <a:latin typeface="Arial"/>
                <a:cs typeface="Arial"/>
              </a:rPr>
              <a:t>short-</a:t>
            </a:r>
            <a:r>
              <a:rPr sz="1550" b="1" spc="35" dirty="0">
                <a:latin typeface="Arial"/>
                <a:cs typeface="Arial"/>
              </a:rPr>
              <a:t> </a:t>
            </a:r>
            <a:r>
              <a:rPr sz="1550" b="1" spc="25" dirty="0">
                <a:latin typeface="Arial"/>
                <a:cs typeface="Arial"/>
              </a:rPr>
              <a:t>and</a:t>
            </a:r>
            <a:r>
              <a:rPr sz="1550" b="1" spc="35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intermediate-acting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insulins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dirty="0">
                <a:latin typeface="Arial"/>
                <a:cs typeface="Arial"/>
              </a:rPr>
              <a:t>can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be </a:t>
            </a:r>
            <a:r>
              <a:rPr sz="1550" b="1" spc="-415" dirty="0">
                <a:latin typeface="Arial"/>
                <a:cs typeface="Arial"/>
              </a:rPr>
              <a:t> </a:t>
            </a:r>
            <a:r>
              <a:rPr sz="1550" b="1" spc="25" dirty="0">
                <a:latin typeface="Arial"/>
                <a:cs typeface="Arial"/>
              </a:rPr>
              <a:t>employed </a:t>
            </a:r>
            <a:r>
              <a:rPr sz="1550" b="1" spc="10" dirty="0">
                <a:latin typeface="Arial"/>
                <a:cs typeface="Arial"/>
              </a:rPr>
              <a:t>to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maintain</a:t>
            </a:r>
            <a:r>
              <a:rPr sz="1550" b="1" spc="25" dirty="0">
                <a:latin typeface="Arial"/>
                <a:cs typeface="Arial"/>
              </a:rPr>
              <a:t> </a:t>
            </a:r>
            <a:r>
              <a:rPr sz="1550" b="1" spc="10" dirty="0">
                <a:latin typeface="Arial"/>
                <a:cs typeface="Arial"/>
              </a:rPr>
              <a:t>glucose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levels</a:t>
            </a:r>
            <a:r>
              <a:rPr sz="1550" b="1" spc="-35" dirty="0">
                <a:latin typeface="Arial"/>
                <a:cs typeface="Arial"/>
              </a:rPr>
              <a:t> </a:t>
            </a:r>
            <a:r>
              <a:rPr sz="1550" b="1" spc="10" dirty="0">
                <a:latin typeface="Arial"/>
                <a:cs typeface="Arial"/>
              </a:rPr>
              <a:t>in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25" dirty="0">
                <a:latin typeface="Arial"/>
                <a:cs typeface="Arial"/>
              </a:rPr>
              <a:t>an acceptable</a:t>
            </a:r>
            <a:r>
              <a:rPr sz="1550" b="1" spc="-3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range.</a:t>
            </a:r>
            <a:endParaRPr sz="15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CC0000"/>
              </a:buClr>
              <a:buFont typeface="Arial MT"/>
              <a:buChar char="•"/>
            </a:pPr>
            <a:endParaRPr sz="2400" dirty="0">
              <a:latin typeface="Arial"/>
              <a:cs typeface="Arial"/>
            </a:endParaRPr>
          </a:p>
          <a:p>
            <a:pPr marL="431800" marR="563880" indent="-343535">
              <a:lnSpc>
                <a:spcPct val="100899"/>
              </a:lnSpc>
              <a:buClr>
                <a:srgbClr val="CC0000"/>
              </a:buClr>
              <a:buFont typeface="Arial MT"/>
              <a:buChar char="•"/>
              <a:tabLst>
                <a:tab pos="431800" algn="l"/>
                <a:tab pos="432434" algn="l"/>
              </a:tabLst>
            </a:pPr>
            <a:r>
              <a:rPr sz="1550" b="1" spc="15" dirty="0">
                <a:latin typeface="Arial"/>
                <a:cs typeface="Arial"/>
              </a:rPr>
              <a:t>Approximately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30" dirty="0">
                <a:latin typeface="Arial"/>
                <a:cs typeface="Arial"/>
              </a:rPr>
              <a:t>two</a:t>
            </a:r>
            <a:r>
              <a:rPr sz="1550" b="1" spc="35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thirds</a:t>
            </a:r>
            <a:r>
              <a:rPr sz="1550" b="1" spc="-3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of</a:t>
            </a:r>
            <a:r>
              <a:rPr sz="1550" b="1" spc="95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the</a:t>
            </a:r>
            <a:r>
              <a:rPr sz="1550" b="1" spc="45" dirty="0">
                <a:latin typeface="Arial"/>
                <a:cs typeface="Arial"/>
              </a:rPr>
              <a:t> </a:t>
            </a:r>
            <a:r>
              <a:rPr sz="1550" b="1" dirty="0">
                <a:latin typeface="Arial"/>
                <a:cs typeface="Arial"/>
              </a:rPr>
              <a:t>daily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insulin</a:t>
            </a:r>
            <a:r>
              <a:rPr sz="1550" b="1" spc="35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dose</a:t>
            </a:r>
            <a:r>
              <a:rPr sz="1550" b="1" spc="45" dirty="0">
                <a:latin typeface="Arial"/>
                <a:cs typeface="Arial"/>
              </a:rPr>
              <a:t> </a:t>
            </a:r>
            <a:r>
              <a:rPr sz="1550" b="1" spc="10" dirty="0">
                <a:latin typeface="Arial"/>
                <a:cs typeface="Arial"/>
              </a:rPr>
              <a:t>is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5" dirty="0">
                <a:latin typeface="Arial"/>
                <a:cs typeface="Arial"/>
              </a:rPr>
              <a:t>given</a:t>
            </a:r>
            <a:r>
              <a:rPr sz="1550" b="1" spc="35" dirty="0">
                <a:latin typeface="Arial"/>
                <a:cs typeface="Arial"/>
              </a:rPr>
              <a:t> </a:t>
            </a:r>
            <a:r>
              <a:rPr sz="1550" b="1" spc="10" dirty="0">
                <a:latin typeface="Arial"/>
                <a:cs typeface="Arial"/>
              </a:rPr>
              <a:t>in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the </a:t>
            </a:r>
            <a:r>
              <a:rPr sz="1550" b="1" spc="-415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morning</a:t>
            </a:r>
            <a:r>
              <a:rPr sz="1550" b="1" spc="25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and</a:t>
            </a:r>
            <a:r>
              <a:rPr sz="1550" b="1" spc="25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one</a:t>
            </a:r>
            <a:r>
              <a:rPr sz="1550" b="1" spc="35" dirty="0">
                <a:latin typeface="Arial"/>
                <a:cs typeface="Arial"/>
              </a:rPr>
              <a:t> </a:t>
            </a:r>
            <a:r>
              <a:rPr sz="1550" b="1" spc="25" dirty="0">
                <a:latin typeface="Arial"/>
                <a:cs typeface="Arial"/>
              </a:rPr>
              <a:t>third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10" dirty="0">
                <a:latin typeface="Arial"/>
                <a:cs typeface="Arial"/>
              </a:rPr>
              <a:t>in</a:t>
            </a:r>
            <a:r>
              <a:rPr sz="1550" b="1" spc="25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the</a:t>
            </a:r>
            <a:r>
              <a:rPr sz="1550" b="1" spc="35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afternoon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and</a:t>
            </a:r>
            <a:r>
              <a:rPr sz="1550" b="1" spc="25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at</a:t>
            </a:r>
            <a:r>
              <a:rPr sz="1550" b="1" spc="15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bedtime.</a:t>
            </a:r>
            <a:endParaRPr sz="15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CC0000"/>
              </a:buClr>
              <a:buFont typeface="Arial MT"/>
              <a:buChar char="•"/>
            </a:pPr>
            <a:endParaRPr sz="2350" dirty="0">
              <a:latin typeface="Arial"/>
              <a:cs typeface="Arial"/>
            </a:endParaRPr>
          </a:p>
          <a:p>
            <a:pPr marL="431800" marR="426084" indent="-343535">
              <a:lnSpc>
                <a:spcPct val="103000"/>
              </a:lnSpc>
              <a:spcBef>
                <a:spcPts val="5"/>
              </a:spcBef>
              <a:buClr>
                <a:srgbClr val="CC0000"/>
              </a:buClr>
              <a:buFont typeface="Arial MT"/>
              <a:buChar char="•"/>
              <a:tabLst>
                <a:tab pos="431800" algn="l"/>
                <a:tab pos="432434" algn="l"/>
              </a:tabLst>
            </a:pPr>
            <a:r>
              <a:rPr sz="1550" b="1" spc="15" dirty="0">
                <a:latin typeface="Arial"/>
                <a:cs typeface="Arial"/>
              </a:rPr>
              <a:t>A</a:t>
            </a:r>
            <a:r>
              <a:rPr sz="1550" b="1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typical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total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insulin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dose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10" dirty="0">
                <a:latin typeface="Arial"/>
                <a:cs typeface="Arial"/>
              </a:rPr>
              <a:t>is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-5" dirty="0">
                <a:latin typeface="Arial"/>
                <a:cs typeface="Arial"/>
              </a:rPr>
              <a:t>0.6</a:t>
            </a:r>
            <a:r>
              <a:rPr sz="1550" b="1" spc="1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U/kg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10" dirty="0">
                <a:latin typeface="Arial"/>
                <a:cs typeface="Arial"/>
              </a:rPr>
              <a:t>in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the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25" dirty="0">
                <a:latin typeface="Arial"/>
                <a:cs typeface="Arial"/>
              </a:rPr>
              <a:t>1</a:t>
            </a:r>
            <a:r>
              <a:rPr sz="1575" b="1" spc="37" baseline="23809" dirty="0">
                <a:latin typeface="Arial"/>
                <a:cs typeface="Arial"/>
              </a:rPr>
              <a:t>st</a:t>
            </a:r>
            <a:r>
              <a:rPr sz="1575" b="1" spc="434" baseline="23809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trimester,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but</a:t>
            </a:r>
            <a:r>
              <a:rPr sz="1550" b="1" spc="20" dirty="0">
                <a:latin typeface="Arial"/>
                <a:cs typeface="Arial"/>
              </a:rPr>
              <a:t> </a:t>
            </a:r>
            <a:r>
              <a:rPr sz="1550" b="1" spc="10" dirty="0">
                <a:latin typeface="Arial"/>
                <a:cs typeface="Arial"/>
              </a:rPr>
              <a:t>this </a:t>
            </a:r>
            <a:r>
              <a:rPr sz="1550" b="1" spc="-420" dirty="0">
                <a:latin typeface="Arial"/>
                <a:cs typeface="Arial"/>
              </a:rPr>
              <a:t> </a:t>
            </a:r>
            <a:r>
              <a:rPr sz="1550" b="1" spc="25" dirty="0">
                <a:latin typeface="Arial"/>
                <a:cs typeface="Arial"/>
              </a:rPr>
              <a:t>must</a:t>
            </a:r>
            <a:r>
              <a:rPr sz="1550" b="1" spc="15" dirty="0">
                <a:latin typeface="Arial"/>
                <a:cs typeface="Arial"/>
              </a:rPr>
              <a:t> be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increased</a:t>
            </a:r>
            <a:r>
              <a:rPr sz="1550" b="1" spc="30" dirty="0">
                <a:latin typeface="Arial"/>
                <a:cs typeface="Arial"/>
              </a:rPr>
              <a:t> weekly</a:t>
            </a:r>
            <a:r>
              <a:rPr sz="1550" b="1" spc="-35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or</a:t>
            </a:r>
            <a:r>
              <a:rPr sz="1550" b="1" spc="75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every</a:t>
            </a:r>
            <a:r>
              <a:rPr sz="1550" b="1" spc="-3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other</a:t>
            </a:r>
            <a:r>
              <a:rPr sz="1550" b="1" spc="75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week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25" dirty="0">
                <a:latin typeface="Arial"/>
                <a:cs typeface="Arial"/>
              </a:rPr>
              <a:t>with</a:t>
            </a:r>
            <a:r>
              <a:rPr sz="1550" b="1" spc="30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pregnancy </a:t>
            </a:r>
            <a:r>
              <a:rPr sz="1550" b="1" spc="25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duration</a:t>
            </a:r>
            <a:r>
              <a:rPr sz="1550" b="1" spc="20" dirty="0">
                <a:latin typeface="Arial"/>
                <a:cs typeface="Arial"/>
              </a:rPr>
              <a:t> </a:t>
            </a:r>
            <a:r>
              <a:rPr sz="1550" b="1" spc="30" dirty="0">
                <a:latin typeface="Arial"/>
                <a:cs typeface="Arial"/>
              </a:rPr>
              <a:t>from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the</a:t>
            </a:r>
            <a:r>
              <a:rPr sz="1550" b="1" spc="40" dirty="0">
                <a:latin typeface="Arial"/>
                <a:cs typeface="Arial"/>
              </a:rPr>
              <a:t> </a:t>
            </a:r>
            <a:r>
              <a:rPr sz="1550" b="1" spc="25" dirty="0">
                <a:latin typeface="Arial"/>
                <a:cs typeface="Arial"/>
              </a:rPr>
              <a:t>2</a:t>
            </a:r>
            <a:r>
              <a:rPr sz="1575" b="1" spc="37" baseline="23809" dirty="0">
                <a:latin typeface="Arial"/>
                <a:cs typeface="Arial"/>
              </a:rPr>
              <a:t>nd</a:t>
            </a:r>
            <a:r>
              <a:rPr sz="1575" b="1" spc="412" baseline="23809" dirty="0">
                <a:latin typeface="Arial"/>
                <a:cs typeface="Arial"/>
              </a:rPr>
              <a:t> </a:t>
            </a:r>
            <a:r>
              <a:rPr sz="1550" b="1" spc="20" dirty="0">
                <a:latin typeface="Arial"/>
                <a:cs typeface="Arial"/>
              </a:rPr>
              <a:t>trimester</a:t>
            </a:r>
            <a:r>
              <a:rPr sz="1550" b="1" spc="80" dirty="0">
                <a:latin typeface="Arial"/>
                <a:cs typeface="Arial"/>
              </a:rPr>
              <a:t> </a:t>
            </a:r>
            <a:r>
              <a:rPr sz="1550" b="1" spc="15" dirty="0">
                <a:latin typeface="Arial"/>
                <a:cs typeface="Arial"/>
              </a:rPr>
              <a:t>onward.</a:t>
            </a:r>
            <a:endParaRPr sz="15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7275" y="304800"/>
            <a:ext cx="7458075" cy="638175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3980">
              <a:lnSpc>
                <a:spcPts val="5025"/>
              </a:lnSpc>
            </a:pPr>
            <a:r>
              <a:rPr sz="4400" spc="-5" dirty="0"/>
              <a:t>Insulin</a:t>
            </a:r>
            <a:r>
              <a:rPr sz="4400" spc="5" dirty="0"/>
              <a:t> </a:t>
            </a:r>
            <a:r>
              <a:rPr sz="4400" spc="-5" dirty="0"/>
              <a:t>therapy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100455" y="2448877"/>
            <a:ext cx="6656705" cy="208026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93700" marR="17780" indent="-343535">
              <a:lnSpc>
                <a:spcPct val="101699"/>
              </a:lnSpc>
              <a:spcBef>
                <a:spcPts val="50"/>
              </a:spcBef>
            </a:pPr>
            <a:r>
              <a:rPr sz="2400" b="1" spc="-10" dirty="0">
                <a:latin typeface="Arial"/>
                <a:cs typeface="Arial"/>
              </a:rPr>
              <a:t>The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15" dirty="0">
                <a:latin typeface="Arial"/>
                <a:cs typeface="Arial"/>
              </a:rPr>
              <a:t>total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first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dose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of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insulin</a:t>
            </a:r>
            <a:r>
              <a:rPr sz="2400" b="1" spc="35" dirty="0">
                <a:latin typeface="Arial"/>
                <a:cs typeface="Arial"/>
              </a:rPr>
              <a:t> </a:t>
            </a:r>
            <a:r>
              <a:rPr sz="2400" b="1" spc="-30" dirty="0">
                <a:latin typeface="Arial"/>
                <a:cs typeface="Arial"/>
              </a:rPr>
              <a:t>is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calculated </a:t>
            </a:r>
            <a:r>
              <a:rPr sz="2400" b="1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according</a:t>
            </a:r>
            <a:r>
              <a:rPr sz="2400" b="1" spc="3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to</a:t>
            </a:r>
            <a:r>
              <a:rPr sz="2400" b="1" spc="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the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patient’s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15" dirty="0">
                <a:latin typeface="Arial"/>
                <a:cs typeface="Arial"/>
              </a:rPr>
              <a:t>weight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as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follow:</a:t>
            </a:r>
            <a:endParaRPr sz="2400" dirty="0">
              <a:latin typeface="Arial"/>
              <a:cs typeface="Arial"/>
            </a:endParaRPr>
          </a:p>
          <a:p>
            <a:pPr marL="393700" indent="-343535">
              <a:lnSpc>
                <a:spcPct val="100000"/>
              </a:lnSpc>
              <a:spcBef>
                <a:spcPts val="575"/>
              </a:spcBef>
              <a:buClr>
                <a:srgbClr val="CC0000"/>
              </a:buClr>
              <a:buFont typeface="Arial MT"/>
              <a:buChar char="•"/>
              <a:tabLst>
                <a:tab pos="393700" algn="l"/>
                <a:tab pos="394335" algn="l"/>
                <a:tab pos="1809114" algn="l"/>
                <a:tab pos="4297045" algn="l"/>
              </a:tabLst>
            </a:pP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the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20" dirty="0">
                <a:latin typeface="Arial"/>
                <a:cs typeface="Arial"/>
              </a:rPr>
              <a:t>1</a:t>
            </a:r>
            <a:r>
              <a:rPr sz="2325" b="1" spc="30" baseline="26881" dirty="0">
                <a:latin typeface="Arial"/>
                <a:cs typeface="Arial"/>
              </a:rPr>
              <a:t>st	</a:t>
            </a:r>
            <a:r>
              <a:rPr sz="2400" b="1" dirty="0">
                <a:latin typeface="Arial"/>
                <a:cs typeface="Arial"/>
              </a:rPr>
              <a:t>trimester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..........	</a:t>
            </a:r>
            <a:r>
              <a:rPr sz="2400" b="1" spc="-10" dirty="0">
                <a:latin typeface="Arial"/>
                <a:cs typeface="Arial"/>
              </a:rPr>
              <a:t>weight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x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0.6</a:t>
            </a:r>
            <a:endParaRPr sz="2400" dirty="0">
              <a:latin typeface="Arial"/>
              <a:cs typeface="Arial"/>
            </a:endParaRPr>
          </a:p>
          <a:p>
            <a:pPr marL="393700" indent="-343535">
              <a:lnSpc>
                <a:spcPct val="100000"/>
              </a:lnSpc>
              <a:spcBef>
                <a:spcPts val="575"/>
              </a:spcBef>
              <a:buClr>
                <a:srgbClr val="CC0000"/>
              </a:buClr>
              <a:buFont typeface="Arial MT"/>
              <a:buChar char="•"/>
              <a:tabLst>
                <a:tab pos="393700" algn="l"/>
                <a:tab pos="394335" algn="l"/>
                <a:tab pos="1875789" algn="l"/>
                <a:tab pos="4030345" algn="l"/>
              </a:tabLst>
            </a:pP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the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20" dirty="0">
                <a:latin typeface="Arial"/>
                <a:cs typeface="Arial"/>
              </a:rPr>
              <a:t>2</a:t>
            </a:r>
            <a:r>
              <a:rPr sz="2325" b="1" spc="30" baseline="26881" dirty="0">
                <a:latin typeface="Arial"/>
                <a:cs typeface="Arial"/>
              </a:rPr>
              <a:t>nd	</a:t>
            </a:r>
            <a:r>
              <a:rPr sz="2400" b="1" spc="-5" dirty="0">
                <a:latin typeface="Arial"/>
                <a:cs typeface="Arial"/>
              </a:rPr>
              <a:t>trimester........	</a:t>
            </a:r>
            <a:r>
              <a:rPr sz="2400" b="1" spc="-10" dirty="0">
                <a:latin typeface="Arial"/>
                <a:cs typeface="Arial"/>
              </a:rPr>
              <a:t>weight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x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0.7</a:t>
            </a:r>
            <a:endParaRPr sz="2400" dirty="0">
              <a:latin typeface="Arial"/>
              <a:cs typeface="Arial"/>
            </a:endParaRPr>
          </a:p>
          <a:p>
            <a:pPr marL="393700" indent="-343535">
              <a:lnSpc>
                <a:spcPct val="100000"/>
              </a:lnSpc>
              <a:spcBef>
                <a:spcPts val="575"/>
              </a:spcBef>
              <a:buClr>
                <a:srgbClr val="CC0000"/>
              </a:buClr>
              <a:buFont typeface="Arial MT"/>
              <a:buChar char="•"/>
              <a:tabLst>
                <a:tab pos="393700" algn="l"/>
                <a:tab pos="394335" algn="l"/>
              </a:tabLst>
            </a:pP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the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10" dirty="0">
                <a:latin typeface="Arial"/>
                <a:cs typeface="Arial"/>
              </a:rPr>
              <a:t>3</a:t>
            </a:r>
            <a:r>
              <a:rPr sz="2325" b="1" spc="15" baseline="26881" dirty="0">
                <a:latin typeface="Arial"/>
                <a:cs typeface="Arial"/>
              </a:rPr>
              <a:t>rd</a:t>
            </a:r>
            <a:r>
              <a:rPr sz="2325" b="1" spc="405" baseline="26881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trimester...........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weight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x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0.8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0125" y="609600"/>
            <a:ext cx="7419975" cy="581025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94615">
              <a:lnSpc>
                <a:spcPct val="100000"/>
              </a:lnSpc>
              <a:spcBef>
                <a:spcPts val="235"/>
              </a:spcBef>
            </a:pPr>
            <a:r>
              <a:rPr sz="3200" spc="15" dirty="0"/>
              <a:t>Use</a:t>
            </a:r>
            <a:r>
              <a:rPr sz="3200" spc="-70" dirty="0"/>
              <a:t> </a:t>
            </a:r>
            <a:r>
              <a:rPr sz="3200" dirty="0"/>
              <a:t>of</a:t>
            </a:r>
            <a:r>
              <a:rPr sz="3200" spc="-20" dirty="0"/>
              <a:t> </a:t>
            </a:r>
            <a:r>
              <a:rPr sz="3200" spc="5" dirty="0"/>
              <a:t>Oral</a:t>
            </a:r>
            <a:r>
              <a:rPr sz="3200" spc="-60" dirty="0"/>
              <a:t> </a:t>
            </a:r>
            <a:r>
              <a:rPr sz="3200" spc="-5" dirty="0"/>
              <a:t>Hypoglycemic</a:t>
            </a:r>
            <a:r>
              <a:rPr sz="3200" spc="5" dirty="0"/>
              <a:t> </a:t>
            </a:r>
            <a:r>
              <a:rPr sz="3200" dirty="0"/>
              <a:t>Agents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1177607" y="2064956"/>
            <a:ext cx="6844665" cy="3330142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565"/>
              </a:spcBef>
              <a:buClr>
                <a:srgbClr val="CC0000"/>
              </a:buClr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b="1" spc="-5" dirty="0">
                <a:latin typeface="Arial"/>
                <a:cs typeface="Arial"/>
              </a:rPr>
              <a:t>Glyburide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:</a:t>
            </a:r>
            <a:endParaRPr sz="1800" dirty="0">
              <a:latin typeface="Arial"/>
              <a:cs typeface="Arial"/>
            </a:endParaRPr>
          </a:p>
          <a:p>
            <a:pPr marL="216535" marR="5080" lvl="1" indent="-216535">
              <a:lnSpc>
                <a:spcPct val="100899"/>
              </a:lnSpc>
              <a:spcBef>
                <a:spcPts val="450"/>
              </a:spcBef>
              <a:buChar char="-"/>
              <a:tabLst>
                <a:tab pos="216535" algn="l"/>
              </a:tabLst>
            </a:pPr>
            <a:r>
              <a:rPr sz="1800" b="1" spc="-10" dirty="0">
                <a:latin typeface="Arial"/>
                <a:cs typeface="Arial"/>
              </a:rPr>
              <a:t>maternal</a:t>
            </a:r>
            <a:r>
              <a:rPr sz="1800" b="1" spc="4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use </a:t>
            </a:r>
            <a:r>
              <a:rPr sz="1800" b="1" spc="-25" dirty="0">
                <a:latin typeface="Arial"/>
                <a:cs typeface="Arial"/>
              </a:rPr>
              <a:t>of</a:t>
            </a:r>
            <a:r>
              <a:rPr sz="1800" b="1" spc="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glyburide</a:t>
            </a:r>
            <a:r>
              <a:rPr sz="1800" b="1" spc="-5" dirty="0">
                <a:latin typeface="Arial"/>
                <a:cs typeface="Arial"/>
              </a:rPr>
              <a:t> was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not</a:t>
            </a:r>
            <a:r>
              <a:rPr sz="1800" b="1" spc="2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associated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with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an</a:t>
            </a:r>
            <a:r>
              <a:rPr sz="1800" b="1" spc="45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excess </a:t>
            </a:r>
            <a:r>
              <a:rPr sz="1800" b="1" spc="-484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risk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of</a:t>
            </a:r>
            <a:r>
              <a:rPr sz="1800" b="1" spc="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neonatal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hypoglycemia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30" dirty="0">
                <a:latin typeface="Arial"/>
                <a:cs typeface="Arial"/>
              </a:rPr>
              <a:t>or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congenital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anomalies.</a:t>
            </a:r>
            <a:endParaRPr sz="1800" dirty="0">
              <a:latin typeface="Arial"/>
              <a:cs typeface="Arial"/>
            </a:endParaRPr>
          </a:p>
          <a:p>
            <a:pPr marL="215900" lvl="1" indent="-140335">
              <a:lnSpc>
                <a:spcPct val="100000"/>
              </a:lnSpc>
              <a:spcBef>
                <a:spcPts val="390"/>
              </a:spcBef>
              <a:buChar char="-"/>
              <a:tabLst>
                <a:tab pos="216535" algn="l"/>
              </a:tabLst>
            </a:pPr>
            <a:r>
              <a:rPr sz="1800" b="1" spc="-5" dirty="0">
                <a:latin typeface="Arial"/>
                <a:cs typeface="Arial"/>
              </a:rPr>
              <a:t>minimal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transport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across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the </a:t>
            </a:r>
            <a:r>
              <a:rPr sz="1800" b="1" spc="-5" dirty="0">
                <a:latin typeface="Arial"/>
                <a:cs typeface="Arial"/>
              </a:rPr>
              <a:t>human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placenta.</a:t>
            </a:r>
            <a:endParaRPr sz="1800" dirty="0">
              <a:latin typeface="Arial"/>
              <a:cs typeface="Arial"/>
            </a:endParaRPr>
          </a:p>
          <a:p>
            <a:pPr marL="215900" lvl="1" indent="-140335">
              <a:lnSpc>
                <a:spcPct val="100000"/>
              </a:lnSpc>
              <a:spcBef>
                <a:spcPts val="470"/>
              </a:spcBef>
              <a:buChar char="-"/>
              <a:tabLst>
                <a:tab pos="216535" algn="l"/>
              </a:tabLst>
            </a:pPr>
            <a:r>
              <a:rPr sz="1800" b="1" dirty="0">
                <a:latin typeface="Arial"/>
                <a:cs typeface="Arial"/>
              </a:rPr>
              <a:t>glyburide</a:t>
            </a:r>
            <a:r>
              <a:rPr sz="1800" b="1" spc="-5" dirty="0">
                <a:latin typeface="Arial"/>
                <a:cs typeface="Arial"/>
              </a:rPr>
              <a:t> should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be</a:t>
            </a:r>
            <a:r>
              <a:rPr sz="1800" b="1" spc="-5" dirty="0">
                <a:latin typeface="Arial"/>
                <a:cs typeface="Arial"/>
              </a:rPr>
              <a:t> taken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at</a:t>
            </a:r>
            <a:r>
              <a:rPr sz="1800" b="1" spc="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least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spc="20" dirty="0">
                <a:latin typeface="Arial"/>
                <a:cs typeface="Arial"/>
              </a:rPr>
              <a:t>30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minutes</a:t>
            </a:r>
            <a:r>
              <a:rPr sz="1800" b="1" spc="-5" dirty="0">
                <a:latin typeface="Arial"/>
                <a:cs typeface="Arial"/>
              </a:rPr>
              <a:t> before</a:t>
            </a:r>
            <a:r>
              <a:rPr sz="1800" b="1" dirty="0">
                <a:latin typeface="Arial"/>
                <a:cs typeface="Arial"/>
              </a:rPr>
              <a:t> a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meal.</a:t>
            </a:r>
            <a:endParaRPr sz="180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Clr>
                <a:srgbClr val="FFFFFF"/>
              </a:buClr>
              <a:buFont typeface="Arial"/>
              <a:buChar char="-"/>
            </a:pPr>
            <a:endParaRPr sz="26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buClr>
                <a:srgbClr val="CC0000"/>
              </a:buClr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b="1" spc="-5" dirty="0">
                <a:latin typeface="Arial"/>
                <a:cs typeface="Arial"/>
              </a:rPr>
              <a:t>Metformin </a:t>
            </a:r>
            <a:r>
              <a:rPr sz="1800" b="1" dirty="0">
                <a:latin typeface="Arial"/>
                <a:cs typeface="Arial"/>
              </a:rPr>
              <a:t>:</a:t>
            </a:r>
            <a:endParaRPr sz="1800" dirty="0">
              <a:latin typeface="Arial"/>
              <a:cs typeface="Arial"/>
            </a:endParaRPr>
          </a:p>
          <a:p>
            <a:pPr marL="215900" lvl="1" indent="-140335">
              <a:lnSpc>
                <a:spcPct val="100000"/>
              </a:lnSpc>
              <a:spcBef>
                <a:spcPts val="395"/>
              </a:spcBef>
              <a:buChar char="-"/>
              <a:tabLst>
                <a:tab pos="216535" algn="l"/>
              </a:tabLst>
            </a:pPr>
            <a:r>
              <a:rPr sz="1800" b="1" dirty="0">
                <a:latin typeface="Arial"/>
                <a:cs typeface="Arial"/>
              </a:rPr>
              <a:t>equivalent</a:t>
            </a:r>
            <a:r>
              <a:rPr sz="1800" b="1" spc="-6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to</a:t>
            </a:r>
            <a:r>
              <a:rPr sz="1800" b="1" spc="4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insulin</a:t>
            </a:r>
            <a:r>
              <a:rPr sz="1800" b="1" spc="35" dirty="0">
                <a:latin typeface="Arial"/>
                <a:cs typeface="Arial"/>
              </a:rPr>
              <a:t> </a:t>
            </a:r>
            <a:r>
              <a:rPr sz="1800" b="1" spc="-30" dirty="0">
                <a:latin typeface="Arial"/>
                <a:cs typeface="Arial"/>
              </a:rPr>
              <a:t>in</a:t>
            </a:r>
            <a:r>
              <a:rPr sz="1800" b="1" spc="4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effectiveness.</a:t>
            </a:r>
            <a:endParaRPr sz="1800" dirty="0">
              <a:latin typeface="Arial"/>
              <a:cs typeface="Arial"/>
            </a:endParaRPr>
          </a:p>
          <a:p>
            <a:pPr marL="215900" lvl="1" indent="-140335">
              <a:lnSpc>
                <a:spcPct val="100000"/>
              </a:lnSpc>
              <a:spcBef>
                <a:spcPts val="470"/>
              </a:spcBef>
              <a:buChar char="-"/>
              <a:tabLst>
                <a:tab pos="216535" algn="l"/>
              </a:tabLst>
            </a:pPr>
            <a:r>
              <a:rPr sz="1800" b="1" spc="-5" dirty="0">
                <a:latin typeface="Arial"/>
                <a:cs typeface="Arial"/>
              </a:rPr>
              <a:t>Recommended</a:t>
            </a:r>
            <a:r>
              <a:rPr sz="1800" b="1" spc="4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dosing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begins </a:t>
            </a:r>
            <a:r>
              <a:rPr sz="1800" b="1" spc="-10" dirty="0">
                <a:latin typeface="Arial"/>
                <a:cs typeface="Arial"/>
              </a:rPr>
              <a:t>with</a:t>
            </a:r>
            <a:r>
              <a:rPr sz="1800" b="1" spc="50" dirty="0">
                <a:latin typeface="Arial"/>
                <a:cs typeface="Arial"/>
              </a:rPr>
              <a:t> </a:t>
            </a:r>
            <a:r>
              <a:rPr sz="1800" b="1" spc="-20" dirty="0">
                <a:latin typeface="Arial"/>
                <a:cs typeface="Arial"/>
              </a:rPr>
              <a:t>500</a:t>
            </a:r>
            <a:r>
              <a:rPr sz="1800" b="1" spc="-100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mg</a:t>
            </a:r>
            <a:r>
              <a:rPr sz="1800" b="1" spc="40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twice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daily.</a:t>
            </a:r>
            <a:endParaRPr sz="1800" dirty="0">
              <a:latin typeface="Arial"/>
              <a:cs typeface="Arial"/>
            </a:endParaRPr>
          </a:p>
          <a:p>
            <a:pPr marL="215900" lvl="1" indent="-140335">
              <a:lnSpc>
                <a:spcPct val="100000"/>
              </a:lnSpc>
              <a:spcBef>
                <a:spcPts val="470"/>
              </a:spcBef>
              <a:buChar char="-"/>
              <a:tabLst>
                <a:tab pos="216535" algn="l"/>
              </a:tabLst>
            </a:pPr>
            <a:r>
              <a:rPr sz="1800" b="1" spc="-10" dirty="0">
                <a:latin typeface="Arial"/>
                <a:cs typeface="Arial"/>
              </a:rPr>
              <a:t>crosses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the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placenta.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082" y="381000"/>
            <a:ext cx="8686800" cy="7620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881380">
              <a:lnSpc>
                <a:spcPct val="100000"/>
              </a:lnSpc>
              <a:spcBef>
                <a:spcPts val="245"/>
              </a:spcBef>
            </a:pPr>
            <a:r>
              <a:rPr sz="4400" dirty="0"/>
              <a:t>Preconception</a:t>
            </a:r>
            <a:r>
              <a:rPr sz="4400" spc="-75" dirty="0"/>
              <a:t> </a:t>
            </a:r>
            <a:r>
              <a:rPr sz="4400" spc="5" dirty="0"/>
              <a:t>Counseling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600075" y="2057400"/>
            <a:ext cx="8044815" cy="15557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457200" marR="247015" indent="-457834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457200" algn="l"/>
                <a:tab pos="457834" algn="l"/>
                <a:tab pos="1839595" algn="l"/>
              </a:tabLst>
            </a:pPr>
            <a:r>
              <a:rPr sz="2000" b="1" dirty="0">
                <a:latin typeface="Arial"/>
                <a:cs typeface="Arial"/>
              </a:rPr>
              <a:t>Preconception </a:t>
            </a:r>
            <a:r>
              <a:rPr sz="2000" b="1" spc="-5" dirty="0">
                <a:latin typeface="Arial"/>
                <a:cs typeface="Arial"/>
              </a:rPr>
              <a:t>counseling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should </a:t>
            </a:r>
            <a:r>
              <a:rPr sz="2000" b="1" spc="-5" dirty="0">
                <a:latin typeface="Arial"/>
                <a:cs typeface="Arial"/>
              </a:rPr>
              <a:t>address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25" dirty="0">
                <a:latin typeface="Arial"/>
                <a:cs typeface="Arial"/>
              </a:rPr>
              <a:t>the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importance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of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achieving	glucose </a:t>
            </a:r>
            <a:r>
              <a:rPr sz="2000" b="1" spc="-5" dirty="0">
                <a:latin typeface="Arial"/>
                <a:cs typeface="Arial"/>
              </a:rPr>
              <a:t>levels </a:t>
            </a:r>
            <a:r>
              <a:rPr sz="2000" b="1" spc="-25" dirty="0">
                <a:latin typeface="Arial"/>
                <a:cs typeface="Arial"/>
              </a:rPr>
              <a:t>as </a:t>
            </a:r>
            <a:r>
              <a:rPr sz="2000" b="1" spc="-5" dirty="0">
                <a:latin typeface="Arial"/>
                <a:cs typeface="Arial"/>
              </a:rPr>
              <a:t>close </a:t>
            </a:r>
            <a:r>
              <a:rPr sz="2000" b="1" spc="10" dirty="0">
                <a:latin typeface="Arial"/>
                <a:cs typeface="Arial"/>
              </a:rPr>
              <a:t>to </a:t>
            </a:r>
            <a:r>
              <a:rPr sz="2000" b="1" spc="-10" dirty="0">
                <a:latin typeface="Arial"/>
                <a:cs typeface="Arial"/>
              </a:rPr>
              <a:t>normal </a:t>
            </a:r>
            <a:r>
              <a:rPr sz="2000" b="1" spc="15" dirty="0">
                <a:latin typeface="Arial"/>
                <a:cs typeface="Arial"/>
              </a:rPr>
              <a:t>as </a:t>
            </a:r>
            <a:r>
              <a:rPr sz="2000" b="1" spc="-10" dirty="0">
                <a:latin typeface="Arial"/>
                <a:cs typeface="Arial"/>
              </a:rPr>
              <a:t>is </a:t>
            </a:r>
            <a:r>
              <a:rPr sz="2000" b="1" spc="5" dirty="0">
                <a:latin typeface="Arial"/>
                <a:cs typeface="Arial"/>
              </a:rPr>
              <a:t>safely 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possible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100" dirty="0">
              <a:latin typeface="Arial"/>
              <a:cs typeface="Arial"/>
            </a:endParaRPr>
          </a:p>
          <a:p>
            <a:pPr marL="69850">
              <a:lnSpc>
                <a:spcPct val="100000"/>
              </a:lnSpc>
              <a:tabLst>
                <a:tab pos="1354455" algn="l"/>
              </a:tabLst>
            </a:pPr>
            <a:r>
              <a:rPr sz="2000" b="1" spc="-5" dirty="0">
                <a:latin typeface="Arial"/>
                <a:cs typeface="Arial"/>
              </a:rPr>
              <a:t>***ideally	</a:t>
            </a:r>
            <a:r>
              <a:rPr sz="2000" b="1" dirty="0">
                <a:latin typeface="Arial"/>
                <a:cs typeface="Arial"/>
              </a:rPr>
              <a:t>A1C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=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6.5%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15" dirty="0">
                <a:latin typeface="Arial"/>
                <a:cs typeface="Arial"/>
              </a:rPr>
              <a:t>(48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mmol/mol),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to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reduce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complications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0075" y="3962400"/>
            <a:ext cx="8315325" cy="1323975"/>
          </a:xfrm>
          <a:prstGeom prst="rect">
            <a:avLst/>
          </a:prstGeom>
          <a:solidFill>
            <a:schemeClr val="bg1"/>
          </a:solidFill>
          <a:ln w="38100">
            <a:solidFill>
              <a:srgbClr val="A4002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86995" marR="148590">
              <a:lnSpc>
                <a:spcPct val="100000"/>
              </a:lnSpc>
              <a:spcBef>
                <a:spcPts val="330"/>
              </a:spcBef>
              <a:tabLst>
                <a:tab pos="3982085" algn="l"/>
              </a:tabLst>
            </a:pPr>
            <a:r>
              <a:rPr sz="2000" b="1" spc="5" dirty="0">
                <a:latin typeface="Arial"/>
                <a:cs typeface="Arial"/>
              </a:rPr>
              <a:t>Family </a:t>
            </a:r>
            <a:r>
              <a:rPr sz="2000" b="1" dirty="0">
                <a:latin typeface="Arial"/>
                <a:cs typeface="Arial"/>
              </a:rPr>
              <a:t>planning </a:t>
            </a:r>
            <a:r>
              <a:rPr sz="2000" b="1" spc="-5" dirty="0">
                <a:latin typeface="Arial"/>
                <a:cs typeface="Arial"/>
              </a:rPr>
              <a:t>should be discussed, </a:t>
            </a:r>
            <a:r>
              <a:rPr sz="2000" b="1" dirty="0">
                <a:latin typeface="Arial"/>
                <a:cs typeface="Arial"/>
              </a:rPr>
              <a:t>and </a:t>
            </a:r>
            <a:r>
              <a:rPr sz="2000" b="1" spc="-5" dirty="0">
                <a:latin typeface="Arial"/>
                <a:cs typeface="Arial"/>
              </a:rPr>
              <a:t>effective contraception </a:t>
            </a:r>
            <a:r>
              <a:rPr sz="2000" b="1" dirty="0">
                <a:latin typeface="Arial"/>
                <a:cs typeface="Arial"/>
              </a:rPr>
              <a:t> (with consideration </a:t>
            </a:r>
            <a:r>
              <a:rPr sz="2000" b="1" spc="-10" dirty="0">
                <a:latin typeface="Arial"/>
                <a:cs typeface="Arial"/>
              </a:rPr>
              <a:t>of </a:t>
            </a:r>
            <a:r>
              <a:rPr sz="2000" b="1" spc="5" dirty="0">
                <a:latin typeface="Arial"/>
                <a:cs typeface="Arial"/>
              </a:rPr>
              <a:t>long-acting, </a:t>
            </a:r>
            <a:r>
              <a:rPr sz="2000" b="1" dirty="0">
                <a:latin typeface="Arial"/>
                <a:cs typeface="Arial"/>
              </a:rPr>
              <a:t>reversible contraception) 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should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be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prescribed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and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used	until </a:t>
            </a:r>
            <a:r>
              <a:rPr sz="2000" b="1" spc="15" dirty="0">
                <a:latin typeface="Arial"/>
                <a:cs typeface="Arial"/>
              </a:rPr>
              <a:t>a </a:t>
            </a:r>
            <a:r>
              <a:rPr sz="2000" b="1" spc="-15" dirty="0">
                <a:latin typeface="Arial"/>
                <a:cs typeface="Arial"/>
              </a:rPr>
              <a:t>woman’s </a:t>
            </a:r>
            <a:r>
              <a:rPr sz="2000" b="1" spc="-10" dirty="0">
                <a:latin typeface="Arial"/>
                <a:cs typeface="Arial"/>
              </a:rPr>
              <a:t>treatment regimen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A1C </a:t>
            </a:r>
            <a:r>
              <a:rPr sz="2000" b="1" spc="-5" dirty="0">
                <a:latin typeface="Arial"/>
                <a:cs typeface="Arial"/>
              </a:rPr>
              <a:t>are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optimized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for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pregnancy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5850" y="628650"/>
            <a:ext cx="7400925" cy="581025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40"/>
              </a:spcBef>
            </a:pPr>
            <a:r>
              <a:rPr sz="3200" spc="15" dirty="0"/>
              <a:t>Use</a:t>
            </a:r>
            <a:r>
              <a:rPr sz="3200" spc="-70" dirty="0"/>
              <a:t> </a:t>
            </a:r>
            <a:r>
              <a:rPr sz="3200" dirty="0"/>
              <a:t>of</a:t>
            </a:r>
            <a:r>
              <a:rPr sz="3200" spc="-30" dirty="0"/>
              <a:t> </a:t>
            </a:r>
            <a:r>
              <a:rPr sz="3200" spc="5" dirty="0"/>
              <a:t>Oral</a:t>
            </a:r>
            <a:r>
              <a:rPr sz="3200" spc="-65" dirty="0"/>
              <a:t> </a:t>
            </a:r>
            <a:r>
              <a:rPr sz="3200" spc="-5" dirty="0"/>
              <a:t>Hypoglycemic </a:t>
            </a:r>
            <a:r>
              <a:rPr sz="3200" spc="5" dirty="0"/>
              <a:t>Agents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1164907" y="1986724"/>
            <a:ext cx="6936740" cy="3010535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545"/>
              </a:spcBef>
              <a:buClr>
                <a:srgbClr val="252573"/>
              </a:buClr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000" b="1" dirty="0">
                <a:latin typeface="Arial"/>
                <a:cs typeface="Arial"/>
              </a:rPr>
              <a:t>α-Glucosidase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Inhibitors:</a:t>
            </a:r>
            <a:endParaRPr sz="2000">
              <a:latin typeface="Arial"/>
              <a:cs typeface="Arial"/>
            </a:endParaRPr>
          </a:p>
          <a:p>
            <a:pPr marL="12700" marR="66675" lvl="1" indent="69850">
              <a:lnSpc>
                <a:spcPct val="100000"/>
              </a:lnSpc>
              <a:spcBef>
                <a:spcPts val="450"/>
              </a:spcBef>
              <a:buChar char="-"/>
              <a:tabLst>
                <a:tab pos="236854" algn="l"/>
              </a:tabLst>
            </a:pPr>
            <a:r>
              <a:rPr sz="2000" b="1" spc="-5" dirty="0">
                <a:latin typeface="Arial"/>
                <a:cs typeface="Arial"/>
              </a:rPr>
              <a:t>inhibit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pancreatic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amylase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20" dirty="0">
                <a:latin typeface="Arial"/>
                <a:cs typeface="Arial"/>
              </a:rPr>
              <a:t>and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α-glucosidase</a:t>
            </a:r>
            <a:r>
              <a:rPr sz="2000" b="1" spc="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enzymes </a:t>
            </a:r>
            <a:r>
              <a:rPr sz="2000" b="1" spc="-54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in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small </a:t>
            </a:r>
            <a:r>
              <a:rPr sz="2000" b="1" spc="-5" dirty="0">
                <a:latin typeface="Arial"/>
                <a:cs typeface="Arial"/>
              </a:rPr>
              <a:t>intestine.</a:t>
            </a:r>
            <a:endParaRPr sz="2000">
              <a:latin typeface="Arial"/>
              <a:cs typeface="Arial"/>
            </a:endParaRPr>
          </a:p>
          <a:p>
            <a:pPr marL="12700" marR="462915" lvl="1" indent="69850">
              <a:lnSpc>
                <a:spcPct val="100000"/>
              </a:lnSpc>
              <a:spcBef>
                <a:spcPts val="535"/>
              </a:spcBef>
              <a:buChar char="-"/>
              <a:tabLst>
                <a:tab pos="236854" algn="l"/>
              </a:tabLst>
            </a:pPr>
            <a:r>
              <a:rPr sz="2000" b="1" dirty="0">
                <a:latin typeface="Arial"/>
                <a:cs typeface="Arial"/>
              </a:rPr>
              <a:t>delaying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cleavage</a:t>
            </a:r>
            <a:r>
              <a:rPr sz="2000" b="1" spc="4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of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complex</a:t>
            </a:r>
            <a:r>
              <a:rPr sz="2000" b="1" spc="3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sugars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to 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monosaccharides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reducing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increase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of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blood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glucose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levels</a:t>
            </a:r>
            <a:r>
              <a:rPr sz="2000" b="1" spc="4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after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a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15" dirty="0">
                <a:latin typeface="Arial"/>
                <a:cs typeface="Arial"/>
              </a:rPr>
              <a:t>meal.</a:t>
            </a:r>
            <a:endParaRPr sz="2000">
              <a:latin typeface="Arial"/>
              <a:cs typeface="Arial"/>
            </a:endParaRPr>
          </a:p>
          <a:p>
            <a:pPr marL="12700" marR="5080" lvl="1" indent="69850">
              <a:lnSpc>
                <a:spcPct val="100000"/>
              </a:lnSpc>
              <a:spcBef>
                <a:spcPts val="459"/>
              </a:spcBef>
              <a:buChar char="-"/>
              <a:tabLst>
                <a:tab pos="236854" algn="l"/>
              </a:tabLst>
            </a:pPr>
            <a:r>
              <a:rPr sz="2000" b="1" dirty="0">
                <a:latin typeface="Arial"/>
                <a:cs typeface="Arial"/>
              </a:rPr>
              <a:t>Acarbose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is</a:t>
            </a:r>
            <a:r>
              <a:rPr sz="2000" b="1" spc="3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given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before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meals,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initially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25" dirty="0">
                <a:latin typeface="Arial"/>
                <a:cs typeface="Arial"/>
              </a:rPr>
              <a:t>in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an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spc="-15" dirty="0">
                <a:latin typeface="Arial"/>
                <a:cs typeface="Arial"/>
              </a:rPr>
              <a:t>oral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dose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o</a:t>
            </a:r>
            <a:r>
              <a:rPr sz="2000" b="1" spc="5" dirty="0">
                <a:latin typeface="Arial"/>
                <a:cs typeface="Arial"/>
              </a:rPr>
              <a:t>f</a:t>
            </a:r>
            <a:r>
              <a:rPr sz="2000" b="1" spc="40" dirty="0">
                <a:latin typeface="Arial"/>
                <a:cs typeface="Arial"/>
              </a:rPr>
              <a:t> </a:t>
            </a:r>
            <a:r>
              <a:rPr sz="2000" b="1" spc="-65" dirty="0">
                <a:latin typeface="Arial"/>
                <a:cs typeface="Arial"/>
              </a:rPr>
              <a:t>2</a:t>
            </a:r>
            <a:r>
              <a:rPr sz="2000" b="1" spc="15" dirty="0">
                <a:latin typeface="Arial"/>
                <a:cs typeface="Arial"/>
              </a:rPr>
              <a:t>5</a:t>
            </a:r>
            <a:r>
              <a:rPr sz="2000" b="1" spc="-140" dirty="0">
                <a:latin typeface="Arial"/>
                <a:cs typeface="Arial"/>
              </a:rPr>
              <a:t> </a:t>
            </a:r>
            <a:r>
              <a:rPr sz="2000" b="1" spc="20" dirty="0">
                <a:latin typeface="Arial"/>
                <a:cs typeface="Arial"/>
              </a:rPr>
              <a:t>mg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t</a:t>
            </a:r>
            <a:r>
              <a:rPr sz="2000" b="1" spc="45" dirty="0">
                <a:latin typeface="Arial"/>
                <a:cs typeface="Arial"/>
              </a:rPr>
              <a:t>h</a:t>
            </a:r>
            <a:r>
              <a:rPr sz="2000" b="1" spc="-30" dirty="0">
                <a:latin typeface="Arial"/>
                <a:cs typeface="Arial"/>
              </a:rPr>
              <a:t>r</a:t>
            </a:r>
            <a:r>
              <a:rPr sz="2000" b="1" spc="15" dirty="0">
                <a:latin typeface="Arial"/>
                <a:cs typeface="Arial"/>
              </a:rPr>
              <a:t>ee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t</a:t>
            </a:r>
            <a:r>
              <a:rPr sz="2000" b="1" spc="-35" dirty="0">
                <a:latin typeface="Arial"/>
                <a:cs typeface="Arial"/>
              </a:rPr>
              <a:t>i</a:t>
            </a:r>
            <a:r>
              <a:rPr sz="2000" b="1" spc="15" dirty="0">
                <a:latin typeface="Arial"/>
                <a:cs typeface="Arial"/>
              </a:rPr>
              <a:t>mes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d</a:t>
            </a:r>
            <a:r>
              <a:rPr sz="2000" b="1" spc="15" dirty="0">
                <a:latin typeface="Arial"/>
                <a:cs typeface="Arial"/>
              </a:rPr>
              <a:t>a</a:t>
            </a:r>
            <a:r>
              <a:rPr sz="2000" b="1" spc="-40" dirty="0">
                <a:latin typeface="Arial"/>
                <a:cs typeface="Arial"/>
              </a:rPr>
              <a:t>i</a:t>
            </a:r>
            <a:r>
              <a:rPr sz="2000" b="1" spc="35" dirty="0">
                <a:latin typeface="Arial"/>
                <a:cs typeface="Arial"/>
              </a:rPr>
              <a:t>l</a:t>
            </a:r>
            <a:r>
              <a:rPr sz="2000" b="1" spc="15" dirty="0">
                <a:latin typeface="Arial"/>
                <a:cs typeface="Arial"/>
              </a:rPr>
              <a:t>y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u</a:t>
            </a:r>
            <a:r>
              <a:rPr sz="2000" b="1" spc="15" dirty="0">
                <a:latin typeface="Arial"/>
                <a:cs typeface="Arial"/>
              </a:rPr>
              <a:t>p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to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a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max</a:t>
            </a:r>
            <a:r>
              <a:rPr sz="2000" b="1" spc="-40" dirty="0">
                <a:latin typeface="Arial"/>
                <a:cs typeface="Arial"/>
              </a:rPr>
              <a:t>i</a:t>
            </a:r>
            <a:r>
              <a:rPr sz="2000" b="1" spc="20" dirty="0">
                <a:latin typeface="Arial"/>
                <a:cs typeface="Arial"/>
              </a:rPr>
              <a:t>m</a:t>
            </a:r>
            <a:r>
              <a:rPr sz="2000" b="1" spc="-25" dirty="0">
                <a:latin typeface="Arial"/>
                <a:cs typeface="Arial"/>
              </a:rPr>
              <a:t>u</a:t>
            </a:r>
            <a:r>
              <a:rPr sz="2000" b="1" spc="20" dirty="0">
                <a:latin typeface="Arial"/>
                <a:cs typeface="Arial"/>
              </a:rPr>
              <a:t>m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o</a:t>
            </a:r>
            <a:r>
              <a:rPr sz="2000" b="1" spc="5" dirty="0">
                <a:latin typeface="Arial"/>
                <a:cs typeface="Arial"/>
              </a:rPr>
              <a:t>f</a:t>
            </a:r>
            <a:r>
              <a:rPr sz="2000" b="1" spc="40" dirty="0">
                <a:latin typeface="Arial"/>
                <a:cs typeface="Arial"/>
              </a:rPr>
              <a:t> </a:t>
            </a:r>
            <a:r>
              <a:rPr sz="2000" b="1" spc="-65" dirty="0">
                <a:latin typeface="Arial"/>
                <a:cs typeface="Arial"/>
              </a:rPr>
              <a:t>1</a:t>
            </a:r>
            <a:r>
              <a:rPr sz="2000" b="1" spc="15" dirty="0">
                <a:latin typeface="Arial"/>
                <a:cs typeface="Arial"/>
              </a:rPr>
              <a:t>00</a:t>
            </a:r>
            <a:r>
              <a:rPr sz="2000" b="1" spc="-120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mg  </a:t>
            </a:r>
            <a:r>
              <a:rPr sz="2000" b="1" spc="-5" dirty="0">
                <a:latin typeface="Arial"/>
                <a:cs typeface="Arial"/>
              </a:rPr>
              <a:t>three</a:t>
            </a:r>
            <a:r>
              <a:rPr sz="2000" b="1" spc="3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times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daily.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1075" y="600075"/>
            <a:ext cx="7391400" cy="581025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260"/>
              </a:spcBef>
            </a:pPr>
            <a:r>
              <a:rPr sz="3200" dirty="0"/>
              <a:t>Fetal</a:t>
            </a:r>
            <a:r>
              <a:rPr sz="3200" spc="-65" dirty="0"/>
              <a:t> </a:t>
            </a:r>
            <a:r>
              <a:rPr sz="3200" spc="-5" dirty="0"/>
              <a:t>complication</a:t>
            </a:r>
            <a:r>
              <a:rPr sz="3200" spc="-15" dirty="0"/>
              <a:t> </a:t>
            </a:r>
            <a:r>
              <a:rPr sz="3200" dirty="0"/>
              <a:t>with</a:t>
            </a:r>
            <a:r>
              <a:rPr sz="3200" spc="-20" dirty="0"/>
              <a:t> </a:t>
            </a:r>
            <a:r>
              <a:rPr sz="3200" spc="-5" dirty="0"/>
              <a:t>diabetes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1196657" y="1951970"/>
            <a:ext cx="6218555" cy="35762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311150" indent="-299085">
              <a:lnSpc>
                <a:spcPct val="100000"/>
              </a:lnSpc>
              <a:spcBef>
                <a:spcPts val="855"/>
              </a:spcBef>
              <a:buClr>
                <a:srgbClr val="CC0000"/>
              </a:buClr>
              <a:buSzPct val="96363"/>
              <a:buAutoNum type="arabicPeriod"/>
              <a:tabLst>
                <a:tab pos="311785" algn="l"/>
              </a:tabLst>
            </a:pPr>
            <a:r>
              <a:rPr sz="2750" b="1" spc="20" dirty="0">
                <a:latin typeface="Arial"/>
                <a:cs typeface="Arial"/>
              </a:rPr>
              <a:t>Miscarriage</a:t>
            </a:r>
            <a:r>
              <a:rPr sz="2750" b="1" spc="-10" dirty="0">
                <a:latin typeface="Arial"/>
                <a:cs typeface="Arial"/>
              </a:rPr>
              <a:t> </a:t>
            </a:r>
            <a:r>
              <a:rPr sz="2750" b="1" spc="5" dirty="0">
                <a:latin typeface="Arial"/>
                <a:cs typeface="Arial"/>
              </a:rPr>
              <a:t>.</a:t>
            </a:r>
            <a:endParaRPr sz="2750">
              <a:latin typeface="Arial"/>
              <a:cs typeface="Arial"/>
            </a:endParaRPr>
          </a:p>
          <a:p>
            <a:pPr marL="12700" marR="5080">
              <a:lnSpc>
                <a:spcPct val="102400"/>
              </a:lnSpc>
              <a:spcBef>
                <a:spcPts val="675"/>
              </a:spcBef>
              <a:buClr>
                <a:srgbClr val="CC0000"/>
              </a:buClr>
              <a:buSzPct val="96363"/>
              <a:buAutoNum type="arabicPeriod"/>
              <a:tabLst>
                <a:tab pos="311785" algn="l"/>
              </a:tabLst>
            </a:pPr>
            <a:r>
              <a:rPr sz="2750" b="1" spc="25" dirty="0">
                <a:latin typeface="Arial"/>
                <a:cs typeface="Arial"/>
              </a:rPr>
              <a:t>Increased</a:t>
            </a:r>
            <a:r>
              <a:rPr sz="2750" b="1" spc="-5" dirty="0">
                <a:latin typeface="Arial"/>
                <a:cs typeface="Arial"/>
              </a:rPr>
              <a:t> </a:t>
            </a:r>
            <a:r>
              <a:rPr sz="2750" b="1" spc="25" dirty="0">
                <a:latin typeface="Arial"/>
                <a:cs typeface="Arial"/>
              </a:rPr>
              <a:t>congenital</a:t>
            </a:r>
            <a:r>
              <a:rPr sz="2750" b="1" spc="-45" dirty="0">
                <a:latin typeface="Arial"/>
                <a:cs typeface="Arial"/>
              </a:rPr>
              <a:t> </a:t>
            </a:r>
            <a:r>
              <a:rPr sz="2750" b="1" spc="25" dirty="0">
                <a:latin typeface="Arial"/>
                <a:cs typeface="Arial"/>
              </a:rPr>
              <a:t>malformation </a:t>
            </a:r>
            <a:r>
              <a:rPr sz="2750" b="1" spc="-750" dirty="0">
                <a:latin typeface="Arial"/>
                <a:cs typeface="Arial"/>
              </a:rPr>
              <a:t> </a:t>
            </a:r>
            <a:r>
              <a:rPr sz="2750" b="1" spc="25" dirty="0">
                <a:latin typeface="Arial"/>
                <a:cs typeface="Arial"/>
              </a:rPr>
              <a:t>(cardiac</a:t>
            </a:r>
            <a:r>
              <a:rPr sz="2750" b="1" spc="10" dirty="0">
                <a:latin typeface="Arial"/>
                <a:cs typeface="Arial"/>
              </a:rPr>
              <a:t> </a:t>
            </a:r>
            <a:r>
              <a:rPr sz="2750" b="1" spc="30" dirty="0">
                <a:latin typeface="Arial"/>
                <a:cs typeface="Arial"/>
              </a:rPr>
              <a:t>and</a:t>
            </a:r>
            <a:r>
              <a:rPr sz="2750" b="1" spc="15" dirty="0">
                <a:latin typeface="Arial"/>
                <a:cs typeface="Arial"/>
              </a:rPr>
              <a:t> </a:t>
            </a:r>
            <a:r>
              <a:rPr sz="2750" b="1" spc="25" dirty="0">
                <a:latin typeface="Arial"/>
                <a:cs typeface="Arial"/>
              </a:rPr>
              <a:t>NTD)</a:t>
            </a:r>
            <a:endParaRPr sz="2750">
              <a:latin typeface="Arial"/>
              <a:cs typeface="Arial"/>
            </a:endParaRPr>
          </a:p>
          <a:p>
            <a:pPr marL="12700" marR="2696210">
              <a:lnSpc>
                <a:spcPts val="4060"/>
              </a:lnSpc>
              <a:spcBef>
                <a:spcPts val="185"/>
              </a:spcBef>
              <a:buClr>
                <a:srgbClr val="CC0000"/>
              </a:buClr>
              <a:buSzPct val="96363"/>
              <a:buAutoNum type="arabicPeriod"/>
              <a:tabLst>
                <a:tab pos="311785" algn="l"/>
              </a:tabLst>
            </a:pPr>
            <a:r>
              <a:rPr sz="2750" b="1" spc="20" dirty="0">
                <a:latin typeface="Arial"/>
                <a:cs typeface="Arial"/>
              </a:rPr>
              <a:t>Preterm</a:t>
            </a:r>
            <a:r>
              <a:rPr sz="2750" b="1" spc="45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delivery. </a:t>
            </a:r>
            <a:r>
              <a:rPr sz="2750" b="1" spc="25" dirty="0">
                <a:latin typeface="Arial"/>
                <a:cs typeface="Arial"/>
              </a:rPr>
              <a:t> </a:t>
            </a:r>
            <a:r>
              <a:rPr sz="2750" b="1" spc="15" dirty="0">
                <a:latin typeface="Arial"/>
                <a:cs typeface="Arial"/>
              </a:rPr>
              <a:t>4.Intra</a:t>
            </a:r>
            <a:r>
              <a:rPr sz="2750" b="1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uterine</a:t>
            </a:r>
            <a:r>
              <a:rPr sz="2750" b="1" dirty="0">
                <a:latin typeface="Arial"/>
                <a:cs typeface="Arial"/>
              </a:rPr>
              <a:t> </a:t>
            </a:r>
            <a:r>
              <a:rPr sz="2750" b="1" spc="25" dirty="0">
                <a:latin typeface="Arial"/>
                <a:cs typeface="Arial"/>
              </a:rPr>
              <a:t>death. </a:t>
            </a:r>
            <a:r>
              <a:rPr sz="2750" b="1" spc="-750" dirty="0">
                <a:latin typeface="Arial"/>
                <a:cs typeface="Arial"/>
              </a:rPr>
              <a:t> </a:t>
            </a:r>
            <a:r>
              <a:rPr sz="2750" b="1" spc="25" dirty="0">
                <a:latin typeface="Arial"/>
                <a:cs typeface="Arial"/>
              </a:rPr>
              <a:t>5.Macrosomia.</a:t>
            </a:r>
            <a:endParaRPr sz="2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750" b="1" spc="20" dirty="0">
                <a:latin typeface="Arial"/>
                <a:cs typeface="Arial"/>
              </a:rPr>
              <a:t>6.Shoulder</a:t>
            </a:r>
            <a:r>
              <a:rPr sz="2750" b="1" spc="-15" dirty="0">
                <a:latin typeface="Arial"/>
                <a:cs typeface="Arial"/>
              </a:rPr>
              <a:t> </a:t>
            </a:r>
            <a:r>
              <a:rPr sz="2750" b="1" spc="25" dirty="0">
                <a:latin typeface="Arial"/>
                <a:cs typeface="Arial"/>
              </a:rPr>
              <a:t>dystocia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9700" y="381000"/>
            <a:ext cx="7229475" cy="522579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212725" rIns="0" bIns="0" rtlCol="0">
            <a:spAutoFit/>
          </a:bodyPr>
          <a:lstStyle/>
          <a:p>
            <a:pPr marL="12065" algn="ctr">
              <a:lnSpc>
                <a:spcPct val="100000"/>
              </a:lnSpc>
              <a:spcBef>
                <a:spcPts val="1675"/>
              </a:spcBef>
            </a:pPr>
            <a:r>
              <a:rPr sz="2000" b="1" dirty="0">
                <a:latin typeface="Arial"/>
                <a:cs typeface="Arial"/>
              </a:rPr>
              <a:t>Fetal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complication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with </a:t>
            </a:r>
            <a:r>
              <a:rPr sz="2000" b="1" spc="-5" dirty="0">
                <a:latin typeface="Arial"/>
                <a:cs typeface="Arial"/>
              </a:rPr>
              <a:t>diabetes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43050" y="1362075"/>
            <a:ext cx="6762750" cy="44958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</a:ln>
        </p:spPr>
        <p:txBody>
          <a:bodyPr vert="horz" wrap="square" lIns="0" tIns="82550" rIns="0" bIns="0" rtlCol="0">
            <a:spAutoFit/>
          </a:bodyPr>
          <a:lstStyle/>
          <a:p>
            <a:pPr marL="10795" algn="ctr">
              <a:lnSpc>
                <a:spcPct val="100000"/>
              </a:lnSpc>
              <a:spcBef>
                <a:spcPts val="650"/>
              </a:spcBef>
            </a:pPr>
            <a:r>
              <a:rPr sz="2400" b="1" spc="-5" dirty="0">
                <a:latin typeface="Arial"/>
                <a:cs typeface="Arial"/>
              </a:rPr>
              <a:t>Maternal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hyperglycemia</a:t>
            </a:r>
            <a:endParaRPr sz="240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575"/>
              </a:spcBef>
            </a:pPr>
            <a:r>
              <a:rPr sz="2400" b="1" dirty="0">
                <a:latin typeface="Arial"/>
                <a:cs typeface="Arial"/>
              </a:rPr>
              <a:t>|</a:t>
            </a:r>
            <a:endParaRPr sz="2400">
              <a:latin typeface="Arial"/>
              <a:cs typeface="Arial"/>
            </a:endParaRPr>
          </a:p>
          <a:p>
            <a:pPr marL="10795" algn="ctr">
              <a:lnSpc>
                <a:spcPct val="100000"/>
              </a:lnSpc>
              <a:spcBef>
                <a:spcPts val="575"/>
              </a:spcBef>
            </a:pPr>
            <a:r>
              <a:rPr sz="2400" b="1" dirty="0">
                <a:latin typeface="Arial"/>
                <a:cs typeface="Arial"/>
              </a:rPr>
              <a:t>Fetal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hyperglycemia</a:t>
            </a:r>
            <a:endParaRPr sz="240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575"/>
              </a:spcBef>
            </a:pPr>
            <a:r>
              <a:rPr sz="2400" b="1" dirty="0">
                <a:latin typeface="Arial"/>
                <a:cs typeface="Arial"/>
              </a:rPr>
              <a:t>|</a:t>
            </a:r>
            <a:endParaRPr sz="2400">
              <a:latin typeface="Arial"/>
              <a:cs typeface="Arial"/>
            </a:endParaRPr>
          </a:p>
          <a:p>
            <a:pPr marL="8890" algn="ctr">
              <a:lnSpc>
                <a:spcPct val="100000"/>
              </a:lnSpc>
              <a:spcBef>
                <a:spcPts val="575"/>
              </a:spcBef>
            </a:pPr>
            <a:r>
              <a:rPr sz="2400" b="1" dirty="0">
                <a:latin typeface="Arial"/>
                <a:cs typeface="Arial"/>
              </a:rPr>
              <a:t>Fetal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pancreatic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beta-cell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hyperplasia</a:t>
            </a:r>
            <a:endParaRPr sz="240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650"/>
              </a:spcBef>
            </a:pPr>
            <a:r>
              <a:rPr sz="2400" b="1" dirty="0">
                <a:latin typeface="Arial"/>
                <a:cs typeface="Arial"/>
              </a:rPr>
              <a:t>|</a:t>
            </a:r>
            <a:endParaRPr sz="2400">
              <a:latin typeface="Arial"/>
              <a:cs typeface="Arial"/>
            </a:endParaRPr>
          </a:p>
          <a:p>
            <a:pPr marL="8255" algn="ctr">
              <a:lnSpc>
                <a:spcPct val="100000"/>
              </a:lnSpc>
              <a:spcBef>
                <a:spcPts val="575"/>
              </a:spcBef>
            </a:pPr>
            <a:r>
              <a:rPr sz="2400" b="1" spc="-5" dirty="0">
                <a:latin typeface="Arial"/>
                <a:cs typeface="Arial"/>
              </a:rPr>
              <a:t>Fetal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hyperinsulinemia</a:t>
            </a:r>
            <a:endParaRPr sz="240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575"/>
              </a:spcBef>
            </a:pPr>
            <a:r>
              <a:rPr sz="2400" b="1" dirty="0">
                <a:latin typeface="Arial"/>
                <a:cs typeface="Arial"/>
              </a:rPr>
              <a:t>|</a:t>
            </a:r>
            <a:endParaRPr sz="2400">
              <a:latin typeface="Arial"/>
              <a:cs typeface="Arial"/>
            </a:endParaRPr>
          </a:p>
          <a:p>
            <a:pPr marL="8255" algn="ctr">
              <a:lnSpc>
                <a:spcPct val="100000"/>
              </a:lnSpc>
              <a:spcBef>
                <a:spcPts val="575"/>
              </a:spcBef>
            </a:pPr>
            <a:r>
              <a:rPr sz="2400" b="1" spc="-5" dirty="0">
                <a:latin typeface="Arial"/>
                <a:cs typeface="Arial"/>
              </a:rPr>
              <a:t>Macrosomia,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organomegaly,</a:t>
            </a:r>
            <a:endParaRPr sz="2400">
              <a:latin typeface="Arial"/>
              <a:cs typeface="Arial"/>
            </a:endParaRPr>
          </a:p>
          <a:p>
            <a:pPr marL="13970" algn="ctr">
              <a:lnSpc>
                <a:spcPct val="100000"/>
              </a:lnSpc>
              <a:spcBef>
                <a:spcPts val="575"/>
              </a:spcBef>
            </a:pPr>
            <a:r>
              <a:rPr sz="2400" b="1" dirty="0">
                <a:latin typeface="Arial"/>
                <a:cs typeface="Arial"/>
              </a:rPr>
              <a:t>polycythemia,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hypoglycemia,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spc="20" dirty="0">
                <a:latin typeface="Arial"/>
                <a:cs typeface="Arial"/>
              </a:rPr>
              <a:t>RDS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9587" y="533400"/>
            <a:ext cx="8124825" cy="1075936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252730" rIns="0" bIns="0" rtlCol="0">
            <a:spAutoFit/>
          </a:bodyPr>
          <a:lstStyle/>
          <a:p>
            <a:pPr marL="93345" marR="1853564">
              <a:lnSpc>
                <a:spcPts val="3229"/>
              </a:lnSpc>
              <a:spcBef>
                <a:spcPts val="1990"/>
              </a:spcBef>
              <a:tabLst>
                <a:tab pos="2286635" algn="l"/>
              </a:tabLst>
            </a:pPr>
            <a:r>
              <a:rPr sz="2700" dirty="0"/>
              <a:t>Fetal</a:t>
            </a:r>
            <a:r>
              <a:rPr sz="2700" spc="-25" dirty="0"/>
              <a:t> </a:t>
            </a:r>
            <a:r>
              <a:rPr sz="2700" dirty="0"/>
              <a:t>Surveillance</a:t>
            </a:r>
            <a:r>
              <a:rPr sz="2700" spc="-35" dirty="0"/>
              <a:t> </a:t>
            </a:r>
            <a:r>
              <a:rPr sz="2700" dirty="0"/>
              <a:t>in</a:t>
            </a:r>
            <a:r>
              <a:rPr sz="2700" spc="-25" dirty="0"/>
              <a:t> </a:t>
            </a:r>
            <a:r>
              <a:rPr sz="2700" dirty="0"/>
              <a:t>Pregnancies </a:t>
            </a:r>
            <a:r>
              <a:rPr sz="2700" spc="-735" dirty="0"/>
              <a:t> </a:t>
            </a:r>
            <a:r>
              <a:rPr sz="2700" dirty="0"/>
              <a:t>complicated	by</a:t>
            </a:r>
            <a:r>
              <a:rPr sz="2700" spc="-10" dirty="0"/>
              <a:t> </a:t>
            </a:r>
            <a:r>
              <a:rPr sz="2700" dirty="0"/>
              <a:t>diabetes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914400" y="2590800"/>
            <a:ext cx="7522209" cy="1936114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0014" indent="-107950">
              <a:lnSpc>
                <a:spcPct val="100000"/>
              </a:lnSpc>
              <a:spcBef>
                <a:spcPts val="690"/>
              </a:spcBef>
              <a:buClr>
                <a:srgbClr val="CC0000"/>
              </a:buClr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b="1" spc="-5" dirty="0">
                <a:latin typeface="Arial"/>
                <a:cs typeface="Arial"/>
              </a:rPr>
              <a:t>The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15" dirty="0">
                <a:latin typeface="Arial"/>
                <a:cs typeface="Arial"/>
              </a:rPr>
              <a:t>goals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are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10" dirty="0">
                <a:latin typeface="Arial"/>
                <a:cs typeface="Arial"/>
              </a:rPr>
              <a:t>to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accomplish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the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following:</a:t>
            </a:r>
            <a:endParaRPr sz="24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25"/>
              </a:spcBef>
              <a:buClr>
                <a:srgbClr val="CC0000"/>
              </a:buClr>
              <a:buFont typeface="Wingdings"/>
              <a:buChar char=""/>
              <a:tabLst>
                <a:tab pos="756920" algn="l"/>
              </a:tabLst>
            </a:pPr>
            <a:r>
              <a:rPr sz="2000" b="1" spc="-5" dirty="0">
                <a:latin typeface="Arial"/>
                <a:cs typeface="Arial"/>
              </a:rPr>
              <a:t>Verify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fetal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viability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in</a:t>
            </a:r>
            <a:r>
              <a:rPr sz="2000" b="1" dirty="0">
                <a:latin typeface="Arial"/>
                <a:cs typeface="Arial"/>
              </a:rPr>
              <a:t> the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first</a:t>
            </a:r>
            <a:r>
              <a:rPr sz="2000" b="1" spc="4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trimester</a:t>
            </a:r>
            <a:endParaRPr sz="20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455"/>
              </a:spcBef>
              <a:buClr>
                <a:srgbClr val="CC0000"/>
              </a:buClr>
              <a:buFont typeface="Wingdings"/>
              <a:buChar char=""/>
              <a:tabLst>
                <a:tab pos="756920" algn="l"/>
              </a:tabLst>
            </a:pPr>
            <a:r>
              <a:rPr sz="2000" b="1" spc="-5" dirty="0">
                <a:latin typeface="Arial"/>
                <a:cs typeface="Arial"/>
              </a:rPr>
              <a:t>Validate</a:t>
            </a:r>
            <a:r>
              <a:rPr sz="2000" b="1" spc="4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fetal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structural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integrity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in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second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trimester</a:t>
            </a:r>
            <a:endParaRPr sz="20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30"/>
              </a:spcBef>
              <a:buClr>
                <a:srgbClr val="CC0000"/>
              </a:buClr>
              <a:buFont typeface="Wingdings"/>
              <a:buChar char=""/>
              <a:tabLst>
                <a:tab pos="756920" algn="l"/>
              </a:tabLst>
            </a:pPr>
            <a:r>
              <a:rPr sz="2000" b="1" spc="-5" dirty="0">
                <a:latin typeface="Arial"/>
                <a:cs typeface="Arial"/>
              </a:rPr>
              <a:t>Monitor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fetal</a:t>
            </a:r>
            <a:r>
              <a:rPr sz="2000" b="1" spc="5" dirty="0">
                <a:latin typeface="Arial"/>
                <a:cs typeface="Arial"/>
              </a:rPr>
              <a:t> growth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during </a:t>
            </a:r>
            <a:r>
              <a:rPr sz="2000" b="1" spc="-15" dirty="0">
                <a:latin typeface="Arial"/>
                <a:cs typeface="Arial"/>
              </a:rPr>
              <a:t>most</a:t>
            </a:r>
            <a:r>
              <a:rPr sz="2000" b="1" spc="4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of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third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trimester</a:t>
            </a:r>
            <a:endParaRPr sz="20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455"/>
              </a:spcBef>
              <a:buClr>
                <a:srgbClr val="CC0000"/>
              </a:buClr>
              <a:buFont typeface="Wingdings"/>
              <a:buChar char=""/>
              <a:tabLst>
                <a:tab pos="756920" algn="l"/>
              </a:tabLst>
            </a:pPr>
            <a:r>
              <a:rPr sz="2000" b="1" spc="5" dirty="0">
                <a:latin typeface="Arial"/>
                <a:cs typeface="Arial"/>
              </a:rPr>
              <a:t>Ensure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fetal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well-being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in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late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third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trimester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6300" y="390525"/>
            <a:ext cx="7391400" cy="828675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31750" rIns="0" bIns="0" rtlCol="0">
            <a:spAutoFit/>
          </a:bodyPr>
          <a:lstStyle/>
          <a:p>
            <a:pPr marL="88900" marR="598170">
              <a:lnSpc>
                <a:spcPct val="101600"/>
              </a:lnSpc>
              <a:spcBef>
                <a:spcPts val="250"/>
              </a:spcBef>
            </a:pPr>
            <a:r>
              <a:rPr sz="2400" dirty="0"/>
              <a:t>Fetal </a:t>
            </a:r>
            <a:r>
              <a:rPr sz="2400" spc="-10" dirty="0"/>
              <a:t>Surveillance</a:t>
            </a:r>
            <a:r>
              <a:rPr sz="2400" dirty="0"/>
              <a:t> </a:t>
            </a:r>
            <a:r>
              <a:rPr sz="2400" spc="5" dirty="0"/>
              <a:t>in</a:t>
            </a:r>
            <a:r>
              <a:rPr sz="2400" spc="-55" dirty="0"/>
              <a:t> </a:t>
            </a:r>
            <a:r>
              <a:rPr sz="2400" dirty="0"/>
              <a:t>Pregnancies</a:t>
            </a:r>
            <a:r>
              <a:rPr sz="2400" spc="-65" dirty="0"/>
              <a:t> </a:t>
            </a:r>
            <a:r>
              <a:rPr sz="2400" spc="-5" dirty="0"/>
              <a:t>complicated </a:t>
            </a:r>
            <a:r>
              <a:rPr sz="2400" spc="-655" dirty="0"/>
              <a:t> </a:t>
            </a:r>
            <a:r>
              <a:rPr sz="2400" spc="15" dirty="0"/>
              <a:t>by</a:t>
            </a:r>
            <a:r>
              <a:rPr sz="2400" spc="-65" dirty="0"/>
              <a:t> </a:t>
            </a:r>
            <a:r>
              <a:rPr sz="2400" spc="-5" dirty="0"/>
              <a:t>diabetes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98487" y="1716532"/>
          <a:ext cx="7886700" cy="4576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6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0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marL="69215" marR="342900">
                        <a:lnSpc>
                          <a:spcPct val="102800"/>
                        </a:lnSpc>
                        <a:spcBef>
                          <a:spcPts val="195"/>
                        </a:spcBef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Weeks </a:t>
                      </a:r>
                      <a:r>
                        <a:rPr sz="1400" b="1" spc="-15" dirty="0">
                          <a:latin typeface="Arial"/>
                          <a:cs typeface="Arial"/>
                        </a:rPr>
                        <a:t>of </a:t>
                      </a:r>
                      <a:r>
                        <a:rPr sz="1400" b="1" spc="-3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15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400" b="1" spc="-40" dirty="0">
                          <a:latin typeface="Arial"/>
                          <a:cs typeface="Arial"/>
                        </a:rPr>
                        <a:t>es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400" b="1" spc="3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ti</a:t>
                      </a:r>
                      <a:r>
                        <a:rPr sz="1400" b="1" spc="-4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400" b="1" spc="-20" dirty="0">
                          <a:latin typeface="Arial"/>
                          <a:cs typeface="Arial"/>
                        </a:rPr>
                        <a:t>Test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172">
                <a:tc>
                  <a:txBody>
                    <a:bodyPr/>
                    <a:lstStyle/>
                    <a:p>
                      <a:pPr marL="69215" marR="123825">
                        <a:lnSpc>
                          <a:spcPct val="102899"/>
                        </a:lnSpc>
                        <a:spcBef>
                          <a:spcPts val="195"/>
                        </a:spcBef>
                      </a:pPr>
                      <a:r>
                        <a:rPr sz="1400" spc="20" dirty="0">
                          <a:latin typeface="Arial MT"/>
                          <a:cs typeface="Arial MT"/>
                        </a:rPr>
                        <a:t>P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r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400" spc="-40" dirty="0">
                          <a:latin typeface="Arial MT"/>
                          <a:cs typeface="Arial MT"/>
                        </a:rPr>
                        <a:t>c</a:t>
                      </a:r>
                      <a:r>
                        <a:rPr sz="1400" spc="30" dirty="0">
                          <a:latin typeface="Arial MT"/>
                          <a:cs typeface="Arial MT"/>
                        </a:rPr>
                        <a:t>o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n</a:t>
                      </a:r>
                      <a:r>
                        <a:rPr sz="1400" spc="-40" dirty="0">
                          <a:latin typeface="Arial MT"/>
                          <a:cs typeface="Arial MT"/>
                        </a:rPr>
                        <a:t>c</a:t>
                      </a:r>
                      <a:r>
                        <a:rPr sz="1400" spc="3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p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  </a:t>
                      </a:r>
                      <a:r>
                        <a:rPr sz="1400" spc="15" dirty="0">
                          <a:latin typeface="Arial MT"/>
                          <a:cs typeface="Arial MT"/>
                        </a:rPr>
                        <a:t>n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Maternal</a:t>
                      </a:r>
                      <a:r>
                        <a:rPr sz="14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glycemic</a:t>
                      </a:r>
                      <a:r>
                        <a:rPr sz="14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control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012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spc="-20" dirty="0">
                          <a:latin typeface="Arial MT"/>
                          <a:cs typeface="Arial MT"/>
                        </a:rPr>
                        <a:t>8-10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Sonographic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crown-rump</a:t>
                      </a:r>
                      <a:r>
                        <a:rPr sz="14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measurement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,</a:t>
                      </a:r>
                      <a:r>
                        <a:rPr sz="140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fetal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viability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012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spc="-20" dirty="0">
                          <a:latin typeface="Arial MT"/>
                          <a:cs typeface="Arial MT"/>
                        </a:rPr>
                        <a:t>18-20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High-resolution</a:t>
                      </a:r>
                      <a:r>
                        <a:rPr sz="14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sonography</a:t>
                      </a:r>
                      <a:r>
                        <a:rPr sz="14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to</a:t>
                      </a:r>
                      <a:r>
                        <a:rPr sz="14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detect</a:t>
                      </a:r>
                      <a:r>
                        <a:rPr sz="140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congenital</a:t>
                      </a:r>
                      <a:r>
                        <a:rPr sz="140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anomalies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012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400" spc="-20" dirty="0">
                          <a:latin typeface="Arial MT"/>
                          <a:cs typeface="Arial MT"/>
                        </a:rPr>
                        <a:t>20-22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Fetal</a:t>
                      </a:r>
                      <a:r>
                        <a:rPr sz="1400" spc="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cardiac</a:t>
                      </a:r>
                      <a:r>
                        <a:rPr sz="14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echography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400" spc="-30" dirty="0">
                          <a:latin typeface="Arial MT"/>
                          <a:cs typeface="Arial MT"/>
                        </a:rPr>
                        <a:t>28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652780">
                        <a:lnSpc>
                          <a:spcPct val="102800"/>
                        </a:lnSpc>
                        <a:spcBef>
                          <a:spcPts val="21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Baseline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sonographic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 growth</a:t>
                      </a:r>
                      <a:r>
                        <a:rPr sz="14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assessment</a:t>
                      </a:r>
                      <a:r>
                        <a:rPr sz="1400" spc="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10" dirty="0">
                          <a:latin typeface="Arial MT"/>
                          <a:cs typeface="Arial MT"/>
                        </a:rPr>
                        <a:t>the</a:t>
                      </a:r>
                      <a:r>
                        <a:rPr sz="14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fetus;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daily</a:t>
                      </a:r>
                      <a:r>
                        <a:rPr sz="14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fetal</a:t>
                      </a:r>
                      <a:r>
                        <a:rPr sz="140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movement </a:t>
                      </a:r>
                      <a:r>
                        <a:rPr sz="1400" spc="-3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counting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011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spc="-30" dirty="0">
                          <a:latin typeface="Arial MT"/>
                          <a:cs typeface="Arial MT"/>
                        </a:rPr>
                        <a:t>32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Repeat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sonography</a:t>
                      </a:r>
                      <a:r>
                        <a:rPr sz="14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for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fetal</a:t>
                      </a:r>
                      <a:r>
                        <a:rPr sz="140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growth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012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spc="-30" dirty="0">
                          <a:latin typeface="Arial MT"/>
                          <a:cs typeface="Arial MT"/>
                        </a:rPr>
                        <a:t>34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spc="5" dirty="0">
                          <a:latin typeface="Arial MT"/>
                          <a:cs typeface="Arial MT"/>
                        </a:rPr>
                        <a:t>weekly</a:t>
                      </a:r>
                      <a:r>
                        <a:rPr sz="14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biophysical</a:t>
                      </a:r>
                      <a:r>
                        <a:rPr sz="14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profile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5173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spc="-30" dirty="0">
                          <a:latin typeface="Arial MT"/>
                          <a:cs typeface="Arial MT"/>
                        </a:rPr>
                        <a:t>36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566420">
                        <a:lnSpc>
                          <a:spcPct val="102800"/>
                        </a:lnSpc>
                        <a:spcBef>
                          <a:spcPts val="22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Estimation</a:t>
                      </a:r>
                      <a:r>
                        <a:rPr sz="14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25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fetal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weight,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head</a:t>
                      </a:r>
                      <a:r>
                        <a:rPr sz="14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10" dirty="0">
                          <a:latin typeface="Arial MT"/>
                          <a:cs typeface="Arial MT"/>
                        </a:rPr>
                        <a:t>and</a:t>
                      </a:r>
                      <a:r>
                        <a:rPr sz="14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abdominal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circumference</a:t>
                      </a:r>
                      <a:r>
                        <a:rPr sz="14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percentiles</a:t>
                      </a:r>
                      <a:r>
                        <a:rPr sz="14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25" dirty="0">
                          <a:latin typeface="Arial MT"/>
                          <a:cs typeface="Arial MT"/>
                        </a:rPr>
                        <a:t>by </a:t>
                      </a:r>
                      <a:r>
                        <a:rPr sz="1400" spc="-3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sonography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5350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20" dirty="0">
                          <a:latin typeface="Arial MT"/>
                          <a:cs typeface="Arial MT"/>
                        </a:rPr>
                        <a:t>37-38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365760">
                        <a:lnSpc>
                          <a:spcPct val="102800"/>
                        </a:lnSpc>
                        <a:spcBef>
                          <a:spcPts val="229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delivery </a:t>
                      </a:r>
                      <a:r>
                        <a:rPr sz="1400" spc="10" dirty="0">
                          <a:latin typeface="Arial MT"/>
                          <a:cs typeface="Arial MT"/>
                        </a:rPr>
                        <a:t>for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patients 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with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poor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glucose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monitoring compliance,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persistently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poor </a:t>
                      </a:r>
                      <a:r>
                        <a:rPr sz="1400" spc="-3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glycemic</a:t>
                      </a:r>
                      <a:r>
                        <a:rPr sz="14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control,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or</a:t>
                      </a:r>
                      <a:r>
                        <a:rPr sz="140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suspicious</a:t>
                      </a:r>
                      <a:r>
                        <a:rPr sz="14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findings</a:t>
                      </a:r>
                      <a:r>
                        <a:rPr sz="14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on</a:t>
                      </a:r>
                      <a:r>
                        <a:rPr sz="14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fetal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biophysical</a:t>
                      </a:r>
                      <a:r>
                        <a:rPr sz="140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testing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986"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spc="-20" dirty="0">
                          <a:latin typeface="Arial MT"/>
                          <a:cs typeface="Arial MT"/>
                        </a:rPr>
                        <a:t>39-40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Delivery</a:t>
                      </a:r>
                      <a:r>
                        <a:rPr sz="14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for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patients</a:t>
                      </a:r>
                      <a:r>
                        <a:rPr sz="14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in</a:t>
                      </a:r>
                      <a:r>
                        <a:rPr sz="14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good</a:t>
                      </a:r>
                      <a:r>
                        <a:rPr sz="14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glycemic</a:t>
                      </a:r>
                      <a:r>
                        <a:rPr sz="14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control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1950" y="447675"/>
            <a:ext cx="8067675" cy="40005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40"/>
              </a:spcBef>
            </a:pPr>
            <a:r>
              <a:rPr sz="2000" spc="-5" dirty="0"/>
              <a:t>Timing</a:t>
            </a:r>
            <a:r>
              <a:rPr sz="2000" spc="-15" dirty="0"/>
              <a:t> </a:t>
            </a:r>
            <a:r>
              <a:rPr sz="2000" dirty="0"/>
              <a:t>and</a:t>
            </a:r>
            <a:r>
              <a:rPr sz="2000" spc="-10" dirty="0"/>
              <a:t> </a:t>
            </a:r>
            <a:r>
              <a:rPr sz="2000" spc="-15" dirty="0"/>
              <a:t>Route</a:t>
            </a:r>
            <a:r>
              <a:rPr sz="2000" spc="20" dirty="0"/>
              <a:t> </a:t>
            </a:r>
            <a:r>
              <a:rPr sz="2000" spc="-10" dirty="0"/>
              <a:t>of</a:t>
            </a:r>
            <a:r>
              <a:rPr sz="2000" spc="-45" dirty="0"/>
              <a:t> </a:t>
            </a:r>
            <a:r>
              <a:rPr sz="2000" dirty="0"/>
              <a:t>Delivery</a:t>
            </a:r>
            <a:endParaRPr sz="2000"/>
          </a:p>
        </p:txBody>
      </p:sp>
      <p:sp>
        <p:nvSpPr>
          <p:cNvPr id="4" name="object 4"/>
          <p:cNvSpPr txBox="1"/>
          <p:nvPr/>
        </p:nvSpPr>
        <p:spPr>
          <a:xfrm>
            <a:off x="142875" y="1828800"/>
            <a:ext cx="8662670" cy="4284186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55600" marR="22225" indent="-343535" algn="just">
              <a:lnSpc>
                <a:spcPct val="100899"/>
              </a:lnSpc>
              <a:spcBef>
                <a:spcPts val="80"/>
              </a:spcBef>
              <a:buClr>
                <a:srgbClr val="CC0000"/>
              </a:buClr>
              <a:buFont typeface="Arial MT"/>
              <a:buChar char="•"/>
              <a:tabLst>
                <a:tab pos="356235" algn="l"/>
              </a:tabLst>
            </a:pPr>
            <a:r>
              <a:rPr sz="1800" b="1" spc="-10" dirty="0">
                <a:latin typeface="Arial"/>
                <a:cs typeface="Arial"/>
              </a:rPr>
              <a:t>Because </a:t>
            </a:r>
            <a:r>
              <a:rPr sz="1800" b="1" spc="10" dirty="0">
                <a:latin typeface="Arial"/>
                <a:cs typeface="Arial"/>
              </a:rPr>
              <a:t>of </a:t>
            </a:r>
            <a:r>
              <a:rPr sz="1800" b="1" spc="-20" dirty="0">
                <a:latin typeface="Arial"/>
                <a:cs typeface="Arial"/>
              </a:rPr>
              <a:t>the </a:t>
            </a:r>
            <a:r>
              <a:rPr sz="1800" b="1" dirty="0">
                <a:latin typeface="Arial"/>
                <a:cs typeface="Arial"/>
              </a:rPr>
              <a:t>apparent </a:t>
            </a:r>
            <a:r>
              <a:rPr sz="1800" b="1" spc="-5" dirty="0">
                <a:latin typeface="Arial"/>
                <a:cs typeface="Arial"/>
              </a:rPr>
              <a:t>delay </a:t>
            </a:r>
            <a:r>
              <a:rPr sz="1800" b="1" spc="10" dirty="0">
                <a:latin typeface="Arial"/>
                <a:cs typeface="Arial"/>
              </a:rPr>
              <a:t>in </a:t>
            </a:r>
            <a:r>
              <a:rPr sz="1800" b="1" dirty="0">
                <a:latin typeface="Arial"/>
                <a:cs typeface="Arial"/>
              </a:rPr>
              <a:t>fetal </a:t>
            </a:r>
            <a:r>
              <a:rPr sz="1800" b="1" spc="-5" dirty="0">
                <a:latin typeface="Arial"/>
                <a:cs typeface="Arial"/>
              </a:rPr>
              <a:t>lung </a:t>
            </a:r>
            <a:r>
              <a:rPr sz="1800" b="1" spc="-10" dirty="0">
                <a:latin typeface="Arial"/>
                <a:cs typeface="Arial"/>
              </a:rPr>
              <a:t>maturity </a:t>
            </a:r>
            <a:r>
              <a:rPr sz="1800" b="1" spc="10" dirty="0">
                <a:latin typeface="Arial"/>
                <a:cs typeface="Arial"/>
              </a:rPr>
              <a:t>in </a:t>
            </a:r>
            <a:r>
              <a:rPr sz="1800" b="1" spc="-10" dirty="0">
                <a:latin typeface="Arial"/>
                <a:cs typeface="Arial"/>
              </a:rPr>
              <a:t>diabetic </a:t>
            </a:r>
            <a:r>
              <a:rPr sz="1800" b="1" dirty="0">
                <a:latin typeface="Arial"/>
                <a:cs typeface="Arial"/>
              </a:rPr>
              <a:t>pregnancies, </a:t>
            </a:r>
            <a:r>
              <a:rPr sz="1800" b="1" spc="-49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delivery </a:t>
            </a:r>
            <a:r>
              <a:rPr sz="1800" b="1" spc="-5" dirty="0">
                <a:latin typeface="Arial"/>
                <a:cs typeface="Arial"/>
              </a:rPr>
              <a:t>before </a:t>
            </a:r>
            <a:r>
              <a:rPr sz="1800" b="1" spc="20" dirty="0">
                <a:latin typeface="Arial"/>
                <a:cs typeface="Arial"/>
              </a:rPr>
              <a:t>39 </a:t>
            </a:r>
            <a:r>
              <a:rPr sz="1800" b="1" spc="-15" dirty="0">
                <a:latin typeface="Arial"/>
                <a:cs typeface="Arial"/>
              </a:rPr>
              <a:t>weeks </a:t>
            </a:r>
            <a:r>
              <a:rPr sz="1800" b="1" spc="-5" dirty="0">
                <a:latin typeface="Arial"/>
                <a:cs typeface="Arial"/>
              </a:rPr>
              <a:t>should </a:t>
            </a:r>
            <a:r>
              <a:rPr sz="1800" b="1" spc="-30" dirty="0">
                <a:latin typeface="Arial"/>
                <a:cs typeface="Arial"/>
              </a:rPr>
              <a:t>be </a:t>
            </a:r>
            <a:r>
              <a:rPr sz="1800" b="1" spc="-5" dirty="0">
                <a:latin typeface="Arial"/>
                <a:cs typeface="Arial"/>
              </a:rPr>
              <a:t>performed only </a:t>
            </a:r>
            <a:r>
              <a:rPr sz="1800" b="1" spc="-20" dirty="0">
                <a:latin typeface="Arial"/>
                <a:cs typeface="Arial"/>
              </a:rPr>
              <a:t>for </a:t>
            </a:r>
            <a:r>
              <a:rPr sz="1800" b="1" spc="-5" dirty="0">
                <a:latin typeface="Arial"/>
                <a:cs typeface="Arial"/>
              </a:rPr>
              <a:t>compelling </a:t>
            </a:r>
            <a:r>
              <a:rPr sz="1800" b="1" spc="-10" dirty="0">
                <a:latin typeface="Arial"/>
                <a:cs typeface="Arial"/>
              </a:rPr>
              <a:t>maternal 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or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fetal</a:t>
            </a:r>
            <a:r>
              <a:rPr sz="1800" b="1" spc="4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reasons.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CC0000"/>
              </a:buClr>
              <a:buFont typeface="Arial MT"/>
              <a:buChar char="•"/>
            </a:pPr>
            <a:endParaRPr sz="2600" dirty="0">
              <a:latin typeface="Arial"/>
              <a:cs typeface="Arial"/>
            </a:endParaRPr>
          </a:p>
          <a:p>
            <a:pPr marL="355600" marR="5080" indent="-343535">
              <a:lnSpc>
                <a:spcPct val="100800"/>
              </a:lnSpc>
              <a:spcBef>
                <a:spcPts val="5"/>
              </a:spcBef>
              <a:buClr>
                <a:srgbClr val="CC0000"/>
              </a:buClr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b="1" spc="-15" dirty="0">
                <a:latin typeface="Arial"/>
                <a:cs typeface="Arial"/>
              </a:rPr>
              <a:t>For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women</a:t>
            </a:r>
            <a:r>
              <a:rPr sz="1800" b="1" spc="4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who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remain</a:t>
            </a:r>
            <a:r>
              <a:rPr sz="1800" b="1" spc="4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euglycemic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with</a:t>
            </a:r>
            <a:r>
              <a:rPr sz="1800" b="1" spc="45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diet,</a:t>
            </a:r>
            <a:r>
              <a:rPr sz="1800" b="1" spc="4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discuss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induction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of</a:t>
            </a:r>
            <a:r>
              <a:rPr sz="1800" b="1" spc="3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labor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at 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40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weeks, and recommend </a:t>
            </a:r>
            <a:r>
              <a:rPr sz="1800" b="1" dirty="0">
                <a:latin typeface="Arial"/>
                <a:cs typeface="Arial"/>
              </a:rPr>
              <a:t>elective </a:t>
            </a:r>
            <a:r>
              <a:rPr sz="1800" b="1" spc="-5" dirty="0">
                <a:latin typeface="Arial"/>
                <a:cs typeface="Arial"/>
              </a:rPr>
              <a:t>induction </a:t>
            </a:r>
            <a:r>
              <a:rPr sz="1800" b="1" spc="-15" dirty="0">
                <a:latin typeface="Arial"/>
                <a:cs typeface="Arial"/>
              </a:rPr>
              <a:t>when </a:t>
            </a:r>
            <a:r>
              <a:rPr sz="1800" b="1" spc="-5" dirty="0">
                <a:latin typeface="Arial"/>
                <a:cs typeface="Arial"/>
              </a:rPr>
              <a:t>she </a:t>
            </a:r>
            <a:r>
              <a:rPr sz="1800" b="1" spc="-10" dirty="0">
                <a:latin typeface="Arial"/>
                <a:cs typeface="Arial"/>
              </a:rPr>
              <a:t>reaches </a:t>
            </a:r>
            <a:r>
              <a:rPr sz="1800" b="1" spc="-15" dirty="0">
                <a:latin typeface="Arial"/>
                <a:cs typeface="Arial"/>
              </a:rPr>
              <a:t>41 </a:t>
            </a:r>
            <a:r>
              <a:rPr sz="1800" b="1" dirty="0">
                <a:latin typeface="Arial"/>
                <a:cs typeface="Arial"/>
              </a:rPr>
              <a:t>weeks </a:t>
            </a:r>
            <a:r>
              <a:rPr sz="1800" b="1" spc="-30" dirty="0">
                <a:latin typeface="Arial"/>
                <a:cs typeface="Arial"/>
              </a:rPr>
              <a:t>of </a:t>
            </a:r>
            <a:r>
              <a:rPr sz="1800" b="1" spc="-49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gestation.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CC0000"/>
              </a:buClr>
              <a:buFont typeface="Arial MT"/>
              <a:buChar char="•"/>
            </a:pPr>
            <a:endParaRPr sz="2600" dirty="0">
              <a:latin typeface="Arial"/>
              <a:cs typeface="Arial"/>
            </a:endParaRPr>
          </a:p>
          <a:p>
            <a:pPr marL="355600" marR="516890" indent="-343535">
              <a:lnSpc>
                <a:spcPct val="100800"/>
              </a:lnSpc>
              <a:buClr>
                <a:srgbClr val="CC0000"/>
              </a:buClr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b="1" dirty="0">
                <a:latin typeface="Arial"/>
                <a:cs typeface="Arial"/>
              </a:rPr>
              <a:t>When </a:t>
            </a:r>
            <a:r>
              <a:rPr sz="1800" b="1" spc="-10" dirty="0">
                <a:latin typeface="Arial"/>
                <a:cs typeface="Arial"/>
              </a:rPr>
              <a:t>glucose </a:t>
            </a:r>
            <a:r>
              <a:rPr sz="1800" b="1" spc="5" dirty="0">
                <a:latin typeface="Arial"/>
                <a:cs typeface="Arial"/>
              </a:rPr>
              <a:t>levels </a:t>
            </a:r>
            <a:r>
              <a:rPr sz="1800" b="1" spc="-20" dirty="0">
                <a:latin typeface="Arial"/>
                <a:cs typeface="Arial"/>
              </a:rPr>
              <a:t>are </a:t>
            </a:r>
            <a:r>
              <a:rPr sz="1800" b="1" spc="-5" dirty="0">
                <a:latin typeface="Arial"/>
                <a:cs typeface="Arial"/>
              </a:rPr>
              <a:t>medically </a:t>
            </a:r>
            <a:r>
              <a:rPr sz="1800" b="1" dirty="0">
                <a:latin typeface="Arial"/>
                <a:cs typeface="Arial"/>
              </a:rPr>
              <a:t>managed </a:t>
            </a:r>
            <a:r>
              <a:rPr sz="1800" b="1" spc="10" dirty="0">
                <a:latin typeface="Arial"/>
                <a:cs typeface="Arial"/>
              </a:rPr>
              <a:t>with </a:t>
            </a:r>
            <a:r>
              <a:rPr sz="1800" b="1" dirty="0">
                <a:latin typeface="Arial"/>
                <a:cs typeface="Arial"/>
              </a:rPr>
              <a:t>insulin </a:t>
            </a:r>
            <a:r>
              <a:rPr sz="1800" b="1" spc="10" dirty="0">
                <a:latin typeface="Arial"/>
                <a:cs typeface="Arial"/>
              </a:rPr>
              <a:t>or </a:t>
            </a:r>
            <a:r>
              <a:rPr sz="1800" b="1" spc="-10" dirty="0">
                <a:latin typeface="Arial"/>
                <a:cs typeface="Arial"/>
              </a:rPr>
              <a:t>oral </a:t>
            </a:r>
            <a:r>
              <a:rPr sz="1800" b="1" dirty="0">
                <a:latin typeface="Arial"/>
                <a:cs typeface="Arial"/>
              </a:rPr>
              <a:t>agents, </a:t>
            </a:r>
            <a:r>
              <a:rPr sz="1800" b="1" spc="-49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undergo</a:t>
            </a:r>
            <a:r>
              <a:rPr sz="1800" b="1" spc="3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induction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of</a:t>
            </a:r>
            <a:r>
              <a:rPr sz="1800" b="1" spc="2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labor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at</a:t>
            </a:r>
            <a:r>
              <a:rPr sz="1800" b="1" spc="20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39</a:t>
            </a:r>
            <a:r>
              <a:rPr sz="1800" b="1" spc="-5" dirty="0">
                <a:latin typeface="Arial"/>
                <a:cs typeface="Arial"/>
              </a:rPr>
              <a:t> weeks.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CC0000"/>
              </a:buClr>
              <a:buFont typeface="Arial MT"/>
              <a:buChar char="•"/>
            </a:pPr>
            <a:endParaRPr sz="2600" dirty="0">
              <a:latin typeface="Arial"/>
              <a:cs typeface="Arial"/>
            </a:endParaRPr>
          </a:p>
          <a:p>
            <a:pPr marL="355600" marR="13970" indent="-343535">
              <a:lnSpc>
                <a:spcPct val="99100"/>
              </a:lnSpc>
              <a:buClr>
                <a:srgbClr val="CC0000"/>
              </a:buClr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b="1" spc="10" dirty="0">
                <a:latin typeface="Arial"/>
                <a:cs typeface="Arial"/>
              </a:rPr>
              <a:t>If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concomitant</a:t>
            </a:r>
            <a:r>
              <a:rPr sz="1800" b="1" spc="30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medical</a:t>
            </a:r>
            <a:r>
              <a:rPr sz="1800" b="1" spc="5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condition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15" dirty="0">
                <a:latin typeface="Arial"/>
                <a:cs typeface="Arial"/>
              </a:rPr>
              <a:t>(eg,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hypertension)</a:t>
            </a:r>
            <a:r>
              <a:rPr sz="1800" b="1" spc="35" dirty="0">
                <a:latin typeface="Arial"/>
                <a:cs typeface="Arial"/>
              </a:rPr>
              <a:t> </a:t>
            </a:r>
            <a:r>
              <a:rPr sz="1800" b="1" spc="-25" dirty="0">
                <a:latin typeface="Arial"/>
                <a:cs typeface="Arial"/>
              </a:rPr>
              <a:t>is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present</a:t>
            </a:r>
            <a:r>
              <a:rPr sz="1800" b="1" spc="40" dirty="0">
                <a:latin typeface="Arial"/>
                <a:cs typeface="Arial"/>
              </a:rPr>
              <a:t> </a:t>
            </a:r>
            <a:r>
              <a:rPr sz="1800" b="1" spc="-25" dirty="0">
                <a:latin typeface="Arial"/>
                <a:cs typeface="Arial"/>
              </a:rPr>
              <a:t>or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glycemic </a:t>
            </a:r>
            <a:r>
              <a:rPr sz="1800" b="1" spc="-484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control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is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suboptimal,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induction</a:t>
            </a:r>
            <a:r>
              <a:rPr sz="1800" b="1" spc="50" dirty="0">
                <a:latin typeface="Arial"/>
                <a:cs typeface="Arial"/>
              </a:rPr>
              <a:t> </a:t>
            </a:r>
            <a:r>
              <a:rPr sz="1800" b="1" spc="-30" dirty="0">
                <a:latin typeface="Arial"/>
                <a:cs typeface="Arial"/>
              </a:rPr>
              <a:t>of</a:t>
            </a:r>
            <a:r>
              <a:rPr sz="1800" b="1" spc="2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labor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20" dirty="0">
                <a:latin typeface="Arial"/>
                <a:cs typeface="Arial"/>
              </a:rPr>
              <a:t>at</a:t>
            </a:r>
            <a:r>
              <a:rPr sz="1800" b="1" spc="55" dirty="0">
                <a:latin typeface="Arial"/>
                <a:cs typeface="Arial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37-38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Arial"/>
                <a:cs typeface="Arial"/>
              </a:rPr>
              <a:t>weeks </a:t>
            </a:r>
            <a:r>
              <a:rPr sz="1800" b="1" spc="-25" dirty="0">
                <a:latin typeface="Arial"/>
                <a:cs typeface="Arial"/>
              </a:rPr>
              <a:t>of</a:t>
            </a:r>
            <a:r>
              <a:rPr sz="1800" b="1" spc="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gestation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after 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confirmation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of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fetal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lung</a:t>
            </a:r>
            <a:r>
              <a:rPr sz="1800" b="1" spc="4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maturity.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8277225" cy="524503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3175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250"/>
              </a:spcBef>
            </a:pPr>
            <a:r>
              <a:rPr sz="3200" dirty="0"/>
              <a:t>Intrapartum</a:t>
            </a:r>
            <a:r>
              <a:rPr sz="3200" spc="-35" dirty="0"/>
              <a:t> </a:t>
            </a:r>
            <a:r>
              <a:rPr sz="3200" dirty="0"/>
              <a:t>Glycemic</a:t>
            </a:r>
            <a:r>
              <a:rPr sz="3200" spc="-80" dirty="0"/>
              <a:t> </a:t>
            </a:r>
            <a:r>
              <a:rPr sz="3200" spc="-5" dirty="0"/>
              <a:t>Management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62317" y="2438400"/>
            <a:ext cx="7619365" cy="2839085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99415" indent="-386715">
              <a:lnSpc>
                <a:spcPct val="100000"/>
              </a:lnSpc>
              <a:spcBef>
                <a:spcPts val="620"/>
              </a:spcBef>
              <a:buClr>
                <a:srgbClr val="CC0000"/>
              </a:buClr>
              <a:buAutoNum type="arabicPeriod"/>
              <a:tabLst>
                <a:tab pos="398780" algn="l"/>
                <a:tab pos="399415" algn="l"/>
              </a:tabLst>
            </a:pPr>
            <a:r>
              <a:rPr sz="2000" b="1" dirty="0">
                <a:latin typeface="Arial"/>
                <a:cs typeface="Arial"/>
              </a:rPr>
              <a:t>Withhold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b="1" spc="35" dirty="0">
                <a:latin typeface="Arial"/>
                <a:cs typeface="Arial"/>
              </a:rPr>
              <a:t>AM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insulin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injection.</a:t>
            </a:r>
            <a:endParaRPr sz="2000" dirty="0">
              <a:latin typeface="Arial"/>
              <a:cs typeface="Arial"/>
            </a:endParaRPr>
          </a:p>
          <a:p>
            <a:pPr marL="399415" indent="-386715">
              <a:lnSpc>
                <a:spcPct val="100000"/>
              </a:lnSpc>
              <a:spcBef>
                <a:spcPts val="525"/>
              </a:spcBef>
              <a:buClr>
                <a:srgbClr val="CC0000"/>
              </a:buClr>
              <a:buAutoNum type="arabicPeriod"/>
              <a:tabLst>
                <a:tab pos="398780" algn="l"/>
                <a:tab pos="399415" algn="l"/>
              </a:tabLst>
            </a:pPr>
            <a:r>
              <a:rPr sz="2000" b="1" dirty="0">
                <a:latin typeface="Arial"/>
                <a:cs typeface="Arial"/>
              </a:rPr>
              <a:t>Begin and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continue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glucose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infusion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(5%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dextrose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25" dirty="0">
                <a:latin typeface="Arial"/>
                <a:cs typeface="Arial"/>
              </a:rPr>
              <a:t>in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water)</a:t>
            </a:r>
            <a:endParaRPr sz="2000" dirty="0">
              <a:latin typeface="Arial"/>
              <a:cs typeface="Arial"/>
            </a:endParaRPr>
          </a:p>
          <a:p>
            <a:pPr marL="398780">
              <a:lnSpc>
                <a:spcPct val="100000"/>
              </a:lnSpc>
              <a:spcBef>
                <a:spcPts val="5"/>
              </a:spcBef>
            </a:pPr>
            <a:r>
              <a:rPr sz="2000" b="1" spc="10" dirty="0">
                <a:latin typeface="Arial"/>
                <a:cs typeface="Arial"/>
              </a:rPr>
              <a:t>at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100</a:t>
            </a:r>
            <a:r>
              <a:rPr sz="2000" b="1" spc="-200" dirty="0">
                <a:latin typeface="Arial"/>
                <a:cs typeface="Arial"/>
              </a:rPr>
              <a:t> </a:t>
            </a:r>
            <a:r>
              <a:rPr sz="2000" b="1" spc="20" dirty="0">
                <a:latin typeface="Arial"/>
                <a:cs typeface="Arial"/>
              </a:rPr>
              <a:t>m</a:t>
            </a:r>
            <a:r>
              <a:rPr sz="2000" b="1" spc="-25" dirty="0">
                <a:latin typeface="Arial"/>
                <a:cs typeface="Arial"/>
              </a:rPr>
              <a:t>L</a:t>
            </a:r>
            <a:r>
              <a:rPr sz="2000" b="1" spc="-35" dirty="0">
                <a:latin typeface="Arial"/>
                <a:cs typeface="Arial"/>
              </a:rPr>
              <a:t>/</a:t>
            </a:r>
            <a:r>
              <a:rPr sz="2000" b="1" spc="50" dirty="0">
                <a:latin typeface="Arial"/>
                <a:cs typeface="Arial"/>
              </a:rPr>
              <a:t>h</a:t>
            </a:r>
            <a:r>
              <a:rPr sz="2000" b="1" spc="10" dirty="0">
                <a:latin typeface="Arial"/>
                <a:cs typeface="Arial"/>
              </a:rPr>
              <a:t>r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t</a:t>
            </a:r>
            <a:r>
              <a:rPr sz="2000" b="1" spc="50" dirty="0">
                <a:latin typeface="Arial"/>
                <a:cs typeface="Arial"/>
              </a:rPr>
              <a:t>h</a:t>
            </a:r>
            <a:r>
              <a:rPr sz="2000" b="1" spc="-30" dirty="0">
                <a:latin typeface="Arial"/>
                <a:cs typeface="Arial"/>
              </a:rPr>
              <a:t>r</a:t>
            </a:r>
            <a:r>
              <a:rPr sz="2000" b="1" spc="-25" dirty="0">
                <a:latin typeface="Arial"/>
                <a:cs typeface="Arial"/>
              </a:rPr>
              <a:t>o</a:t>
            </a:r>
            <a:r>
              <a:rPr sz="2000" b="1" spc="50" dirty="0">
                <a:latin typeface="Arial"/>
                <a:cs typeface="Arial"/>
              </a:rPr>
              <a:t>u</a:t>
            </a:r>
            <a:r>
              <a:rPr sz="2000" b="1" spc="-25" dirty="0">
                <a:latin typeface="Arial"/>
                <a:cs typeface="Arial"/>
              </a:rPr>
              <a:t>gh</a:t>
            </a:r>
            <a:r>
              <a:rPr sz="2000" b="1" spc="50" dirty="0">
                <a:latin typeface="Arial"/>
                <a:cs typeface="Arial"/>
              </a:rPr>
              <a:t>o</a:t>
            </a:r>
            <a:r>
              <a:rPr sz="2000" b="1" spc="-25" dirty="0">
                <a:latin typeface="Arial"/>
                <a:cs typeface="Arial"/>
              </a:rPr>
              <a:t>u</a:t>
            </a:r>
            <a:r>
              <a:rPr sz="2000" b="1" spc="5" dirty="0">
                <a:latin typeface="Arial"/>
                <a:cs typeface="Arial"/>
              </a:rPr>
              <a:t>t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35" dirty="0">
                <a:latin typeface="Arial"/>
                <a:cs typeface="Arial"/>
              </a:rPr>
              <a:t>l</a:t>
            </a:r>
            <a:r>
              <a:rPr sz="2000" b="1" spc="15" dirty="0">
                <a:latin typeface="Arial"/>
                <a:cs typeface="Arial"/>
              </a:rPr>
              <a:t>a</a:t>
            </a:r>
            <a:r>
              <a:rPr sz="2000" b="1" spc="50" dirty="0">
                <a:latin typeface="Arial"/>
                <a:cs typeface="Arial"/>
              </a:rPr>
              <a:t>b</a:t>
            </a:r>
            <a:r>
              <a:rPr sz="2000" b="1" spc="-25" dirty="0">
                <a:latin typeface="Arial"/>
                <a:cs typeface="Arial"/>
              </a:rPr>
              <a:t>o</a:t>
            </a:r>
            <a:r>
              <a:rPr sz="2000" b="1" spc="-30" dirty="0">
                <a:latin typeface="Arial"/>
                <a:cs typeface="Arial"/>
              </a:rPr>
              <a:t>r</a:t>
            </a:r>
            <a:r>
              <a:rPr sz="2000" b="1" spc="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399415" indent="-386715">
              <a:lnSpc>
                <a:spcPct val="100000"/>
              </a:lnSpc>
              <a:spcBef>
                <a:spcPts val="455"/>
              </a:spcBef>
              <a:buClr>
                <a:srgbClr val="CC0000"/>
              </a:buClr>
              <a:buAutoNum type="arabicPeriod" startAt="3"/>
              <a:tabLst>
                <a:tab pos="398780" algn="l"/>
                <a:tab pos="399415" algn="l"/>
              </a:tabLst>
            </a:pPr>
            <a:r>
              <a:rPr sz="2000" b="1" spc="5" dirty="0">
                <a:latin typeface="Arial"/>
                <a:cs typeface="Arial"/>
              </a:rPr>
              <a:t>Begin</a:t>
            </a:r>
            <a:r>
              <a:rPr sz="2000" b="1" spc="-5" dirty="0">
                <a:latin typeface="Arial"/>
                <a:cs typeface="Arial"/>
              </a:rPr>
              <a:t> infusion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of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regular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insulin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at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0.5</a:t>
            </a:r>
            <a:r>
              <a:rPr sz="2000" b="1" spc="-13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U/hr.</a:t>
            </a:r>
            <a:endParaRPr sz="2000" dirty="0">
              <a:latin typeface="Arial"/>
              <a:cs typeface="Arial"/>
            </a:endParaRPr>
          </a:p>
          <a:p>
            <a:pPr marL="399415" indent="-386715">
              <a:lnSpc>
                <a:spcPct val="100000"/>
              </a:lnSpc>
              <a:spcBef>
                <a:spcPts val="530"/>
              </a:spcBef>
              <a:buClr>
                <a:srgbClr val="CC0000"/>
              </a:buClr>
              <a:buAutoNum type="arabicPeriod" startAt="3"/>
              <a:tabLst>
                <a:tab pos="398780" algn="l"/>
                <a:tab pos="399415" algn="l"/>
              </a:tabLst>
            </a:pPr>
            <a:r>
              <a:rPr sz="2000" b="1" spc="5" dirty="0">
                <a:latin typeface="Arial"/>
                <a:cs typeface="Arial"/>
              </a:rPr>
              <a:t>Begin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oxytocin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as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needed.</a:t>
            </a:r>
            <a:endParaRPr sz="2000" dirty="0">
              <a:latin typeface="Arial"/>
              <a:cs typeface="Arial"/>
            </a:endParaRPr>
          </a:p>
          <a:p>
            <a:pPr marL="399415" indent="-386715">
              <a:lnSpc>
                <a:spcPct val="100000"/>
              </a:lnSpc>
              <a:spcBef>
                <a:spcPts val="450"/>
              </a:spcBef>
              <a:buClr>
                <a:srgbClr val="CC0000"/>
              </a:buClr>
              <a:buAutoNum type="arabicPeriod" startAt="3"/>
              <a:tabLst>
                <a:tab pos="398780" algn="l"/>
                <a:tab pos="399415" algn="l"/>
              </a:tabLst>
            </a:pPr>
            <a:r>
              <a:rPr sz="2000" b="1" spc="-10" dirty="0">
                <a:latin typeface="Arial"/>
                <a:cs typeface="Arial"/>
              </a:rPr>
              <a:t>Monitor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maternal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glucose</a:t>
            </a:r>
            <a:r>
              <a:rPr sz="2000" b="1" spc="3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levels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hourly.</a:t>
            </a:r>
            <a:endParaRPr sz="2000" dirty="0">
              <a:latin typeface="Arial"/>
              <a:cs typeface="Arial"/>
            </a:endParaRPr>
          </a:p>
          <a:p>
            <a:pPr marL="399415" indent="-386715">
              <a:lnSpc>
                <a:spcPct val="100000"/>
              </a:lnSpc>
              <a:spcBef>
                <a:spcPts val="455"/>
              </a:spcBef>
              <a:buClr>
                <a:srgbClr val="CC0000"/>
              </a:buClr>
              <a:buAutoNum type="arabicPeriod" startAt="3"/>
              <a:tabLst>
                <a:tab pos="398780" algn="l"/>
                <a:tab pos="399415" algn="l"/>
              </a:tabLst>
            </a:pPr>
            <a:r>
              <a:rPr sz="2000" b="1" spc="-5" dirty="0">
                <a:latin typeface="Arial"/>
                <a:cs typeface="Arial"/>
              </a:rPr>
              <a:t>Adjust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insulin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infusion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according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to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blood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glucose</a:t>
            </a:r>
            <a:endParaRPr sz="2000" dirty="0">
              <a:latin typeface="Arial"/>
              <a:cs typeface="Arial"/>
            </a:endParaRPr>
          </a:p>
          <a:p>
            <a:pPr marL="398780">
              <a:lnSpc>
                <a:spcPct val="100000"/>
              </a:lnSpc>
              <a:spcBef>
                <a:spcPts val="5"/>
              </a:spcBef>
            </a:pPr>
            <a:r>
              <a:rPr sz="2000" b="1" spc="-5" dirty="0">
                <a:latin typeface="Arial"/>
                <a:cs typeface="Arial"/>
              </a:rPr>
              <a:t>readings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42060" y="228600"/>
            <a:ext cx="7353300" cy="1282402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2075">
              <a:lnSpc>
                <a:spcPts val="4855"/>
              </a:lnSpc>
            </a:pPr>
            <a:r>
              <a:rPr sz="4400" b="1" dirty="0">
                <a:latin typeface="Arial"/>
                <a:cs typeface="Arial"/>
              </a:rPr>
              <a:t>Intrapartum</a:t>
            </a:r>
            <a:r>
              <a:rPr sz="4400" b="1" spc="-114" dirty="0">
                <a:latin typeface="Arial"/>
                <a:cs typeface="Arial"/>
              </a:rPr>
              <a:t> </a:t>
            </a:r>
            <a:r>
              <a:rPr sz="4400" b="1" spc="5" dirty="0">
                <a:latin typeface="Arial"/>
                <a:cs typeface="Arial"/>
              </a:rPr>
              <a:t>Glycemic</a:t>
            </a:r>
            <a:endParaRPr sz="4400">
              <a:latin typeface="Arial"/>
              <a:cs typeface="Arial"/>
            </a:endParaRPr>
          </a:p>
          <a:p>
            <a:pPr marL="92075">
              <a:lnSpc>
                <a:spcPts val="5120"/>
              </a:lnSpc>
            </a:pPr>
            <a:r>
              <a:rPr sz="4400" b="1" dirty="0">
                <a:latin typeface="Arial"/>
                <a:cs typeface="Arial"/>
              </a:rPr>
              <a:t>Management</a:t>
            </a:r>
            <a:endParaRPr sz="4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2060" y="1916780"/>
            <a:ext cx="7101205" cy="309880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90"/>
              </a:spcBef>
              <a:buClr>
                <a:srgbClr val="CC0000"/>
              </a:buClr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400" b="1" spc="5" dirty="0">
                <a:latin typeface="Arial"/>
                <a:cs typeface="Arial"/>
              </a:rPr>
              <a:t>When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cesarean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delivery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30" dirty="0">
                <a:latin typeface="Arial"/>
                <a:cs typeface="Arial"/>
              </a:rPr>
              <a:t>is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planned:</a:t>
            </a:r>
            <a:endParaRPr sz="2400" dirty="0">
              <a:latin typeface="Arial"/>
              <a:cs typeface="Arial"/>
            </a:endParaRPr>
          </a:p>
          <a:p>
            <a:pPr marL="742315" marR="5080" lvl="1" indent="-386715">
              <a:lnSpc>
                <a:spcPct val="100000"/>
              </a:lnSpc>
              <a:spcBef>
                <a:spcPts val="525"/>
              </a:spcBef>
              <a:buClr>
                <a:srgbClr val="CC0000"/>
              </a:buClr>
              <a:buFont typeface="Arial"/>
              <a:buAutoNum type="arabicPeriod"/>
              <a:tabLst>
                <a:tab pos="812165" algn="l"/>
                <a:tab pos="812800" algn="l"/>
              </a:tabLst>
            </a:pPr>
            <a:r>
              <a:rPr dirty="0"/>
              <a:t>	</a:t>
            </a:r>
            <a:r>
              <a:rPr sz="2000" b="1" spc="10" dirty="0">
                <a:latin typeface="Arial"/>
                <a:cs typeface="Arial"/>
              </a:rPr>
              <a:t>The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procedure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should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be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performed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early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in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day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to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avoid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prolonged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periods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of</a:t>
            </a:r>
            <a:r>
              <a:rPr sz="2000" b="1" spc="4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fasting.</a:t>
            </a:r>
            <a:endParaRPr sz="2000" dirty="0">
              <a:latin typeface="Arial"/>
              <a:cs typeface="Arial"/>
            </a:endParaRPr>
          </a:p>
          <a:p>
            <a:pPr marL="742315" marR="511809" lvl="1" indent="-386715">
              <a:lnSpc>
                <a:spcPct val="100000"/>
              </a:lnSpc>
              <a:spcBef>
                <a:spcPts val="455"/>
              </a:spcBef>
              <a:buClr>
                <a:srgbClr val="CC0000"/>
              </a:buClr>
              <a:buAutoNum type="arabicPeriod"/>
              <a:tabLst>
                <a:tab pos="741680" algn="l"/>
                <a:tab pos="742315" algn="l"/>
              </a:tabLst>
            </a:pPr>
            <a:r>
              <a:rPr sz="2000" b="1" spc="-5" dirty="0">
                <a:latin typeface="Arial"/>
                <a:cs typeface="Arial"/>
              </a:rPr>
              <a:t>No morning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insulin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30" dirty="0">
                <a:latin typeface="Arial"/>
                <a:cs typeface="Arial"/>
              </a:rPr>
              <a:t>or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oral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hypoglycemic</a:t>
            </a:r>
            <a:r>
              <a:rPr sz="2000" b="1" spc="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agents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should </a:t>
            </a:r>
            <a:r>
              <a:rPr sz="2000" b="1" spc="-5" dirty="0">
                <a:latin typeface="Arial"/>
                <a:cs typeface="Arial"/>
              </a:rPr>
              <a:t>be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taken.</a:t>
            </a:r>
            <a:endParaRPr sz="2000" dirty="0">
              <a:latin typeface="Arial"/>
              <a:cs typeface="Arial"/>
            </a:endParaRPr>
          </a:p>
          <a:p>
            <a:pPr marL="742315" marR="38100" lvl="1" indent="-386715">
              <a:lnSpc>
                <a:spcPct val="100000"/>
              </a:lnSpc>
              <a:spcBef>
                <a:spcPts val="530"/>
              </a:spcBef>
              <a:buClr>
                <a:srgbClr val="CC0000"/>
              </a:buClr>
              <a:buAutoNum type="arabicPeriod"/>
              <a:tabLst>
                <a:tab pos="741680" algn="l"/>
                <a:tab pos="742315" algn="l"/>
              </a:tabLst>
            </a:pPr>
            <a:r>
              <a:rPr sz="2000" b="1" spc="5" dirty="0">
                <a:latin typeface="Arial"/>
                <a:cs typeface="Arial"/>
              </a:rPr>
              <a:t>Begin </a:t>
            </a:r>
            <a:r>
              <a:rPr sz="2000" b="1" dirty="0">
                <a:latin typeface="Arial"/>
                <a:cs typeface="Arial"/>
              </a:rPr>
              <a:t>and </a:t>
            </a:r>
            <a:r>
              <a:rPr sz="2000" b="1" spc="5" dirty="0">
                <a:latin typeface="Arial"/>
                <a:cs typeface="Arial"/>
              </a:rPr>
              <a:t>continue </a:t>
            </a:r>
            <a:r>
              <a:rPr sz="2000" b="1" dirty="0">
                <a:latin typeface="Arial"/>
                <a:cs typeface="Arial"/>
              </a:rPr>
              <a:t>glucose, </a:t>
            </a:r>
            <a:r>
              <a:rPr sz="2000" b="1" spc="5" dirty="0">
                <a:latin typeface="Arial"/>
                <a:cs typeface="Arial"/>
              </a:rPr>
              <a:t>with </a:t>
            </a:r>
            <a:r>
              <a:rPr sz="2000" b="1" spc="-5" dirty="0">
                <a:latin typeface="Arial"/>
                <a:cs typeface="Arial"/>
              </a:rPr>
              <a:t>short-acting 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insulin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given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30" dirty="0">
                <a:latin typeface="Arial"/>
                <a:cs typeface="Arial"/>
              </a:rPr>
              <a:t>on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a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sliding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scale</a:t>
            </a:r>
            <a:r>
              <a:rPr sz="2000" b="1" spc="3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as</a:t>
            </a:r>
            <a:r>
              <a:rPr sz="2000" b="1" spc="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needed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every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1</a:t>
            </a:r>
            <a:r>
              <a:rPr sz="2000" b="1" spc="3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to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4 </a:t>
            </a:r>
            <a:r>
              <a:rPr sz="2000" b="1" spc="10" dirty="0">
                <a:latin typeface="Arial"/>
                <a:cs typeface="Arial"/>
              </a:rPr>
              <a:t>hours to </a:t>
            </a:r>
            <a:r>
              <a:rPr sz="2000" b="1" spc="-5" dirty="0">
                <a:latin typeface="Arial"/>
                <a:cs typeface="Arial"/>
              </a:rPr>
              <a:t>maintain </a:t>
            </a:r>
            <a:r>
              <a:rPr sz="2000" b="1" dirty="0">
                <a:latin typeface="Arial"/>
                <a:cs typeface="Arial"/>
              </a:rPr>
              <a:t>the maternal plasma glucose 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35" dirty="0">
                <a:latin typeface="Arial"/>
                <a:cs typeface="Arial"/>
              </a:rPr>
              <a:t>l</a:t>
            </a:r>
            <a:r>
              <a:rPr sz="2000" b="1" spc="10" dirty="0">
                <a:latin typeface="Arial"/>
                <a:cs typeface="Arial"/>
              </a:rPr>
              <a:t>evel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35" dirty="0">
                <a:latin typeface="Arial"/>
                <a:cs typeface="Arial"/>
              </a:rPr>
              <a:t>i</a:t>
            </a:r>
            <a:r>
              <a:rPr sz="2000" b="1" spc="15" dirty="0">
                <a:latin typeface="Arial"/>
                <a:cs typeface="Arial"/>
              </a:rPr>
              <a:t>n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65" dirty="0">
                <a:latin typeface="Arial"/>
                <a:cs typeface="Arial"/>
              </a:rPr>
              <a:t>t</a:t>
            </a:r>
            <a:r>
              <a:rPr sz="2000" b="1" spc="45" dirty="0">
                <a:latin typeface="Arial"/>
                <a:cs typeface="Arial"/>
              </a:rPr>
              <a:t>h</a:t>
            </a:r>
            <a:r>
              <a:rPr sz="2000" b="1" spc="15" dirty="0">
                <a:latin typeface="Arial"/>
                <a:cs typeface="Arial"/>
              </a:rPr>
              <a:t>e</a:t>
            </a:r>
            <a:r>
              <a:rPr sz="2000" b="1" spc="-30" dirty="0">
                <a:latin typeface="Arial"/>
                <a:cs typeface="Arial"/>
              </a:rPr>
              <a:t> r</a:t>
            </a:r>
            <a:r>
              <a:rPr sz="2000" b="1" spc="15" dirty="0">
                <a:latin typeface="Arial"/>
                <a:cs typeface="Arial"/>
              </a:rPr>
              <a:t>a</a:t>
            </a:r>
            <a:r>
              <a:rPr sz="2000" b="1" spc="-25" dirty="0">
                <a:latin typeface="Arial"/>
                <a:cs typeface="Arial"/>
              </a:rPr>
              <a:t>n</a:t>
            </a:r>
            <a:r>
              <a:rPr sz="2000" b="1" spc="45" dirty="0">
                <a:latin typeface="Arial"/>
                <a:cs typeface="Arial"/>
              </a:rPr>
              <a:t>g</a:t>
            </a:r>
            <a:r>
              <a:rPr sz="2000" b="1" spc="15" dirty="0">
                <a:latin typeface="Arial"/>
                <a:cs typeface="Arial"/>
              </a:rPr>
              <a:t>e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o</a:t>
            </a:r>
            <a:r>
              <a:rPr sz="2000" b="1" spc="10" dirty="0">
                <a:latin typeface="Arial"/>
                <a:cs typeface="Arial"/>
              </a:rPr>
              <a:t>f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80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10" dirty="0">
                <a:latin typeface="Arial"/>
                <a:cs typeface="Arial"/>
              </a:rPr>
              <a:t>to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15" dirty="0">
                <a:latin typeface="Arial"/>
                <a:cs typeface="Arial"/>
              </a:rPr>
              <a:t>160</a:t>
            </a:r>
            <a:r>
              <a:rPr sz="2000" b="1" spc="-250" dirty="0">
                <a:latin typeface="Arial"/>
                <a:cs typeface="Arial"/>
              </a:rPr>
              <a:t> </a:t>
            </a:r>
            <a:r>
              <a:rPr sz="2000" b="1" spc="25" dirty="0">
                <a:latin typeface="Arial"/>
                <a:cs typeface="Arial"/>
              </a:rPr>
              <a:t>m</a:t>
            </a:r>
            <a:r>
              <a:rPr sz="2000" b="1" spc="-30" dirty="0">
                <a:latin typeface="Arial"/>
                <a:cs typeface="Arial"/>
              </a:rPr>
              <a:t>g</a:t>
            </a:r>
            <a:r>
              <a:rPr sz="2000" b="1" spc="-35" dirty="0">
                <a:latin typeface="Arial"/>
                <a:cs typeface="Arial"/>
              </a:rPr>
              <a:t>/</a:t>
            </a:r>
            <a:r>
              <a:rPr sz="2000" b="1" spc="45" dirty="0">
                <a:latin typeface="Arial"/>
                <a:cs typeface="Arial"/>
              </a:rPr>
              <a:t>d</a:t>
            </a:r>
            <a:r>
              <a:rPr sz="2000" b="1" spc="-25" dirty="0">
                <a:latin typeface="Arial"/>
                <a:cs typeface="Arial"/>
              </a:rPr>
              <a:t>L</a:t>
            </a:r>
            <a:r>
              <a:rPr sz="2000" b="1" spc="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9150" y="152400"/>
            <a:ext cx="7496175" cy="13335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316230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2490"/>
              </a:spcBef>
            </a:pPr>
            <a:r>
              <a:rPr sz="4400" spc="5" dirty="0"/>
              <a:t>Postpartum</a:t>
            </a:r>
            <a:r>
              <a:rPr sz="4400" spc="-105" dirty="0"/>
              <a:t> </a:t>
            </a:r>
            <a:r>
              <a:rPr sz="4400" spc="5" dirty="0"/>
              <a:t>Management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08025" y="2094928"/>
            <a:ext cx="7675880" cy="3308213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55600" marR="5080" indent="-343535">
              <a:lnSpc>
                <a:spcPct val="100800"/>
              </a:lnSpc>
              <a:spcBef>
                <a:spcPts val="85"/>
              </a:spcBef>
              <a:buClr>
                <a:srgbClr val="CC0000"/>
              </a:buClr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b="1" spc="-5" dirty="0">
                <a:latin typeface="Arial"/>
                <a:cs typeface="Arial"/>
              </a:rPr>
              <a:t>Women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with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pregestational</a:t>
            </a:r>
            <a:r>
              <a:rPr sz="1800" b="1" spc="6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diabetes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should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be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carefully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monitored </a:t>
            </a:r>
            <a:r>
              <a:rPr sz="1800" b="1" spc="-484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postpartum </a:t>
            </a:r>
            <a:r>
              <a:rPr sz="1800" b="1" spc="-15" dirty="0">
                <a:latin typeface="Arial"/>
                <a:cs typeface="Arial"/>
              </a:rPr>
              <a:t>as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they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have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high</a:t>
            </a:r>
            <a:r>
              <a:rPr sz="1800" b="1" spc="5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risk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of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hypoglycemia,</a:t>
            </a:r>
            <a:r>
              <a:rPr sz="1800" b="1" spc="5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and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should 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be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returned</a:t>
            </a:r>
            <a:r>
              <a:rPr sz="1800" b="1" spc="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to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their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pre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pregnancy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doses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25" dirty="0">
                <a:latin typeface="Arial"/>
                <a:cs typeface="Arial"/>
              </a:rPr>
              <a:t>of</a:t>
            </a:r>
            <a:r>
              <a:rPr sz="1800" b="1" spc="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insulin.</a:t>
            </a:r>
            <a:endParaRPr sz="1800" dirty="0">
              <a:latin typeface="Arial"/>
              <a:cs typeface="Arial"/>
            </a:endParaRPr>
          </a:p>
          <a:p>
            <a:pPr marL="355600" marR="382905" indent="-343535">
              <a:lnSpc>
                <a:spcPct val="100800"/>
              </a:lnSpc>
              <a:spcBef>
                <a:spcPts val="375"/>
              </a:spcBef>
              <a:buClr>
                <a:srgbClr val="CC0000"/>
              </a:buClr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b="1" dirty="0">
                <a:latin typeface="Arial"/>
                <a:cs typeface="Arial"/>
              </a:rPr>
              <a:t>All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women</a:t>
            </a:r>
            <a:r>
              <a:rPr sz="1800" b="1" spc="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should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be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encouraged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to</a:t>
            </a:r>
            <a:r>
              <a:rPr sz="1800" b="1" spc="5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breast-feed,</a:t>
            </a:r>
            <a:r>
              <a:rPr sz="1800" b="1" spc="4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since</a:t>
            </a:r>
            <a:r>
              <a:rPr sz="1800" b="1" spc="-10" dirty="0">
                <a:latin typeface="Arial"/>
                <a:cs typeface="Arial"/>
              </a:rPr>
              <a:t> this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may </a:t>
            </a:r>
            <a:r>
              <a:rPr sz="1800" b="1" spc="-484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reduce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offspring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obesity,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especially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25" dirty="0">
                <a:latin typeface="Arial"/>
                <a:cs typeface="Arial"/>
              </a:rPr>
              <a:t>in</a:t>
            </a:r>
            <a:r>
              <a:rPr sz="1800" b="1" spc="55" dirty="0">
                <a:latin typeface="Arial"/>
                <a:cs typeface="Arial"/>
              </a:rPr>
              <a:t> </a:t>
            </a:r>
            <a:r>
              <a:rPr sz="1800" b="1" spc="-20" dirty="0">
                <a:latin typeface="Arial"/>
                <a:cs typeface="Arial"/>
              </a:rPr>
              <a:t>the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setting</a:t>
            </a:r>
            <a:r>
              <a:rPr sz="1800" b="1" spc="55" dirty="0">
                <a:latin typeface="Arial"/>
                <a:cs typeface="Arial"/>
              </a:rPr>
              <a:t> </a:t>
            </a:r>
            <a:r>
              <a:rPr sz="1800" b="1" spc="-25" dirty="0">
                <a:latin typeface="Arial"/>
                <a:cs typeface="Arial"/>
              </a:rPr>
              <a:t>of</a:t>
            </a:r>
            <a:r>
              <a:rPr sz="1800" b="1" spc="3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maternal 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obesity.</a:t>
            </a:r>
            <a:endParaRPr sz="18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470"/>
              </a:spcBef>
              <a:buClr>
                <a:srgbClr val="CC0000"/>
              </a:buClr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b="1" spc="-10" dirty="0">
                <a:latin typeface="Arial"/>
                <a:cs typeface="Arial"/>
              </a:rPr>
              <a:t>Oral</a:t>
            </a:r>
            <a:r>
              <a:rPr sz="1800" b="1" spc="4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hypoglycemic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agents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may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be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used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during</a:t>
            </a:r>
            <a:r>
              <a:rPr sz="1800" b="1" spc="5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breast-feeding.</a:t>
            </a:r>
            <a:endParaRPr sz="1800" dirty="0">
              <a:latin typeface="Arial"/>
              <a:cs typeface="Arial"/>
            </a:endParaRPr>
          </a:p>
          <a:p>
            <a:pPr marL="355600" marR="44450" indent="-343535">
              <a:lnSpc>
                <a:spcPct val="100800"/>
              </a:lnSpc>
              <a:spcBef>
                <a:spcPts val="380"/>
              </a:spcBef>
              <a:buClr>
                <a:srgbClr val="CC0000"/>
              </a:buClr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b="1" spc="-5" dirty="0">
                <a:latin typeface="Arial"/>
                <a:cs typeface="Arial"/>
              </a:rPr>
              <a:t>Women </a:t>
            </a:r>
            <a:r>
              <a:rPr sz="1800" b="1" dirty="0">
                <a:latin typeface="Arial"/>
                <a:cs typeface="Arial"/>
              </a:rPr>
              <a:t>should </a:t>
            </a:r>
            <a:r>
              <a:rPr sz="1800" b="1" spc="-25" dirty="0">
                <a:latin typeface="Arial"/>
                <a:cs typeface="Arial"/>
              </a:rPr>
              <a:t>be </a:t>
            </a:r>
            <a:r>
              <a:rPr sz="1800" b="1" dirty="0">
                <a:latin typeface="Arial"/>
                <a:cs typeface="Arial"/>
              </a:rPr>
              <a:t>screened </a:t>
            </a:r>
            <a:r>
              <a:rPr sz="1800" b="1" spc="10" dirty="0">
                <a:latin typeface="Arial"/>
                <a:cs typeface="Arial"/>
              </a:rPr>
              <a:t>with </a:t>
            </a:r>
            <a:r>
              <a:rPr sz="1800" b="1" spc="-5" dirty="0">
                <a:latin typeface="Arial"/>
                <a:cs typeface="Arial"/>
              </a:rPr>
              <a:t>OGTT </a:t>
            </a:r>
            <a:r>
              <a:rPr sz="1800" b="1" spc="5" dirty="0">
                <a:latin typeface="Arial"/>
                <a:cs typeface="Arial"/>
              </a:rPr>
              <a:t>between </a:t>
            </a:r>
            <a:r>
              <a:rPr sz="1800" b="1" dirty="0">
                <a:latin typeface="Arial"/>
                <a:cs typeface="Arial"/>
              </a:rPr>
              <a:t>6 </a:t>
            </a:r>
            <a:r>
              <a:rPr sz="1800" b="1" spc="-10" dirty="0">
                <a:latin typeface="Arial"/>
                <a:cs typeface="Arial"/>
              </a:rPr>
              <a:t>weeks-6 months </a:t>
            </a:r>
            <a:r>
              <a:rPr sz="1800" b="1" spc="-49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postpartum to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detect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prediabetes </a:t>
            </a:r>
            <a:r>
              <a:rPr sz="1800" b="1" spc="-5" dirty="0">
                <a:latin typeface="Arial"/>
                <a:cs typeface="Arial"/>
              </a:rPr>
              <a:t>and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diabetes.</a:t>
            </a:r>
            <a:endParaRPr sz="1800" dirty="0">
              <a:latin typeface="Arial"/>
              <a:cs typeface="Arial"/>
            </a:endParaRPr>
          </a:p>
          <a:p>
            <a:pPr marL="355600" marR="672465" indent="-343535">
              <a:lnSpc>
                <a:spcPts val="2100"/>
              </a:lnSpc>
              <a:spcBef>
                <a:spcPts val="590"/>
              </a:spcBef>
              <a:buClr>
                <a:srgbClr val="CC0000"/>
              </a:buClr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1800" b="1" dirty="0">
                <a:latin typeface="Arial"/>
                <a:cs typeface="Arial"/>
              </a:rPr>
              <a:t>Discuss </a:t>
            </a:r>
            <a:r>
              <a:rPr sz="1800" b="1" spc="-5" dirty="0">
                <a:latin typeface="Arial"/>
                <a:cs typeface="Arial"/>
              </a:rPr>
              <a:t>increased </a:t>
            </a:r>
            <a:r>
              <a:rPr sz="1800" b="1" dirty="0">
                <a:latin typeface="Arial"/>
                <a:cs typeface="Arial"/>
              </a:rPr>
              <a:t>long-term </a:t>
            </a:r>
            <a:r>
              <a:rPr sz="1800" b="1" spc="-10" dirty="0">
                <a:latin typeface="Arial"/>
                <a:cs typeface="Arial"/>
              </a:rPr>
              <a:t>risk </a:t>
            </a:r>
            <a:r>
              <a:rPr sz="1800" b="1" spc="10" dirty="0">
                <a:latin typeface="Arial"/>
                <a:cs typeface="Arial"/>
              </a:rPr>
              <a:t>of </a:t>
            </a:r>
            <a:r>
              <a:rPr sz="1800" b="1" spc="-5" dirty="0">
                <a:latin typeface="Arial"/>
                <a:cs typeface="Arial"/>
              </a:rPr>
              <a:t>diabetes </a:t>
            </a:r>
            <a:r>
              <a:rPr sz="1800" b="1" dirty="0">
                <a:latin typeface="Arial"/>
                <a:cs typeface="Arial"/>
              </a:rPr>
              <a:t>– </a:t>
            </a:r>
            <a:r>
              <a:rPr sz="1800" b="1" spc="-5" dirty="0">
                <a:latin typeface="Arial"/>
                <a:cs typeface="Arial"/>
              </a:rPr>
              <a:t>Importance </a:t>
            </a:r>
            <a:r>
              <a:rPr sz="1800" b="1" spc="10" dirty="0">
                <a:latin typeface="Arial"/>
                <a:cs typeface="Arial"/>
              </a:rPr>
              <a:t>of </a:t>
            </a:r>
            <a:r>
              <a:rPr sz="1800" b="1" spc="-49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returning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to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pre-pregnancy</a:t>
            </a:r>
            <a:r>
              <a:rPr sz="1800" b="1" spc="-5" dirty="0">
                <a:latin typeface="Arial"/>
                <a:cs typeface="Arial"/>
              </a:rPr>
              <a:t> weight.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43250" y="3190875"/>
            <a:ext cx="3390900" cy="732892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 marL="629285">
              <a:lnSpc>
                <a:spcPct val="100000"/>
              </a:lnSpc>
              <a:spcBef>
                <a:spcPts val="434"/>
              </a:spcBef>
            </a:pPr>
            <a:r>
              <a:rPr sz="4400" b="1" spc="15" dirty="0">
                <a:latin typeface="Arial"/>
                <a:cs typeface="Arial"/>
              </a:rPr>
              <a:t>The</a:t>
            </a:r>
            <a:r>
              <a:rPr sz="4400" b="1" spc="-114" dirty="0">
                <a:latin typeface="Arial"/>
                <a:cs typeface="Arial"/>
              </a:rPr>
              <a:t> </a:t>
            </a:r>
            <a:r>
              <a:rPr sz="4400" b="1" spc="-5" dirty="0">
                <a:latin typeface="Arial"/>
                <a:cs typeface="Arial"/>
              </a:rPr>
              <a:t>end</a:t>
            </a:r>
            <a:endParaRPr sz="4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762000"/>
            <a:ext cx="7829550" cy="339026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492759" marR="488950" algn="ctr">
              <a:lnSpc>
                <a:spcPct val="100299"/>
              </a:lnSpc>
              <a:spcBef>
                <a:spcPts val="115"/>
              </a:spcBef>
            </a:pPr>
            <a:r>
              <a:rPr sz="4400" dirty="0"/>
              <a:t>Spontaneous </a:t>
            </a:r>
            <a:r>
              <a:rPr sz="4400" spc="-5" dirty="0"/>
              <a:t>miscarriage </a:t>
            </a:r>
            <a:r>
              <a:rPr sz="4400" spc="-1210" dirty="0"/>
              <a:t> </a:t>
            </a:r>
            <a:r>
              <a:rPr sz="4400" dirty="0"/>
              <a:t>Congenital</a:t>
            </a:r>
            <a:r>
              <a:rPr sz="4400" spc="25" dirty="0"/>
              <a:t> </a:t>
            </a:r>
            <a:r>
              <a:rPr sz="4400" spc="-5" dirty="0"/>
              <a:t>anomalies </a:t>
            </a:r>
            <a:r>
              <a:rPr sz="4400" dirty="0"/>
              <a:t> Pre-eclampsia</a:t>
            </a:r>
          </a:p>
          <a:p>
            <a:pPr marL="12065" marR="5080" algn="ctr">
              <a:lnSpc>
                <a:spcPts val="5330"/>
              </a:lnSpc>
              <a:spcBef>
                <a:spcPts val="35"/>
              </a:spcBef>
            </a:pPr>
            <a:r>
              <a:rPr sz="4400" spc="5" dirty="0"/>
              <a:t>Progression</a:t>
            </a:r>
            <a:r>
              <a:rPr sz="4400" spc="-45" dirty="0"/>
              <a:t> </a:t>
            </a:r>
            <a:r>
              <a:rPr sz="4400" spc="15" dirty="0"/>
              <a:t>of</a:t>
            </a:r>
            <a:r>
              <a:rPr sz="4400" spc="-20" dirty="0"/>
              <a:t> </a:t>
            </a:r>
            <a:r>
              <a:rPr sz="4400" spc="-10" dirty="0"/>
              <a:t>retinopathy</a:t>
            </a:r>
            <a:r>
              <a:rPr sz="4400" spc="-20" dirty="0"/>
              <a:t> </a:t>
            </a:r>
            <a:r>
              <a:rPr sz="4400" spc="30" dirty="0"/>
              <a:t>in </a:t>
            </a:r>
            <a:r>
              <a:rPr sz="4400" spc="-1210" dirty="0"/>
              <a:t> </a:t>
            </a:r>
            <a:r>
              <a:rPr sz="4400" dirty="0"/>
              <a:t>pregnancy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7657" y="1204213"/>
            <a:ext cx="8486775" cy="399904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200" b="1" spc="-5" dirty="0">
                <a:latin typeface="Arial"/>
                <a:cs typeface="Arial"/>
              </a:rPr>
              <a:t>Switch</a:t>
            </a:r>
            <a:r>
              <a:rPr sz="3200" b="1" spc="-2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to</a:t>
            </a:r>
            <a:r>
              <a:rPr sz="3200" b="1" spc="-20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insulin</a:t>
            </a:r>
            <a:r>
              <a:rPr sz="3200" b="1" spc="-15" dirty="0">
                <a:latin typeface="Arial"/>
                <a:cs typeface="Arial"/>
              </a:rPr>
              <a:t> </a:t>
            </a:r>
            <a:r>
              <a:rPr sz="3200" b="1" spc="5" dirty="0">
                <a:latin typeface="Arial"/>
                <a:cs typeface="Arial"/>
              </a:rPr>
              <a:t>if</a:t>
            </a:r>
            <a:r>
              <a:rPr sz="3200" b="1" spc="-20" dirty="0">
                <a:latin typeface="Arial"/>
                <a:cs typeface="Arial"/>
              </a:rPr>
              <a:t> </a:t>
            </a:r>
            <a:r>
              <a:rPr sz="3200" b="1" spc="5" dirty="0">
                <a:latin typeface="Arial"/>
                <a:cs typeface="Arial"/>
              </a:rPr>
              <a:t>on</a:t>
            </a:r>
            <a:r>
              <a:rPr sz="3200" b="1" spc="-20" dirty="0">
                <a:latin typeface="Arial"/>
                <a:cs typeface="Arial"/>
              </a:rPr>
              <a:t> </a:t>
            </a:r>
            <a:r>
              <a:rPr sz="3200" b="1" spc="-10" dirty="0">
                <a:latin typeface="Arial"/>
                <a:cs typeface="Arial"/>
              </a:rPr>
              <a:t>oral</a:t>
            </a:r>
            <a:r>
              <a:rPr sz="3200" b="1" dirty="0">
                <a:latin typeface="Arial"/>
                <a:cs typeface="Arial"/>
              </a:rPr>
              <a:t> </a:t>
            </a:r>
            <a:r>
              <a:rPr sz="3200" b="1" spc="-10" dirty="0">
                <a:latin typeface="Arial"/>
                <a:cs typeface="Arial"/>
              </a:rPr>
              <a:t>agents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500" dirty="0">
              <a:latin typeface="Arial"/>
              <a:cs typeface="Arial"/>
            </a:endParaRPr>
          </a:p>
          <a:p>
            <a:pPr marL="12700" marR="5080">
              <a:lnSpc>
                <a:spcPts val="3829"/>
              </a:lnSpc>
            </a:pPr>
            <a:r>
              <a:rPr sz="3200" b="1" dirty="0">
                <a:latin typeface="Arial"/>
                <a:cs typeface="Arial"/>
              </a:rPr>
              <a:t>Folic</a:t>
            </a:r>
            <a:r>
              <a:rPr sz="3200" b="1" spc="-65" dirty="0">
                <a:latin typeface="Arial"/>
                <a:cs typeface="Arial"/>
              </a:rPr>
              <a:t> </a:t>
            </a:r>
            <a:r>
              <a:rPr sz="3200" b="1" spc="15" dirty="0">
                <a:latin typeface="Arial"/>
                <a:cs typeface="Arial"/>
              </a:rPr>
              <a:t>Acid</a:t>
            </a:r>
            <a:r>
              <a:rPr sz="3200" b="1" spc="-85" dirty="0">
                <a:latin typeface="Arial"/>
                <a:cs typeface="Arial"/>
              </a:rPr>
              <a:t> </a:t>
            </a:r>
            <a:r>
              <a:rPr sz="3200" b="1" spc="15" dirty="0">
                <a:latin typeface="Arial"/>
                <a:cs typeface="Arial"/>
              </a:rPr>
              <a:t>5</a:t>
            </a:r>
            <a:r>
              <a:rPr sz="3200" b="1" dirty="0">
                <a:latin typeface="Arial"/>
                <a:cs typeface="Arial"/>
              </a:rPr>
              <a:t> </a:t>
            </a:r>
            <a:r>
              <a:rPr sz="3200" b="1" spc="5" dirty="0">
                <a:latin typeface="Arial"/>
                <a:cs typeface="Arial"/>
              </a:rPr>
              <a:t>mg/d</a:t>
            </a:r>
            <a:r>
              <a:rPr sz="3200" b="1" spc="-1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(3</a:t>
            </a:r>
            <a:r>
              <a:rPr sz="3200" b="1" spc="-60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months</a:t>
            </a:r>
            <a:r>
              <a:rPr sz="3200" b="1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pre-conception </a:t>
            </a:r>
            <a:r>
              <a:rPr sz="3200" b="1" spc="-87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to</a:t>
            </a:r>
            <a:r>
              <a:rPr sz="3200" b="1" spc="-20" dirty="0">
                <a:latin typeface="Arial"/>
                <a:cs typeface="Arial"/>
              </a:rPr>
              <a:t> </a:t>
            </a:r>
            <a:r>
              <a:rPr sz="3200" b="1" spc="15" dirty="0">
                <a:latin typeface="Arial"/>
                <a:cs typeface="Arial"/>
              </a:rPr>
              <a:t>12</a:t>
            </a:r>
            <a:r>
              <a:rPr sz="3200" b="1" spc="-50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weeks</a:t>
            </a:r>
            <a:r>
              <a:rPr sz="3200" b="1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post-conception)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150" dirty="0">
              <a:latin typeface="Arial"/>
              <a:cs typeface="Arial"/>
            </a:endParaRPr>
          </a:p>
          <a:p>
            <a:pPr marL="12700" marR="1670050">
              <a:lnSpc>
                <a:spcPct val="101699"/>
              </a:lnSpc>
            </a:pPr>
            <a:r>
              <a:rPr sz="3200" b="1" spc="-5" dirty="0">
                <a:latin typeface="Arial"/>
                <a:cs typeface="Arial"/>
              </a:rPr>
              <a:t>Discontinue</a:t>
            </a:r>
            <a:r>
              <a:rPr sz="3200" b="1" spc="10" dirty="0">
                <a:latin typeface="Arial"/>
                <a:cs typeface="Arial"/>
              </a:rPr>
              <a:t> </a:t>
            </a:r>
            <a:r>
              <a:rPr sz="3200" b="1" spc="-10" dirty="0">
                <a:latin typeface="Arial"/>
                <a:cs typeface="Arial"/>
              </a:rPr>
              <a:t>potential</a:t>
            </a:r>
            <a:r>
              <a:rPr sz="3200" b="1" spc="20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embryopathy </a:t>
            </a:r>
            <a:r>
              <a:rPr sz="3200" b="1" spc="-87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medicine </a:t>
            </a:r>
            <a:r>
              <a:rPr sz="3200" b="1" spc="-5" dirty="0">
                <a:latin typeface="Arial"/>
                <a:cs typeface="Arial"/>
              </a:rPr>
              <a:t>like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ts val="3829"/>
              </a:lnSpc>
            </a:pPr>
            <a:r>
              <a:rPr sz="3200" b="1" spc="-5" dirty="0">
                <a:latin typeface="Arial"/>
                <a:cs typeface="Arial"/>
              </a:rPr>
              <a:t>Ace-inhibitors/ARBs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50"/>
              </a:spcBef>
            </a:pPr>
            <a:r>
              <a:rPr spc="25" dirty="0"/>
              <a:t>Achieving</a:t>
            </a:r>
            <a:r>
              <a:rPr spc="5" dirty="0"/>
              <a:t> </a:t>
            </a:r>
            <a:r>
              <a:rPr spc="10" dirty="0"/>
              <a:t>a</a:t>
            </a:r>
            <a:r>
              <a:rPr spc="15" dirty="0"/>
              <a:t> </a:t>
            </a:r>
            <a:r>
              <a:rPr spc="20" dirty="0"/>
              <a:t>healthy</a:t>
            </a:r>
            <a:r>
              <a:rPr spc="85" dirty="0"/>
              <a:t> </a:t>
            </a:r>
            <a:r>
              <a:rPr spc="10" dirty="0"/>
              <a:t>weight</a:t>
            </a:r>
            <a:r>
              <a:rPr spc="25" dirty="0"/>
              <a:t> </a:t>
            </a:r>
            <a:r>
              <a:rPr spc="35" dirty="0"/>
              <a:t>is</a:t>
            </a:r>
            <a:r>
              <a:rPr spc="15" dirty="0"/>
              <a:t> </a:t>
            </a:r>
            <a:r>
              <a:rPr spc="25" dirty="0"/>
              <a:t>essential</a:t>
            </a:r>
            <a:r>
              <a:rPr spc="-40" dirty="0"/>
              <a:t> </a:t>
            </a:r>
            <a:r>
              <a:rPr spc="5" dirty="0"/>
              <a:t>(</a:t>
            </a:r>
            <a:r>
              <a:rPr spc="25" dirty="0"/>
              <a:t> </a:t>
            </a:r>
            <a:r>
              <a:rPr spc="20" dirty="0"/>
              <a:t>obesity </a:t>
            </a:r>
            <a:r>
              <a:rPr spc="-750" dirty="0"/>
              <a:t> </a:t>
            </a:r>
            <a:r>
              <a:rPr spc="25" dirty="0"/>
              <a:t>associated</a:t>
            </a:r>
            <a:r>
              <a:rPr spc="5" dirty="0"/>
              <a:t> </a:t>
            </a:r>
            <a:r>
              <a:rPr spc="20" dirty="0"/>
              <a:t>with</a:t>
            </a:r>
            <a:r>
              <a:rPr spc="5" dirty="0"/>
              <a:t> </a:t>
            </a:r>
            <a:r>
              <a:rPr spc="25" dirty="0"/>
              <a:t>adverse</a:t>
            </a:r>
            <a:r>
              <a:rPr spc="10" dirty="0"/>
              <a:t> </a:t>
            </a:r>
            <a:r>
              <a:rPr spc="25" dirty="0"/>
              <a:t>pregnancy</a:t>
            </a:r>
            <a:r>
              <a:rPr spc="5" dirty="0"/>
              <a:t> </a:t>
            </a:r>
            <a:r>
              <a:rPr spc="30" dirty="0"/>
              <a:t>outcomes)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4800" y="2819400"/>
            <a:ext cx="8181975" cy="300545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70"/>
              </a:spcBef>
            </a:pPr>
            <a:r>
              <a:rPr sz="2750" b="1" spc="20" dirty="0">
                <a:latin typeface="Arial"/>
                <a:cs typeface="Arial"/>
              </a:rPr>
              <a:t>Assess</a:t>
            </a:r>
            <a:r>
              <a:rPr sz="2750" b="1" spc="85" dirty="0">
                <a:latin typeface="Arial"/>
                <a:cs typeface="Arial"/>
              </a:rPr>
              <a:t> </a:t>
            </a:r>
            <a:r>
              <a:rPr sz="2750" b="1" spc="10" dirty="0">
                <a:latin typeface="Arial"/>
                <a:cs typeface="Arial"/>
              </a:rPr>
              <a:t>for</a:t>
            </a:r>
            <a:r>
              <a:rPr sz="2750" b="1" spc="30" dirty="0">
                <a:latin typeface="Arial"/>
                <a:cs typeface="Arial"/>
              </a:rPr>
              <a:t> </a:t>
            </a:r>
            <a:r>
              <a:rPr sz="2750" b="1" spc="5" dirty="0">
                <a:latin typeface="Arial"/>
                <a:cs typeface="Arial"/>
              </a:rPr>
              <a:t>and</a:t>
            </a:r>
            <a:r>
              <a:rPr sz="2750" b="1" spc="80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manage</a:t>
            </a:r>
            <a:r>
              <a:rPr sz="2750" b="1" spc="10" dirty="0">
                <a:latin typeface="Arial"/>
                <a:cs typeface="Arial"/>
              </a:rPr>
              <a:t> </a:t>
            </a:r>
            <a:r>
              <a:rPr sz="2750" b="1" spc="30" dirty="0">
                <a:latin typeface="Arial"/>
                <a:cs typeface="Arial"/>
              </a:rPr>
              <a:t>any</a:t>
            </a:r>
            <a:r>
              <a:rPr sz="2750" b="1" spc="10" dirty="0">
                <a:latin typeface="Arial"/>
                <a:cs typeface="Arial"/>
              </a:rPr>
              <a:t> </a:t>
            </a:r>
            <a:r>
              <a:rPr sz="2750" b="1" spc="25" dirty="0">
                <a:latin typeface="Arial"/>
                <a:cs typeface="Arial"/>
              </a:rPr>
              <a:t>complications</a:t>
            </a:r>
            <a:r>
              <a:rPr sz="2750" b="1" spc="15" dirty="0">
                <a:latin typeface="Arial"/>
                <a:cs typeface="Arial"/>
              </a:rPr>
              <a:t> </a:t>
            </a:r>
            <a:r>
              <a:rPr sz="2750" b="1" spc="10" dirty="0">
                <a:latin typeface="Arial"/>
                <a:cs typeface="Arial"/>
              </a:rPr>
              <a:t>: </a:t>
            </a:r>
            <a:r>
              <a:rPr sz="2750" b="1" spc="15" dirty="0">
                <a:latin typeface="Arial"/>
                <a:cs typeface="Arial"/>
              </a:rPr>
              <a:t> </a:t>
            </a:r>
            <a:r>
              <a:rPr sz="2750" b="1" spc="25" dirty="0">
                <a:latin typeface="Arial"/>
                <a:cs typeface="Arial"/>
              </a:rPr>
              <a:t>Retinopathy: </a:t>
            </a:r>
            <a:r>
              <a:rPr sz="2750" b="1" spc="35" dirty="0">
                <a:latin typeface="Arial"/>
                <a:cs typeface="Arial"/>
              </a:rPr>
              <a:t>Need </a:t>
            </a:r>
            <a:r>
              <a:rPr sz="2750" b="1" spc="25" dirty="0">
                <a:latin typeface="Arial"/>
                <a:cs typeface="Arial"/>
              </a:rPr>
              <a:t>ophthalmological </a:t>
            </a:r>
            <a:r>
              <a:rPr sz="2750" b="1" spc="20" dirty="0">
                <a:latin typeface="Arial"/>
                <a:cs typeface="Arial"/>
              </a:rPr>
              <a:t>evaluation </a:t>
            </a:r>
            <a:r>
              <a:rPr sz="2750" b="1" spc="25" dirty="0">
                <a:latin typeface="Arial"/>
                <a:cs typeface="Arial"/>
              </a:rPr>
              <a:t> Nephropathy: Assess </a:t>
            </a:r>
            <a:r>
              <a:rPr sz="2750" b="1" spc="20" dirty="0">
                <a:latin typeface="Arial"/>
                <a:cs typeface="Arial"/>
              </a:rPr>
              <a:t>creatinine </a:t>
            </a:r>
            <a:r>
              <a:rPr sz="2750" b="1" spc="15" dirty="0">
                <a:latin typeface="Arial"/>
                <a:cs typeface="Arial"/>
              </a:rPr>
              <a:t>+ </a:t>
            </a:r>
            <a:r>
              <a:rPr sz="2750" b="1" spc="25" dirty="0">
                <a:latin typeface="Arial"/>
                <a:cs typeface="Arial"/>
              </a:rPr>
              <a:t>urine </a:t>
            </a:r>
            <a:r>
              <a:rPr sz="2750" b="1" spc="30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microalbumin</a:t>
            </a:r>
            <a:r>
              <a:rPr sz="2750" b="1" spc="10" dirty="0">
                <a:latin typeface="Arial"/>
                <a:cs typeface="Arial"/>
              </a:rPr>
              <a:t> </a:t>
            </a:r>
            <a:r>
              <a:rPr sz="2750" b="1" spc="5" dirty="0">
                <a:latin typeface="Arial"/>
                <a:cs typeface="Arial"/>
              </a:rPr>
              <a:t>/</a:t>
            </a:r>
            <a:r>
              <a:rPr sz="2750" b="1" spc="35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creatinine</a:t>
            </a:r>
            <a:r>
              <a:rPr sz="2750" b="1" spc="15" dirty="0">
                <a:latin typeface="Arial"/>
                <a:cs typeface="Arial"/>
              </a:rPr>
              <a:t> ratio</a:t>
            </a:r>
            <a:r>
              <a:rPr sz="2750" b="1" spc="10" dirty="0">
                <a:latin typeface="Arial"/>
                <a:cs typeface="Arial"/>
              </a:rPr>
              <a:t> </a:t>
            </a:r>
            <a:r>
              <a:rPr sz="2750" b="1" spc="30" dirty="0">
                <a:latin typeface="Arial"/>
                <a:cs typeface="Arial"/>
              </a:rPr>
              <a:t>(ACR)</a:t>
            </a:r>
            <a:endParaRPr sz="2750" dirty="0">
              <a:latin typeface="Arial"/>
              <a:cs typeface="Arial"/>
            </a:endParaRPr>
          </a:p>
          <a:p>
            <a:pPr marL="12700" marR="309245" indent="98425">
              <a:lnSpc>
                <a:spcPct val="101299"/>
              </a:lnSpc>
              <a:spcBef>
                <a:spcPts val="35"/>
              </a:spcBef>
            </a:pPr>
            <a:r>
              <a:rPr sz="2750" b="1" spc="35" dirty="0">
                <a:latin typeface="Arial"/>
                <a:cs typeface="Arial"/>
              </a:rPr>
              <a:t>(Women </a:t>
            </a:r>
            <a:r>
              <a:rPr sz="2750" b="1" spc="25" dirty="0">
                <a:latin typeface="Arial"/>
                <a:cs typeface="Arial"/>
              </a:rPr>
              <a:t>with </a:t>
            </a:r>
            <a:r>
              <a:rPr sz="2750" b="1" spc="20" dirty="0">
                <a:latin typeface="Arial"/>
                <a:cs typeface="Arial"/>
              </a:rPr>
              <a:t>microalbuminuria </a:t>
            </a:r>
            <a:r>
              <a:rPr sz="2750" b="1" spc="25" dirty="0">
                <a:latin typeface="Arial"/>
                <a:cs typeface="Arial"/>
              </a:rPr>
              <a:t>or </a:t>
            </a:r>
            <a:r>
              <a:rPr sz="2750" b="1" spc="20" dirty="0">
                <a:latin typeface="Arial"/>
                <a:cs typeface="Arial"/>
              </a:rPr>
              <a:t>overt </a:t>
            </a:r>
            <a:r>
              <a:rPr sz="2750" b="1" spc="25" dirty="0">
                <a:latin typeface="Arial"/>
                <a:cs typeface="Arial"/>
              </a:rPr>
              <a:t> nephropathy </a:t>
            </a:r>
            <a:r>
              <a:rPr sz="2750" b="1" spc="10" dirty="0">
                <a:latin typeface="Arial"/>
                <a:cs typeface="Arial"/>
              </a:rPr>
              <a:t>are </a:t>
            </a:r>
            <a:r>
              <a:rPr sz="2750" b="1" spc="25" dirty="0">
                <a:latin typeface="Arial"/>
                <a:cs typeface="Arial"/>
              </a:rPr>
              <a:t>at </a:t>
            </a:r>
            <a:r>
              <a:rPr sz="2750" b="1" spc="15" dirty="0">
                <a:latin typeface="Arial"/>
                <a:cs typeface="Arial"/>
              </a:rPr>
              <a:t>↑ </a:t>
            </a:r>
            <a:r>
              <a:rPr sz="2750" b="1" spc="20" dirty="0">
                <a:latin typeface="Arial"/>
                <a:cs typeface="Arial"/>
              </a:rPr>
              <a:t>risk </a:t>
            </a:r>
            <a:r>
              <a:rPr sz="2750" b="1" spc="10" dirty="0">
                <a:latin typeface="Arial"/>
                <a:cs typeface="Arial"/>
              </a:rPr>
              <a:t>for </a:t>
            </a:r>
            <a:r>
              <a:rPr sz="2750" b="1" spc="25" dirty="0">
                <a:latin typeface="Arial"/>
                <a:cs typeface="Arial"/>
              </a:rPr>
              <a:t>hypertension </a:t>
            </a:r>
            <a:r>
              <a:rPr sz="2750" b="1" spc="30" dirty="0">
                <a:latin typeface="Arial"/>
                <a:cs typeface="Arial"/>
              </a:rPr>
              <a:t>and </a:t>
            </a:r>
            <a:r>
              <a:rPr sz="2750" b="1" spc="-750" dirty="0">
                <a:latin typeface="Arial"/>
                <a:cs typeface="Arial"/>
              </a:rPr>
              <a:t> </a:t>
            </a:r>
            <a:r>
              <a:rPr sz="2750" b="1" spc="20" dirty="0">
                <a:latin typeface="Arial"/>
                <a:cs typeface="Arial"/>
              </a:rPr>
              <a:t>preeclampsia)</a:t>
            </a:r>
            <a:endParaRPr sz="27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736" y="533400"/>
            <a:ext cx="8686800" cy="2065886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61594" rIns="0" bIns="0" rtlCol="0">
            <a:spAutoFit/>
          </a:bodyPr>
          <a:lstStyle/>
          <a:p>
            <a:pPr marL="3306445" marR="927735" indent="-2364105">
              <a:lnSpc>
                <a:spcPts val="5260"/>
              </a:lnSpc>
              <a:spcBef>
                <a:spcPts val="484"/>
              </a:spcBef>
            </a:pPr>
            <a:r>
              <a:rPr sz="4400" dirty="0"/>
              <a:t>Classification</a:t>
            </a:r>
            <a:r>
              <a:rPr sz="4400" spc="-70" dirty="0"/>
              <a:t> </a:t>
            </a:r>
            <a:r>
              <a:rPr sz="4400" spc="15" dirty="0"/>
              <a:t>of</a:t>
            </a:r>
            <a:r>
              <a:rPr sz="4400" spc="-40" dirty="0"/>
              <a:t> </a:t>
            </a:r>
            <a:r>
              <a:rPr sz="4400" dirty="0"/>
              <a:t>Diabetes </a:t>
            </a:r>
            <a:r>
              <a:rPr sz="4400" spc="-1210" dirty="0"/>
              <a:t> </a:t>
            </a:r>
            <a:r>
              <a:rPr sz="4400" dirty="0"/>
              <a:t>Mellitus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3736" y="3429000"/>
            <a:ext cx="8686800" cy="1562100"/>
          </a:xfrm>
          <a:prstGeom prst="rect">
            <a:avLst/>
          </a:prstGeom>
          <a:solidFill>
            <a:schemeClr val="bg1"/>
          </a:solidFill>
          <a:ln w="38100">
            <a:solidFill>
              <a:srgbClr val="A4002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91440" marR="828040">
              <a:lnSpc>
                <a:spcPct val="101800"/>
              </a:lnSpc>
              <a:spcBef>
                <a:spcPts val="175"/>
              </a:spcBef>
            </a:pPr>
            <a:r>
              <a:rPr sz="3200" b="1" spc="-5" dirty="0">
                <a:latin typeface="Arial"/>
                <a:cs typeface="Arial"/>
              </a:rPr>
              <a:t>Pregestational</a:t>
            </a:r>
            <a:r>
              <a:rPr sz="3200" b="1" spc="-6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Diabetes Mellitus</a:t>
            </a:r>
            <a:r>
              <a:rPr sz="3200" b="1" spc="-65" dirty="0">
                <a:latin typeface="Arial"/>
                <a:cs typeface="Arial"/>
              </a:rPr>
              <a:t> </a:t>
            </a:r>
            <a:r>
              <a:rPr sz="3200" b="1" spc="10" dirty="0">
                <a:latin typeface="Arial"/>
                <a:cs typeface="Arial"/>
              </a:rPr>
              <a:t>(</a:t>
            </a:r>
            <a:r>
              <a:rPr sz="3200" b="1" spc="-20" dirty="0">
                <a:latin typeface="Arial"/>
                <a:cs typeface="Arial"/>
              </a:rPr>
              <a:t> </a:t>
            </a:r>
            <a:r>
              <a:rPr sz="3200" b="1" spc="5" dirty="0">
                <a:latin typeface="Arial"/>
                <a:cs typeface="Arial"/>
              </a:rPr>
              <a:t>type</a:t>
            </a:r>
            <a:r>
              <a:rPr sz="3200" b="1" spc="-65" dirty="0">
                <a:latin typeface="Arial"/>
                <a:cs typeface="Arial"/>
              </a:rPr>
              <a:t> </a:t>
            </a:r>
            <a:r>
              <a:rPr sz="3200" b="1" spc="15" dirty="0">
                <a:latin typeface="Arial"/>
                <a:cs typeface="Arial"/>
              </a:rPr>
              <a:t>1 </a:t>
            </a:r>
            <a:r>
              <a:rPr sz="3200" b="1" spc="-869" dirty="0">
                <a:latin typeface="Arial"/>
                <a:cs typeface="Arial"/>
              </a:rPr>
              <a:t> </a:t>
            </a:r>
            <a:r>
              <a:rPr sz="3200" b="1" spc="10" dirty="0">
                <a:latin typeface="Arial"/>
                <a:cs typeface="Arial"/>
              </a:rPr>
              <a:t>and</a:t>
            </a:r>
            <a:r>
              <a:rPr sz="3200" b="1" spc="-20" dirty="0">
                <a:latin typeface="Arial"/>
                <a:cs typeface="Arial"/>
              </a:rPr>
              <a:t> 2).</a:t>
            </a:r>
            <a:endParaRPr sz="3200">
              <a:latin typeface="Arial"/>
              <a:cs typeface="Arial"/>
            </a:endParaRPr>
          </a:p>
          <a:p>
            <a:pPr marL="91440">
              <a:lnSpc>
                <a:spcPts val="3829"/>
              </a:lnSpc>
            </a:pPr>
            <a:r>
              <a:rPr sz="3200" b="1" spc="-5" dirty="0">
                <a:latin typeface="Arial"/>
                <a:cs typeface="Arial"/>
              </a:rPr>
              <a:t>Gestational</a:t>
            </a:r>
            <a:r>
              <a:rPr sz="3200" b="1" spc="-10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diabetes</a:t>
            </a:r>
            <a:r>
              <a:rPr sz="3200" b="1" spc="-65" dirty="0">
                <a:latin typeface="Arial"/>
                <a:cs typeface="Arial"/>
              </a:rPr>
              <a:t> </a:t>
            </a:r>
            <a:r>
              <a:rPr sz="3200" b="1" spc="5" dirty="0">
                <a:latin typeface="Arial"/>
                <a:cs typeface="Arial"/>
              </a:rPr>
              <a:t>mellitus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200" y="457200"/>
            <a:ext cx="5600700" cy="732252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54610" rIns="0" bIns="0" rtlCol="0">
            <a:spAutoFit/>
          </a:bodyPr>
          <a:lstStyle/>
          <a:p>
            <a:pPr marL="159385" algn="ctr">
              <a:lnSpc>
                <a:spcPct val="100000"/>
              </a:lnSpc>
              <a:spcBef>
                <a:spcPts val="430"/>
              </a:spcBef>
            </a:pPr>
            <a:r>
              <a:rPr sz="4400" spc="-5" dirty="0"/>
              <a:t>Type</a:t>
            </a:r>
            <a:r>
              <a:rPr sz="4400" spc="-60" dirty="0"/>
              <a:t> </a:t>
            </a:r>
            <a:r>
              <a:rPr sz="4400" spc="15" dirty="0"/>
              <a:t>1</a:t>
            </a:r>
            <a:r>
              <a:rPr sz="4400" spc="-55" dirty="0"/>
              <a:t> </a:t>
            </a:r>
            <a:r>
              <a:rPr sz="4400" dirty="0"/>
              <a:t>Diabetes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304800" y="1981200"/>
            <a:ext cx="8315959" cy="360045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98450" marR="638810" indent="-286385">
              <a:lnSpc>
                <a:spcPct val="100800"/>
              </a:lnSpc>
              <a:spcBef>
                <a:spcPts val="85"/>
              </a:spcBef>
              <a:buClr>
                <a:srgbClr val="A40020"/>
              </a:buClr>
              <a:buSzPct val="77777"/>
              <a:buFont typeface="Arial MT"/>
              <a:buChar char="•"/>
              <a:tabLst>
                <a:tab pos="347345" algn="l"/>
                <a:tab pos="347980" algn="l"/>
              </a:tabLst>
            </a:pPr>
            <a:r>
              <a:rPr dirty="0"/>
              <a:t>	</a:t>
            </a:r>
            <a:r>
              <a:rPr sz="1800" b="1" spc="-35" dirty="0">
                <a:latin typeface="Arial"/>
                <a:cs typeface="Arial"/>
              </a:rPr>
              <a:t>Type</a:t>
            </a:r>
            <a:r>
              <a:rPr sz="1800" b="1" dirty="0">
                <a:latin typeface="Arial"/>
                <a:cs typeface="Arial"/>
              </a:rPr>
              <a:t> 1 </a:t>
            </a:r>
            <a:r>
              <a:rPr sz="1800" b="1" spc="-5" dirty="0">
                <a:latin typeface="Arial"/>
                <a:cs typeface="Arial"/>
              </a:rPr>
              <a:t>diabetes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have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20" dirty="0">
                <a:latin typeface="Arial"/>
                <a:cs typeface="Arial"/>
              </a:rPr>
              <a:t>an</a:t>
            </a:r>
            <a:r>
              <a:rPr sz="1800" b="1" spc="50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increased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risk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25" dirty="0">
                <a:latin typeface="Arial"/>
                <a:cs typeface="Arial"/>
              </a:rPr>
              <a:t>of</a:t>
            </a:r>
            <a:r>
              <a:rPr sz="1800" b="1" spc="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hypoglycemia </a:t>
            </a:r>
            <a:r>
              <a:rPr sz="1800" b="1" spc="-30" dirty="0">
                <a:latin typeface="Arial"/>
                <a:cs typeface="Arial"/>
              </a:rPr>
              <a:t>in</a:t>
            </a:r>
            <a:r>
              <a:rPr sz="1800" b="1" spc="50" dirty="0">
                <a:latin typeface="Arial"/>
                <a:cs typeface="Arial"/>
              </a:rPr>
              <a:t> </a:t>
            </a:r>
            <a:r>
              <a:rPr sz="1800" b="1" spc="-20" dirty="0">
                <a:latin typeface="Arial"/>
                <a:cs typeface="Arial"/>
              </a:rPr>
              <a:t>the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first </a:t>
            </a:r>
            <a:r>
              <a:rPr sz="1800" b="1" spc="-484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trimester</a:t>
            </a:r>
            <a:endParaRPr sz="1800" dirty="0">
              <a:latin typeface="Arial"/>
              <a:cs typeface="Arial"/>
            </a:endParaRPr>
          </a:p>
          <a:p>
            <a:pPr marL="298450" marR="560705" indent="-286385">
              <a:lnSpc>
                <a:spcPct val="100800"/>
              </a:lnSpc>
              <a:buClr>
                <a:srgbClr val="A40020"/>
              </a:buClr>
              <a:buFont typeface="Arial MT"/>
              <a:buChar char="•"/>
              <a:tabLst>
                <a:tab pos="361950" algn="l"/>
                <a:tab pos="362585" algn="l"/>
              </a:tabLst>
            </a:pPr>
            <a:r>
              <a:rPr dirty="0"/>
              <a:t>	</a:t>
            </a:r>
            <a:r>
              <a:rPr sz="1800" b="1" spc="-10" dirty="0">
                <a:latin typeface="Arial"/>
                <a:cs typeface="Arial"/>
              </a:rPr>
              <a:t>The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situation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rapidly </a:t>
            </a:r>
            <a:r>
              <a:rPr sz="1800" b="1" dirty="0">
                <a:latin typeface="Arial"/>
                <a:cs typeface="Arial"/>
              </a:rPr>
              <a:t>reverses </a:t>
            </a:r>
            <a:r>
              <a:rPr sz="1800" b="1" spc="-25" dirty="0">
                <a:latin typeface="Arial"/>
                <a:cs typeface="Arial"/>
              </a:rPr>
              <a:t>by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approximately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16weeks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as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insulin 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resistance</a:t>
            </a:r>
            <a:r>
              <a:rPr sz="1800" b="1" dirty="0">
                <a:latin typeface="Arial"/>
                <a:cs typeface="Arial"/>
              </a:rPr>
              <a:t> increases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exponentially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during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the </a:t>
            </a:r>
            <a:r>
              <a:rPr sz="1800" b="1" spc="-10" dirty="0">
                <a:latin typeface="Arial"/>
                <a:cs typeface="Arial"/>
              </a:rPr>
              <a:t>second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and</a:t>
            </a:r>
            <a:r>
              <a:rPr sz="1800" b="1" spc="50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early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third </a:t>
            </a:r>
            <a:r>
              <a:rPr sz="1800" b="1" spc="-49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trimesters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to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2–3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times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the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pre-prandial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requirement</a:t>
            </a:r>
            <a:endParaRPr sz="1800" dirty="0">
              <a:latin typeface="Arial"/>
              <a:cs typeface="Arial"/>
            </a:endParaRPr>
          </a:p>
          <a:p>
            <a:pPr marL="298450" marR="5080" indent="-286385">
              <a:lnSpc>
                <a:spcPts val="2180"/>
              </a:lnSpc>
              <a:buClr>
                <a:srgbClr val="A40020"/>
              </a:buClr>
              <a:buFont typeface="Arial MT"/>
              <a:buChar char="•"/>
              <a:tabLst>
                <a:tab pos="361950" algn="l"/>
                <a:tab pos="362585" algn="l"/>
              </a:tabLst>
            </a:pPr>
            <a:r>
              <a:rPr dirty="0"/>
              <a:t>	</a:t>
            </a:r>
            <a:r>
              <a:rPr sz="1800" b="1" spc="-5" dirty="0">
                <a:latin typeface="Arial"/>
                <a:cs typeface="Arial"/>
              </a:rPr>
              <a:t>Pregnancy </a:t>
            </a:r>
            <a:r>
              <a:rPr sz="1800" b="1" spc="10" dirty="0">
                <a:latin typeface="Arial"/>
                <a:cs typeface="Arial"/>
              </a:rPr>
              <a:t>is </a:t>
            </a:r>
            <a:r>
              <a:rPr sz="1800" b="1" dirty="0">
                <a:latin typeface="Arial"/>
                <a:cs typeface="Arial"/>
              </a:rPr>
              <a:t>a ketogenic </a:t>
            </a:r>
            <a:r>
              <a:rPr sz="1800" b="1" spc="-15" dirty="0">
                <a:latin typeface="Arial"/>
                <a:cs typeface="Arial"/>
              </a:rPr>
              <a:t>state </a:t>
            </a:r>
            <a:r>
              <a:rPr sz="1800" b="1" spc="-5" dirty="0">
                <a:latin typeface="Arial"/>
                <a:cs typeface="Arial"/>
              </a:rPr>
              <a:t>and women </a:t>
            </a:r>
            <a:r>
              <a:rPr sz="1800" b="1" spc="5" dirty="0">
                <a:latin typeface="Arial"/>
                <a:cs typeface="Arial"/>
              </a:rPr>
              <a:t>are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spc="20" dirty="0">
                <a:latin typeface="Arial"/>
                <a:cs typeface="Arial"/>
              </a:rPr>
              <a:t>at </a:t>
            </a:r>
            <a:r>
              <a:rPr sz="1800" b="1" spc="5" dirty="0">
                <a:latin typeface="Arial"/>
                <a:cs typeface="Arial"/>
              </a:rPr>
              <a:t>risk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for </a:t>
            </a:r>
            <a:r>
              <a:rPr sz="1800" b="1" spc="-5" dirty="0">
                <a:latin typeface="Arial"/>
                <a:cs typeface="Arial"/>
              </a:rPr>
              <a:t>diabetic 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ketoacidosis </a:t>
            </a:r>
            <a:r>
              <a:rPr sz="1800" b="1" dirty="0">
                <a:latin typeface="Arial"/>
                <a:cs typeface="Arial"/>
              </a:rPr>
              <a:t>(DKA) </a:t>
            </a:r>
            <a:r>
              <a:rPr sz="1800" b="1" spc="-15" dirty="0">
                <a:latin typeface="Arial"/>
                <a:cs typeface="Arial"/>
              </a:rPr>
              <a:t>at </a:t>
            </a:r>
            <a:r>
              <a:rPr sz="1800" b="1" spc="-10" dirty="0">
                <a:latin typeface="Arial"/>
                <a:cs typeface="Arial"/>
              </a:rPr>
              <a:t>lower </a:t>
            </a:r>
            <a:r>
              <a:rPr sz="1800" b="1" dirty="0">
                <a:latin typeface="Arial"/>
                <a:cs typeface="Arial"/>
              </a:rPr>
              <a:t>blood </a:t>
            </a:r>
            <a:r>
              <a:rPr sz="1800" b="1" spc="-10" dirty="0">
                <a:latin typeface="Arial"/>
                <a:cs typeface="Arial"/>
              </a:rPr>
              <a:t>glucose </a:t>
            </a:r>
            <a:r>
              <a:rPr sz="1800" b="1" spc="5" dirty="0">
                <a:latin typeface="Arial"/>
                <a:cs typeface="Arial"/>
              </a:rPr>
              <a:t>levels </a:t>
            </a:r>
            <a:r>
              <a:rPr sz="1800" b="1" spc="-5" dirty="0">
                <a:latin typeface="Arial"/>
                <a:cs typeface="Arial"/>
              </a:rPr>
              <a:t>than </a:t>
            </a:r>
            <a:r>
              <a:rPr sz="1800" b="1" spc="10" dirty="0">
                <a:latin typeface="Arial"/>
                <a:cs typeface="Arial"/>
              </a:rPr>
              <a:t>in </a:t>
            </a:r>
            <a:r>
              <a:rPr sz="1800" b="1" spc="5" dirty="0">
                <a:latin typeface="Arial"/>
                <a:cs typeface="Arial"/>
              </a:rPr>
              <a:t>the </a:t>
            </a:r>
            <a:r>
              <a:rPr sz="1800" b="1" spc="-10" dirty="0">
                <a:latin typeface="Arial"/>
                <a:cs typeface="Arial"/>
              </a:rPr>
              <a:t>nonpregnant </a:t>
            </a:r>
            <a:r>
              <a:rPr sz="1800" b="1" spc="-49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state</a:t>
            </a:r>
            <a:endParaRPr sz="1800" dirty="0">
              <a:latin typeface="Arial"/>
              <a:cs typeface="Arial"/>
            </a:endParaRPr>
          </a:p>
          <a:p>
            <a:pPr marL="298450" indent="-286385">
              <a:lnSpc>
                <a:spcPts val="2095"/>
              </a:lnSpc>
              <a:buClr>
                <a:srgbClr val="A40020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sz="1800" b="1" spc="-5" dirty="0">
                <a:latin typeface="Arial"/>
                <a:cs typeface="Arial"/>
              </a:rPr>
              <a:t>Women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with</a:t>
            </a:r>
            <a:r>
              <a:rPr sz="1800" b="1" spc="4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type</a:t>
            </a:r>
            <a:r>
              <a:rPr sz="1800" b="1" dirty="0">
                <a:latin typeface="Arial"/>
                <a:cs typeface="Arial"/>
              </a:rPr>
              <a:t> 1</a:t>
            </a:r>
            <a:r>
              <a:rPr sz="1800" b="1" spc="-5" dirty="0">
                <a:latin typeface="Arial"/>
                <a:cs typeface="Arial"/>
              </a:rPr>
              <a:t> diabetes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should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be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prescribed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ketone strips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and</a:t>
            </a:r>
            <a:endParaRPr sz="1800" dirty="0">
              <a:latin typeface="Arial"/>
              <a:cs typeface="Arial"/>
            </a:endParaRPr>
          </a:p>
          <a:p>
            <a:pPr marL="298450">
              <a:lnSpc>
                <a:spcPts val="2130"/>
              </a:lnSpc>
              <a:spcBef>
                <a:spcPts val="15"/>
              </a:spcBef>
            </a:pPr>
            <a:r>
              <a:rPr sz="1800" b="1" spc="-10" dirty="0">
                <a:latin typeface="Arial"/>
                <a:cs typeface="Arial"/>
              </a:rPr>
              <a:t>receive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education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10" dirty="0">
                <a:latin typeface="Arial"/>
                <a:cs typeface="Arial"/>
              </a:rPr>
              <a:t>on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diabetic </a:t>
            </a:r>
            <a:r>
              <a:rPr sz="1800" b="1" spc="-5" dirty="0">
                <a:latin typeface="Arial"/>
                <a:cs typeface="Arial"/>
              </a:rPr>
              <a:t>ketoacidosis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prevention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and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detection</a:t>
            </a:r>
            <a:endParaRPr sz="1800" dirty="0">
              <a:latin typeface="Arial"/>
              <a:cs typeface="Arial"/>
            </a:endParaRPr>
          </a:p>
          <a:p>
            <a:pPr marL="298450" marR="116839" indent="-286385">
              <a:lnSpc>
                <a:spcPts val="2180"/>
              </a:lnSpc>
              <a:spcBef>
                <a:spcPts val="30"/>
              </a:spcBef>
              <a:buClr>
                <a:srgbClr val="A40020"/>
              </a:buClr>
              <a:buFont typeface="Arial MT"/>
              <a:buChar char="•"/>
              <a:tabLst>
                <a:tab pos="361950" algn="l"/>
                <a:tab pos="362585" algn="l"/>
              </a:tabLst>
            </a:pPr>
            <a:r>
              <a:rPr dirty="0"/>
              <a:t>	</a:t>
            </a:r>
            <a:r>
              <a:rPr sz="1800" b="1" spc="-5" dirty="0">
                <a:latin typeface="Arial"/>
                <a:cs typeface="Arial"/>
              </a:rPr>
              <a:t>Retinopathy </a:t>
            </a:r>
            <a:r>
              <a:rPr sz="1800" b="1" spc="10" dirty="0">
                <a:latin typeface="Arial"/>
                <a:cs typeface="Arial"/>
              </a:rPr>
              <a:t>is </a:t>
            </a:r>
            <a:r>
              <a:rPr sz="1800" b="1" dirty="0">
                <a:latin typeface="Arial"/>
                <a:cs typeface="Arial"/>
              </a:rPr>
              <a:t>a special concern </a:t>
            </a:r>
            <a:r>
              <a:rPr sz="1800" b="1" spc="10" dirty="0">
                <a:latin typeface="Arial"/>
                <a:cs typeface="Arial"/>
              </a:rPr>
              <a:t>in </a:t>
            </a:r>
            <a:r>
              <a:rPr sz="1800" b="1" spc="-15" dirty="0">
                <a:latin typeface="Arial"/>
                <a:cs typeface="Arial"/>
              </a:rPr>
              <a:t>pregnancy. </a:t>
            </a:r>
            <a:r>
              <a:rPr sz="1800" b="1" spc="-5" dirty="0">
                <a:latin typeface="Arial"/>
                <a:cs typeface="Arial"/>
              </a:rPr>
              <a:t>Rapid </a:t>
            </a:r>
            <a:r>
              <a:rPr sz="1800" b="1" dirty="0">
                <a:latin typeface="Arial"/>
                <a:cs typeface="Arial"/>
              </a:rPr>
              <a:t>implementation </a:t>
            </a:r>
            <a:r>
              <a:rPr sz="1800" b="1" spc="10" dirty="0">
                <a:latin typeface="Arial"/>
                <a:cs typeface="Arial"/>
              </a:rPr>
              <a:t>of </a:t>
            </a:r>
            <a:r>
              <a:rPr sz="1800" b="1" spc="-49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euglycemia </a:t>
            </a:r>
            <a:r>
              <a:rPr sz="1800" b="1" spc="10" dirty="0">
                <a:latin typeface="Arial"/>
                <a:cs typeface="Arial"/>
              </a:rPr>
              <a:t>in </a:t>
            </a:r>
            <a:r>
              <a:rPr sz="1800" b="1" spc="5" dirty="0">
                <a:latin typeface="Arial"/>
                <a:cs typeface="Arial"/>
              </a:rPr>
              <a:t>the </a:t>
            </a:r>
            <a:r>
              <a:rPr sz="1800" b="1" spc="-5" dirty="0">
                <a:latin typeface="Arial"/>
                <a:cs typeface="Arial"/>
              </a:rPr>
              <a:t>setting </a:t>
            </a:r>
            <a:r>
              <a:rPr sz="1800" b="1" spc="10" dirty="0">
                <a:latin typeface="Arial"/>
                <a:cs typeface="Arial"/>
              </a:rPr>
              <a:t>of </a:t>
            </a:r>
            <a:r>
              <a:rPr sz="1800" b="1" spc="-5" dirty="0">
                <a:latin typeface="Arial"/>
                <a:cs typeface="Arial"/>
              </a:rPr>
              <a:t>retinopathy </a:t>
            </a:r>
            <a:r>
              <a:rPr sz="1800" b="1" spc="10" dirty="0">
                <a:latin typeface="Arial"/>
                <a:cs typeface="Arial"/>
              </a:rPr>
              <a:t>is </a:t>
            </a:r>
            <a:r>
              <a:rPr sz="1800" b="1" spc="-10" dirty="0">
                <a:latin typeface="Arial"/>
                <a:cs typeface="Arial"/>
              </a:rPr>
              <a:t>associated </a:t>
            </a:r>
            <a:r>
              <a:rPr sz="1800" b="1" spc="10" dirty="0">
                <a:latin typeface="Arial"/>
                <a:cs typeface="Arial"/>
              </a:rPr>
              <a:t>with </a:t>
            </a:r>
            <a:r>
              <a:rPr sz="1800" b="1" spc="-10" dirty="0">
                <a:latin typeface="Arial"/>
                <a:cs typeface="Arial"/>
              </a:rPr>
              <a:t>worsening </a:t>
            </a:r>
            <a:r>
              <a:rPr sz="1800" b="1" spc="-30" dirty="0">
                <a:latin typeface="Arial"/>
                <a:cs typeface="Arial"/>
              </a:rPr>
              <a:t>of 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retinopathy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8400" y="457200"/>
            <a:ext cx="4705350" cy="8001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99"/>
            </a:solidFill>
          </a:ln>
        </p:spPr>
        <p:txBody>
          <a:bodyPr vert="horz" wrap="square" lIns="0" tIns="48895" rIns="0" bIns="0" rtlCol="0">
            <a:spAutoFit/>
          </a:bodyPr>
          <a:lstStyle/>
          <a:p>
            <a:pPr marL="306070">
              <a:lnSpc>
                <a:spcPct val="100000"/>
              </a:lnSpc>
              <a:spcBef>
                <a:spcPts val="385"/>
              </a:spcBef>
            </a:pPr>
            <a:r>
              <a:rPr sz="4400" spc="-5" dirty="0"/>
              <a:t>Type</a:t>
            </a:r>
            <a:r>
              <a:rPr sz="4400" spc="-60" dirty="0"/>
              <a:t> </a:t>
            </a:r>
            <a:r>
              <a:rPr sz="4400" spc="15" dirty="0"/>
              <a:t>2</a:t>
            </a:r>
            <a:r>
              <a:rPr sz="4400" spc="-55" dirty="0"/>
              <a:t> </a:t>
            </a:r>
            <a:r>
              <a:rPr sz="4400" dirty="0"/>
              <a:t>Diabetes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304800" y="2209800"/>
            <a:ext cx="8279130" cy="2257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6385" algn="just">
              <a:lnSpc>
                <a:spcPct val="100000"/>
              </a:lnSpc>
              <a:spcBef>
                <a:spcPts val="100"/>
              </a:spcBef>
              <a:buClr>
                <a:srgbClr val="A40020"/>
              </a:buClr>
              <a:buFont typeface="Arial MT"/>
              <a:buChar char="•"/>
              <a:tabLst>
                <a:tab pos="299085" algn="l"/>
              </a:tabLst>
            </a:pPr>
            <a:r>
              <a:rPr sz="2400" b="1" spc="-60" dirty="0">
                <a:latin typeface="Arial"/>
                <a:cs typeface="Arial"/>
              </a:rPr>
              <a:t>Type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2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diabetes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often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associated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with</a:t>
            </a:r>
            <a:r>
              <a:rPr sz="2400" b="1" spc="6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obesity</a:t>
            </a:r>
            <a:endParaRPr sz="2400" dirty="0">
              <a:latin typeface="Arial"/>
              <a:cs typeface="Arial"/>
            </a:endParaRPr>
          </a:p>
          <a:p>
            <a:pPr marL="298450" marR="135890" indent="-286385" algn="just">
              <a:lnSpc>
                <a:spcPts val="2860"/>
              </a:lnSpc>
              <a:spcBef>
                <a:spcPts val="160"/>
              </a:spcBef>
              <a:buClr>
                <a:srgbClr val="A40020"/>
              </a:buClr>
              <a:buFont typeface="Arial MT"/>
              <a:buChar char="•"/>
              <a:tabLst>
                <a:tab pos="382905" algn="l"/>
              </a:tabLst>
            </a:pPr>
            <a:r>
              <a:rPr dirty="0"/>
              <a:t>	</a:t>
            </a:r>
            <a:r>
              <a:rPr sz="2400" b="1" dirty="0">
                <a:latin typeface="Arial"/>
                <a:cs typeface="Arial"/>
              </a:rPr>
              <a:t>Glycemic control is often </a:t>
            </a:r>
            <a:r>
              <a:rPr sz="2400" b="1" spc="-5" dirty="0">
                <a:latin typeface="Arial"/>
                <a:cs typeface="Arial"/>
              </a:rPr>
              <a:t>easier </a:t>
            </a:r>
            <a:r>
              <a:rPr sz="2400" b="1" spc="10" dirty="0">
                <a:latin typeface="Arial"/>
                <a:cs typeface="Arial"/>
              </a:rPr>
              <a:t>to </a:t>
            </a:r>
            <a:r>
              <a:rPr sz="2400" b="1" spc="-5" dirty="0">
                <a:latin typeface="Arial"/>
                <a:cs typeface="Arial"/>
              </a:rPr>
              <a:t>achieve </a:t>
            </a:r>
            <a:r>
              <a:rPr sz="2400" b="1" dirty="0">
                <a:latin typeface="Arial"/>
                <a:cs typeface="Arial"/>
              </a:rPr>
              <a:t>in women </a:t>
            </a:r>
            <a:r>
              <a:rPr sz="2400" b="1" spc="-655" dirty="0">
                <a:latin typeface="Arial"/>
                <a:cs typeface="Arial"/>
              </a:rPr>
              <a:t> </a:t>
            </a:r>
            <a:r>
              <a:rPr sz="2400" b="1" spc="-15" dirty="0">
                <a:latin typeface="Arial"/>
                <a:cs typeface="Arial"/>
              </a:rPr>
              <a:t>with</a:t>
            </a:r>
            <a:r>
              <a:rPr sz="2400" b="1" spc="3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type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2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diabetes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than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in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those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with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type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1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diabetes </a:t>
            </a:r>
            <a:r>
              <a:rPr sz="2400" b="1" spc="-65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but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15" dirty="0">
                <a:latin typeface="Arial"/>
                <a:cs typeface="Arial"/>
              </a:rPr>
              <a:t>can</a:t>
            </a:r>
            <a:r>
              <a:rPr sz="2400" b="1" spc="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require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much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higher</a:t>
            </a:r>
            <a:r>
              <a:rPr sz="2400" b="1" spc="35" dirty="0">
                <a:latin typeface="Arial"/>
                <a:cs typeface="Arial"/>
              </a:rPr>
              <a:t> </a:t>
            </a:r>
            <a:r>
              <a:rPr sz="2400" b="1" spc="-15" dirty="0">
                <a:latin typeface="Arial"/>
                <a:cs typeface="Arial"/>
              </a:rPr>
              <a:t>doses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of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insulin</a:t>
            </a:r>
            <a:endParaRPr sz="2400" dirty="0">
              <a:latin typeface="Arial"/>
              <a:cs typeface="Arial"/>
            </a:endParaRPr>
          </a:p>
          <a:p>
            <a:pPr marL="298450" marR="5080" indent="-286385" algn="just">
              <a:lnSpc>
                <a:spcPts val="2860"/>
              </a:lnSpc>
              <a:spcBef>
                <a:spcPts val="60"/>
              </a:spcBef>
              <a:buClr>
                <a:srgbClr val="A40020"/>
              </a:buClr>
              <a:buFont typeface="Arial MT"/>
              <a:buChar char="•"/>
              <a:tabLst>
                <a:tab pos="382905" algn="l"/>
              </a:tabLst>
            </a:pPr>
            <a:r>
              <a:rPr dirty="0"/>
              <a:t>	</a:t>
            </a:r>
            <a:r>
              <a:rPr sz="2400" b="1" dirty="0">
                <a:latin typeface="Arial"/>
                <a:cs typeface="Arial"/>
              </a:rPr>
              <a:t>Diabetes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3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pregnancy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is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associated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with</a:t>
            </a:r>
            <a:r>
              <a:rPr sz="2400" b="1" spc="30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an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increased </a:t>
            </a:r>
            <a:r>
              <a:rPr sz="2400" b="1" spc="-65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risk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of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preeclampsia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2354</Words>
  <Application>Microsoft Office PowerPoint</Application>
  <PresentationFormat>On-screen Show (4:3)</PresentationFormat>
  <Paragraphs>277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Aptos</vt:lpstr>
      <vt:lpstr>Aptos Display</vt:lpstr>
      <vt:lpstr>Arial</vt:lpstr>
      <vt:lpstr>Arial MT</vt:lpstr>
      <vt:lpstr>Corbel</vt:lpstr>
      <vt:lpstr>Times New Roman</vt:lpstr>
      <vt:lpstr>Wingdings</vt:lpstr>
      <vt:lpstr>Office Theme</vt:lpstr>
      <vt:lpstr>Diabetes in Pregnancy</vt:lpstr>
      <vt:lpstr>Introduction</vt:lpstr>
      <vt:lpstr>Preconception Counseling</vt:lpstr>
      <vt:lpstr>Spontaneous miscarriage  Congenital anomalies  Pre-eclampsia Progression of retinopathy in  pregnancy</vt:lpstr>
      <vt:lpstr>PowerPoint Presentation</vt:lpstr>
      <vt:lpstr>Achieving a healthy weight is essential ( obesity  associated with adverse pregnancy outcomes)</vt:lpstr>
      <vt:lpstr>Classification of Diabetes  Mellitus</vt:lpstr>
      <vt:lpstr>Type 1 Diabetes</vt:lpstr>
      <vt:lpstr>Type 2 Diabetes</vt:lpstr>
      <vt:lpstr>Gestational diabetes mellitus  (GDM)</vt:lpstr>
      <vt:lpstr>GDM complications</vt:lpstr>
      <vt:lpstr>Pathogenesis</vt:lpstr>
      <vt:lpstr>Metabolic changes during  pregnancy:</vt:lpstr>
      <vt:lpstr>PowerPoint Presentation</vt:lpstr>
      <vt:lpstr>Screening for gestational  diabetes</vt:lpstr>
      <vt:lpstr>Screening for gestational  diabetes</vt:lpstr>
      <vt:lpstr>PowerPoint Presentation</vt:lpstr>
      <vt:lpstr>Glucose challenge test (GCT)</vt:lpstr>
      <vt:lpstr>3 hours Oral Glucose Tolerance  Test(OGTT)</vt:lpstr>
      <vt:lpstr>PowerPoint Presentation</vt:lpstr>
      <vt:lpstr>Management of pregnancies  complicated by DM</vt:lpstr>
      <vt:lpstr>Glycemic Management During  Pregnancy</vt:lpstr>
      <vt:lpstr>Glycemic Management During  Pregnancy</vt:lpstr>
      <vt:lpstr>Principles of Medical  Nutritional Therapy</vt:lpstr>
      <vt:lpstr>Principles of Medical Nutritional Therapy</vt:lpstr>
      <vt:lpstr>Insulin therapy</vt:lpstr>
      <vt:lpstr>Insulin therapy</vt:lpstr>
      <vt:lpstr>Insulin therapy</vt:lpstr>
      <vt:lpstr>Use of Oral Hypoglycemic Agents</vt:lpstr>
      <vt:lpstr>Use of Oral Hypoglycemic Agents</vt:lpstr>
      <vt:lpstr>Fetal complication with diabetes</vt:lpstr>
      <vt:lpstr>PowerPoint Presentation</vt:lpstr>
      <vt:lpstr>Fetal Surveillance in Pregnancies  complicated by diabetes</vt:lpstr>
      <vt:lpstr>Fetal Surveillance in Pregnancies complicated  by diabetes</vt:lpstr>
      <vt:lpstr>Timing and Route of Delivery</vt:lpstr>
      <vt:lpstr>Intrapartum Glycemic Management</vt:lpstr>
      <vt:lpstr>PowerPoint Presentation</vt:lpstr>
      <vt:lpstr>Postpartum Management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غنى منير علي هليل</cp:lastModifiedBy>
  <cp:revision>2</cp:revision>
  <dcterms:created xsi:type="dcterms:W3CDTF">2024-10-06T21:30:39Z</dcterms:created>
  <dcterms:modified xsi:type="dcterms:W3CDTF">2024-10-06T21:45:41Z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2024-10-06T00:00:00Z</vt:filetime>
  </property>
  <property fmtid="{D5CDD505-2E9C-101B-9397-08002B2CF9AE}" pid="3" name="LastSaved">
    <vt:filetime>2024-10-06T00:00:00Z</vt:filetime>
  </property>
</Properties>
</file>