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1" r:id="rId3"/>
    <p:sldId id="262" r:id="rId4"/>
    <p:sldId id="263" r:id="rId5"/>
    <p:sldId id="264" r:id="rId6"/>
    <p:sldId id="300" r:id="rId7"/>
    <p:sldId id="301" r:id="rId8"/>
    <p:sldId id="265" r:id="rId9"/>
    <p:sldId id="266" r:id="rId10"/>
    <p:sldId id="267" r:id="rId11"/>
    <p:sldId id="268" r:id="rId12"/>
    <p:sldId id="273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7" r:id="rId23"/>
    <p:sldId id="288" r:id="rId24"/>
    <p:sldId id="289" r:id="rId25"/>
    <p:sldId id="291" r:id="rId26"/>
    <p:sldId id="292" r:id="rId27"/>
    <p:sldId id="294" r:id="rId28"/>
    <p:sldId id="296" r:id="rId29"/>
    <p:sldId id="297" r:id="rId30"/>
    <p:sldId id="298" r:id="rId31"/>
    <p:sldId id="25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AB575-8E49-4642-9F5F-AC9330CD159E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E97D4-83D8-42FF-A1E2-112771D1E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66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44BB4AE-B85E-4387-9EA8-15E92F93CE59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371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172678C-86F3-4A9D-89C4-B3EF4C5B6FD1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627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7EB4D6F-927C-48AF-9D6B-AC0A4C8AA7E5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489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BF9E3F7-9E7D-4AAD-BCE0-681166F28E91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45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8AE09DF-013D-4A6D-9914-1C0A6E727B14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23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6A362BF-004A-46D1-814A-B47E31931476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86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864E66-4CB8-4665-B90B-58D71791D4BC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176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76C7B6A-3073-4409-8FA1-F6589ABBAFFA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21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7FCA954-F95E-4562-BDC2-002917A7E540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95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8FAF97-A868-4C26-B173-0609E8D863FE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150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E78A907-1DDB-456E-B29B-ECA9C5264FD2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36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C3D3819-E3A6-4DEC-8E4E-BD46640E26B4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491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84A124F-23C7-46E5-B3A8-6C03C1B1F9B5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506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4EC4D73-8298-4E1C-A372-0FFD2F6BD32A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86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577252-AD88-49F5-B3D0-7A4C51322D01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791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1A54A07-F6B3-4461-9147-A09B917B480C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050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8304C6-4D05-46AA-8749-9F9FDC934435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0826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0F422F8-7EF7-4E5B-9E39-5381B6F15629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63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57C0350-7B72-4AE1-9821-CB13E16C0C0E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2647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BD8CDAC-DAF4-4C09-AFDA-D83B46F68374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663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A038EA4-C57D-4BBD-AF0C-B4EADEDC27AB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0055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63B3EBA-D869-45EB-AE21-20F9C498A5A3}" type="slidenum">
              <a:rPr lang="en-US" altLang="en-US"/>
              <a:pPr eaLnBrk="1" hangingPunct="1"/>
              <a:t>31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31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153EEA0-04D4-43F2-8F4D-5D56FAC7094E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1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62404F0-773E-43F1-B289-67DA67FF17E7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074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C21EEBB-CAFD-4CD6-9690-F44996DFEC07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434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55E2276-DD67-46E6-96DB-07F0C31210CA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45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E7CA71F-E759-4F39-A9BF-6187E26EF9E4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38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ACFFEF-43EF-4288-AD43-B55B584A1E11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476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6097A4-DEFF-42CD-9F5B-4774442C88D5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287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082B-5F8F-4EAE-98E8-1762B0F51BA3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1C9D-ED15-4474-A301-E4643145B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3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082B-5F8F-4EAE-98E8-1762B0F51BA3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1C9D-ED15-4474-A301-E4643145B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4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082B-5F8F-4EAE-98E8-1762B0F51BA3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1C9D-ED15-4474-A301-E4643145B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3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082B-5F8F-4EAE-98E8-1762B0F51BA3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1C9D-ED15-4474-A301-E4643145B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082B-5F8F-4EAE-98E8-1762B0F51BA3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1C9D-ED15-4474-A301-E4643145B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06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082B-5F8F-4EAE-98E8-1762B0F51BA3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1C9D-ED15-4474-A301-E4643145B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37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082B-5F8F-4EAE-98E8-1762B0F51BA3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1C9D-ED15-4474-A301-E4643145B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1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082B-5F8F-4EAE-98E8-1762B0F51BA3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1C9D-ED15-4474-A301-E4643145B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06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082B-5F8F-4EAE-98E8-1762B0F51BA3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1C9D-ED15-4474-A301-E4643145B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7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082B-5F8F-4EAE-98E8-1762B0F51BA3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1C9D-ED15-4474-A301-E4643145B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02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082B-5F8F-4EAE-98E8-1762B0F51BA3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1C9D-ED15-4474-A301-E4643145B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6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082B-5F8F-4EAE-98E8-1762B0F51BA3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91C9D-ED15-4474-A301-E4643145B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0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3226" y="467592"/>
            <a:ext cx="7800109" cy="12863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GENERAL HISTOLOGY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298" y="3030538"/>
            <a:ext cx="7051964" cy="165576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b="1" dirty="0" err="1" smtClean="0"/>
              <a:t>Dr</a:t>
            </a:r>
            <a:r>
              <a:rPr lang="en-US" sz="4000" b="1" dirty="0" smtClean="0"/>
              <a:t> AMAL ALBTOOSH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644" b="5644"/>
          <a:stretch/>
        </p:blipFill>
        <p:spPr>
          <a:xfrm>
            <a:off x="9185563" y="1408633"/>
            <a:ext cx="2789525" cy="3651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7298" y="1976720"/>
            <a:ext cx="5933209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smtClean="0"/>
              <a:t>MUSCULAR TISSUE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2800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FFFF00"/>
                </a:solidFill>
              </a:rPr>
              <a:t>Skeletal Muscle Structure/ Organization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                                 </a:t>
            </a:r>
          </a:p>
        </p:txBody>
      </p:sp>
      <p:pic>
        <p:nvPicPr>
          <p:cNvPr id="12292" name="Picture 6" descr="muscle fiber 2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9201"/>
            <a:ext cx="8305800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2791" y="149948"/>
            <a:ext cx="9144000" cy="868362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accent2">
                    <a:lumMod val="75000"/>
                  </a:schemeClr>
                </a:solidFill>
              </a:rPr>
              <a:t>Skeletal Muscle Fascicle Arrangements</a:t>
            </a:r>
            <a:r>
              <a:rPr lang="en-US" alt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791" y="1136073"/>
            <a:ext cx="6622473" cy="54102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609600" indent="-609600"/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</a:rPr>
              <a:t>FUSIFORM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>
                <a:solidFill>
                  <a:schemeClr val="bg1"/>
                </a:solidFill>
              </a:rPr>
              <a:t>– thick in the middle and taper at the </a:t>
            </a:r>
            <a:r>
              <a:rPr lang="en-US" altLang="en-US" dirty="0" smtClean="0">
                <a:solidFill>
                  <a:schemeClr val="bg1"/>
                </a:solidFill>
              </a:rPr>
              <a:t>ends</a:t>
            </a:r>
            <a:endParaRPr lang="en-US" altLang="en-US" dirty="0">
              <a:solidFill>
                <a:schemeClr val="bg1"/>
              </a:solidFill>
            </a:endParaRPr>
          </a:p>
          <a:p>
            <a:pPr marL="609600" indent="-609600"/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</a:rPr>
              <a:t>PARALLEL </a:t>
            </a:r>
            <a:r>
              <a:rPr lang="en-US" altLang="en-US" dirty="0"/>
              <a:t>– muscle fibers are all </a:t>
            </a:r>
            <a:r>
              <a:rPr lang="en-US" altLang="en-US" dirty="0" smtClean="0"/>
              <a:t>parallel</a:t>
            </a:r>
            <a:endParaRPr lang="en-US" altLang="en-US" dirty="0"/>
          </a:p>
          <a:p>
            <a:pPr marL="609600" indent="-609600"/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</a:rPr>
              <a:t>PENNATE</a:t>
            </a:r>
            <a:r>
              <a:rPr lang="en-US" alt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dirty="0" smtClean="0"/>
              <a:t>–</a:t>
            </a:r>
            <a:r>
              <a:rPr lang="en-US" altLang="en-US" dirty="0"/>
              <a:t>fascicles are short and attach obliquely to a central tendon (feather shaped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pPr marL="609600" indent="-609600"/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</a:rPr>
              <a:t>CONVERGENT</a:t>
            </a:r>
            <a:r>
              <a:rPr lang="en-US" alt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dirty="0"/>
              <a:t>– spread out as a fan or converge to a </a:t>
            </a:r>
            <a:r>
              <a:rPr lang="en-US" altLang="en-US" dirty="0" smtClean="0"/>
              <a:t>point</a:t>
            </a:r>
            <a:endParaRPr lang="en-US" altLang="en-US" dirty="0"/>
          </a:p>
          <a:p>
            <a:pPr marL="609600" indent="-609600"/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</a:rPr>
              <a:t>CIRCULAR</a:t>
            </a:r>
            <a:r>
              <a:rPr lang="en-US" altLang="en-US" dirty="0" smtClean="0"/>
              <a:t> </a:t>
            </a:r>
            <a:r>
              <a:rPr lang="en-US" altLang="en-US" dirty="0"/>
              <a:t>– muscle fibers arranged concentrically </a:t>
            </a:r>
          </a:p>
          <a:p>
            <a:pPr marL="609600" indent="-609600"/>
            <a:endParaRPr lang="en-US" alt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208" y="1606262"/>
            <a:ext cx="5002357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73382" y="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FFFF00"/>
                </a:solidFill>
              </a:rPr>
              <a:t>Terms to know and identify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2891" y="907472"/>
            <a:ext cx="8233063" cy="51816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Sarcolemma </a:t>
            </a:r>
            <a:r>
              <a:rPr lang="en-US" altLang="en-US" dirty="0"/>
              <a:t>- plasma membrane covering each muscle cell. 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Sarcoplasm </a:t>
            </a:r>
            <a:r>
              <a:rPr lang="en-US" altLang="en-US" dirty="0"/>
              <a:t>- muscle cell cytoplasm.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Thick filaments </a:t>
            </a:r>
            <a:r>
              <a:rPr lang="en-US" altLang="en-US" dirty="0"/>
              <a:t>– contractile protein </a:t>
            </a:r>
            <a:r>
              <a:rPr lang="en-US" altLang="en-US" dirty="0">
                <a:solidFill>
                  <a:srgbClr val="FF0000"/>
                </a:solidFill>
              </a:rPr>
              <a:t>myosin </a:t>
            </a:r>
            <a:r>
              <a:rPr lang="en-US" altLang="en-US" dirty="0"/>
              <a:t>molecules, shaped like a golf club head. Thin filaments slide over thick filaments but do not shorten.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Thin filaments </a:t>
            </a:r>
            <a:r>
              <a:rPr lang="en-US" altLang="en-US" dirty="0"/>
              <a:t>– contractile protein </a:t>
            </a:r>
            <a:r>
              <a:rPr lang="en-US" altLang="en-US" dirty="0">
                <a:solidFill>
                  <a:srgbClr val="FF0000"/>
                </a:solidFill>
              </a:rPr>
              <a:t>actin</a:t>
            </a:r>
            <a:r>
              <a:rPr lang="en-US" altLang="en-US" dirty="0"/>
              <a:t> molecules </a:t>
            </a:r>
          </a:p>
          <a:p>
            <a:pPr eaLnBrk="1" hangingPunct="1">
              <a:buFontTx/>
              <a:buNone/>
            </a:pPr>
            <a:r>
              <a:rPr lang="en-US" altLang="en-US" dirty="0"/>
              <a:t>	(f and G actin) also contains the </a:t>
            </a:r>
            <a:r>
              <a:rPr lang="en-US" altLang="en-US" dirty="0">
                <a:solidFill>
                  <a:srgbClr val="FF0000"/>
                </a:solidFill>
              </a:rPr>
              <a:t>regulatory proteins tropomyosin </a:t>
            </a:r>
            <a:r>
              <a:rPr lang="en-US" altLang="en-US" dirty="0"/>
              <a:t>and</a:t>
            </a:r>
            <a:r>
              <a:rPr lang="en-US" altLang="en-US" dirty="0">
                <a:solidFill>
                  <a:srgbClr val="FF0000"/>
                </a:solidFill>
              </a:rPr>
              <a:t> troponin</a:t>
            </a:r>
            <a:r>
              <a:rPr lang="en-US" altLang="en-US" dirty="0"/>
              <a:t>.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Elastic filaments </a:t>
            </a:r>
            <a:r>
              <a:rPr lang="en-US" altLang="en-US" dirty="0"/>
              <a:t>- titin and </a:t>
            </a:r>
            <a:r>
              <a:rPr lang="en-US" altLang="en-US" dirty="0" err="1"/>
              <a:t>connectin</a:t>
            </a:r>
            <a:r>
              <a:rPr lang="en-US" altLang="en-US" dirty="0"/>
              <a:t> keep thick and thin filaments aligned over one another for proper contraction to occur; comprise the “Z” line.</a:t>
            </a:r>
          </a:p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endParaRPr lang="en-US" altLang="en-US" dirty="0" smtClean="0"/>
          </a:p>
          <a:p>
            <a:pPr eaLnBrk="1" hangingPunct="1">
              <a:buFontTx/>
              <a:buNone/>
            </a:pPr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518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"/>
            <a:ext cx="91440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/>
              <a:t>Ultrastructure of skeletal muscle: </a:t>
            </a:r>
            <a:r>
              <a:rPr lang="en-US" altLang="en-US" sz="2400">
                <a:solidFill>
                  <a:srgbClr val="FFFF00"/>
                </a:solidFill>
              </a:rPr>
              <a:t>sarcomere</a:t>
            </a:r>
            <a:r>
              <a:rPr lang="en-US" altLang="en-US" sz="2400"/>
              <a:t> = distance between 2 “Z” lines (discs).</a:t>
            </a:r>
          </a:p>
        </p:txBody>
      </p:sp>
      <p:pic>
        <p:nvPicPr>
          <p:cNvPr id="21507" name="Picture 12" descr="f10-3_formation_structu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7620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4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381000"/>
            <a:ext cx="8229600" cy="6248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                                  </a:t>
            </a:r>
          </a:p>
        </p:txBody>
      </p:sp>
      <p:pic>
        <p:nvPicPr>
          <p:cNvPr id="22531" name="Picture 5" descr="f10-6a_structure_of_a_s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8534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29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</a:rPr>
              <a:t>Molecular structure - Myofilaments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990601"/>
            <a:ext cx="91440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mtClean="0"/>
              <a:t>Actin, Myoisn, Troponin, Tropomyosin                              </a:t>
            </a:r>
          </a:p>
        </p:txBody>
      </p:sp>
      <p:pic>
        <p:nvPicPr>
          <p:cNvPr id="23556" name="Picture 5" descr="f10-5a-b_molecular_stru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7848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52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</a:rPr>
              <a:t>Muscle contraction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95400"/>
            <a:ext cx="8229600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                                </a:t>
            </a:r>
          </a:p>
        </p:txBody>
      </p:sp>
      <p:pic>
        <p:nvPicPr>
          <p:cNvPr id="24580" name="Picture 4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8382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87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                                   </a:t>
            </a:r>
          </a:p>
        </p:txBody>
      </p:sp>
      <p:pic>
        <p:nvPicPr>
          <p:cNvPr id="25603" name="Picture 5" descr="1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28600"/>
            <a:ext cx="8410575" cy="63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1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b="1" dirty="0" smtClean="0"/>
              <a:t>Neuromuscular control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219200"/>
            <a:ext cx="9144000" cy="56388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/>
              <a:t>Skeletal muscle contraction is controlled by a nerve impulse (action potential) transmitted by the motor nerve from the brain or spinal cord.</a:t>
            </a:r>
          </a:p>
          <a:p>
            <a:pPr eaLnBrk="1" hangingPunct="1"/>
            <a:r>
              <a:rPr lang="en-US" altLang="en-US" dirty="0"/>
              <a:t>A 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MOTOR UNIT </a:t>
            </a:r>
            <a:r>
              <a:rPr lang="en-US" altLang="en-US" dirty="0" smtClean="0"/>
              <a:t>consists </a:t>
            </a:r>
            <a:r>
              <a:rPr lang="en-US" altLang="en-US" dirty="0"/>
              <a:t>of all the muscle fibers controlled by a single motor neuron.</a:t>
            </a:r>
          </a:p>
          <a:p>
            <a:pPr eaLnBrk="1" hangingPunct="1"/>
            <a:r>
              <a:rPr lang="en-US" altLang="en-US" dirty="0"/>
              <a:t>Fine control muscles (i.e. eyelid muscles) have fewer muscle fibers/ nerve (2:1).</a:t>
            </a:r>
          </a:p>
          <a:p>
            <a:pPr eaLnBrk="1" hangingPunct="1"/>
            <a:r>
              <a:rPr lang="en-US" altLang="en-US" dirty="0"/>
              <a:t>A contraction is initiated by an action potential (nerve impulse) and followed by the release a chemical neurotransmitter at the neuromuscular junction (NMJ).   </a:t>
            </a:r>
          </a:p>
          <a:p>
            <a:pPr eaLnBrk="1" hangingPunct="1"/>
            <a:r>
              <a:rPr lang="en-US" altLang="en-US" dirty="0"/>
              <a:t>Neurotransmitter for skeletal muscle is acetylcholine.</a:t>
            </a:r>
          </a:p>
        </p:txBody>
      </p:sp>
    </p:spTree>
    <p:extLst>
      <p:ext uri="{BB962C8B-B14F-4D97-AF65-F5344CB8AC3E}">
        <p14:creationId xmlns:p14="http://schemas.microsoft.com/office/powerpoint/2010/main" val="223726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310" y="0"/>
            <a:ext cx="5101936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Neuromuscular control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6310" y="1253837"/>
            <a:ext cx="6040581" cy="484562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eaLnBrk="1" hangingPunct="1"/>
            <a:r>
              <a:rPr lang="en-US" altLang="en-US" dirty="0" smtClean="0"/>
              <a:t>Each muscle fiber is innervated by a single motor neuron</a:t>
            </a:r>
          </a:p>
          <a:p>
            <a:pPr eaLnBrk="1" hangingPunct="1"/>
            <a:r>
              <a:rPr lang="en-US" altLang="en-US" dirty="0" smtClean="0"/>
              <a:t>Contractions may be graded or full due to the number of muscle fibers that respond to the stimulus. The more fibers, the greater the muscle contraction</a:t>
            </a:r>
          </a:p>
          <a:p>
            <a:pPr eaLnBrk="1" hangingPunct="1"/>
            <a:r>
              <a:rPr lang="en-US" altLang="en-US" dirty="0" smtClean="0"/>
              <a:t>Synapse – functional connection between a nerve fiber and its target cell.</a:t>
            </a:r>
          </a:p>
          <a:p>
            <a:pPr eaLnBrk="1" hangingPunct="1"/>
            <a:r>
              <a:rPr lang="en-US" altLang="en-US" dirty="0" smtClean="0"/>
              <a:t>Neuromuscular junction – synapse between a motor nerve and a muscle fiber.</a:t>
            </a:r>
          </a:p>
          <a:p>
            <a:pPr eaLnBrk="1" hangingPunct="1"/>
            <a:endParaRPr lang="en-US" altLang="en-US" dirty="0" smtClean="0"/>
          </a:p>
          <a:p>
            <a:pPr eaLnBrk="1" hangingPunct="1">
              <a:buFontTx/>
              <a:buNone/>
            </a:pP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872" y="1707215"/>
            <a:ext cx="5566064" cy="393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2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6102927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Three muscle tissues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5671" y="1981489"/>
            <a:ext cx="6657109" cy="38062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609600" indent="-609600" algn="ctr">
              <a:buFontTx/>
              <a:buAutoNum type="arabicPeriod"/>
            </a:pPr>
            <a:r>
              <a:rPr lang="en-US" altLang="en-US" dirty="0" smtClean="0"/>
              <a:t>Skeletal muscle</a:t>
            </a:r>
          </a:p>
          <a:p>
            <a:pPr marL="609600" indent="-609600" algn="ctr">
              <a:buNone/>
            </a:pPr>
            <a:endParaRPr lang="en-US" altLang="en-US" dirty="0" smtClean="0"/>
          </a:p>
          <a:p>
            <a:pPr marL="609600" indent="-609600" algn="ctr">
              <a:buFontTx/>
              <a:buAutoNum type="arabicPeriod" startAt="2"/>
            </a:pPr>
            <a:r>
              <a:rPr lang="en-US" altLang="en-US" dirty="0" smtClean="0"/>
              <a:t>Cardiac muscle</a:t>
            </a:r>
          </a:p>
          <a:p>
            <a:pPr marL="609600" indent="-609600" algn="ctr">
              <a:buNone/>
            </a:pPr>
            <a:endParaRPr lang="en-US" altLang="en-US" dirty="0" smtClean="0"/>
          </a:p>
          <a:p>
            <a:pPr marL="609600" indent="-609600" algn="ctr">
              <a:buNone/>
            </a:pPr>
            <a:r>
              <a:rPr lang="en-US" altLang="en-US" dirty="0" smtClean="0"/>
              <a:t>3. Smooth muscle</a:t>
            </a:r>
          </a:p>
        </p:txBody>
      </p:sp>
    </p:spTree>
    <p:extLst>
      <p:ext uri="{BB962C8B-B14F-4D97-AF65-F5344CB8AC3E}">
        <p14:creationId xmlns:p14="http://schemas.microsoft.com/office/powerpoint/2010/main" val="283928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0"/>
            <a:ext cx="9144000" cy="6096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</a:pPr>
            <a:r>
              <a:rPr lang="en-US" altLang="en-US" sz="2400"/>
              <a:t> Every muscle contraction is preceded by a nerve impulse from </a:t>
            </a:r>
          </a:p>
          <a:p>
            <a:pPr eaLnBrk="1" hangingPunct="1">
              <a:buFontTx/>
              <a:buNone/>
            </a:pPr>
            <a:r>
              <a:rPr lang="en-US" altLang="en-US" sz="2400"/>
              <a:t>the CNS.</a:t>
            </a:r>
            <a:endParaRPr lang="en-US" altLang="en-US" smtClean="0"/>
          </a:p>
        </p:txBody>
      </p:sp>
      <p:pic>
        <p:nvPicPr>
          <p:cNvPr id="286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5788"/>
            <a:ext cx="6400800" cy="627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8"/>
          <p:cNvSpPr>
            <a:spLocks noChangeArrowheads="1"/>
          </p:cNvSpPr>
          <p:nvPr/>
        </p:nvSpPr>
        <p:spPr bwMode="auto">
          <a:xfrm>
            <a:off x="2768600" y="1657351"/>
            <a:ext cx="149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Motor nerve</a:t>
            </a:r>
          </a:p>
        </p:txBody>
      </p:sp>
      <p:sp>
        <p:nvSpPr>
          <p:cNvPr id="28677" name="Rectangle 9"/>
          <p:cNvSpPr>
            <a:spLocks noChangeArrowheads="1"/>
          </p:cNvSpPr>
          <p:nvPr/>
        </p:nvSpPr>
        <p:spPr bwMode="auto">
          <a:xfrm>
            <a:off x="2667000" y="2971801"/>
            <a:ext cx="1733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Muscle fibers</a:t>
            </a:r>
          </a:p>
          <a:p>
            <a:r>
              <a:rPr lang="en-US" altLang="en-US" b="1"/>
              <a:t>innervated by </a:t>
            </a:r>
          </a:p>
          <a:p>
            <a:r>
              <a:rPr lang="en-US" altLang="en-US" b="1"/>
              <a:t>single motor</a:t>
            </a:r>
          </a:p>
          <a:p>
            <a:r>
              <a:rPr lang="en-US" altLang="en-US" b="1"/>
              <a:t>neuron</a:t>
            </a:r>
          </a:p>
        </p:txBody>
      </p:sp>
      <p:sp>
        <p:nvSpPr>
          <p:cNvPr id="28678" name="Rectangle 10"/>
          <p:cNvSpPr>
            <a:spLocks noChangeArrowheads="1"/>
          </p:cNvSpPr>
          <p:nvPr/>
        </p:nvSpPr>
        <p:spPr bwMode="auto">
          <a:xfrm>
            <a:off x="2514600" y="4419600"/>
            <a:ext cx="1860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</a:rPr>
              <a:t>Neuromuscular</a:t>
            </a:r>
          </a:p>
          <a:p>
            <a:r>
              <a:rPr lang="en-US" altLang="en-US" b="1">
                <a:solidFill>
                  <a:srgbClr val="000000"/>
                </a:solidFill>
              </a:rPr>
              <a:t>junctions</a:t>
            </a:r>
          </a:p>
        </p:txBody>
      </p:sp>
      <p:sp>
        <p:nvSpPr>
          <p:cNvPr id="28679" name="Rectangle 11"/>
          <p:cNvSpPr>
            <a:spLocks noChangeArrowheads="1"/>
          </p:cNvSpPr>
          <p:nvPr/>
        </p:nvSpPr>
        <p:spPr bwMode="auto">
          <a:xfrm>
            <a:off x="1676400" y="3149600"/>
            <a:ext cx="819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Motor</a:t>
            </a:r>
          </a:p>
          <a:p>
            <a:r>
              <a:rPr lang="en-US" altLang="en-US" b="1"/>
              <a:t>unit</a:t>
            </a:r>
          </a:p>
        </p:txBody>
      </p:sp>
      <p:sp>
        <p:nvSpPr>
          <p:cNvPr id="28680" name="Line 12"/>
          <p:cNvSpPr>
            <a:spLocks noChangeShapeType="1"/>
          </p:cNvSpPr>
          <p:nvPr/>
        </p:nvSpPr>
        <p:spPr bwMode="auto">
          <a:xfrm flipH="1">
            <a:off x="2514600" y="16764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Line 13"/>
          <p:cNvSpPr>
            <a:spLocks noChangeShapeType="1"/>
          </p:cNvSpPr>
          <p:nvPr/>
        </p:nvSpPr>
        <p:spPr bwMode="auto">
          <a:xfrm flipH="1">
            <a:off x="2514600" y="52578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Line 14"/>
          <p:cNvSpPr>
            <a:spLocks noChangeShapeType="1"/>
          </p:cNvSpPr>
          <p:nvPr/>
        </p:nvSpPr>
        <p:spPr bwMode="auto">
          <a:xfrm>
            <a:off x="2514600" y="1676400"/>
            <a:ext cx="0" cy="3594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Line 15"/>
          <p:cNvSpPr>
            <a:spLocks noChangeShapeType="1"/>
          </p:cNvSpPr>
          <p:nvPr/>
        </p:nvSpPr>
        <p:spPr bwMode="auto">
          <a:xfrm flipH="1">
            <a:off x="2362200" y="35814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Line 16"/>
          <p:cNvSpPr>
            <a:spLocks noChangeShapeType="1"/>
          </p:cNvSpPr>
          <p:nvPr/>
        </p:nvSpPr>
        <p:spPr bwMode="auto">
          <a:xfrm flipH="1" flipV="1">
            <a:off x="4343400" y="1828800"/>
            <a:ext cx="1295400" cy="762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17"/>
          <p:cNvSpPr>
            <a:spLocks noChangeShapeType="1"/>
          </p:cNvSpPr>
          <p:nvPr/>
        </p:nvSpPr>
        <p:spPr bwMode="auto">
          <a:xfrm flipH="1">
            <a:off x="4349750" y="319405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Line 18"/>
          <p:cNvSpPr>
            <a:spLocks noChangeShapeType="1"/>
          </p:cNvSpPr>
          <p:nvPr/>
        </p:nvSpPr>
        <p:spPr bwMode="auto">
          <a:xfrm flipH="1">
            <a:off x="4648200" y="2209800"/>
            <a:ext cx="1219200" cy="99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Line 19"/>
          <p:cNvSpPr>
            <a:spLocks noChangeShapeType="1"/>
          </p:cNvSpPr>
          <p:nvPr/>
        </p:nvSpPr>
        <p:spPr bwMode="auto">
          <a:xfrm flipV="1">
            <a:off x="4648200" y="2895600"/>
            <a:ext cx="914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Line 20"/>
          <p:cNvSpPr>
            <a:spLocks noChangeShapeType="1"/>
          </p:cNvSpPr>
          <p:nvPr/>
        </p:nvSpPr>
        <p:spPr bwMode="auto">
          <a:xfrm flipH="1">
            <a:off x="4349750" y="32004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Line 21"/>
          <p:cNvSpPr>
            <a:spLocks noChangeShapeType="1"/>
          </p:cNvSpPr>
          <p:nvPr/>
        </p:nvSpPr>
        <p:spPr bwMode="auto">
          <a:xfrm>
            <a:off x="4648200" y="3200400"/>
            <a:ext cx="12192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Line 22"/>
          <p:cNvSpPr>
            <a:spLocks noChangeShapeType="1"/>
          </p:cNvSpPr>
          <p:nvPr/>
        </p:nvSpPr>
        <p:spPr bwMode="auto">
          <a:xfrm flipH="1">
            <a:off x="4572000" y="46482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Line 26"/>
          <p:cNvSpPr>
            <a:spLocks noChangeShapeType="1"/>
          </p:cNvSpPr>
          <p:nvPr/>
        </p:nvSpPr>
        <p:spPr bwMode="auto">
          <a:xfrm flipV="1">
            <a:off x="4800600" y="1524000"/>
            <a:ext cx="2559050" cy="3048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2" name="Line 31"/>
          <p:cNvSpPr>
            <a:spLocks noChangeShapeType="1"/>
          </p:cNvSpPr>
          <p:nvPr/>
        </p:nvSpPr>
        <p:spPr bwMode="auto">
          <a:xfrm>
            <a:off x="4800600" y="4572000"/>
            <a:ext cx="2057400" cy="9144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Line 36"/>
          <p:cNvSpPr>
            <a:spLocks noChangeShapeType="1"/>
          </p:cNvSpPr>
          <p:nvPr/>
        </p:nvSpPr>
        <p:spPr bwMode="auto">
          <a:xfrm flipV="1">
            <a:off x="4800600" y="2438400"/>
            <a:ext cx="2362200" cy="21336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6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 smtClean="0"/>
              <a:t>Neuromuscular Junction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1164" y="1063337"/>
            <a:ext cx="9144000" cy="5638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smtClean="0">
                <a:solidFill>
                  <a:schemeClr val="tx1"/>
                </a:solidFill>
              </a:rPr>
              <a:t>Synaptic knob, terminal or bouton – bulbous swelling at the end of a motor nerve above the motor end plate on the muscle fiber.</a:t>
            </a:r>
          </a:p>
          <a:p>
            <a:pPr eaLnBrk="1" hangingPunct="1">
              <a:buFontTx/>
              <a:buNone/>
            </a:pPr>
            <a:endParaRPr lang="en-US" alt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Synaptic cleft – gap between the synaptic knob and the motor end plate.</a:t>
            </a:r>
          </a:p>
          <a:p>
            <a:pPr eaLnBrk="1" hangingPunct="1">
              <a:buFontTx/>
              <a:buNone/>
            </a:pPr>
            <a:endParaRPr lang="en-US" alt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Synaptic vesicles </a:t>
            </a:r>
            <a:r>
              <a:rPr lang="en-US" altLang="en-US" dirty="0" smtClean="0"/>
              <a:t>– small packets of neurotransmitter chemical (e.g. acetylcholine, norepinephrine, etc.)</a:t>
            </a:r>
          </a:p>
        </p:txBody>
      </p:sp>
    </p:spTree>
    <p:extLst>
      <p:ext uri="{BB962C8B-B14F-4D97-AF65-F5344CB8AC3E}">
        <p14:creationId xmlns:p14="http://schemas.microsoft.com/office/powerpoint/2010/main" val="7969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 smtClean="0"/>
              <a:t>SEM of Neuromuscular Junction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                                 </a:t>
            </a:r>
          </a:p>
        </p:txBody>
      </p:sp>
      <p:pic>
        <p:nvPicPr>
          <p:cNvPr id="32772" name="Picture 4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8458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74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                                       </a:t>
            </a:r>
          </a:p>
        </p:txBody>
      </p:sp>
      <p:pic>
        <p:nvPicPr>
          <p:cNvPr id="33795" name="Picture 5" descr="10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04800"/>
            <a:ext cx="8410575" cy="63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0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82" y="105352"/>
            <a:ext cx="7356763" cy="106882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 smtClean="0"/>
              <a:t>Skeletal muscle fiber types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8655" y="1288473"/>
            <a:ext cx="5074227" cy="5257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 smtClean="0"/>
              <a:t>Skeletal muscle is composed of 3 different fiber types:</a:t>
            </a:r>
          </a:p>
          <a:p>
            <a:pPr lvl="1" eaLnBrk="1" hangingPunct="1"/>
            <a:r>
              <a:rPr lang="en-US" altLang="en-US" dirty="0" smtClean="0"/>
              <a:t>The fiber type is based on the biochemical process for making ATP and how fast the fibers contract.</a:t>
            </a:r>
          </a:p>
          <a:p>
            <a:pPr lvl="1" eaLnBrk="1" hangingPunct="1">
              <a:buFontTx/>
              <a:buNone/>
            </a:pPr>
            <a:endParaRPr lang="en-US" altLang="en-US" dirty="0" smtClean="0"/>
          </a:p>
          <a:p>
            <a:pPr lvl="1" eaLnBrk="1" hangingPunct="1"/>
            <a:r>
              <a:rPr lang="en-US" altLang="en-US" dirty="0" smtClean="0"/>
              <a:t>Red or slow oxidative fibers [dark staining (R)]</a:t>
            </a:r>
          </a:p>
          <a:p>
            <a:pPr lvl="1" eaLnBrk="1" hangingPunct="1"/>
            <a:r>
              <a:rPr lang="en-US" altLang="en-US" dirty="0" smtClean="0"/>
              <a:t>Intermediate or Fast oxidative fibers [lighter (I) staining)</a:t>
            </a:r>
          </a:p>
          <a:p>
            <a:pPr lvl="1" eaLnBrk="1" hangingPunct="1"/>
            <a:r>
              <a:rPr lang="en-US" altLang="en-US" dirty="0" smtClean="0"/>
              <a:t>Fast glycolytic fibers [white (W) or non staining]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722" y="1439134"/>
            <a:ext cx="6480610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0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838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mtClean="0"/>
              <a:t>Fiber type characteristics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445" y="838200"/>
            <a:ext cx="5271655" cy="5867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dirty="0" smtClean="0"/>
              <a:t>Slow oxidative (R):</a:t>
            </a:r>
          </a:p>
          <a:p>
            <a:pPr lvl="1" eaLnBrk="1" hangingPunct="1"/>
            <a:r>
              <a:rPr lang="en-US" altLang="en-US" dirty="0" smtClean="0"/>
              <a:t>Dark staining red in color = abundant myoglobin</a:t>
            </a:r>
          </a:p>
          <a:p>
            <a:pPr lvl="1" eaLnBrk="1" hangingPunct="1"/>
            <a:r>
              <a:rPr lang="en-US" altLang="en-US" dirty="0" smtClean="0"/>
              <a:t>Manufactures ATP by aerobic glycolysis</a:t>
            </a:r>
          </a:p>
          <a:p>
            <a:pPr lvl="1" eaLnBrk="1" hangingPunct="1"/>
            <a:r>
              <a:rPr lang="en-US" altLang="en-US" dirty="0" smtClean="0"/>
              <a:t>Contract slowly and are more resistant to fatigue.</a:t>
            </a:r>
          </a:p>
          <a:p>
            <a:pPr lvl="1" eaLnBrk="1" hangingPunct="1"/>
            <a:r>
              <a:rPr lang="en-US" altLang="en-US" dirty="0" smtClean="0"/>
              <a:t> Ex. back muscles and support muscles</a:t>
            </a:r>
          </a:p>
          <a:p>
            <a:pPr eaLnBrk="1" hangingPunct="1"/>
            <a:r>
              <a:rPr lang="en-US" altLang="en-US" dirty="0" smtClean="0"/>
              <a:t>Intermediate Fast oxidative (I):</a:t>
            </a:r>
          </a:p>
          <a:p>
            <a:pPr lvl="1" eaLnBrk="1" hangingPunct="1"/>
            <a:r>
              <a:rPr lang="en-US" altLang="en-US" dirty="0" smtClean="0"/>
              <a:t>Stains less darkly than Red but slightly larger</a:t>
            </a:r>
          </a:p>
          <a:p>
            <a:pPr lvl="1" eaLnBrk="1" hangingPunct="1"/>
            <a:r>
              <a:rPr lang="en-US" altLang="en-US" dirty="0" smtClean="0"/>
              <a:t>Produce ATP via aerobic metabolism like slow</a:t>
            </a:r>
          </a:p>
          <a:p>
            <a:pPr lvl="1" eaLnBrk="1" hangingPunct="1"/>
            <a:r>
              <a:rPr lang="en-US" altLang="en-US" dirty="0" smtClean="0"/>
              <a:t>Contract faster and more powerfully than slow</a:t>
            </a:r>
          </a:p>
          <a:p>
            <a:pPr lvl="1" eaLnBrk="1" hangingPunct="1"/>
            <a:r>
              <a:rPr lang="en-US" altLang="en-US" dirty="0" smtClean="0"/>
              <a:t>Abundant in lower limbs = contract for long periods 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768" y="1428743"/>
            <a:ext cx="6480610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73" y="160338"/>
            <a:ext cx="4658591" cy="97227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Fiber type characteristics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73" y="1485901"/>
            <a:ext cx="5874327" cy="45259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>
                <a:solidFill>
                  <a:schemeClr val="tx1"/>
                </a:solidFill>
              </a:rPr>
              <a:t>White or Fast glycolytic fibers (W):</a:t>
            </a:r>
          </a:p>
          <a:p>
            <a:pPr lvl="1" eaLnBrk="1" hangingPunct="1"/>
            <a:r>
              <a:rPr lang="en-US" altLang="en-US" dirty="0" smtClean="0"/>
              <a:t>Stain a pale color due to little myoglobin.</a:t>
            </a:r>
          </a:p>
          <a:p>
            <a:pPr lvl="1" eaLnBrk="1" hangingPunct="1"/>
            <a:r>
              <a:rPr lang="en-US" altLang="en-US" dirty="0" smtClean="0"/>
              <a:t>Largest in diameter of all three fiber types</a:t>
            </a:r>
          </a:p>
          <a:p>
            <a:pPr lvl="1" eaLnBrk="1" hangingPunct="1"/>
            <a:r>
              <a:rPr lang="en-US" altLang="en-US" dirty="0" smtClean="0"/>
              <a:t>Depend on anaerobic </a:t>
            </a:r>
            <a:r>
              <a:rPr lang="en-US" altLang="en-US" dirty="0" err="1" smtClean="0"/>
              <a:t>glycogenolysis</a:t>
            </a:r>
            <a:r>
              <a:rPr lang="en-US" altLang="en-US" dirty="0" smtClean="0"/>
              <a:t> to make ATP.</a:t>
            </a:r>
          </a:p>
          <a:p>
            <a:pPr lvl="1" eaLnBrk="1" hangingPunct="1"/>
            <a:r>
              <a:rPr lang="en-US" altLang="en-US" dirty="0" smtClean="0"/>
              <a:t>Contract rapidly and fatigue easily.</a:t>
            </a:r>
          </a:p>
          <a:p>
            <a:pPr lvl="1" eaLnBrk="1" hangingPunct="1"/>
            <a:r>
              <a:rPr lang="en-US" altLang="en-US" dirty="0" smtClean="0"/>
              <a:t>More prominent in upper limbs for large work loads.</a:t>
            </a:r>
          </a:p>
          <a:p>
            <a:pPr lvl="1" eaLnBrk="1" hangingPunct="1"/>
            <a:r>
              <a:rPr lang="en-US" altLang="en-US" dirty="0" smtClean="0"/>
              <a:t>Majority of fibers in body are white.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350" y="1641769"/>
            <a:ext cx="5303520" cy="405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90154" y="0"/>
            <a:ext cx="4045527" cy="9906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838200" indent="-838200"/>
            <a:r>
              <a:rPr lang="en-US" altLang="en-US" dirty="0" smtClean="0">
                <a:solidFill>
                  <a:schemeClr val="tx1"/>
                </a:solidFill>
              </a:rPr>
              <a:t>Cardiac muscle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6582" y="1111827"/>
            <a:ext cx="3938154" cy="47244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Characterized by: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	- cross-striations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	- intercalated discs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	- </a:t>
            </a:r>
            <a:r>
              <a:rPr lang="en-US" altLang="en-US" dirty="0" err="1" smtClean="0"/>
              <a:t>uni</a:t>
            </a:r>
            <a:r>
              <a:rPr lang="en-US" altLang="en-US" dirty="0" smtClean="0"/>
              <a:t>-nucleate cells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	- automaticity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	-Composed of the same contractile proteins as skeletal muscle.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221" y="1111827"/>
            <a:ext cx="6858594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0"/>
            <a:ext cx="8229600" cy="685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                                 </a:t>
            </a:r>
          </a:p>
        </p:txBody>
      </p:sp>
      <p:pic>
        <p:nvPicPr>
          <p:cNvPr id="41987" name="Picture 5" descr="f10-15b_cardiac_muscle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418" y="1285009"/>
            <a:ext cx="8153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477" y="0"/>
            <a:ext cx="432853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49827" y="112713"/>
            <a:ext cx="4887190" cy="914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Smooth muscle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827" y="1784061"/>
            <a:ext cx="3505200" cy="26632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 smtClean="0"/>
              <a:t>Characterized by:</a:t>
            </a:r>
          </a:p>
          <a:p>
            <a:pPr lvl="1" eaLnBrk="1" hangingPunct="1"/>
            <a:r>
              <a:rPr lang="en-US" altLang="en-US" dirty="0" smtClean="0"/>
              <a:t>Spindle shaped cells</a:t>
            </a:r>
          </a:p>
          <a:p>
            <a:pPr lvl="1" eaLnBrk="1" hangingPunct="1"/>
            <a:r>
              <a:rPr lang="en-US" altLang="en-US" dirty="0" err="1" smtClean="0"/>
              <a:t>Uni</a:t>
            </a:r>
            <a:r>
              <a:rPr lang="en-US" altLang="en-US" dirty="0" smtClean="0"/>
              <a:t>-nucleate cells</a:t>
            </a:r>
          </a:p>
          <a:p>
            <a:pPr lvl="1" eaLnBrk="1" hangingPunct="1"/>
            <a:r>
              <a:rPr lang="en-US" altLang="en-US" dirty="0" smtClean="0"/>
              <a:t>Involuntary control</a:t>
            </a:r>
          </a:p>
          <a:p>
            <a:pPr lvl="1" eaLnBrk="1" hangingPunct="1"/>
            <a:r>
              <a:rPr lang="en-US" altLang="en-US" dirty="0" smtClean="0"/>
              <a:t>Found in walls of hollow organs, blood vessels and glands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91" t="11589" r="1993" b="12752"/>
          <a:stretch/>
        </p:blipFill>
        <p:spPr>
          <a:xfrm>
            <a:off x="3855027" y="1288473"/>
            <a:ext cx="8084128" cy="47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8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58982" y="238991"/>
            <a:ext cx="5708073" cy="838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Skeletal Muscle</a:t>
            </a:r>
            <a:r>
              <a:rPr lang="en-US" altLang="en-US" dirty="0" smtClean="0"/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2510" y="1582881"/>
            <a:ext cx="7518267" cy="441267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en-US" altLang="en-US" b="1" dirty="0" smtClean="0"/>
              <a:t>Cells are long and cylindrical in shape</a:t>
            </a:r>
          </a:p>
          <a:p>
            <a:pPr eaLnBrk="1" hangingPunct="1"/>
            <a:r>
              <a:rPr lang="en-US" altLang="en-US" b="1" dirty="0" smtClean="0"/>
              <a:t>Cells are multi-nucleated</a:t>
            </a:r>
          </a:p>
          <a:p>
            <a:pPr eaLnBrk="1" hangingPunct="1"/>
            <a:r>
              <a:rPr lang="en-US" altLang="en-US" b="1" dirty="0" smtClean="0"/>
              <a:t>Cross-striations present</a:t>
            </a:r>
          </a:p>
          <a:p>
            <a:pPr eaLnBrk="1" hangingPunct="1"/>
            <a:r>
              <a:rPr lang="en-US" altLang="en-US" b="1" dirty="0" smtClean="0"/>
              <a:t>Under voluntary </a:t>
            </a:r>
            <a:r>
              <a:rPr lang="en-US" altLang="en-US" b="1" dirty="0" smtClean="0"/>
              <a:t>control</a:t>
            </a:r>
          </a:p>
          <a:p>
            <a:r>
              <a:rPr lang="en-US" altLang="en-US" b="1" dirty="0"/>
              <a:t>Sarcomere is contractile unit of skeletal muscle; defined as the distance between 2 “Z” discs</a:t>
            </a:r>
            <a:r>
              <a:rPr lang="en-US" altLang="en-US" b="1" dirty="0" smtClean="0"/>
              <a:t>.</a:t>
            </a:r>
            <a:endParaRPr lang="en-US" altLang="en-US" b="1" dirty="0" smtClean="0"/>
          </a:p>
          <a:p>
            <a:pPr eaLnBrk="1" hangingPunct="1"/>
            <a:r>
              <a:rPr lang="en-US" altLang="en-US" b="1" dirty="0" smtClean="0"/>
              <a:t>Contractile proteins: actin, myosin and tinin.</a:t>
            </a:r>
          </a:p>
          <a:p>
            <a:pPr eaLnBrk="1" hangingPunct="1"/>
            <a:r>
              <a:rPr lang="en-US" altLang="en-US" b="1" dirty="0" smtClean="0"/>
              <a:t>Regulatory proteins: troponin and tropomyosin</a:t>
            </a:r>
            <a:r>
              <a:rPr lang="en-US" altLang="en-US" b="1" dirty="0" smtClean="0"/>
              <a:t>.</a:t>
            </a:r>
            <a:endParaRPr lang="en-US" altLang="en-US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52" t="2145" r="-1652" b="66147"/>
          <a:stretch/>
        </p:blipFill>
        <p:spPr>
          <a:xfrm>
            <a:off x="8216659" y="1582881"/>
            <a:ext cx="3657600" cy="1766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499" y="3258391"/>
            <a:ext cx="3931920" cy="282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6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52400"/>
            <a:ext cx="8229600" cy="6705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                                  </a:t>
            </a:r>
          </a:p>
        </p:txBody>
      </p:sp>
      <p:pic>
        <p:nvPicPr>
          <p:cNvPr id="44035" name="Picture 5" descr="f10-16_smooth_muscle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2559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table10-6p-316bl_appear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3429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table10-6p-316br_locati_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10000"/>
            <a:ext cx="3200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32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1295400"/>
          </a:xfrm>
        </p:spPr>
        <p:txBody>
          <a:bodyPr/>
          <a:lstStyle/>
          <a:p>
            <a:pPr eaLnBrk="1" hangingPunct="1"/>
            <a:r>
              <a:rPr lang="en-US" altLang="en-US" sz="4000" b="1" i="1" dirty="0" smtClean="0">
                <a:solidFill>
                  <a:srgbClr val="FF0000"/>
                </a:solidFill>
              </a:rPr>
              <a:t>BY THE END OF THIS LECTURE</a:t>
            </a:r>
            <a:br>
              <a:rPr lang="en-US" altLang="en-US" sz="4000" b="1" i="1" dirty="0" smtClean="0">
                <a:solidFill>
                  <a:srgbClr val="FF0000"/>
                </a:solidFill>
              </a:rPr>
            </a:br>
            <a:r>
              <a:rPr lang="en-US" altLang="en-US" sz="4000" b="1" i="1" dirty="0" smtClean="0">
                <a:solidFill>
                  <a:srgbClr val="FF0000"/>
                </a:solidFill>
              </a:rPr>
              <a:t>I CAN ….</a:t>
            </a:r>
            <a:endParaRPr lang="en-US" altLang="en-US" sz="4000" b="1" i="1" dirty="0">
              <a:solidFill>
                <a:srgbClr val="FF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9482" y="1575954"/>
            <a:ext cx="9286009" cy="408709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609600" indent="-609600"/>
            <a:endParaRPr lang="en-US" altLang="en-US" dirty="0" smtClean="0">
              <a:solidFill>
                <a:srgbClr val="FFFF00"/>
              </a:solidFill>
            </a:endParaRPr>
          </a:p>
          <a:p>
            <a:pPr marL="609600" indent="-609600" algn="l">
              <a:buFontTx/>
              <a:buAutoNum type="arabicPeriod"/>
            </a:pPr>
            <a:r>
              <a:rPr lang="en-US" altLang="en-US" dirty="0" smtClean="0"/>
              <a:t>Describe and identify the 3 major muscle groups (skeletal, cardiac and, smooth).</a:t>
            </a:r>
          </a:p>
          <a:p>
            <a:pPr marL="609600" indent="-609600" algn="l">
              <a:buFontTx/>
              <a:buAutoNum type="arabicPeriod"/>
            </a:pPr>
            <a:r>
              <a:rPr lang="en-US" altLang="en-US" dirty="0" smtClean="0"/>
              <a:t>Describe the general anatomy of muscles.</a:t>
            </a:r>
          </a:p>
          <a:p>
            <a:pPr marL="609600" indent="-609600" algn="l">
              <a:buFontTx/>
              <a:buAutoNum type="arabicPeriod"/>
            </a:pPr>
            <a:r>
              <a:rPr lang="en-US" altLang="en-US" dirty="0" smtClean="0"/>
              <a:t>Describe the ultra-structure of skeletal muscle and its role in muscle contraction.</a:t>
            </a:r>
          </a:p>
          <a:p>
            <a:pPr marL="609600" indent="-609600" algn="l">
              <a:buFontTx/>
              <a:buAutoNum type="arabicPeriod"/>
            </a:pPr>
            <a:r>
              <a:rPr lang="en-US" altLang="en-US" dirty="0" smtClean="0"/>
              <a:t>Describe nerve-muscle relationship, the motor unit and the neuromuscular junction.</a:t>
            </a:r>
          </a:p>
          <a:p>
            <a:pPr marL="609600" indent="-609600" algn="l">
              <a:buFontTx/>
              <a:buAutoNum type="arabicPeriod"/>
            </a:pPr>
            <a:r>
              <a:rPr lang="en-US" altLang="en-US" dirty="0" smtClean="0"/>
              <a:t>Define the physiologic fiber types of muscle.</a:t>
            </a:r>
          </a:p>
        </p:txBody>
      </p:sp>
    </p:spTree>
    <p:extLst>
      <p:ext uri="{BB962C8B-B14F-4D97-AF65-F5344CB8AC3E}">
        <p14:creationId xmlns:p14="http://schemas.microsoft.com/office/powerpoint/2010/main" val="18176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                         </a:t>
            </a:r>
          </a:p>
        </p:txBody>
      </p:sp>
      <p:pic>
        <p:nvPicPr>
          <p:cNvPr id="8195" name="Picture 5" descr="10_06t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1113"/>
            <a:ext cx="448945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64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 smtClean="0"/>
              <a:t>Prefixes referring to Skeletal Muscle Tissue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 err="1" smtClean="0"/>
              <a:t>Myo</a:t>
            </a:r>
            <a:r>
              <a:rPr lang="en-US" altLang="en-US" dirty="0" smtClean="0"/>
              <a:t>- and </a:t>
            </a:r>
            <a:r>
              <a:rPr lang="en-US" altLang="en-US" dirty="0" err="1" smtClean="0"/>
              <a:t>Sarco</a:t>
            </a:r>
            <a:r>
              <a:rPr lang="en-US" altLang="en-US" dirty="0" smtClean="0"/>
              <a:t>-</a:t>
            </a:r>
          </a:p>
          <a:p>
            <a:pPr eaLnBrk="1" hangingPunct="1"/>
            <a:r>
              <a:rPr lang="en-US" altLang="en-US" dirty="0" smtClean="0"/>
              <a:t>Myofibril, myofilament, endomysium, perimysium, epimysium</a:t>
            </a:r>
          </a:p>
          <a:p>
            <a:pPr eaLnBrk="1" hangingPunct="1"/>
            <a:r>
              <a:rPr lang="en-US" altLang="en-US" dirty="0" smtClean="0"/>
              <a:t>Sarcolemma, sarcoplasm, sarcoplasmic reticulum, sarcomere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8403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10_01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6663" y="232063"/>
            <a:ext cx="5410200" cy="6553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5046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10_01b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228600"/>
            <a:ext cx="5181600" cy="640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129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4000" dirty="0"/>
              <a:t> </a:t>
            </a:r>
            <a:r>
              <a:rPr lang="en-US" altLang="en-US" sz="4000" dirty="0">
                <a:solidFill>
                  <a:srgbClr val="FFFF00"/>
                </a:solidFill>
              </a:rPr>
              <a:t>Connective tissues and fascicles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9373" y="1219201"/>
            <a:ext cx="9144000" cy="53641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 smtClean="0"/>
              <a:t>Myofibril- composed of bundles of myofilaments</a:t>
            </a:r>
          </a:p>
          <a:p>
            <a:pPr eaLnBrk="1" hangingPunct="1"/>
            <a:r>
              <a:rPr lang="en-US" altLang="en-US" dirty="0" smtClean="0"/>
              <a:t>Endomysium- areolar CT covering each muscle fiber and binding it to its neighbors.</a:t>
            </a:r>
          </a:p>
          <a:p>
            <a:pPr eaLnBrk="1" hangingPunct="1"/>
            <a:r>
              <a:rPr lang="en-US" altLang="en-US" dirty="0" smtClean="0"/>
              <a:t>Perimysium- dense irregular CT covering muscle fascicles.</a:t>
            </a:r>
          </a:p>
          <a:p>
            <a:pPr eaLnBrk="1" hangingPunct="1"/>
            <a:r>
              <a:rPr lang="en-US" altLang="en-US" dirty="0" smtClean="0"/>
              <a:t>Fascicles- bundles of muscle fibers surrounded by perimysium.</a:t>
            </a:r>
          </a:p>
          <a:p>
            <a:pPr eaLnBrk="1" hangingPunct="1"/>
            <a:r>
              <a:rPr lang="en-US" altLang="en-US" dirty="0" smtClean="0"/>
              <a:t>Epimysium- covering of dense irregular CT surrounding the entire muscle.</a:t>
            </a:r>
          </a:p>
        </p:txBody>
      </p:sp>
    </p:spTree>
    <p:extLst>
      <p:ext uri="{BB962C8B-B14F-4D97-AF65-F5344CB8AC3E}">
        <p14:creationId xmlns:p14="http://schemas.microsoft.com/office/powerpoint/2010/main" val="241983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FFFF00"/>
                </a:solidFill>
              </a:rPr>
              <a:t>Skeletal Muscle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                              </a:t>
            </a:r>
          </a:p>
        </p:txBody>
      </p:sp>
      <p:pic>
        <p:nvPicPr>
          <p:cNvPr id="11268" name="Picture 5" descr="f10-1a_structural_organ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335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f10-1b-c_structural_org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4648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1981200" y="609600"/>
            <a:ext cx="320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FFF00"/>
                </a:solidFill>
              </a:rPr>
              <a:t>Whole muscle</a:t>
            </a:r>
          </a:p>
        </p:txBody>
      </p:sp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5638800" y="609601"/>
            <a:ext cx="4876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FFFF00"/>
                </a:solidFill>
              </a:rPr>
              <a:t>Single muscle fiber</a:t>
            </a:r>
          </a:p>
        </p:txBody>
      </p:sp>
    </p:spTree>
    <p:extLst>
      <p:ext uri="{BB962C8B-B14F-4D97-AF65-F5344CB8AC3E}">
        <p14:creationId xmlns:p14="http://schemas.microsoft.com/office/powerpoint/2010/main" val="258702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4A92657AC8FF9A4A91596B9D399F12E4" ma:contentTypeVersion="6" ma:contentTypeDescription="إنشاء مستند جديد." ma:contentTypeScope="" ma:versionID="a5ec0a34812a55ae8fda82776544fde2">
  <xsd:schema xmlns:xsd="http://www.w3.org/2001/XMLSchema" xmlns:xs="http://www.w3.org/2001/XMLSchema" xmlns:p="http://schemas.microsoft.com/office/2006/metadata/properties" xmlns:ns2="54d5cacb-3f10-421e-a398-7e2b8f3afbde" targetNamespace="http://schemas.microsoft.com/office/2006/metadata/properties" ma:root="true" ma:fieldsID="a28eff898f0e22e9aa2640c8ddc5bd8f" ns2:_="">
    <xsd:import namespace="54d5cacb-3f10-421e-a398-7e2b8f3afb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d5cacb-3f10-421e-a398-7e2b8f3afb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DCDB07-A5C2-4419-9633-7CD9ACFC9758}"/>
</file>

<file path=customXml/itemProps2.xml><?xml version="1.0" encoding="utf-8"?>
<ds:datastoreItem xmlns:ds="http://schemas.openxmlformats.org/officeDocument/2006/customXml" ds:itemID="{40B99E79-948C-4797-B509-04B28129F2AF}"/>
</file>

<file path=customXml/itemProps3.xml><?xml version="1.0" encoding="utf-8"?>
<ds:datastoreItem xmlns:ds="http://schemas.openxmlformats.org/officeDocument/2006/customXml" ds:itemID="{E28B89EC-5924-4316-B2A8-D238CF08A703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883</Words>
  <Application>Microsoft Office PowerPoint</Application>
  <PresentationFormat>Widescreen</PresentationFormat>
  <Paragraphs>165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GENERAL HISTOLOGY </vt:lpstr>
      <vt:lpstr>Three muscle tissues</vt:lpstr>
      <vt:lpstr>Skeletal Muscle </vt:lpstr>
      <vt:lpstr>PowerPoint Presentation</vt:lpstr>
      <vt:lpstr>Prefixes referring to Skeletal Muscle Tissue</vt:lpstr>
      <vt:lpstr>PowerPoint Presentation</vt:lpstr>
      <vt:lpstr>PowerPoint Presentation</vt:lpstr>
      <vt:lpstr> Connective tissues and fascicles</vt:lpstr>
      <vt:lpstr>Skeletal Muscle</vt:lpstr>
      <vt:lpstr>Skeletal Muscle Structure/ Organization</vt:lpstr>
      <vt:lpstr>Skeletal Muscle Fascicle Arrangements </vt:lpstr>
      <vt:lpstr>Terms to know and identify</vt:lpstr>
      <vt:lpstr>PowerPoint Presentation</vt:lpstr>
      <vt:lpstr>PowerPoint Presentation</vt:lpstr>
      <vt:lpstr>Molecular structure - Myofilaments</vt:lpstr>
      <vt:lpstr>Muscle contraction</vt:lpstr>
      <vt:lpstr>PowerPoint Presentation</vt:lpstr>
      <vt:lpstr>Neuromuscular control</vt:lpstr>
      <vt:lpstr>Neuromuscular control</vt:lpstr>
      <vt:lpstr>PowerPoint Presentation</vt:lpstr>
      <vt:lpstr>Neuromuscular Junction</vt:lpstr>
      <vt:lpstr>SEM of Neuromuscular Junction</vt:lpstr>
      <vt:lpstr>PowerPoint Presentation</vt:lpstr>
      <vt:lpstr>Skeletal muscle fiber types</vt:lpstr>
      <vt:lpstr>Fiber type characteristics</vt:lpstr>
      <vt:lpstr>Fiber type characteristics</vt:lpstr>
      <vt:lpstr>Cardiac muscle</vt:lpstr>
      <vt:lpstr>PowerPoint Presentation</vt:lpstr>
      <vt:lpstr>Smooth muscle</vt:lpstr>
      <vt:lpstr>PowerPoint Presentation</vt:lpstr>
      <vt:lpstr>BY THE END OF THIS LECTURE I CAN 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HISTOLOGY</dc:title>
  <dc:creator>Windows User</dc:creator>
  <cp:lastModifiedBy>Admin</cp:lastModifiedBy>
  <cp:revision>16</cp:revision>
  <dcterms:created xsi:type="dcterms:W3CDTF">2023-04-02T09:28:47Z</dcterms:created>
  <dcterms:modified xsi:type="dcterms:W3CDTF">2023-05-17T19:07:13Z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0x0101004A92657AC8FF9A4A91596B9D399F12E4</vt:lpwstr>
  </property>
</Properties>
</file>