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356" r:id="rId3"/>
    <p:sldId id="257" r:id="rId4"/>
    <p:sldId id="258" r:id="rId5"/>
    <p:sldId id="298" r:id="rId6"/>
    <p:sldId id="299" r:id="rId7"/>
    <p:sldId id="328" r:id="rId8"/>
    <p:sldId id="336" r:id="rId9"/>
    <p:sldId id="337" r:id="rId10"/>
    <p:sldId id="344" r:id="rId11"/>
    <p:sldId id="277" r:id="rId12"/>
    <p:sldId id="278" r:id="rId13"/>
    <p:sldId id="279" r:id="rId14"/>
    <p:sldId id="280" r:id="rId15"/>
    <p:sldId id="281" r:id="rId16"/>
    <p:sldId id="283" r:id="rId17"/>
    <p:sldId id="285" r:id="rId18"/>
    <p:sldId id="300" r:id="rId19"/>
    <p:sldId id="301" r:id="rId20"/>
    <p:sldId id="319" r:id="rId21"/>
    <p:sldId id="351" r:id="rId22"/>
    <p:sldId id="320" r:id="rId23"/>
    <p:sldId id="350" r:id="rId24"/>
    <p:sldId id="322" r:id="rId25"/>
    <p:sldId id="323" r:id="rId26"/>
    <p:sldId id="324" r:id="rId27"/>
    <p:sldId id="352" r:id="rId28"/>
    <p:sldId id="353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367" r:id="rId38"/>
    <p:sldId id="368" r:id="rId39"/>
    <p:sldId id="365" r:id="rId40"/>
    <p:sldId id="36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4FF40DB-9A93-4F5C-9143-7ACDD9D74EC0}">
          <p14:sldIdLst>
            <p14:sldId id="356"/>
            <p14:sldId id="257"/>
            <p14:sldId id="258"/>
            <p14:sldId id="298"/>
          </p14:sldIdLst>
        </p14:section>
        <p14:section name="Untitled Section" id="{826E0572-62CE-4F37-BA3A-7D47EC359583}">
          <p14:sldIdLst>
            <p14:sldId id="299"/>
            <p14:sldId id="328"/>
            <p14:sldId id="336"/>
            <p14:sldId id="337"/>
            <p14:sldId id="344"/>
            <p14:sldId id="277"/>
            <p14:sldId id="278"/>
            <p14:sldId id="279"/>
            <p14:sldId id="280"/>
            <p14:sldId id="281"/>
            <p14:sldId id="283"/>
            <p14:sldId id="285"/>
            <p14:sldId id="300"/>
            <p14:sldId id="301"/>
            <p14:sldId id="319"/>
            <p14:sldId id="351"/>
            <p14:sldId id="320"/>
            <p14:sldId id="350"/>
            <p14:sldId id="322"/>
            <p14:sldId id="323"/>
            <p14:sldId id="324"/>
            <p14:sldId id="352"/>
            <p14:sldId id="353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7"/>
            <p14:sldId id="368"/>
            <p14:sldId id="365"/>
            <p14:sldId id="3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7F828"/>
    <a:srgbClr val="00FF00"/>
    <a:srgbClr val="3EFC24"/>
    <a:srgbClr val="28F841"/>
    <a:srgbClr val="63D848"/>
    <a:srgbClr val="008000"/>
    <a:srgbClr val="C05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24" autoAdjust="0"/>
  </p:normalViewPr>
  <p:slideViewPr>
    <p:cSldViewPr>
      <p:cViewPr varScale="1">
        <p:scale>
          <a:sx n="82" d="100"/>
          <a:sy n="82" d="100"/>
        </p:scale>
        <p:origin x="148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F048A0D-1855-4BDE-8AE5-E6B5C64FA607}" type="datetimeFigureOut">
              <a:rPr lang="ar-IQ" smtClean="0"/>
              <a:pPr/>
              <a:t>07/10/1443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C2EC33C-59DA-4DF1-9076-8CDC42CD07A9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185283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3706-9411-4591-909E-D666CA1D9EB9}" type="slidenum">
              <a:rPr lang="ar-IQ" smtClean="0"/>
              <a:pPr/>
              <a:t>1</a:t>
            </a:fld>
            <a:endParaRPr lang="ar-IQ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EC33C-59DA-4DF1-9076-8CDC42CD07A9}" type="slidenum">
              <a:rPr lang="ar-IQ" smtClean="0"/>
              <a:pPr/>
              <a:t>2</a:t>
            </a:fld>
            <a:endParaRPr lang="ar-IQ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 9 April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Al-Maathidy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 9 April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Al-Maathidy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 9 April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Al-Maathidy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Monday 9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Dr. Aiman Qais Al-Maathidy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08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Monday 9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Dr. Aiman Qais Al-Maathidy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5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Monday 9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Dr. Aiman Qais Al-Maathidy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94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Monday 9 April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Dr. Aiman Qais Al-Maathidy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48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Monday 9 April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Dr. Aiman Qais Al-Maathidy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7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Monday 9 April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Dr. Aiman Qais Al-Maathidy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633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Monday 9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Dr. Aiman Qais Al-Maathidy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1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Monday 9 April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Dr. Aiman Qais Al-Maathidy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87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 9 April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Al-Maathidy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Monday 9 April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Dr. Aiman Qais Al-Maathidy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36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Monday 9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Dr. Aiman Qais Al-Maathidy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46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Monday 9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Dr. Aiman Qais Al-Maathidy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2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 9 April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Al-Maathidy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 9 April 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Al-Maathidy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 9 April 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Al-Maathidy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 9 April 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Al-Maathidy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 9 April 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Al-Maathidy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 9 April 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Al-Maathidy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 9 April 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Al-Maathidy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Monday 9 April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Aiman Qais Al-Maathidy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Monday 9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Dr. Aiman Qais Al-Maathidy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0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058882"/>
            <a:ext cx="815340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UROGENITAL SYSTEM</a:t>
            </a:r>
          </a:p>
          <a:p>
            <a:pPr algn="ctr"/>
            <a:endParaRPr lang="en-US" sz="32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 rtl="0"/>
            <a:r>
              <a:rPr lang="en-US" sz="3200" b="1" i="1" dirty="0">
                <a:solidFill>
                  <a:srgbClr val="0000FF"/>
                </a:solidFill>
                <a:latin typeface="Candara" panose="020E0502030303020204" pitchFamily="34" charset="0"/>
              </a:rPr>
              <a:t>THE PERINEUM</a:t>
            </a:r>
          </a:p>
          <a:p>
            <a:pPr algn="ctr"/>
            <a:endParaRPr lang="en-US" sz="32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</a:p>
          <a:p>
            <a:pPr algn="ctr"/>
            <a:r>
              <a:rPr lang="en-US" sz="3200" b="1" i="1" dirty="0">
                <a:solidFill>
                  <a:srgbClr val="00FF00"/>
                </a:solidFill>
                <a:latin typeface="Candara" panose="020E0502030303020204" pitchFamily="34" charset="0"/>
              </a:rPr>
              <a:t>Surgical Anatomist</a:t>
            </a:r>
          </a:p>
          <a:p>
            <a:pPr algn="ctr"/>
            <a:endParaRPr lang="en-US" sz="32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lvl="0" algn="ctr"/>
            <a:r>
              <a:rPr lang="en-US" sz="2800" b="1" i="1" dirty="0">
                <a:solidFill>
                  <a:srgbClr val="0000FF"/>
                </a:solidFill>
                <a:latin typeface="Candara" panose="020E0502030303020204" pitchFamily="34" charset="0"/>
              </a:rPr>
              <a:t>College of Medicine /University Of  Mutah</a:t>
            </a:r>
            <a:endParaRPr lang="ar-IQ" sz="2800" b="1" i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14600" y="5502275"/>
            <a:ext cx="4419600" cy="365125"/>
          </a:xfrm>
        </p:spPr>
        <p:txBody>
          <a:bodyPr/>
          <a:lstStyle/>
          <a:p>
            <a:r>
              <a:rPr lang="en-US" sz="3200" b="1" i="1">
                <a:solidFill>
                  <a:srgbClr val="37F828"/>
                </a:solidFill>
                <a:latin typeface="Candara" panose="020E0502030303020204" pitchFamily="34" charset="0"/>
              </a:rPr>
              <a:t>Monday 9 April 2022</a:t>
            </a:r>
            <a:endParaRPr lang="en-US" sz="3200" b="1" i="1" dirty="0">
              <a:solidFill>
                <a:srgbClr val="37F828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138756-0D8B-7FA0-3FA0-D0B654D339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591" y="161278"/>
            <a:ext cx="2057400" cy="273844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Thursday 12 April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90BFA-AE61-8A03-79DE-2B5185FCB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295850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Qais Al-Maathidy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E36E7-A66E-80AD-E3B6-16845738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2344" y="246177"/>
            <a:ext cx="344455" cy="273844"/>
          </a:xfrm>
        </p:spPr>
        <p:txBody>
          <a:bodyPr/>
          <a:lstStyle/>
          <a:p>
            <a:fld id="{8AA5F3F5-94E7-4E78-8B1B-8E602C7F6849}" type="slidenum">
              <a:rPr lang="en-US" b="1" smtClean="0">
                <a:solidFill>
                  <a:srgbClr val="FF0000"/>
                </a:solidFill>
              </a:rPr>
              <a:t>10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215AE-B945-C0F1-BF01-CD9F3D4ECDFD}"/>
              </a:ext>
            </a:extLst>
          </p:cNvPr>
          <p:cNvSpPr txBox="1"/>
          <p:nvPr/>
        </p:nvSpPr>
        <p:spPr>
          <a:xfrm>
            <a:off x="117216" y="687412"/>
            <a:ext cx="902678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Each crus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is attached to the side of the pubic arch and is covered on its outer surface by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ischiocavernosus muscle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defTabSz="685800"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bulb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is continued forward into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body of the penis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and forms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corpus spongiosum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defTabSz="685800"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two crura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converge anteriorly and come to lie side by side in the dorsal part of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body of the penis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, forming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corpora cavernosa </a:t>
            </a:r>
            <a:endParaRPr lang="ar-IQ" sz="2400" b="1" dirty="0">
              <a:solidFill>
                <a:prstClr val="black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4CF357-60D6-6D57-F23C-85E166F2171C}"/>
              </a:ext>
            </a:extLst>
          </p:cNvPr>
          <p:cNvSpPr/>
          <p:nvPr/>
        </p:nvSpPr>
        <p:spPr>
          <a:xfrm>
            <a:off x="117216" y="76200"/>
            <a:ext cx="1122423" cy="584775"/>
          </a:xfrm>
          <a:prstGeom prst="rect">
            <a:avLst/>
          </a:prstGeom>
          <a:ln w="57150">
            <a:solidFill>
              <a:srgbClr val="3EFC24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Penis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404B0F9-F246-7A7F-DAB2-97E867A96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1055" t="15000" r="22070" b="13750"/>
          <a:stretch>
            <a:fillRect/>
          </a:stretch>
        </p:blipFill>
        <p:spPr bwMode="auto">
          <a:xfrm>
            <a:off x="4953002" y="3067892"/>
            <a:ext cx="3809998" cy="3619499"/>
          </a:xfrm>
          <a:prstGeom prst="rect">
            <a:avLst/>
          </a:prstGeom>
          <a:noFill/>
          <a:ln w="76200">
            <a:solidFill>
              <a:srgbClr val="3EFC24"/>
            </a:solidFill>
            <a:miter lim="800000"/>
            <a:headEnd/>
            <a:tailEnd/>
          </a:ln>
          <a:effectLst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4F6BEF4-C009-87E1-B331-C686831D6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1055" t="15937" r="23828" b="21250"/>
          <a:stretch>
            <a:fillRect/>
          </a:stretch>
        </p:blipFill>
        <p:spPr bwMode="auto">
          <a:xfrm>
            <a:off x="381000" y="3406026"/>
            <a:ext cx="3810000" cy="3315195"/>
          </a:xfrm>
          <a:prstGeom prst="rect">
            <a:avLst/>
          </a:prstGeom>
          <a:noFill/>
          <a:ln w="76200">
            <a:solidFill>
              <a:srgbClr val="3EFC24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86248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AA7632-2E42-2D5F-F912-70403B7B1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Thursday 12 April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F7CDC5-AC81-BBF3-6FAE-E93EE1FBF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Dr. Aiman Qais Al-Maathidy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B4171-F53B-C289-C625-3F744869B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F3F5-94E7-4E78-8B1B-8E602C7F6849}" type="slidenum">
              <a:rPr lang="en-US" b="1" smtClean="0">
                <a:solidFill>
                  <a:srgbClr val="0000FF"/>
                </a:solidFill>
              </a:rPr>
              <a:t>11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FA5E99-B76B-E286-EF2A-B790EBF888F6}"/>
              </a:ext>
            </a:extLst>
          </p:cNvPr>
          <p:cNvSpPr/>
          <p:nvPr/>
        </p:nvSpPr>
        <p:spPr>
          <a:xfrm>
            <a:off x="65688" y="136525"/>
            <a:ext cx="1122423" cy="584775"/>
          </a:xfrm>
          <a:prstGeom prst="rect">
            <a:avLst/>
          </a:prstGeom>
          <a:ln w="57150">
            <a:solidFill>
              <a:srgbClr val="3EFC24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Penis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A7F7C5-2D79-2C70-ABF1-6CCE27A0B923}"/>
              </a:ext>
            </a:extLst>
          </p:cNvPr>
          <p:cNvSpPr txBox="1"/>
          <p:nvPr/>
        </p:nvSpPr>
        <p:spPr>
          <a:xfrm>
            <a:off x="62578" y="918676"/>
            <a:ext cx="412471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Body of the Penis</a:t>
            </a:r>
          </a:p>
          <a:p>
            <a:pPr defTabSz="685800">
              <a:defRPr/>
            </a:pPr>
            <a:endParaRPr lang="en-US" sz="2400" b="1" dirty="0">
              <a:solidFill>
                <a:srgbClr val="0033CC"/>
              </a:solidFill>
              <a:latin typeface="Candara" panose="020E0502030303020204" pitchFamily="34" charset="0"/>
            </a:endParaRPr>
          </a:p>
          <a:p>
            <a:pPr defTabSz="685800">
              <a:defRPr/>
            </a:pPr>
            <a:r>
              <a:rPr lang="en-US" sz="2400" dirty="0">
                <a:solidFill>
                  <a:prstClr val="black"/>
                </a:solidFill>
                <a:latin typeface="Candara" panose="020E0502030303020204" pitchFamily="34" charset="0"/>
              </a:rPr>
              <a:t>is essentially composed of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three cylinders of erectile tissue</a:t>
            </a:r>
            <a:endParaRPr lang="en-US" sz="2400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 defTabSz="685800">
              <a:defRPr/>
            </a:pPr>
            <a:endParaRPr lang="en-US" sz="2400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 defTabSz="685800">
              <a:buFont typeface="Wingdings" pitchFamily="2" charset="2"/>
              <a:buChar char="ü"/>
              <a:defRPr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The erectile tissue is made up of two dorsally placed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corpora cavernosa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and</a:t>
            </a:r>
          </a:p>
          <a:p>
            <a:pPr defTabSz="685800">
              <a:defRPr/>
            </a:pPr>
            <a:endParaRPr lang="en-US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 defTabSz="685800">
              <a:buFont typeface="Wingdings" pitchFamily="2" charset="2"/>
              <a:buChar char="ü"/>
              <a:defRPr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A single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corpus spongiosum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applied to their ventral surface</a:t>
            </a:r>
            <a:endParaRPr lang="en-US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437D657-96D1-41B2-B74B-8943180C7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1055" t="14062" r="25000" b="26875"/>
          <a:stretch>
            <a:fillRect/>
          </a:stretch>
        </p:blipFill>
        <p:spPr bwMode="auto">
          <a:xfrm>
            <a:off x="4187291" y="1347107"/>
            <a:ext cx="4805669" cy="4036787"/>
          </a:xfrm>
          <a:prstGeom prst="rect">
            <a:avLst/>
          </a:prstGeom>
          <a:noFill/>
          <a:ln w="76200">
            <a:solidFill>
              <a:srgbClr val="3EFC24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46162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A1DDA-47C6-1AB0-1A86-FF147D78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246349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Thursday 12 April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C047F-9479-C479-9160-77BA3F796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06751" y="33224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Dr. Aiman Qais Al-Maathidy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5DB9D-BFC1-9CBA-0F95-D41131E3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F3F5-94E7-4E78-8B1B-8E602C7F6849}" type="slidenum">
              <a:rPr lang="en-US" b="1" smtClean="0">
                <a:solidFill>
                  <a:srgbClr val="0000FF"/>
                </a:solidFill>
              </a:rPr>
              <a:t>12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7C9B15-E8DB-ACCD-2780-414A9B857894}"/>
              </a:ext>
            </a:extLst>
          </p:cNvPr>
          <p:cNvSpPr/>
          <p:nvPr/>
        </p:nvSpPr>
        <p:spPr>
          <a:xfrm>
            <a:off x="127422" y="136525"/>
            <a:ext cx="1122423" cy="584775"/>
          </a:xfrm>
          <a:prstGeom prst="rect">
            <a:avLst/>
          </a:prstGeom>
          <a:ln w="57150">
            <a:solidFill>
              <a:srgbClr val="3EFC24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Penis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C6C5F9-C1D5-E968-0E5D-18B282671322}"/>
              </a:ext>
            </a:extLst>
          </p:cNvPr>
          <p:cNvSpPr txBox="1"/>
          <p:nvPr/>
        </p:nvSpPr>
        <p:spPr>
          <a:xfrm>
            <a:off x="127421" y="782426"/>
            <a:ext cx="88891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Font typeface="Wingdings" pitchFamily="2" charset="2"/>
              <a:buChar char="v"/>
              <a:defRPr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At its distal extremity,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corpus spongiosum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expands to form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glans penis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which covers the distal ends of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corpora cavernosa.</a:t>
            </a:r>
            <a:endParaRPr lang="en-US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 defTabSz="685800">
              <a:buFont typeface="Wingdings" pitchFamily="2" charset="2"/>
              <a:buChar char="v"/>
              <a:defRPr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On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tip of the glans penis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is the </a:t>
            </a:r>
            <a:r>
              <a:rPr lang="en-US" sz="2400" b="1" dirty="0" err="1">
                <a:solidFill>
                  <a:prstClr val="black"/>
                </a:solidFill>
                <a:latin typeface="Candara" panose="020E0502030303020204" pitchFamily="34" charset="0"/>
              </a:rPr>
              <a:t>slitlike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orifice of the urethra, called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external urethral meatus</a:t>
            </a:r>
            <a:endParaRPr lang="ar-IQ" sz="2400" b="1" dirty="0">
              <a:solidFill>
                <a:prstClr val="black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Pelvic Splanchnic Nerves - an overview | ScienceDirect Topics">
            <a:extLst>
              <a:ext uri="{FF2B5EF4-FFF2-40B4-BE49-F238E27FC236}">
                <a16:creationId xmlns:a16="http://schemas.microsoft.com/office/drawing/2014/main" id="{EC6C66E5-EA30-06C7-104C-D5A2789D9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85556"/>
            <a:ext cx="7086600" cy="4035919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034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A449D9-1525-D9DF-CAA7-5968D5D7A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Thursday 12 April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5E173-3C2F-7FC7-2519-6CA681A1F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Dr. Aiman Qais Al-Maathidy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56A27-E71B-07DA-C0A3-444AE09EF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F3F5-94E7-4E78-8B1B-8E602C7F6849}" type="slidenum">
              <a:rPr lang="en-US" b="1" smtClean="0">
                <a:solidFill>
                  <a:srgbClr val="0000FF"/>
                </a:solidFill>
              </a:rPr>
              <a:t>13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8C02E7-DE4C-494D-A57E-489338052A55}"/>
              </a:ext>
            </a:extLst>
          </p:cNvPr>
          <p:cNvSpPr/>
          <p:nvPr/>
        </p:nvSpPr>
        <p:spPr>
          <a:xfrm>
            <a:off x="110219" y="164517"/>
            <a:ext cx="1122423" cy="584775"/>
          </a:xfrm>
          <a:prstGeom prst="rect">
            <a:avLst/>
          </a:prstGeom>
          <a:ln w="57150">
            <a:solidFill>
              <a:srgbClr val="3EFC24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Penis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FAD7C2-F2E2-3EF3-B354-E6B26ED43BB9}"/>
              </a:ext>
            </a:extLst>
          </p:cNvPr>
          <p:cNvSpPr txBox="1"/>
          <p:nvPr/>
        </p:nvSpPr>
        <p:spPr>
          <a:xfrm>
            <a:off x="73478" y="749292"/>
            <a:ext cx="90705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Font typeface="Wingdings" pitchFamily="2" charset="2"/>
              <a:buChar char="ü"/>
              <a:defRPr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prepuce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or  foreskin is a hood like fold of skin that covers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glans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.</a:t>
            </a:r>
          </a:p>
          <a:p>
            <a:pPr defTabSz="685800">
              <a:buFont typeface="Wingdings" pitchFamily="2" charset="2"/>
              <a:buChar char="ü"/>
              <a:defRPr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It is connected to the glans just below the urethral orifice by a fold called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frenulum.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9FBAE56-0240-47E3-91AD-253383969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7539" t="45000" r="25000" b="26875"/>
          <a:stretch>
            <a:fillRect/>
          </a:stretch>
        </p:blipFill>
        <p:spPr bwMode="auto">
          <a:xfrm>
            <a:off x="208070" y="2903727"/>
            <a:ext cx="8653400" cy="3204981"/>
          </a:xfrm>
          <a:prstGeom prst="rect">
            <a:avLst/>
          </a:prstGeom>
          <a:noFill/>
          <a:ln w="76200">
            <a:solidFill>
              <a:srgbClr val="3EFC24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73821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27C741-BE93-ED9C-882F-DCFFB5367E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5977" y="5554776"/>
            <a:ext cx="2057400" cy="273844"/>
          </a:xfrm>
        </p:spPr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Thursday 12 April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BE65F5-7A1B-192F-3AE7-E8F4F3D08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5373449"/>
            <a:ext cx="3086100" cy="273844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Dr. Aiman Qais Al-Maathidy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C8D59-CC33-628F-3D58-E56F2B53D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719701" y="5779743"/>
            <a:ext cx="2057400" cy="273844"/>
          </a:xfrm>
        </p:spPr>
        <p:txBody>
          <a:bodyPr/>
          <a:lstStyle/>
          <a:p>
            <a:fld id="{8AA5F3F5-94E7-4E78-8B1B-8E602C7F6849}" type="slidenum">
              <a:rPr lang="en-US" b="1" smtClean="0">
                <a:solidFill>
                  <a:srgbClr val="0000FF"/>
                </a:solidFill>
              </a:rPr>
              <a:t>14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94A436-A156-43D0-86BA-A9EB5D2FFDBD}"/>
              </a:ext>
            </a:extLst>
          </p:cNvPr>
          <p:cNvSpPr txBox="1"/>
          <p:nvPr/>
        </p:nvSpPr>
        <p:spPr>
          <a:xfrm>
            <a:off x="110219" y="737175"/>
            <a:ext cx="93352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corpora cavernosa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are supplied by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deep arteries of the penis</a:t>
            </a:r>
          </a:p>
          <a:p>
            <a:pPr defTabSz="685800">
              <a:defRPr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corpus spongiosum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is supplied by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artery of the bulb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dorsal artery of the penis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.</a:t>
            </a:r>
          </a:p>
          <a:p>
            <a:pPr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All the above arteries are branches of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internal pudendal artery.</a:t>
            </a:r>
          </a:p>
          <a:p>
            <a:pPr defTabSz="685800">
              <a:defRPr/>
            </a:pP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Veins</a:t>
            </a:r>
          </a:p>
          <a:p>
            <a:pPr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The veins drain into the </a:t>
            </a:r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internal pudendal veins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.</a:t>
            </a:r>
            <a:endParaRPr lang="en-US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09F36D-592A-0347-E5E8-CADD151E34F9}"/>
              </a:ext>
            </a:extLst>
          </p:cNvPr>
          <p:cNvSpPr/>
          <p:nvPr/>
        </p:nvSpPr>
        <p:spPr>
          <a:xfrm>
            <a:off x="1712664" y="183177"/>
            <a:ext cx="1372940" cy="523220"/>
          </a:xfrm>
          <a:prstGeom prst="rect">
            <a:avLst/>
          </a:prstGeom>
          <a:ln w="3810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Arteries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FC7D7F-EE1D-7183-DBB2-07656AE8C626}"/>
              </a:ext>
            </a:extLst>
          </p:cNvPr>
          <p:cNvSpPr/>
          <p:nvPr/>
        </p:nvSpPr>
        <p:spPr>
          <a:xfrm>
            <a:off x="225977" y="152400"/>
            <a:ext cx="1122423" cy="584775"/>
          </a:xfrm>
          <a:prstGeom prst="rect">
            <a:avLst/>
          </a:prstGeom>
          <a:ln w="57150">
            <a:solidFill>
              <a:srgbClr val="3EFC24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Penis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BFA829-31B0-D810-2F30-A815E1730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60" t="37908" r="28042" b="13929"/>
          <a:stretch/>
        </p:blipFill>
        <p:spPr>
          <a:xfrm>
            <a:off x="6462614" y="3124200"/>
            <a:ext cx="2571167" cy="3500743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E0984C3-638F-226B-6D37-B0FD7AFB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7539" t="26250" r="50195" b="39062"/>
          <a:stretch>
            <a:fillRect/>
          </a:stretch>
        </p:blipFill>
        <p:spPr bwMode="auto">
          <a:xfrm>
            <a:off x="2514892" y="3061196"/>
            <a:ext cx="3660065" cy="3563747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97650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71AD76-8890-618C-8449-79A435F214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297" y="358508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Thursday 12 April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E68910-6EE8-EE6E-444B-EFEE95FE8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158958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Dr. Aiman Qais Al-Maathidy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09F76-102B-5186-6ED1-F212B7029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5029200"/>
            <a:ext cx="369725" cy="273844"/>
          </a:xfrm>
        </p:spPr>
        <p:txBody>
          <a:bodyPr/>
          <a:lstStyle/>
          <a:p>
            <a:fld id="{8AA5F3F5-94E7-4E78-8B1B-8E602C7F6849}" type="slidenum">
              <a:rPr lang="en-US" b="1" smtClean="0">
                <a:solidFill>
                  <a:schemeClr val="accent2"/>
                </a:solidFill>
              </a:rPr>
              <a:t>15</a:t>
            </a:fld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84ED5C-7BCA-0067-659E-529FA25526F8}"/>
              </a:ext>
            </a:extLst>
          </p:cNvPr>
          <p:cNvSpPr/>
          <p:nvPr/>
        </p:nvSpPr>
        <p:spPr>
          <a:xfrm>
            <a:off x="108468" y="138858"/>
            <a:ext cx="1607941" cy="584775"/>
          </a:xfrm>
          <a:prstGeom prst="rect">
            <a:avLst/>
          </a:prstGeom>
          <a:ln w="57150">
            <a:solidFill>
              <a:srgbClr val="3EFC24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Scrotum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3664E-E3A9-3D63-8A85-13D4E0526614}"/>
              </a:ext>
            </a:extLst>
          </p:cNvPr>
          <p:cNvSpPr txBox="1"/>
          <p:nvPr/>
        </p:nvSpPr>
        <p:spPr>
          <a:xfrm>
            <a:off x="0" y="757608"/>
            <a:ext cx="87579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The scrotum is an outpouching of the lower part of the anterior abdominal wall and contains</a:t>
            </a:r>
          </a:p>
          <a:p>
            <a:pPr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The wall of the scrotum has the following layers: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345A8-5F95-25A1-8479-BE782ED72522}"/>
              </a:ext>
            </a:extLst>
          </p:cNvPr>
          <p:cNvSpPr txBox="1"/>
          <p:nvPr/>
        </p:nvSpPr>
        <p:spPr>
          <a:xfrm>
            <a:off x="10886" y="1855904"/>
            <a:ext cx="90059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Font typeface="Wingdings" pitchFamily="2" charset="2"/>
              <a:buChar char="v"/>
              <a:defRPr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Skin</a:t>
            </a:r>
          </a:p>
          <a:p>
            <a:pPr defTabSz="685800">
              <a:buFont typeface="Wingdings" pitchFamily="2" charset="2"/>
              <a:buChar char="v"/>
              <a:defRPr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Superficial fascia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;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dartos muscle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, replaces the fatty ,</a:t>
            </a:r>
          </a:p>
          <a:p>
            <a:pPr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and Scarpa's fascia.  The (membranous layer) is now called </a:t>
            </a:r>
            <a:r>
              <a:rPr lang="en-US" sz="2400" b="1" dirty="0" err="1">
                <a:solidFill>
                  <a:srgbClr val="0033CC"/>
                </a:solidFill>
                <a:latin typeface="Candara" panose="020E0502030303020204" pitchFamily="34" charset="0"/>
              </a:rPr>
              <a:t>Colles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' fascia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B853406-AB6E-A9BC-9148-286D94980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5156" t="31875" r="32031" b="30625"/>
          <a:stretch>
            <a:fillRect/>
          </a:stretch>
        </p:blipFill>
        <p:spPr bwMode="auto">
          <a:xfrm>
            <a:off x="3810000" y="3077843"/>
            <a:ext cx="5102220" cy="3644442"/>
          </a:xfrm>
          <a:prstGeom prst="rect">
            <a:avLst/>
          </a:prstGeom>
          <a:noFill/>
          <a:ln w="57150">
            <a:solidFill>
              <a:srgbClr val="3EFC24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58990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E24628-AD53-83B1-6F46-1AD7CAD98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2800" y="258589"/>
            <a:ext cx="2057400" cy="273844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Thursday 12 April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48ED64-050B-94DE-1624-F4C22C865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0" y="121667"/>
            <a:ext cx="3086100" cy="273844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Dr. Aiman Qais Al-Maathidy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4B5D6-3A18-D35D-502D-C2BF9EDE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38900" y="461015"/>
            <a:ext cx="2057400" cy="273844"/>
          </a:xfrm>
        </p:spPr>
        <p:txBody>
          <a:bodyPr/>
          <a:lstStyle/>
          <a:p>
            <a:fld id="{8AA5F3F5-94E7-4E78-8B1B-8E602C7F6849}" type="slidenum">
              <a:rPr lang="en-US" b="1" smtClean="0">
                <a:solidFill>
                  <a:schemeClr val="accent2"/>
                </a:solidFill>
              </a:rPr>
              <a:t>16</a:t>
            </a:fld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2971DC-E78A-5C03-2221-DCF298542428}"/>
              </a:ext>
            </a:extLst>
          </p:cNvPr>
          <p:cNvSpPr/>
          <p:nvPr/>
        </p:nvSpPr>
        <p:spPr>
          <a:xfrm>
            <a:off x="255037" y="121667"/>
            <a:ext cx="1681871" cy="584775"/>
          </a:xfrm>
          <a:prstGeom prst="rect">
            <a:avLst/>
          </a:prstGeom>
          <a:ln w="57150">
            <a:solidFill>
              <a:srgbClr val="3EFC24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Scrotum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59D1CD-A79D-1278-B324-E992BDABF266}"/>
              </a:ext>
            </a:extLst>
          </p:cNvPr>
          <p:cNvSpPr txBox="1"/>
          <p:nvPr/>
        </p:nvSpPr>
        <p:spPr>
          <a:xfrm>
            <a:off x="228600" y="3583985"/>
            <a:ext cx="36966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Font typeface="Wingdings" pitchFamily="2" charset="2"/>
              <a:buChar char="v"/>
              <a:defRPr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Internal spermatic fascia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derived from the </a:t>
            </a:r>
            <a:r>
              <a:rPr lang="en-US" sz="2400" b="1" dirty="0">
                <a:solidFill>
                  <a:srgbClr val="008000"/>
                </a:solidFill>
                <a:latin typeface="Candara" panose="020E0502030303020204" pitchFamily="34" charset="0"/>
              </a:rPr>
              <a:t>fascia transversalis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535A56-7C18-A1B0-B525-01E997CAE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80" t="20000" r="50000" b="20817"/>
          <a:stretch/>
        </p:blipFill>
        <p:spPr>
          <a:xfrm>
            <a:off x="5056510" y="1219200"/>
            <a:ext cx="3896212" cy="5514702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E589EF-ABED-AEA2-1AA5-7985A60B7346}"/>
              </a:ext>
            </a:extLst>
          </p:cNvPr>
          <p:cNvSpPr txBox="1"/>
          <p:nvPr/>
        </p:nvSpPr>
        <p:spPr>
          <a:xfrm>
            <a:off x="151376" y="1402823"/>
            <a:ext cx="50945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External spermatic fascia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derived from the external oblique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Cremasteric fascia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derived from the internal oblique</a:t>
            </a:r>
          </a:p>
        </p:txBody>
      </p:sp>
    </p:spTree>
    <p:extLst>
      <p:ext uri="{BB962C8B-B14F-4D97-AF65-F5344CB8AC3E}">
        <p14:creationId xmlns:p14="http://schemas.microsoft.com/office/powerpoint/2010/main" val="2550359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1977852"/>
            <a:ext cx="5486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anose="020E0502030303020204" pitchFamily="34" charset="0"/>
              </a:rPr>
              <a:t>It is closed behind by the fusion of its upper and lower walls.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Laterally,</a:t>
            </a:r>
            <a:r>
              <a:rPr lang="en-US" sz="2400" b="1" dirty="0">
                <a:latin typeface="Candara" panose="020E0502030303020204" pitchFamily="34" charset="0"/>
              </a:rPr>
              <a:t> it is closed by the attachment of the membranous layer of superficial fascia and the urogenital diaphragm to the margins of the pubic arch 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76524"/>
            <a:ext cx="477246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Superficial Perineal Pouch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87086" y="4655508"/>
            <a:ext cx="53231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Anteriorly, </a:t>
            </a:r>
            <a:r>
              <a:rPr lang="en-US" sz="2400" b="1" dirty="0">
                <a:latin typeface="Candara" panose="020E0502030303020204" pitchFamily="34" charset="0"/>
              </a:rPr>
              <a:t>the space communicates freely with the potential space lying between the superficial fascia of the anterior abdominal wall and the anterior abdominal muscles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l="31055" t="8437" r="22070" b="12812"/>
          <a:stretch>
            <a:fillRect/>
          </a:stretch>
        </p:blipFill>
        <p:spPr bwMode="auto">
          <a:xfrm>
            <a:off x="5703582" y="222923"/>
            <a:ext cx="3276600" cy="3164752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3569982" y="658305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Monday 9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flipH="1">
            <a:off x="944878" y="6594500"/>
            <a:ext cx="502921" cy="263500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17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901583" y="6400493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" y="780871"/>
            <a:ext cx="5295900" cy="1200329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Is bounded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below</a:t>
            </a:r>
            <a:r>
              <a:rPr lang="en-US" sz="2400" dirty="0">
                <a:latin typeface="Candara" panose="020E0502030303020204" pitchFamily="34" charset="0"/>
              </a:rPr>
              <a:t> by the </a:t>
            </a:r>
            <a:r>
              <a:rPr lang="en-US" sz="2400" b="1" dirty="0">
                <a:latin typeface="Candara" panose="020E0502030303020204" pitchFamily="34" charset="0"/>
              </a:rPr>
              <a:t>membranous layer of superficial fascia</a:t>
            </a:r>
            <a:r>
              <a:rPr lang="en-US" sz="2400" dirty="0">
                <a:latin typeface="Candara" panose="020E0502030303020204" pitchFamily="34" charset="0"/>
              </a:rPr>
              <a:t> and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above </a:t>
            </a:r>
            <a:r>
              <a:rPr lang="en-US" sz="2400" dirty="0">
                <a:latin typeface="Candara" panose="020E0502030303020204" pitchFamily="34" charset="0"/>
              </a:rPr>
              <a:t>by the </a:t>
            </a:r>
            <a:r>
              <a:rPr lang="en-US" sz="2400" b="1" dirty="0">
                <a:latin typeface="Candara" panose="020E0502030303020204" pitchFamily="34" charset="0"/>
              </a:rPr>
              <a:t>urogenital diaphragm </a:t>
            </a:r>
            <a:r>
              <a:rPr lang="en-US" sz="2400" dirty="0">
                <a:latin typeface="Candara" panose="020E0502030303020204" pitchFamily="34" charset="0"/>
              </a:rPr>
              <a:t>.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31055" t="15937" r="22070" b="21250"/>
          <a:stretch>
            <a:fillRect/>
          </a:stretch>
        </p:blipFill>
        <p:spPr bwMode="auto">
          <a:xfrm>
            <a:off x="5334000" y="3596087"/>
            <a:ext cx="3646182" cy="3053677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87655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2400" y="76200"/>
            <a:ext cx="741048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Contents of the Superficial Perineal Pouch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5937" r="23828" b="22187"/>
          <a:stretch>
            <a:fillRect/>
          </a:stretch>
        </p:blipFill>
        <p:spPr bwMode="auto">
          <a:xfrm>
            <a:off x="4491833" y="1447800"/>
            <a:ext cx="4445000" cy="381000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152399" y="685800"/>
            <a:ext cx="433943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In males</a:t>
            </a:r>
            <a:r>
              <a:rPr lang="en-US" sz="2400" b="1" dirty="0">
                <a:latin typeface="Candara" panose="020E0502030303020204" pitchFamily="34" charset="0"/>
              </a:rPr>
              <a:t>, the superficial perineal pouch contains the: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Root (bulb and crura) of the penis </a:t>
            </a:r>
            <a:r>
              <a:rPr lang="en-US" sz="2400" b="1" dirty="0">
                <a:latin typeface="Candara" panose="020E0502030303020204" pitchFamily="34" charset="0"/>
              </a:rPr>
              <a:t>and associated muscles (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ischiocavernosus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bulbospongiosus</a:t>
            </a:r>
            <a:r>
              <a:rPr lang="en-US" sz="2400" b="1" dirty="0">
                <a:latin typeface="Candara" panose="020E0502030303020204" pitchFamily="34" charset="0"/>
              </a:rPr>
              <a:t>).</a:t>
            </a:r>
          </a:p>
          <a:p>
            <a:pPr algn="l" rtl="0"/>
            <a:endParaRPr lang="en-US" sz="2400" b="1" dirty="0">
              <a:latin typeface="Candara" panose="020E0502030303020204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Proximal (bulbous) part of the spongy urethra.</a:t>
            </a:r>
          </a:p>
          <a:p>
            <a:pPr algn="l" rtl="0"/>
            <a:endParaRPr lang="en-US" sz="2400" b="1" dirty="0">
              <a:solidFill>
                <a:srgbClr val="0033CC"/>
              </a:solidFill>
              <a:latin typeface="Candara" panose="020E0502030303020204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Superficial transverse perineal muscles.</a:t>
            </a:r>
          </a:p>
          <a:p>
            <a:pPr algn="l" rtl="0"/>
            <a:endParaRPr lang="en-US" sz="2400" b="1" dirty="0">
              <a:solidFill>
                <a:srgbClr val="0033CC"/>
              </a:solidFill>
              <a:latin typeface="Candara" panose="020E0502030303020204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Deep perineal branches of the internal pudendal vessels and pudendal nerves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791200" y="6339334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356350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18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Al-Maathidy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81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5077" y="762000"/>
            <a:ext cx="4343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bulbospongiosus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Muscles: </a:t>
            </a:r>
            <a:r>
              <a:rPr lang="en-US" sz="2400" b="1" dirty="0">
                <a:latin typeface="Candara" panose="020E0502030303020204" pitchFamily="34" charset="0"/>
              </a:rPr>
              <a:t>situated one on each side of the midline. It compress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penile urethra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empty it of residual urine or semen</a:t>
            </a:r>
            <a:r>
              <a:rPr lang="en-US" sz="2400" b="1" dirty="0">
                <a:latin typeface="Candara" panose="020E0502030303020204" pitchFamily="34" charset="0"/>
              </a:rPr>
              <a:t>.</a:t>
            </a:r>
          </a:p>
          <a:p>
            <a:endParaRPr lang="en-US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Ischiocavernosus muscles: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cover the crus penis on each side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action of each muscle is to compress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crus penis </a:t>
            </a:r>
            <a:r>
              <a:rPr lang="en-US" sz="2400" b="1" dirty="0">
                <a:latin typeface="Candara" panose="020E0502030303020204" pitchFamily="34" charset="0"/>
              </a:rPr>
              <a:t>and assist in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process of erection of the penis.</a:t>
            </a:r>
          </a:p>
          <a:p>
            <a:pPr algn="l"/>
            <a:endParaRPr lang="ar-IQ" sz="2400" b="1" dirty="0"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5937" r="23828" b="21250"/>
          <a:stretch>
            <a:fillRect/>
          </a:stretch>
        </p:blipFill>
        <p:spPr bwMode="auto">
          <a:xfrm>
            <a:off x="4572000" y="914400"/>
            <a:ext cx="4452566" cy="4191000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19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86200" y="6356350"/>
            <a:ext cx="22860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Qais Al-Maathidy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41982"/>
            <a:ext cx="8458200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Contents of </a:t>
            </a:r>
            <a:r>
              <a:rPr lang="en-US" sz="2800" b="1" dirty="0">
                <a:solidFill>
                  <a:srgbClr val="0033CC"/>
                </a:solidFill>
              </a:rPr>
              <a:t>the Superficial Perineal Pouch </a:t>
            </a:r>
            <a:r>
              <a:rPr lang="en-US" sz="2800" b="1" dirty="0">
                <a:solidFill>
                  <a:srgbClr val="FF0000"/>
                </a:solidFill>
              </a:rPr>
              <a:t>in the Male</a:t>
            </a:r>
            <a:endParaRPr lang="ar-IQ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332" y="707803"/>
            <a:ext cx="89247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cavity of the pelvis is divided by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pelvic diaphragm </a:t>
            </a:r>
            <a:r>
              <a:rPr lang="en-US" sz="2400" b="1" dirty="0">
                <a:latin typeface="Candara" panose="020E0502030303020204" pitchFamily="34" charset="0"/>
              </a:rPr>
              <a:t>into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main pelvic cavity </a:t>
            </a:r>
            <a:r>
              <a:rPr lang="en-US" sz="2400" b="1" dirty="0">
                <a:latin typeface="Candara" panose="020E0502030303020204" pitchFamily="34" charset="0"/>
              </a:rPr>
              <a:t>above and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perineum</a:t>
            </a:r>
            <a:r>
              <a:rPr lang="en-US" sz="2400" b="1" dirty="0">
                <a:latin typeface="Candara" panose="020E0502030303020204" pitchFamily="34" charset="0"/>
              </a:rPr>
              <a:t> below .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5095" t="43750" r="25037" b="9375"/>
          <a:stretch>
            <a:fillRect/>
          </a:stretch>
        </p:blipFill>
        <p:spPr bwMode="auto">
          <a:xfrm>
            <a:off x="332739" y="1731757"/>
            <a:ext cx="4039432" cy="3564205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2400" y="76200"/>
            <a:ext cx="2624436" cy="584775"/>
          </a:xfrm>
          <a:prstGeom prst="rect">
            <a:avLst/>
          </a:prstGeom>
          <a:ln w="57150">
            <a:solidFill>
              <a:srgbClr val="3EFC24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The Perineum</a:t>
            </a:r>
            <a:endParaRPr lang="ar-IQ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438400" y="599122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00399" y="6356349"/>
            <a:ext cx="348705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905000" y="6173787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Al-Maathidy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830" y="1630081"/>
            <a:ext cx="4039432" cy="49319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Monday 9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304800" y="6173787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" y="64928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20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9600"/>
            <a:ext cx="9067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Superficial Transverse Perineal Muscles</a:t>
            </a:r>
            <a:endParaRPr lang="en-US" sz="2800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Lie in the posterior part of the superficial perineal pouch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Each muscle arises from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ischial ramus</a:t>
            </a:r>
            <a:r>
              <a:rPr lang="en-US" sz="2400" b="1" dirty="0">
                <a:latin typeface="Candara" panose="020E0502030303020204" pitchFamily="34" charset="0"/>
              </a:rPr>
              <a:t> and is inserted into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perineal body. </a:t>
            </a:r>
            <a:endParaRPr lang="en-US" sz="2400" b="1" dirty="0"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The function of these muscles is to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fix the perineal body in the center of the perineum</a:t>
            </a:r>
            <a:r>
              <a:rPr lang="en-US" sz="2400" b="1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76200"/>
            <a:ext cx="8458200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Contents of </a:t>
            </a:r>
            <a:r>
              <a:rPr lang="en-US" sz="2800" b="1" dirty="0">
                <a:solidFill>
                  <a:srgbClr val="0033CC"/>
                </a:solidFill>
              </a:rPr>
              <a:t>the Superficial Perineal Pouch </a:t>
            </a:r>
            <a:r>
              <a:rPr lang="en-US" sz="2800" b="1" dirty="0">
                <a:solidFill>
                  <a:srgbClr val="FF0000"/>
                </a:solidFill>
              </a:rPr>
              <a:t>in the Male</a:t>
            </a:r>
            <a:endParaRPr lang="ar-IQ" sz="28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MRI of the Male Pelvic Floor | RadioGraphics">
            <a:extLst>
              <a:ext uri="{FF2B5EF4-FFF2-40B4-BE49-F238E27FC236}">
                <a16:creationId xmlns:a16="http://schemas.microsoft.com/office/drawing/2014/main" id="{1E001DDC-86F0-7184-6F2D-861840D90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64535"/>
            <a:ext cx="5638800" cy="3856939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833021"/>
            <a:ext cx="5562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Perineal Body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This small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mass of fibrous tissue </a:t>
            </a:r>
            <a:r>
              <a:rPr lang="en-US" sz="2400" b="1" dirty="0">
                <a:latin typeface="Candara" panose="020E0502030303020204" pitchFamily="34" charset="0"/>
              </a:rPr>
              <a:t>is attached to the center of the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posterior margin of the Urogenital Diaphragm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 It serves as a point of attachment for the following muscles: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External anal sphincter, bulbospongiosus muscle, and superficial transverse </a:t>
            </a:r>
            <a:r>
              <a:rPr lang="en-US" sz="24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perineal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 muscles</a:t>
            </a:r>
          </a:p>
          <a:p>
            <a:pPr algn="l"/>
            <a:endParaRPr lang="en-US" sz="2400" b="1" dirty="0">
              <a:solidFill>
                <a:srgbClr val="C00000"/>
              </a:solidFill>
              <a:latin typeface="Candara" panose="020E0502030303020204" pitchFamily="34" charset="0"/>
            </a:endParaRPr>
          </a:p>
          <a:p>
            <a:pPr algn="l"/>
            <a:endParaRPr lang="en-US" sz="2400" b="1" dirty="0">
              <a:solidFill>
                <a:srgbClr val="C00000"/>
              </a:solidFill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Perineal Branch of the Pudendal Nerve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On each side it terminates in the superficial perineal pouch by supplying the muscles and skin.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31641" t="9375" r="26171" b="10000"/>
          <a:stretch>
            <a:fillRect/>
          </a:stretch>
        </p:blipFill>
        <p:spPr bwMode="auto">
          <a:xfrm>
            <a:off x="6286500" y="3886200"/>
            <a:ext cx="2362200" cy="2821506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1055" t="8437" r="22070" b="12812"/>
          <a:stretch>
            <a:fillRect/>
          </a:stretch>
        </p:blipFill>
        <p:spPr bwMode="auto">
          <a:xfrm>
            <a:off x="6019800" y="693421"/>
            <a:ext cx="2895600" cy="304038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Monday 9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990600" y="65532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21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76200"/>
            <a:ext cx="8458200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Contents of </a:t>
            </a:r>
            <a:r>
              <a:rPr lang="en-US" sz="2800" b="1" dirty="0">
                <a:solidFill>
                  <a:srgbClr val="0033CC"/>
                </a:solidFill>
              </a:rPr>
              <a:t>the Superficial Perineal Pouch </a:t>
            </a:r>
            <a:r>
              <a:rPr lang="en-US" sz="2800" b="1" dirty="0">
                <a:solidFill>
                  <a:srgbClr val="FF0000"/>
                </a:solidFill>
              </a:rPr>
              <a:t>in the Male</a:t>
            </a:r>
            <a:endParaRPr lang="ar-IQ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6416" y="799168"/>
            <a:ext cx="5486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 1 </a:t>
            </a:r>
            <a:r>
              <a:rPr lang="en-US" sz="2400" b="1" u="sng" dirty="0">
                <a:latin typeface="Candara" panose="020E0502030303020204" pitchFamily="34" charset="0"/>
              </a:rPr>
              <a:t>Membranous part of the urethra</a:t>
            </a:r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 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 2 </a:t>
            </a:r>
            <a:r>
              <a:rPr lang="en-US" sz="2400" b="1" u="sng" dirty="0">
                <a:latin typeface="Candara" panose="020E0502030303020204" pitchFamily="34" charset="0"/>
              </a:rPr>
              <a:t>The sphincter urethrae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 3 T</a:t>
            </a:r>
            <a:r>
              <a:rPr lang="en-US" sz="2400" b="1" u="sng" dirty="0">
                <a:latin typeface="Candara" panose="020E0502030303020204" pitchFamily="34" charset="0"/>
              </a:rPr>
              <a:t>he bulbourethral glands</a:t>
            </a:r>
          </a:p>
          <a:p>
            <a:pPr algn="l"/>
            <a:endParaRPr lang="en-US" sz="2400" b="1" u="sng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 4 </a:t>
            </a:r>
            <a:r>
              <a:rPr lang="en-US" sz="2400" b="1" u="sng" dirty="0">
                <a:latin typeface="Candara" panose="020E0502030303020204" pitchFamily="34" charset="0"/>
              </a:rPr>
              <a:t>The deep transverse perineal muscles</a:t>
            </a:r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 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 5 </a:t>
            </a:r>
            <a:r>
              <a:rPr lang="en-US" sz="2400" b="1" u="sng" dirty="0">
                <a:latin typeface="Candara" panose="020E0502030303020204" pitchFamily="34" charset="0"/>
              </a:rPr>
              <a:t>The internal pudendal vessels </a:t>
            </a:r>
            <a:r>
              <a:rPr lang="en-US" sz="2400" b="1" dirty="0">
                <a:latin typeface="Candara" panose="020E0502030303020204" pitchFamily="34" charset="0"/>
              </a:rPr>
              <a:t>and their branches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 6 </a:t>
            </a:r>
            <a:r>
              <a:rPr lang="en-US" sz="2400" b="1" u="sng" dirty="0">
                <a:latin typeface="Candara" panose="020E0502030303020204" pitchFamily="34" charset="0"/>
              </a:rPr>
              <a:t>The dorsal nerves of the penis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8437" r="22070" b="22187"/>
          <a:stretch>
            <a:fillRect/>
          </a:stretch>
        </p:blipFill>
        <p:spPr bwMode="auto">
          <a:xfrm>
            <a:off x="5486400" y="914400"/>
            <a:ext cx="3429000" cy="2869747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76200" y="76200"/>
            <a:ext cx="8839200" cy="584775"/>
          </a:xfrm>
          <a:prstGeom prst="rect">
            <a:avLst/>
          </a:prstGeom>
          <a:ln w="57150">
            <a:solidFill>
              <a:srgbClr val="C058C8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Contents of </a:t>
            </a:r>
            <a:r>
              <a:rPr lang="en-US" sz="3200" b="1" dirty="0">
                <a:solidFill>
                  <a:srgbClr val="0033CC"/>
                </a:solidFill>
              </a:rPr>
              <a:t>the Deep Perineal Pouch </a:t>
            </a:r>
            <a:r>
              <a:rPr lang="en-US" sz="3200" b="1" dirty="0">
                <a:solidFill>
                  <a:srgbClr val="FF0000"/>
                </a:solidFill>
              </a:rPr>
              <a:t>in the Male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356350"/>
            <a:ext cx="18288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" y="58991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-76200" y="6150015"/>
            <a:ext cx="2133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Qais Al-Maathidy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1669" t="38542" r="34993" b="11458"/>
          <a:stretch>
            <a:fillRect/>
          </a:stretch>
        </p:blipFill>
        <p:spPr bwMode="auto">
          <a:xfrm>
            <a:off x="5309573" y="4267200"/>
            <a:ext cx="3694468" cy="2396412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990600"/>
            <a:ext cx="4191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 1 Membranous Part of the Urethra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It is about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0.5 in. (1.3 cm) </a:t>
            </a:r>
            <a:r>
              <a:rPr lang="en-US" sz="2400" b="1" dirty="0">
                <a:latin typeface="Candara" panose="020E0502030303020204" pitchFamily="34" charset="0"/>
              </a:rPr>
              <a:t>long and lies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within the urogenital diaphragm, </a:t>
            </a:r>
            <a:r>
              <a:rPr lang="en-US" sz="2400" b="1" dirty="0">
                <a:latin typeface="Candara" panose="020E0502030303020204" pitchFamily="34" charset="0"/>
              </a:rPr>
              <a:t>surrounded by the sphincter urethrae muscle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 it is continuous above with the prostatic urethra and below with the penile urethra.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 It is the shortest and least dilatable part of the urethra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8437" r="22070" b="22187"/>
          <a:stretch>
            <a:fillRect/>
          </a:stretch>
        </p:blipFill>
        <p:spPr bwMode="auto">
          <a:xfrm>
            <a:off x="4242160" y="1295400"/>
            <a:ext cx="4825640" cy="4038600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23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Al-Maathidy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228600"/>
            <a:ext cx="8839200" cy="584775"/>
          </a:xfrm>
          <a:prstGeom prst="rect">
            <a:avLst/>
          </a:prstGeom>
          <a:ln w="57150">
            <a:solidFill>
              <a:srgbClr val="C058C8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Contents of </a:t>
            </a:r>
            <a:r>
              <a:rPr lang="en-US" sz="3200" b="1" dirty="0">
                <a:solidFill>
                  <a:srgbClr val="0033CC"/>
                </a:solidFill>
              </a:rPr>
              <a:t>the Deep Perineal Pouch </a:t>
            </a:r>
            <a:r>
              <a:rPr lang="en-US" sz="3200" b="1" dirty="0">
                <a:solidFill>
                  <a:srgbClr val="FF0000"/>
                </a:solidFill>
              </a:rPr>
              <a:t>in the Male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914400"/>
            <a:ext cx="883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 2 Sphincter Urethrae Muscle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Surrounds the urethra in the deep perineal pouch. It arises from the pubic arch on the two sides and passes medially to encircle the urethra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79163" y="2469168"/>
            <a:ext cx="19812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Monday 9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  <a:ln>
            <a:noFill/>
          </a:ln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033CC"/>
                </a:solidFill>
              </a:rPr>
              <a:pPr/>
              <a:t>24</a:t>
            </a:fld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0" y="228660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228600"/>
            <a:ext cx="8839200" cy="584775"/>
          </a:xfrm>
          <a:prstGeom prst="rect">
            <a:avLst/>
          </a:prstGeom>
          <a:ln w="57150">
            <a:solidFill>
              <a:srgbClr val="C058C8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Contents of </a:t>
            </a:r>
            <a:r>
              <a:rPr lang="en-US" sz="3200" b="1" dirty="0">
                <a:solidFill>
                  <a:srgbClr val="0033CC"/>
                </a:solidFill>
              </a:rPr>
              <a:t>the Deep Perineal Pouch </a:t>
            </a:r>
            <a:r>
              <a:rPr lang="en-US" sz="3200" b="1" dirty="0">
                <a:solidFill>
                  <a:srgbClr val="FF0000"/>
                </a:solidFill>
              </a:rPr>
              <a:t>in the Male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1669" t="38542" r="34993" b="11458"/>
          <a:stretch>
            <a:fillRect/>
          </a:stretch>
        </p:blipFill>
        <p:spPr bwMode="auto">
          <a:xfrm>
            <a:off x="9422363" y="5715000"/>
            <a:ext cx="304800" cy="197708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7916" y="2590800"/>
            <a:ext cx="33248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Action</a:t>
            </a: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The muscle compresses the membranous part of the urethra and relaxes during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micturition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. </a:t>
            </a:r>
          </a:p>
          <a:p>
            <a:pPr lvl="0"/>
            <a:endParaRPr lang="en-US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It is the means by which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micturition can be voluntarily stopped</a:t>
            </a:r>
          </a:p>
        </p:txBody>
      </p:sp>
      <p:pic>
        <p:nvPicPr>
          <p:cNvPr id="3074" name="Picture 2" descr="Pelvis and Perineum | Clinical Gate">
            <a:extLst>
              <a:ext uri="{FF2B5EF4-FFF2-40B4-BE49-F238E27FC236}">
                <a16:creationId xmlns:a16="http://schemas.microsoft.com/office/drawing/2014/main" id="{D68A30A8-C706-15DC-48C0-82A0338AA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t="54444" r="5812"/>
          <a:stretch/>
        </p:blipFill>
        <p:spPr bwMode="auto">
          <a:xfrm>
            <a:off x="3552976" y="3119941"/>
            <a:ext cx="4763710" cy="3509459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0"/>
            <a:ext cx="8839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 3 Bulbourethral Glands: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Are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two small glands </a:t>
            </a:r>
            <a:r>
              <a:rPr lang="en-US" sz="2400" b="1" dirty="0">
                <a:latin typeface="Candara" panose="020E0502030303020204" pitchFamily="34" charset="0"/>
              </a:rPr>
              <a:t>that lie beneath the sphincter urethrae muscle . Their ducts pierce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perineal membrane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(inferior fascial layer of the Urogenital diaphragm) </a:t>
            </a:r>
            <a:r>
              <a:rPr lang="en-US" sz="2400" b="1" dirty="0">
                <a:latin typeface="Candara" panose="020E0502030303020204" pitchFamily="34" charset="0"/>
              </a:rPr>
              <a:t>and enter the penile portion of the urethra. 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secretion is poured into the urethra as a result of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erotic stimulation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26953" t="33750" r="25000" b="20312"/>
          <a:stretch>
            <a:fillRect/>
          </a:stretch>
        </p:blipFill>
        <p:spPr bwMode="auto">
          <a:xfrm>
            <a:off x="2437295" y="3124200"/>
            <a:ext cx="6025958" cy="3600896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7940" y="6278562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Monday 9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25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-381000" y="60960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101025"/>
            <a:ext cx="8839200" cy="584775"/>
          </a:xfrm>
          <a:prstGeom prst="rect">
            <a:avLst/>
          </a:prstGeom>
          <a:ln w="57150">
            <a:solidFill>
              <a:srgbClr val="C058C8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Contents of </a:t>
            </a:r>
            <a:r>
              <a:rPr lang="en-US" sz="3200" b="1" dirty="0">
                <a:solidFill>
                  <a:srgbClr val="0033CC"/>
                </a:solidFill>
              </a:rPr>
              <a:t>the Deep Perineal Pouch </a:t>
            </a:r>
            <a:r>
              <a:rPr lang="en-US" sz="3200" b="1" dirty="0">
                <a:solidFill>
                  <a:srgbClr val="FF0000"/>
                </a:solidFill>
              </a:rPr>
              <a:t>in the Male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2642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533400" y="61118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Al-Maathidy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" y="6553200"/>
            <a:ext cx="381000" cy="24447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26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609600"/>
            <a:ext cx="838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 4 Deep Transverse Perineal Muscles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Lie posterior to the sphincter urethrae muscle</a:t>
            </a:r>
            <a:r>
              <a:rPr lang="en-US" sz="2400" b="1" dirty="0">
                <a:latin typeface="Candara" panose="020E0502030303020204" pitchFamily="34" charset="0"/>
              </a:rPr>
              <a:t>. </a:t>
            </a:r>
          </a:p>
          <a:p>
            <a:r>
              <a:rPr lang="en-US" sz="2400" b="1" dirty="0">
                <a:latin typeface="Candara" panose="020E0502030303020204" pitchFamily="34" charset="0"/>
              </a:rPr>
              <a:t>Each muscle arises from the ischial ramus and passes medially to be inserted into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perineal body</a:t>
            </a:r>
            <a:r>
              <a:rPr lang="en-US" sz="2400" b="1" dirty="0">
                <a:latin typeface="Candara" panose="020E0502030303020204" pitchFamily="34" charset="0"/>
              </a:rPr>
              <a:t>. These muscles are clinically unimportant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76200"/>
            <a:ext cx="8839200" cy="584775"/>
          </a:xfrm>
          <a:prstGeom prst="rect">
            <a:avLst/>
          </a:prstGeom>
          <a:ln w="57150">
            <a:solidFill>
              <a:srgbClr val="C058C8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Contents of </a:t>
            </a:r>
            <a:r>
              <a:rPr lang="en-US" sz="3200" b="1" dirty="0">
                <a:solidFill>
                  <a:srgbClr val="0033CC"/>
                </a:solidFill>
              </a:rPr>
              <a:t>the Deep Perineal Pouch </a:t>
            </a:r>
            <a:r>
              <a:rPr lang="en-US" sz="3200" b="1" dirty="0">
                <a:solidFill>
                  <a:srgbClr val="FF0000"/>
                </a:solidFill>
              </a:rPr>
              <a:t>in the Male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1669" t="38542" r="34993" b="11458"/>
          <a:stretch>
            <a:fillRect/>
          </a:stretch>
        </p:blipFill>
        <p:spPr bwMode="auto">
          <a:xfrm>
            <a:off x="2354280" y="2548592"/>
            <a:ext cx="6408720" cy="4157008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40759" y="985422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87224" y="762103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Al-Maathidy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06104" y="860295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27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76200"/>
            <a:ext cx="8610600" cy="584775"/>
          </a:xfrm>
          <a:prstGeom prst="rect">
            <a:avLst/>
          </a:prstGeom>
          <a:ln w="57150">
            <a:solidFill>
              <a:srgbClr val="C058C8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Contents of </a:t>
            </a:r>
            <a:r>
              <a:rPr lang="en-US" sz="3200" b="1" dirty="0">
                <a:solidFill>
                  <a:srgbClr val="0033CC"/>
                </a:solidFill>
              </a:rPr>
              <a:t>the Deep Perineal Pouch </a:t>
            </a:r>
            <a:r>
              <a:rPr lang="en-US" sz="3200" b="1" dirty="0">
                <a:solidFill>
                  <a:srgbClr val="FF0000"/>
                </a:solidFill>
              </a:rPr>
              <a:t>in the Male</a:t>
            </a:r>
          </a:p>
        </p:txBody>
      </p:sp>
      <p:sp>
        <p:nvSpPr>
          <p:cNvPr id="6" name="Rectangle 5"/>
          <p:cNvSpPr/>
          <p:nvPr/>
        </p:nvSpPr>
        <p:spPr>
          <a:xfrm>
            <a:off x="27992" y="1228357"/>
            <a:ext cx="8754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 6 Dorsal Nerve of the Penis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The dorsal nerve of the penis </a:t>
            </a:r>
            <a:r>
              <a:rPr lang="en-US" sz="2400" b="1" dirty="0">
                <a:latin typeface="Candara" panose="020E0502030303020204" pitchFamily="34" charset="0"/>
              </a:rPr>
              <a:t>on each side passes forward through the deep perineal pouch and supplies the skin of the penis 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11250" r="25000" b="10000"/>
          <a:stretch>
            <a:fillRect/>
          </a:stretch>
        </p:blipFill>
        <p:spPr bwMode="auto">
          <a:xfrm>
            <a:off x="4800600" y="2405333"/>
            <a:ext cx="4146680" cy="4300267"/>
          </a:xfrm>
          <a:prstGeom prst="rect">
            <a:avLst/>
          </a:prstGeom>
          <a:noFill/>
          <a:ln w="76200">
            <a:solidFill>
              <a:srgbClr val="3EFC24"/>
            </a:solidFill>
            <a:miter lim="800000"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AE3D60-1183-772F-5754-B7D62F65881C}"/>
              </a:ext>
            </a:extLst>
          </p:cNvPr>
          <p:cNvSpPr txBox="1"/>
          <p:nvPr/>
        </p:nvSpPr>
        <p:spPr>
          <a:xfrm>
            <a:off x="76200" y="766692"/>
            <a:ext cx="4618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5 Internal Pudendal Artery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D55ADA-38AC-5FD1-B587-0A5078DDE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7539" t="26250" r="50195" b="39062"/>
          <a:stretch>
            <a:fillRect/>
          </a:stretch>
        </p:blipFill>
        <p:spPr bwMode="auto">
          <a:xfrm>
            <a:off x="333219" y="2798017"/>
            <a:ext cx="4010182" cy="3904651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2991" y="2275344"/>
            <a:ext cx="29188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Clitoris</a:t>
            </a:r>
            <a:endParaRPr lang="en-US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The clitoris, which corresponds to the penis in the male, is situated at the apex of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vestibule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anteriorly.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200" y="1524000"/>
            <a:ext cx="6559873" cy="523220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Contents of the Female Urogenital Triangle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512" y="685800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In the female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, the triangle contains the external genitalia and the orifices of the urethra and the vagina</a:t>
            </a:r>
            <a:endParaRPr lang="ar-IQ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30888" y="34061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" y="76200"/>
            <a:ext cx="4744760" cy="5847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Female Urogenital Triangle</a:t>
            </a:r>
            <a:endParaRPr lang="ar-IQ" sz="3200" dirty="0">
              <a:solidFill>
                <a:prstClr val="black"/>
              </a:solidFill>
            </a:endParaRPr>
          </a:p>
        </p:txBody>
      </p:sp>
      <p:sp>
        <p:nvSpPr>
          <p:cNvPr id="22530" name="AutoShape 2" descr="Image result for clitoris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IQ">
              <a:solidFill>
                <a:prstClr val="black"/>
              </a:solidFill>
            </a:endParaRPr>
          </a:p>
        </p:txBody>
      </p:sp>
      <p:sp>
        <p:nvSpPr>
          <p:cNvPr id="22532" name="AutoShape 4" descr="Image result for clitoris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IQ">
              <a:solidFill>
                <a:prstClr val="black"/>
              </a:solidFill>
            </a:endParaRPr>
          </a:p>
        </p:txBody>
      </p:sp>
      <p:sp>
        <p:nvSpPr>
          <p:cNvPr id="22534" name="AutoShape 6" descr="Image result for clitoris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IQ">
              <a:solidFill>
                <a:prstClr val="black"/>
              </a:solidFill>
            </a:endParaRPr>
          </a:p>
        </p:txBody>
      </p:sp>
      <p:sp>
        <p:nvSpPr>
          <p:cNvPr id="22536" name="AutoShape 8" descr="Image result for clitoris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IQ">
              <a:solidFill>
                <a:prstClr val="black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28111" t="25000" r="12152" b="19792"/>
          <a:stretch>
            <a:fillRect/>
          </a:stretch>
        </p:blipFill>
        <p:spPr bwMode="auto">
          <a:xfrm>
            <a:off x="3115013" y="2743200"/>
            <a:ext cx="5706335" cy="2965057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7467600" y="-50577"/>
            <a:ext cx="416092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28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6192579" y="112046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Al-Maathidy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30D1A6-F70D-5FDB-62BB-7BC552741626}"/>
              </a:ext>
            </a:extLst>
          </p:cNvPr>
          <p:cNvSpPr txBox="1"/>
          <p:nvPr/>
        </p:nvSpPr>
        <p:spPr>
          <a:xfrm>
            <a:off x="52989" y="5950803"/>
            <a:ext cx="90148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It has a structure similar to the penis.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glans of the clitoris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is partly hidden by the prepuce.</a:t>
            </a:r>
          </a:p>
        </p:txBody>
      </p:sp>
    </p:spTree>
    <p:extLst>
      <p:ext uri="{BB962C8B-B14F-4D97-AF65-F5344CB8AC3E}">
        <p14:creationId xmlns:p14="http://schemas.microsoft.com/office/powerpoint/2010/main" val="12594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0934" y="749587"/>
            <a:ext cx="44368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Root of the Clitoris</a:t>
            </a:r>
          </a:p>
          <a:p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is made up of three masses of erectile tissue called: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The bulb of the vestibule and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The right and left crura of the clitoris</a:t>
            </a:r>
          </a:p>
          <a:p>
            <a:endParaRPr lang="en-US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bulb of the vestibule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corresponds to the bulb of the penis, but because of the presence of the vagina, it is divided into two halves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20475" y="164812"/>
            <a:ext cx="7465313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Contents of the Female Urogenital Triangle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8437" r="23242" b="22187"/>
          <a:stretch>
            <a:fillRect/>
          </a:stretch>
        </p:blipFill>
        <p:spPr bwMode="auto">
          <a:xfrm>
            <a:off x="4505371" y="914400"/>
            <a:ext cx="4436879" cy="4209347"/>
          </a:xfrm>
          <a:prstGeom prst="rect">
            <a:avLst/>
          </a:prstGeom>
          <a:noFill/>
          <a:ln w="57150">
            <a:solidFill>
              <a:srgbClr val="2313F9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29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Al-Maathidy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541B6-9CFE-1486-E398-BEE95ED3702D}"/>
              </a:ext>
            </a:extLst>
          </p:cNvPr>
          <p:cNvSpPr txBox="1"/>
          <p:nvPr/>
        </p:nvSpPr>
        <p:spPr>
          <a:xfrm>
            <a:off x="120475" y="5480925"/>
            <a:ext cx="88473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It is attached to the undersurface of the Urogenital diaphragm and is covered by the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bulbospongiosus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 muscles</a:t>
            </a:r>
            <a:r>
              <a:rPr lang="en-US" sz="2400" b="1" dirty="0"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4170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6639" t="14583" r="45951" b="44240"/>
          <a:stretch/>
        </p:blipFill>
        <p:spPr bwMode="auto">
          <a:xfrm>
            <a:off x="5346003" y="735368"/>
            <a:ext cx="3600547" cy="4787885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97450" y="3129311"/>
            <a:ext cx="46995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Diamond-shaped perineum </a:t>
            </a:r>
            <a:r>
              <a:rPr lang="en-US" sz="2400" b="1" dirty="0">
                <a:latin typeface="Candara" panose="020E0502030303020204" pitchFamily="34" charset="0"/>
              </a:rPr>
              <a:t>divided by a broken line into the: 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Urogenital triangle 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Anal triangle.</a:t>
            </a:r>
            <a:endParaRPr lang="ar-IQ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76200"/>
            <a:ext cx="2552109" cy="584775"/>
          </a:xfrm>
          <a:prstGeom prst="rect">
            <a:avLst/>
          </a:prstGeom>
          <a:ln w="57150">
            <a:solidFill>
              <a:srgbClr val="3EFC24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The Perineum</a:t>
            </a:r>
            <a:endParaRPr lang="ar-IQ" sz="3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103418" y="2444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350199" y="762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Al-Maathidy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7705" y="5604502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The Urogenital triangle is bounded in front by the pubic arch and laterally by the </a:t>
            </a:r>
            <a:r>
              <a:rPr lang="en-US" sz="2400" b="1" dirty="0" err="1">
                <a:latin typeface="Candara" panose="020E0502030303020204" pitchFamily="34" charset="0"/>
              </a:rPr>
              <a:t>ischial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latin typeface="Candara" panose="020E0502030303020204" pitchFamily="34" charset="0"/>
              </a:rPr>
              <a:t>tuberosities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" y="4765996"/>
            <a:ext cx="37004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87271C-E639-43DE-E8A6-15D51F703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60" y="654120"/>
            <a:ext cx="5200339" cy="247519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2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762000"/>
            <a:ext cx="90678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The crura of the clitoris :</a:t>
            </a:r>
          </a:p>
          <a:p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correspond to the crura of the penis and become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corpora cavernosa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anteriorly. </a:t>
            </a:r>
          </a:p>
          <a:p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Each remains separate and is covered by </a:t>
            </a:r>
            <a:r>
              <a:rPr lang="en-US" sz="2400" b="1" dirty="0">
                <a:solidFill>
                  <a:srgbClr val="00FF00"/>
                </a:solidFill>
                <a:latin typeface="Candara" panose="020E0502030303020204" pitchFamily="34" charset="0"/>
              </a:rPr>
              <a:t>an ischiocavernosus muscle .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152400" y="152400"/>
            <a:ext cx="7465313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Contents of the Female </a:t>
            </a:r>
            <a:r>
              <a:rPr lang="en-US" sz="3200" b="1" dirty="0" err="1">
                <a:solidFill>
                  <a:srgbClr val="FF0000"/>
                </a:solidFill>
              </a:rPr>
              <a:t>Urogenital</a:t>
            </a:r>
            <a:r>
              <a:rPr lang="en-US" sz="3200" b="1" dirty="0">
                <a:solidFill>
                  <a:srgbClr val="FF0000"/>
                </a:solidFill>
              </a:rPr>
              <a:t> Triangle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36896" t="28125" r="22108" b="26042"/>
          <a:stretch>
            <a:fillRect/>
          </a:stretch>
        </p:blipFill>
        <p:spPr bwMode="auto">
          <a:xfrm>
            <a:off x="1905000" y="2586446"/>
            <a:ext cx="6553200" cy="4119154"/>
          </a:xfrm>
          <a:prstGeom prst="rect">
            <a:avLst/>
          </a:prstGeom>
          <a:noFill/>
          <a:ln w="7620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44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30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77000" y="7620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Al-Maathidy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47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97510"/>
            <a:ext cx="3962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Body of the Clitoris</a:t>
            </a:r>
          </a:p>
          <a:p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Consists of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two corpora cavernosa </a:t>
            </a:r>
          </a:p>
          <a:p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corpus spongiosum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contain of the small amount of erectile tissue</a:t>
            </a:r>
          </a:p>
          <a:p>
            <a:endParaRPr lang="en-US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Glans of the Clitoris</a:t>
            </a:r>
          </a:p>
          <a:p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Is a small mass of erectile tissue that caps the body of the clitoris. </a:t>
            </a:r>
          </a:p>
          <a:p>
            <a:endParaRPr lang="en-US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It is provided with numerous sensory endings.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152400"/>
            <a:ext cx="7465313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Contents of the Female Urogenital Triangle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Monday 9 April 2022</a:t>
            </a:r>
          </a:p>
        </p:txBody>
      </p:sp>
      <p:pic>
        <p:nvPicPr>
          <p:cNvPr id="8" name="Picture 2" descr="https://classconnection.s3.amazonaws.com/744/flashcards/4744/jpg/vulva21335366355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9456" y="1029072"/>
            <a:ext cx="4807488" cy="3955429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31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Al-Maathidy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B43829-9147-F4BE-D99E-93562B124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304" y="5721632"/>
            <a:ext cx="5724640" cy="640135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426159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8260" y="7620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Contains structures forming :</a:t>
            </a:r>
          </a:p>
          <a:p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root of the clitoris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and the muscles that cover them, namely,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bulbospongiosus muscles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ischiocavernosus muscles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200" y="141982"/>
            <a:ext cx="8839200" cy="523220"/>
          </a:xfrm>
          <a:prstGeom prst="rect">
            <a:avLst/>
          </a:prstGeom>
          <a:solidFill>
            <a:srgbClr val="FFFF00"/>
          </a:solidFill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Contents of the </a:t>
            </a:r>
            <a:r>
              <a:rPr lang="en-US" sz="2800" b="1" dirty="0">
                <a:solidFill>
                  <a:srgbClr val="0033CC"/>
                </a:solidFill>
              </a:rPr>
              <a:t>Superficial Perineal Pouch </a:t>
            </a:r>
            <a:r>
              <a:rPr lang="en-US" sz="2800" b="1" dirty="0">
                <a:solidFill>
                  <a:srgbClr val="FF0000"/>
                </a:solidFill>
              </a:rPr>
              <a:t>in the Female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8437" r="23242" b="22187"/>
          <a:stretch>
            <a:fillRect/>
          </a:stretch>
        </p:blipFill>
        <p:spPr bwMode="auto">
          <a:xfrm>
            <a:off x="10122720" y="5410200"/>
            <a:ext cx="1156940" cy="109761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-762000" y="611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-304800" y="58832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Al-Maathidy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Perineum – Earth's Lab">
            <a:extLst>
              <a:ext uri="{FF2B5EF4-FFF2-40B4-BE49-F238E27FC236}">
                <a16:creationId xmlns:a16="http://schemas.microsoft.com/office/drawing/2014/main" id="{0B4DBABE-DE96-9A15-B84E-97945A2CF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" b="46667"/>
          <a:stretch/>
        </p:blipFill>
        <p:spPr bwMode="auto">
          <a:xfrm>
            <a:off x="2370031" y="2070279"/>
            <a:ext cx="6555260" cy="4469760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426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587276"/>
            <a:ext cx="93065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Surrounds the orifice of the vagina and covers the vestibular bulbs.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Its fibers extend forward to gain attachment to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corpora cavernosa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of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clitoris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It reduces the size of the vaginal orifice and…..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Compresses the deep dorsal vein of the clitoris, thereby assisting in the mechanism of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erection in the clitoris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67186" y="3206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994" y="76200"/>
            <a:ext cx="4743606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200" b="1" dirty="0">
                <a:solidFill>
                  <a:srgbClr val="FF0000"/>
                </a:solidFill>
              </a:rPr>
              <a:t>Bulbospongiosus Muscle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629400" y="63246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33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96000" y="1524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Al-Maathidy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Urogenital Triangle , superficial and deep perineal pouches , Anatomy QA">
            <a:extLst>
              <a:ext uri="{FF2B5EF4-FFF2-40B4-BE49-F238E27FC236}">
                <a16:creationId xmlns:a16="http://schemas.microsoft.com/office/drawing/2014/main" id="{7D527469-4763-F4BE-E27A-A986B4738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786" y="2977532"/>
            <a:ext cx="6599689" cy="3728068"/>
          </a:xfrm>
          <a:prstGeom prst="rect">
            <a:avLst/>
          </a:prstGeom>
          <a:noFill/>
          <a:ln w="57150">
            <a:solidFill>
              <a:srgbClr val="37F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103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40475"/>
            <a:ext cx="19050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152400" y="762000"/>
            <a:ext cx="381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The ischiocavernosus muscle on each side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covers the crus of the clitoris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52400"/>
            <a:ext cx="4745979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200" b="1" dirty="0">
                <a:solidFill>
                  <a:srgbClr val="FF0000"/>
                </a:solidFill>
              </a:rPr>
              <a:t>Ischiocavernosus Muscle</a:t>
            </a:r>
          </a:p>
        </p:txBody>
      </p:sp>
      <p:sp>
        <p:nvSpPr>
          <p:cNvPr id="8" name="Rectangle 7"/>
          <p:cNvSpPr/>
          <p:nvPr/>
        </p:nvSpPr>
        <p:spPr>
          <a:xfrm>
            <a:off x="4038600" y="892314"/>
            <a:ext cx="502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Contraction of this muscle assists in causing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erection of the clitoris</a:t>
            </a:r>
            <a:endParaRPr lang="ar-IQ" sz="2400" b="1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8331" t="23958" r="11347" b="9375"/>
          <a:stretch>
            <a:fillRect/>
          </a:stretch>
        </p:blipFill>
        <p:spPr bwMode="auto">
          <a:xfrm>
            <a:off x="1447800" y="2129161"/>
            <a:ext cx="6629400" cy="4119239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34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Al-Maathidy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928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6200" y="762000"/>
            <a:ext cx="88936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The perineal body is larger than that of the male and is clinically important.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It is a wedge-shaped mass of fibrous tissue situated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between the lower end of the vagina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and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anal canal</a:t>
            </a:r>
            <a:endParaRPr lang="en-US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781800" y="152399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152400"/>
            <a:ext cx="2903167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200" b="1" dirty="0">
                <a:solidFill>
                  <a:srgbClr val="FF0000"/>
                </a:solidFill>
              </a:rPr>
              <a:t>Perineal Body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 l="14641" t="34375" r="48463" b="13542"/>
          <a:stretch>
            <a:fillRect/>
          </a:stretch>
        </p:blipFill>
        <p:spPr bwMode="auto">
          <a:xfrm>
            <a:off x="3747906" y="2576136"/>
            <a:ext cx="5173734" cy="4106138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562600" y="46063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35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6074248" y="-30163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Al-Maathidy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2590800"/>
            <a:ext cx="3657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It is the point of attachment of many perineal muscles including the levatores ani muscles </a:t>
            </a:r>
          </a:p>
          <a:p>
            <a:pPr>
              <a:buFont typeface="Wingdings" pitchFamily="2" charset="2"/>
              <a:buChar char="ü"/>
            </a:pPr>
            <a:endParaRPr lang="en-US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b="1" i="1" dirty="0">
                <a:solidFill>
                  <a:srgbClr val="7030A0"/>
                </a:solidFill>
                <a:latin typeface="Candara" pitchFamily="34" charset="0"/>
              </a:rPr>
              <a:t>the latter assist the perineal body in supporting the posterior wall of the vagina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544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774609"/>
            <a:ext cx="883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The paraurethral glands, which correspond to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prostate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in the male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Open into the vestibule by small ducts on either side of the urethral orifice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209026" y="136525"/>
            <a:ext cx="3927807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200" b="1" dirty="0">
                <a:solidFill>
                  <a:srgbClr val="FF0000"/>
                </a:solidFill>
              </a:rPr>
              <a:t>Paraurethral Glands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 l="36310" t="46875" r="20937" b="20833"/>
          <a:stretch>
            <a:fillRect/>
          </a:stretch>
        </p:blipFill>
        <p:spPr bwMode="auto">
          <a:xfrm>
            <a:off x="612059" y="2588744"/>
            <a:ext cx="8074741" cy="34290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36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-304800" y="61118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Al-Maathidy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25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838200"/>
            <a:ext cx="49193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Are a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pair of small mucus-secreting glands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that lie under cover of the posterior parts of the bulb of the vestibule and the labia </a:t>
            </a:r>
            <a:r>
              <a:rPr lang="en-US" sz="2400" b="1" dirty="0" err="1">
                <a:solidFill>
                  <a:prstClr val="black"/>
                </a:solidFill>
                <a:latin typeface="Candara" panose="020E0502030303020204" pitchFamily="34" charset="0"/>
              </a:rPr>
              <a:t>majora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</a:p>
          <a:p>
            <a:endParaRPr lang="en-US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Each drains its secretion into the vestibule by a small duct, which opens into the </a:t>
            </a:r>
            <a:r>
              <a:rPr lang="en-US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groove between the hymen and the posterior part of the labium minus </a:t>
            </a:r>
            <a:endParaRPr lang="en-US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These glands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secrete a lubricating mucus </a:t>
            </a: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during sexual intercourse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177225"/>
            <a:ext cx="491936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b="1" dirty="0">
                <a:solidFill>
                  <a:srgbClr val="FF0000"/>
                </a:solidFill>
              </a:rPr>
              <a:t>Greater Vestibular Glands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0625" r="22070" b="12812"/>
          <a:stretch>
            <a:fillRect/>
          </a:stretch>
        </p:blipFill>
        <p:spPr bwMode="auto">
          <a:xfrm>
            <a:off x="5195552" y="3733800"/>
            <a:ext cx="3262648" cy="28956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1055" t="8437" r="23242" b="22187"/>
          <a:stretch>
            <a:fillRect/>
          </a:stretch>
        </p:blipFill>
        <p:spPr bwMode="auto">
          <a:xfrm>
            <a:off x="5257800" y="145783"/>
            <a:ext cx="3541008" cy="3359417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488417" y="63156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818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37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981200" y="64770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Al-Maathidy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44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0"/>
            <a:ext cx="50197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Contains: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1 Part of the urethra</a:t>
            </a:r>
          </a:p>
          <a:p>
            <a:endParaRPr lang="en-US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2 Part of the vagina</a:t>
            </a:r>
          </a:p>
          <a:p>
            <a:pPr>
              <a:buFont typeface="Wingdings" pitchFamily="2" charset="2"/>
              <a:buChar char="v"/>
            </a:pPr>
            <a:endParaRPr lang="en-US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3 The sphincter urethrae which is pierced by the urethra and the vagina</a:t>
            </a:r>
          </a:p>
          <a:p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4 The deep transverse perineal muscles</a:t>
            </a:r>
          </a:p>
          <a:p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5 The internal pudendal vessels and their branches; and</a:t>
            </a:r>
          </a:p>
          <a:p>
            <a:endParaRPr lang="en-US" sz="2400" b="1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 6 The dorsal nerves of the clitoris.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0625" r="22070" b="12812"/>
          <a:stretch>
            <a:fillRect/>
          </a:stretch>
        </p:blipFill>
        <p:spPr bwMode="auto">
          <a:xfrm>
            <a:off x="6324600" y="914400"/>
            <a:ext cx="2369722" cy="2103128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43400" y="1053492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177225"/>
            <a:ext cx="8915400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Contents of the </a:t>
            </a:r>
            <a:r>
              <a:rPr lang="en-US" sz="3200" b="1" dirty="0">
                <a:solidFill>
                  <a:srgbClr val="0000FF"/>
                </a:solidFill>
              </a:rPr>
              <a:t>Deep Perineal Pouch </a:t>
            </a:r>
            <a:r>
              <a:rPr lang="en-US" sz="3200" b="1" dirty="0">
                <a:solidFill>
                  <a:srgbClr val="FF0000"/>
                </a:solidFill>
              </a:rPr>
              <a:t>in the Female</a:t>
            </a: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 l="41581" t="23958" r="25037" b="28125"/>
          <a:stretch>
            <a:fillRect/>
          </a:stretch>
        </p:blipFill>
        <p:spPr bwMode="auto">
          <a:xfrm>
            <a:off x="5007665" y="3352800"/>
            <a:ext cx="4060135" cy="327660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77976" y="626272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38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733800" y="803808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Qais Al-Maathidy</a:t>
            </a:r>
          </a:p>
        </p:txBody>
      </p:sp>
    </p:spTree>
    <p:extLst>
      <p:ext uri="{BB962C8B-B14F-4D97-AF65-F5344CB8AC3E}">
        <p14:creationId xmlns:p14="http://schemas.microsoft.com/office/powerpoint/2010/main" val="1731044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4D6909-EA43-3004-7354-92CAF5EF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 9 April 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77A3CF-00A7-C609-3A2A-F64E7F975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Al-Maathidy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EE7E7-C3F5-0ABE-23E0-FE21EF2C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608B76-C046-24D0-B356-29F72DCE74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EEA80D2-66F6-DE4F-97E5-AEFE6704D78F}"/>
              </a:ext>
            </a:extLst>
          </p:cNvPr>
          <p:cNvSpPr txBox="1">
            <a:spLocks/>
          </p:cNvSpPr>
          <p:nvPr/>
        </p:nvSpPr>
        <p:spPr>
          <a:xfrm>
            <a:off x="1752599" y="688367"/>
            <a:ext cx="4648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Candara" panose="020E0502030303020204" pitchFamily="34" charset="0"/>
              </a:rPr>
              <a:t>Monday 9 April 2022</a:t>
            </a:r>
          </a:p>
        </p:txBody>
      </p:sp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82352EC9-4725-CCC6-701E-597529245B5C}"/>
              </a:ext>
            </a:extLst>
          </p:cNvPr>
          <p:cNvSpPr txBox="1">
            <a:spLocks/>
          </p:cNvSpPr>
          <p:nvPr/>
        </p:nvSpPr>
        <p:spPr>
          <a:xfrm>
            <a:off x="838200" y="178727"/>
            <a:ext cx="647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Candara" panose="020E0502030303020204" pitchFamily="34" charset="0"/>
              </a:rPr>
              <a:t>Dr. Aiman Qais Al-Maathidy</a:t>
            </a:r>
          </a:p>
        </p:txBody>
      </p:sp>
    </p:spTree>
    <p:extLst>
      <p:ext uri="{BB962C8B-B14F-4D97-AF65-F5344CB8AC3E}">
        <p14:creationId xmlns:p14="http://schemas.microsoft.com/office/powerpoint/2010/main" val="1053245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8437" r="22070" b="12812"/>
          <a:stretch>
            <a:fillRect/>
          </a:stretch>
        </p:blipFill>
        <p:spPr bwMode="auto">
          <a:xfrm>
            <a:off x="5105400" y="1394460"/>
            <a:ext cx="3875314" cy="4069080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38878" y="1135907"/>
            <a:ext cx="506652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anose="020E0502030303020204" pitchFamily="34" charset="0"/>
              </a:rPr>
              <a:t>Can be divided into a fatty layer and a membranous layer.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u="sng" dirty="0">
                <a:solidFill>
                  <a:srgbClr val="0033CC"/>
                </a:solidFill>
                <a:latin typeface="Candara" panose="020E0502030303020204" pitchFamily="34" charset="0"/>
              </a:rPr>
              <a:t>The fatty layer (fascia of Camper)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latin typeface="Candara" panose="020E0502030303020204" pitchFamily="34" charset="0"/>
              </a:rPr>
              <a:t>is continuous with the fat of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ischiorectal fossa </a:t>
            </a:r>
            <a:r>
              <a:rPr lang="en-US" sz="2400" b="1" dirty="0">
                <a:latin typeface="Candara" panose="020E0502030303020204" pitchFamily="34" charset="0"/>
              </a:rPr>
              <a:t> and the superficial fascia of the thighs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 the scrotum</a:t>
            </a:r>
            <a:r>
              <a:rPr lang="en-US" sz="2400" b="1" dirty="0">
                <a:latin typeface="Candara" panose="020E0502030303020204" pitchFamily="34" charset="0"/>
              </a:rPr>
              <a:t>, the fat is replaced by smooth muscle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dartos muscle</a:t>
            </a:r>
            <a:r>
              <a:rPr lang="en-US" sz="2400" b="1" dirty="0">
                <a:latin typeface="Candara" panose="020E0502030303020204" pitchFamily="34" charset="0"/>
              </a:rPr>
              <a:t>.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The dartos muscle </a:t>
            </a:r>
            <a:r>
              <a:rPr lang="en-US" sz="2400" b="1" dirty="0">
                <a:latin typeface="Candara" panose="020E0502030303020204" pitchFamily="34" charset="0"/>
              </a:rPr>
              <a:t>contracts in response to cold and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reduces the surface area of the scrotal skin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38878" y="671043"/>
            <a:ext cx="2456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Superficial Fascia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52400" y="86844"/>
            <a:ext cx="3584636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Urogenital Triangle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Monday 9 April 2022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7030A0"/>
                </a:solidFill>
              </a:rPr>
              <a:pPr/>
              <a:t>4</a:t>
            </a:fld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81400" y="6356350"/>
            <a:ext cx="1828800" cy="365125"/>
          </a:xfrm>
        </p:spPr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Dr. Aiman Qais Al-Maathidy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776" y="1194377"/>
            <a:ext cx="51738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u="sng" dirty="0">
                <a:solidFill>
                  <a:srgbClr val="0033CC"/>
                </a:solidFill>
                <a:latin typeface="Candara" panose="020E0502030303020204" pitchFamily="34" charset="0"/>
              </a:rPr>
              <a:t>The membranous layer (Colles' fascia)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latin typeface="Candara" panose="020E0502030303020204" pitchFamily="34" charset="0"/>
              </a:rPr>
              <a:t>is attached: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Posteriorly</a:t>
            </a:r>
            <a:r>
              <a:rPr lang="en-US" sz="2400" b="1" dirty="0">
                <a:latin typeface="Candara" panose="020E0502030303020204" pitchFamily="34" charset="0"/>
              </a:rPr>
              <a:t> to the posterior border of the urogenital diaphragm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Laterally</a:t>
            </a:r>
            <a:r>
              <a:rPr lang="en-US" sz="2400" b="1" dirty="0">
                <a:latin typeface="Candara" panose="020E0502030303020204" pitchFamily="34" charset="0"/>
              </a:rPr>
              <a:t> to the margins of the pubic arch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Anteriorly</a:t>
            </a:r>
            <a:r>
              <a:rPr lang="en-US" sz="2400" b="1" dirty="0">
                <a:latin typeface="Candara" panose="020E0502030303020204" pitchFamily="34" charset="0"/>
              </a:rPr>
              <a:t> it is continuous with the membranous layer of superficial fascia of the anterior abdominal wall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(Scarpa's fascia).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8437" r="22070" b="12812"/>
          <a:stretch>
            <a:fillRect/>
          </a:stretch>
        </p:blipFill>
        <p:spPr bwMode="auto">
          <a:xfrm>
            <a:off x="5181600" y="1423406"/>
            <a:ext cx="3820178" cy="4011187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134678" y="723792"/>
            <a:ext cx="2456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Superficial Fascia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52400" y="76200"/>
            <a:ext cx="3418693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Urogenital Triangle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Monday 9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356350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5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43E522-0FCF-CFC4-BDA2-C3EF0BD5B30B}"/>
              </a:ext>
            </a:extLst>
          </p:cNvPr>
          <p:cNvSpPr txBox="1"/>
          <p:nvPr/>
        </p:nvSpPr>
        <p:spPr>
          <a:xfrm>
            <a:off x="164841" y="5513431"/>
            <a:ext cx="85521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fascia is continued over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penis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(or clitoris) as a tubular sheath (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Buck's fascia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)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Colle's Fascia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scrotum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62580"/>
            <a:ext cx="3932423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3EFC24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Urogenital Diaphragm</a:t>
            </a:r>
            <a:endParaRPr lang="ar-IQ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5937" r="22070" b="21250"/>
          <a:stretch>
            <a:fillRect/>
          </a:stretch>
        </p:blipFill>
        <p:spPr bwMode="auto">
          <a:xfrm>
            <a:off x="4390338" y="2133600"/>
            <a:ext cx="4551499" cy="3811879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18288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62000" y="6492875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6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-533400" y="61880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Al-Maathidy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مستطيل 1"/>
          <p:cNvSpPr/>
          <p:nvPr/>
        </p:nvSpPr>
        <p:spPr>
          <a:xfrm>
            <a:off x="228600" y="838200"/>
            <a:ext cx="891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dirty="0">
                <a:latin typeface="Candara" panose="020E0502030303020204" pitchFamily="34" charset="0"/>
              </a:rPr>
              <a:t>Is a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triangular musculofascial diaphragm </a:t>
            </a:r>
            <a:r>
              <a:rPr lang="en-US" sz="2400" b="1" dirty="0">
                <a:latin typeface="Candara" panose="020E0502030303020204" pitchFamily="34" charset="0"/>
              </a:rPr>
              <a:t>situated in the anterior part of the perineum</a:t>
            </a:r>
          </a:p>
          <a:p>
            <a:pPr algn="l">
              <a:buFont typeface="Wingdings" pitchFamily="2" charset="2"/>
              <a:buChar char="q"/>
            </a:pPr>
            <a:r>
              <a:rPr lang="en-US" sz="2400" b="1" dirty="0">
                <a:latin typeface="Candara" panose="020E0502030303020204" pitchFamily="34" charset="0"/>
              </a:rPr>
              <a:t>filling in the gap of the pubic arch</a:t>
            </a:r>
          </a:p>
          <a:p>
            <a:pPr algn="l">
              <a:buFont typeface="Wingdings" pitchFamily="2" charset="2"/>
              <a:buChar char="q"/>
            </a:pPr>
            <a:endParaRPr lang="en-US" sz="2400" b="1" dirty="0">
              <a:latin typeface="Candara" panose="020E0502030303020204" pitchFamily="34" charset="0"/>
            </a:endParaRPr>
          </a:p>
        </p:txBody>
      </p:sp>
      <p:pic>
        <p:nvPicPr>
          <p:cNvPr id="1026" name="Picture 2" descr="Urogenital diaphragm (other side) | humantestpattern | Flickr">
            <a:extLst>
              <a:ext uri="{FF2B5EF4-FFF2-40B4-BE49-F238E27FC236}">
                <a16:creationId xmlns:a16="http://schemas.microsoft.com/office/drawing/2014/main" id="{B3F914A9-67FF-2363-C9FA-157ED0D13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54118"/>
            <a:ext cx="4182776" cy="313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Monday 9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Al-Maathidy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7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76200"/>
            <a:ext cx="3608680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3EFC24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Urogenital Diaphragm</a:t>
            </a:r>
            <a:endParaRPr lang="ar-IQ" sz="28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 l="31055" t="8437" r="22070" b="22187"/>
          <a:stretch>
            <a:fillRect/>
          </a:stretch>
        </p:blipFill>
        <p:spPr bwMode="auto">
          <a:xfrm>
            <a:off x="5410200" y="2971800"/>
            <a:ext cx="3624649" cy="3352800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6200" y="609600"/>
            <a:ext cx="891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It is formed by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u="sng" dirty="0">
                <a:solidFill>
                  <a:srgbClr val="7030A0"/>
                </a:solidFill>
                <a:latin typeface="Candara" panose="020E0502030303020204" pitchFamily="34" charset="0"/>
              </a:rPr>
              <a:t>sphincter urethrae</a:t>
            </a:r>
            <a:r>
              <a:rPr lang="en-US" sz="2400" b="1" u="sng" dirty="0">
                <a:latin typeface="Candara" panose="020E0502030303020204" pitchFamily="34" charset="0"/>
              </a:rPr>
              <a:t>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u="sng" dirty="0">
                <a:solidFill>
                  <a:srgbClr val="7030A0"/>
                </a:solidFill>
                <a:latin typeface="Candara" panose="020E0502030303020204" pitchFamily="34" charset="0"/>
              </a:rPr>
              <a:t>deep transverse perineal muscle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s</a:t>
            </a:r>
            <a:r>
              <a:rPr lang="en-US" sz="2400" b="1" dirty="0">
                <a:latin typeface="Candara" panose="020E0502030303020204" pitchFamily="34" charset="0"/>
              </a:rPr>
              <a:t>, which are enclosed between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a superior and an inferior layer of fascia</a:t>
            </a:r>
            <a:r>
              <a:rPr lang="en-US" sz="2400" b="1" dirty="0">
                <a:latin typeface="Candara" panose="020E0502030303020204" pitchFamily="34" charset="0"/>
              </a:rPr>
              <a:t> of the Urogenital diaphragm.</a:t>
            </a:r>
          </a:p>
          <a:p>
            <a:r>
              <a:rPr lang="en-US" sz="2400" b="1" dirty="0">
                <a:latin typeface="Candara" panose="020E0502030303020204" pitchFamily="34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inferior layer of fascia is often referred to as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perineal membrane</a:t>
            </a:r>
            <a:r>
              <a:rPr lang="en-US" sz="2400" b="1" dirty="0">
                <a:solidFill>
                  <a:srgbClr val="008000"/>
                </a:solidFill>
                <a:latin typeface="Candara" panose="020E0502030303020204" pitchFamily="34" charset="0"/>
              </a:rPr>
              <a:t>.</a:t>
            </a:r>
            <a:endParaRPr lang="ar-IQ" sz="2400" b="1" dirty="0">
              <a:solidFill>
                <a:srgbClr val="008000"/>
              </a:solidFill>
              <a:latin typeface="Candara" panose="020E0502030303020204" pitchFamily="34" charset="0"/>
            </a:endParaRPr>
          </a:p>
        </p:txBody>
      </p:sp>
      <p:pic>
        <p:nvPicPr>
          <p:cNvPr id="9" name="Picture 2" descr="Pelvis and Perineum | Clinical Gate">
            <a:extLst>
              <a:ext uri="{FF2B5EF4-FFF2-40B4-BE49-F238E27FC236}">
                <a16:creationId xmlns:a16="http://schemas.microsoft.com/office/drawing/2014/main" id="{7D25D1D0-3129-043F-6EBB-4A45B2830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t="54444" r="5812"/>
          <a:stretch/>
        </p:blipFill>
        <p:spPr bwMode="auto">
          <a:xfrm>
            <a:off x="533400" y="2945922"/>
            <a:ext cx="4470090" cy="3293147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0"/>
            <a:ext cx="5257800" cy="341632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Anteriorly</a:t>
            </a:r>
            <a:r>
              <a:rPr lang="en-US" sz="2400" b="1" dirty="0">
                <a:latin typeface="Candara" panose="020E0502030303020204" pitchFamily="34" charset="0"/>
              </a:rPr>
              <a:t>: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two layers of fascia fuse,</a:t>
            </a:r>
            <a:r>
              <a:rPr lang="en-US" sz="2400" b="1" dirty="0">
                <a:latin typeface="Candara" panose="020E0502030303020204" pitchFamily="34" charset="0"/>
              </a:rPr>
              <a:t> leaving a small gap beneath the symphysis pubis.</a:t>
            </a:r>
          </a:p>
          <a:p>
            <a:pPr algn="l">
              <a:buFont typeface="Wingdings" pitchFamily="2" charset="2"/>
              <a:buChar char="q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Posteriorly: </a:t>
            </a:r>
            <a:r>
              <a:rPr lang="en-US" sz="2400" b="1" dirty="0">
                <a:latin typeface="Candara" panose="020E0502030303020204" pitchFamily="34" charset="0"/>
              </a:rPr>
              <a:t>the two layers of fascia fuse with the membranous layer of the superficial fascia and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perineal body</a:t>
            </a:r>
          </a:p>
          <a:p>
            <a:pPr algn="l">
              <a:buFont typeface="Wingdings" pitchFamily="2" charset="2"/>
              <a:buChar char="q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Laterally,</a:t>
            </a:r>
            <a:r>
              <a:rPr lang="en-US" sz="2400" b="1" dirty="0">
                <a:latin typeface="Candara" panose="020E0502030303020204" pitchFamily="34" charset="0"/>
              </a:rPr>
              <a:t> the layers of fascia are attached to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pubic arch</a:t>
            </a:r>
            <a:r>
              <a:rPr lang="en-US" sz="2400" b="1" dirty="0"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8437" r="22070" b="22187"/>
          <a:stretch>
            <a:fillRect/>
          </a:stretch>
        </p:blipFill>
        <p:spPr bwMode="auto">
          <a:xfrm>
            <a:off x="5676871" y="3675244"/>
            <a:ext cx="3314729" cy="3066124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1055" t="8437" r="22070" b="12812"/>
          <a:stretch>
            <a:fillRect/>
          </a:stretch>
        </p:blipFill>
        <p:spPr bwMode="auto">
          <a:xfrm>
            <a:off x="5683798" y="228600"/>
            <a:ext cx="3063900" cy="3217095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152400" y="76200"/>
            <a:ext cx="3932423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3EFC24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Urogenital Diaphragm</a:t>
            </a:r>
          </a:p>
        </p:txBody>
      </p:sp>
      <p:sp>
        <p:nvSpPr>
          <p:cNvPr id="6" name="Rectangle 5"/>
          <p:cNvSpPr/>
          <p:nvPr/>
        </p:nvSpPr>
        <p:spPr>
          <a:xfrm>
            <a:off x="57136" y="4442690"/>
            <a:ext cx="5486400" cy="1692771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closed space </a:t>
            </a:r>
            <a:r>
              <a:rPr lang="en-US" sz="2400" b="1" dirty="0">
                <a:latin typeface="Candara" panose="020E0502030303020204" pitchFamily="34" charset="0"/>
              </a:rPr>
              <a:t>that is contained between the superficial and deep layers of fascia is known as: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The deep perineal pouch. </a:t>
            </a:r>
            <a:endParaRPr lang="ar-IQ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-152400" y="630872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Monday 9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419600" y="63246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8</a:t>
            </a:fld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0865" y="685800"/>
            <a:ext cx="777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anose="020E0502030303020204" pitchFamily="34" charset="0"/>
              </a:rPr>
              <a:t>In the male, the triangle contains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penis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scrotum.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1803261"/>
            <a:ext cx="43939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Root of the Penis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Is made up of three masses of erectile tissue called </a:t>
            </a: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the bulb of the penis and the right and left crura of the penis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sz="2400" b="1" dirty="0"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bulb </a:t>
            </a:r>
            <a:r>
              <a:rPr lang="en-US" sz="2400" b="1" dirty="0">
                <a:latin typeface="Candara" panose="020E0502030303020204" pitchFamily="34" charset="0"/>
              </a:rPr>
              <a:t>is situated in the midline and is attached to the undersurface of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urogenital diaphragm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5937" r="23828" b="21250"/>
          <a:stretch>
            <a:fillRect/>
          </a:stretch>
        </p:blipFill>
        <p:spPr bwMode="auto">
          <a:xfrm>
            <a:off x="4495800" y="1341596"/>
            <a:ext cx="4507492" cy="3922103"/>
          </a:xfrm>
          <a:prstGeom prst="rect">
            <a:avLst/>
          </a:prstGeom>
          <a:noFill/>
          <a:ln w="57150">
            <a:solidFill>
              <a:srgbClr val="3EFC24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6200" y="101025"/>
            <a:ext cx="7101046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Contents of the Male Urogenital Triangle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Monday 9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9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Al-Maathidy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219200"/>
            <a:ext cx="1086964" cy="584775"/>
          </a:xfrm>
          <a:prstGeom prst="rect">
            <a:avLst/>
          </a:prstGeom>
          <a:ln w="57150">
            <a:solidFill>
              <a:srgbClr val="3EFC24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Penis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97AB76-E6EE-38D8-62B6-979A9C072ECA}"/>
              </a:ext>
            </a:extLst>
          </p:cNvPr>
          <p:cNvSpPr txBox="1"/>
          <p:nvPr/>
        </p:nvSpPr>
        <p:spPr>
          <a:xfrm>
            <a:off x="97219" y="5635079"/>
            <a:ext cx="88943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It is traversed by the urethra and is covered on its outer surface by the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bulbospongiosus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muscles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715E3F2C51640B4ECF0431D023F17" ma:contentTypeVersion="2" ma:contentTypeDescription="Create a new document." ma:contentTypeScope="" ma:versionID="8ff71a0f68f358fa63dc061683fe4d4f">
  <xsd:schema xmlns:xsd="http://www.w3.org/2001/XMLSchema" xmlns:xs="http://www.w3.org/2001/XMLSchema" xmlns:p="http://schemas.microsoft.com/office/2006/metadata/properties" xmlns:ns2="e0ad8373-bfde-47d8-b794-2f09d6972787" targetNamespace="http://schemas.microsoft.com/office/2006/metadata/properties" ma:root="true" ma:fieldsID="f0c5688218bff0f10fb04626d3881636" ns2:_="">
    <xsd:import namespace="e0ad8373-bfde-47d8-b794-2f09d69727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ad8373-bfde-47d8-b794-2f09d69727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A759044-18D7-4C18-8516-FA0ABE5FF3B1}"/>
</file>

<file path=customXml/itemProps2.xml><?xml version="1.0" encoding="utf-8"?>
<ds:datastoreItem xmlns:ds="http://schemas.openxmlformats.org/officeDocument/2006/customXml" ds:itemID="{5E4579C9-0083-48B8-95E7-9BC7E618EF80}"/>
</file>

<file path=customXml/itemProps3.xml><?xml version="1.0" encoding="utf-8"?>
<ds:datastoreItem xmlns:ds="http://schemas.openxmlformats.org/officeDocument/2006/customXml" ds:itemID="{14B542BE-B6CC-43A2-9CDA-36C7AD8DF315}"/>
</file>

<file path=docProps/app.xml><?xml version="1.0" encoding="utf-8"?>
<Properties xmlns="http://schemas.openxmlformats.org/officeDocument/2006/extended-properties" xmlns:vt="http://schemas.openxmlformats.org/officeDocument/2006/docPropsVTypes">
  <TotalTime>2255</TotalTime>
  <Words>2448</Words>
  <Application>Microsoft Office PowerPoint</Application>
  <PresentationFormat>On-screen Show (4:3)</PresentationFormat>
  <Paragraphs>349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Candara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ali aiman afar</cp:lastModifiedBy>
  <cp:revision>90</cp:revision>
  <dcterms:created xsi:type="dcterms:W3CDTF">2006-08-16T00:00:00Z</dcterms:created>
  <dcterms:modified xsi:type="dcterms:W3CDTF">2022-05-08T16:09:23Z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0x010100703715E3F2C51640B4ECF0431D023F17</vt:lpwstr>
  </property>
</Properties>
</file>