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4"/>
  </p:sldMasterIdLst>
  <p:notesMasterIdLst>
    <p:notesMasterId r:id="rId59"/>
  </p:notesMasterIdLst>
  <p:sldIdLst>
    <p:sldId id="256" r:id="rId5"/>
    <p:sldId id="299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263" r:id="rId17"/>
    <p:sldId id="314" r:id="rId18"/>
    <p:sldId id="315" r:id="rId19"/>
    <p:sldId id="316" r:id="rId20"/>
    <p:sldId id="317" r:id="rId21"/>
    <p:sldId id="318" r:id="rId22"/>
    <p:sldId id="320" r:id="rId23"/>
    <p:sldId id="328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56" r:id="rId49"/>
    <p:sldId id="357" r:id="rId50"/>
    <p:sldId id="359" r:id="rId51"/>
    <p:sldId id="360" r:id="rId52"/>
    <p:sldId id="366" r:id="rId53"/>
    <p:sldId id="367" r:id="rId54"/>
    <p:sldId id="370" r:id="rId55"/>
    <p:sldId id="371" r:id="rId56"/>
    <p:sldId id="372" r:id="rId57"/>
    <p:sldId id="373" r:id="rId58"/>
  </p:sldIdLst>
  <p:sldSz cx="9144000" cy="5143500" type="screen16x9"/>
  <p:notesSz cx="6858000" cy="9144000"/>
  <p:embeddedFontLst>
    <p:embeddedFont>
      <p:font typeface="Dosis" panose="020B0604020202020204" charset="0"/>
      <p:regular r:id="rId60"/>
      <p:bold r:id="rId61"/>
    </p:embeddedFont>
    <p:embeddedFont>
      <p:font typeface="Tahoma" panose="020B0604030504040204" pitchFamily="34" charset="0"/>
      <p:regular r:id="rId62"/>
      <p:bold r:id="rId63"/>
    </p:embeddedFont>
    <p:embeddedFont>
      <p:font typeface="Source Sans Pro" panose="020B0604020202020204" charset="0"/>
      <p:regular r:id="rId64"/>
      <p:bold r:id="rId65"/>
      <p:italic r:id="rId66"/>
      <p:boldItalic r:id="rId67"/>
    </p:embeddedFont>
    <p:embeddedFont>
      <p:font typeface="Wingdings 3" panose="05040102010807070707" pitchFamily="18" charset="2"/>
      <p:regular r:id="rId68"/>
    </p:embeddedFont>
    <p:embeddedFont>
      <p:font typeface="Century Gothic" panose="020B0502020202020204" pitchFamily="34" charset="0"/>
      <p:regular r:id="rId69"/>
      <p:bold r:id="rId70"/>
      <p:italic r:id="rId71"/>
      <p:boldItalic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Algerian" panose="04020705040A02060702" pitchFamily="82" charset="0"/>
      <p:regular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00"/>
    <a:srgbClr val="CC0000"/>
    <a:srgbClr val="FF0000"/>
    <a:srgbClr val="FF33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E3CBF2-F920-4ABD-A0C9-DBEF4B05FF2B}">
  <a:tblStyle styleId="{DFE3CBF2-F920-4ABD-A0C9-DBEF4B05FF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5.fntdata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2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3.fntdata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7.fntdata"/><Relationship Id="rId7" Type="http://schemas.openxmlformats.org/officeDocument/2006/relationships/slide" Target="slides/slide3.xml"/><Relationship Id="rId71" Type="http://schemas.openxmlformats.org/officeDocument/2006/relationships/font" Target="fonts/font12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2044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C723F-A1C5-4F44-AA49-53FC8810F154}" type="slidenum">
              <a:rPr lang="ar-SA" altLang="en-US"/>
              <a:pPr/>
              <a:t>20</a:t>
            </a:fld>
            <a:endParaRPr lang="en-US" alt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 w="12700"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lIns="92075" tIns="46038" rIns="92075" bIns="46038"/>
          <a:lstStyle/>
          <a:p>
            <a:pPr marL="228600" indent="-228600">
              <a:buClr>
                <a:srgbClr val="66CCFF"/>
              </a:buClr>
              <a:buSzPct val="90000"/>
            </a:pPr>
            <a:endParaRPr lang="el-GR" altLang="en-US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09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290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2403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 smtClean="0"/>
              <a:t>https://www.veincenteratiowaheart.com/blog/five-myths-about-spider-and-varicose-veins/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960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856547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653613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515302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044523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222842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327425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183386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3931999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525225"/>
            <a:ext cx="5309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6644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44425" y="1534257"/>
            <a:ext cx="2804700" cy="3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818123" y="1534257"/>
            <a:ext cx="2804700" cy="3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 sz="2400"/>
            </a:lvl1pPr>
            <a:lvl2pPr lvl="1">
              <a:buNone/>
              <a:defRPr sz="2400"/>
            </a:lvl2pPr>
            <a:lvl3pPr lvl="2">
              <a:buNone/>
              <a:defRPr sz="2400"/>
            </a:lvl3pPr>
            <a:lvl4pPr lvl="3">
              <a:buNone/>
              <a:defRPr sz="2400"/>
            </a:lvl4pPr>
            <a:lvl5pPr lvl="4">
              <a:buNone/>
              <a:defRPr sz="2400"/>
            </a:lvl5pPr>
            <a:lvl6pPr lvl="5">
              <a:buNone/>
              <a:defRPr sz="2400"/>
            </a:lvl6pPr>
            <a:lvl7pPr lvl="6">
              <a:buNone/>
              <a:defRPr sz="2400"/>
            </a:lvl7pPr>
            <a:lvl8pPr lvl="7">
              <a:buNone/>
              <a:defRPr sz="2400"/>
            </a:lvl8pPr>
            <a:lvl9pPr lvl="8"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796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44425" y="1538075"/>
            <a:ext cx="5169000" cy="338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▹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⬞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51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745385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616475" y="0"/>
            <a:ext cx="5910900" cy="3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i="1">
                <a:solidFill>
                  <a:srgbClr val="FFFFFF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▸"/>
              <a:defRPr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⬩"/>
              <a:defRPr i="1">
                <a:solidFill>
                  <a:srgbClr val="FFFFFF"/>
                </a:solidFill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⬞"/>
              <a:defRPr i="1">
                <a:solidFill>
                  <a:srgbClr val="FFFFFF"/>
                </a:solidFill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i="1">
                <a:solidFill>
                  <a:srgbClr val="FFFFFF"/>
                </a:solidFill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-75" y="3420000"/>
            <a:ext cx="669600" cy="172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>
                <a:solidFill>
                  <a:srgbClr val="0DB7C4"/>
                </a:solidFill>
              </a:defRPr>
            </a:lvl1pPr>
            <a:lvl2pPr lvl="1" rtl="0">
              <a:buNone/>
              <a:defRPr>
                <a:solidFill>
                  <a:srgbClr val="0DB7C4"/>
                </a:solidFill>
              </a:defRPr>
            </a:lvl2pPr>
            <a:lvl3pPr lvl="2" rtl="0">
              <a:buNone/>
              <a:defRPr>
                <a:solidFill>
                  <a:srgbClr val="0DB7C4"/>
                </a:solidFill>
              </a:defRPr>
            </a:lvl3pPr>
            <a:lvl4pPr lvl="3" rtl="0">
              <a:buNone/>
              <a:defRPr>
                <a:solidFill>
                  <a:srgbClr val="0DB7C4"/>
                </a:solidFill>
              </a:defRPr>
            </a:lvl4pPr>
            <a:lvl5pPr lvl="4" rtl="0">
              <a:buNone/>
              <a:defRPr>
                <a:solidFill>
                  <a:srgbClr val="0DB7C4"/>
                </a:solidFill>
              </a:defRPr>
            </a:lvl5pPr>
            <a:lvl6pPr lvl="5" rtl="0">
              <a:buNone/>
              <a:defRPr>
                <a:solidFill>
                  <a:srgbClr val="0DB7C4"/>
                </a:solidFill>
              </a:defRPr>
            </a:lvl6pPr>
            <a:lvl7pPr lvl="6" rtl="0">
              <a:buNone/>
              <a:defRPr>
                <a:solidFill>
                  <a:srgbClr val="0DB7C4"/>
                </a:solidFill>
              </a:defRPr>
            </a:lvl7pPr>
            <a:lvl8pPr lvl="7" rtl="0">
              <a:buNone/>
              <a:defRPr>
                <a:solidFill>
                  <a:srgbClr val="0DB7C4"/>
                </a:solidFill>
              </a:defRPr>
            </a:lvl8pPr>
            <a:lvl9pPr lvl="8" rtl="0">
              <a:buNone/>
              <a:defRPr>
                <a:solidFill>
                  <a:srgbClr val="0DB7C4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604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994" y="93715"/>
            <a:ext cx="8958011" cy="3279290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dirty="0"/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9144001" cy="51435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4202386"/>
            <a:ext cx="6858000" cy="30008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171450" lvl="0" indent="-17145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3602222"/>
            <a:ext cx="7955280" cy="600164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3544839"/>
            <a:ext cx="54428" cy="102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733680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96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36657"/>
            <a:ext cx="9144000" cy="1589485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/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430" y="2851549"/>
            <a:ext cx="2115571" cy="250881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67270" y="2851549"/>
            <a:ext cx="2115571" cy="250881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000" y="2851549"/>
            <a:ext cx="2115571" cy="250881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1430" y="3220727"/>
            <a:ext cx="2115571" cy="1122674"/>
          </a:xfrm>
        </p:spPr>
        <p:txBody>
          <a:bodyPr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67270" y="3220727"/>
            <a:ext cx="2115571" cy="1122674"/>
          </a:xfrm>
        </p:spPr>
        <p:txBody>
          <a:bodyPr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77000" y="3220727"/>
            <a:ext cx="2115571" cy="1122674"/>
          </a:xfrm>
        </p:spPr>
        <p:txBody>
          <a:bodyPr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609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298737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395827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925962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287876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07096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949799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902859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790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file:///\\upload.wikimedia.org\wikipedia\commons\3\34\Churg-Strauss_syndrome_-_high_mag.jpg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file:///\\upload.wikimedia.org\wikipedia\commons\9\9a\Buerger's_Disease.M.V.561.jp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findmeacure.com/wp-content/uploads/2008/01/gan-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ctrTitle"/>
          </p:nvPr>
        </p:nvSpPr>
        <p:spPr>
          <a:xfrm>
            <a:off x="633116" y="1713018"/>
            <a:ext cx="7745167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 smtClean="0">
                <a:solidFill>
                  <a:schemeClr val="tx1"/>
                </a:solidFill>
              </a:rPr>
              <a:t>Pathology lab 2</a:t>
            </a:r>
            <a:endParaRPr sz="66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22" y="3263589"/>
            <a:ext cx="6761275" cy="16949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716974" y="943596"/>
            <a:ext cx="4343399" cy="33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L.M.</a:t>
            </a:r>
            <a:r>
              <a:rPr lang="en-US" sz="2000" dirty="0" smtClean="0"/>
              <a:t>: Complete </a:t>
            </a:r>
            <a:r>
              <a:rPr lang="en-US" sz="2000" dirty="0"/>
              <a:t>removal of necrotic </a:t>
            </a:r>
            <a:r>
              <a:rPr lang="en-US" sz="2000" dirty="0" err="1"/>
              <a:t>myocytes</a:t>
            </a:r>
            <a:r>
              <a:rPr lang="en-US" sz="2000" dirty="0"/>
              <a:t> by phagocytic </a:t>
            </a:r>
            <a:r>
              <a:rPr lang="en-US" sz="2000" dirty="0" smtClean="0"/>
              <a:t>macrophages </a:t>
            </a:r>
            <a:r>
              <a:rPr lang="en-US" sz="2000" b="1" dirty="0">
                <a:solidFill>
                  <a:srgbClr val="C00000"/>
                </a:solidFill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</a:rPr>
              <a:t>7 to 10 days).</a:t>
            </a:r>
          </a:p>
          <a:p>
            <a:endParaRPr sz="2000" b="1" dirty="0">
              <a:solidFill>
                <a:srgbClr val="C00000"/>
              </a:solidFill>
            </a:endParaRPr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AutoShape 2" descr="Image result for angina cartoon stai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91" y="685799"/>
            <a:ext cx="3782290" cy="364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96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716975" y="1020027"/>
            <a:ext cx="3231570" cy="33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10-14 days: L.M.</a:t>
            </a:r>
            <a:r>
              <a:rPr lang="en-US" sz="2000" dirty="0" smtClean="0"/>
              <a:t>: well </a:t>
            </a:r>
            <a:r>
              <a:rPr lang="en-US" sz="2000" dirty="0"/>
              <a:t>established granulation tissue with new blood vessels &amp; collagen </a:t>
            </a:r>
            <a:r>
              <a:rPr lang="en-US" sz="2000" dirty="0" smtClean="0"/>
              <a:t>deposition.</a:t>
            </a:r>
            <a:endParaRPr lang="en-US" sz="2000" dirty="0"/>
          </a:p>
          <a:p>
            <a:endParaRPr sz="2000" b="1" dirty="0">
              <a:solidFill>
                <a:srgbClr val="C00000"/>
              </a:solidFill>
            </a:endParaRPr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AutoShape 2" descr="Image result for angina cartoon stai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92" y="1018310"/>
            <a:ext cx="5008418" cy="361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92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650300" y="484188"/>
            <a:ext cx="4397950" cy="18684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Within 2-8 </a:t>
            </a:r>
            <a:r>
              <a:rPr lang="en-US" sz="2000" b="1" dirty="0" smtClean="0">
                <a:solidFill>
                  <a:srgbClr val="C00000"/>
                </a:solidFill>
              </a:rPr>
              <a:t>weeks</a:t>
            </a:r>
            <a:r>
              <a:rPr lang="en-US" sz="2000" b="1" dirty="0" smtClean="0"/>
              <a:t>; </a:t>
            </a:r>
            <a:r>
              <a:rPr lang="en-US" sz="2000" b="1" dirty="0" smtClean="0">
                <a:solidFill>
                  <a:srgbClr val="C00000"/>
                </a:solidFill>
              </a:rPr>
              <a:t>Grossly </a:t>
            </a:r>
            <a:r>
              <a:rPr lang="ar-SA" sz="2000" b="1" dirty="0" smtClean="0">
                <a:solidFill>
                  <a:srgbClr val="C00000"/>
                </a:solidFill>
              </a:rPr>
              <a:t> </a:t>
            </a:r>
            <a:r>
              <a:rPr lang="en-US" sz="2000" dirty="0"/>
              <a:t>gray white scar progressive from the periphery towards the </a:t>
            </a:r>
            <a:r>
              <a:rPr lang="en-US" sz="2000" dirty="0" smtClean="0"/>
              <a:t>center </a:t>
            </a:r>
            <a:r>
              <a:rPr lang="en-US" sz="2000" dirty="0"/>
              <a:t>of the </a:t>
            </a:r>
            <a:r>
              <a:rPr lang="en-US" sz="2000" dirty="0" smtClean="0"/>
              <a:t>infarct. </a:t>
            </a:r>
          </a:p>
          <a:p>
            <a:endParaRPr sz="2000" b="1" dirty="0">
              <a:solidFill>
                <a:srgbClr val="C00000"/>
              </a:solidFill>
            </a:endParaRPr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AutoShape 2" descr="Image result for angina cartoon stai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390775"/>
            <a:ext cx="474345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webpath.med.utah.edu/jpeg5/CV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44475"/>
            <a:ext cx="380365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13400" y="3305175"/>
            <a:ext cx="3238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Microscopically: </a:t>
            </a:r>
          </a:p>
          <a:p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Healed MI (collagenous scar)</a:t>
            </a:r>
          </a:p>
          <a:p>
            <a:endParaRPr lang="en-US" sz="2000" dirty="0">
              <a:solidFill>
                <a:srgbClr val="41566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78281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4974484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– Clinical features 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body" idx="1"/>
          </p:nvPr>
        </p:nvSpPr>
        <p:spPr>
          <a:xfrm>
            <a:off x="1280844" y="1325097"/>
            <a:ext cx="6666258" cy="3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>
                <a:solidFill>
                  <a:srgbClr val="FF3300"/>
                </a:solidFill>
              </a:rPr>
              <a:t>Severe retrosternal pain</a:t>
            </a:r>
            <a:r>
              <a:rPr lang="en-US" dirty="0"/>
              <a:t> </a:t>
            </a:r>
            <a:r>
              <a:rPr lang="en-US" b="1" dirty="0"/>
              <a:t>radiate to the neck, jaw</a:t>
            </a:r>
            <a:r>
              <a:rPr lang="en-US" b="1" dirty="0" smtClean="0"/>
              <a:t>, epigastrium</a:t>
            </a:r>
            <a:r>
              <a:rPr lang="en-US" b="1" dirty="0"/>
              <a:t>, or left </a:t>
            </a:r>
            <a:r>
              <a:rPr lang="en-US" b="1" dirty="0" smtClean="0"/>
              <a:t>arm.</a:t>
            </a:r>
          </a:p>
          <a:p>
            <a:endParaRPr lang="en-US" b="1" dirty="0" smtClean="0"/>
          </a:p>
          <a:p>
            <a:r>
              <a:rPr lang="en-US" dirty="0"/>
              <a:t>N</a:t>
            </a:r>
            <a:r>
              <a:rPr lang="en-US" dirty="0" smtClean="0"/>
              <a:t>ot relieved </a:t>
            </a:r>
            <a:r>
              <a:rPr lang="en-US" dirty="0"/>
              <a:t>by rest or </a:t>
            </a:r>
            <a:r>
              <a:rPr lang="en-US" dirty="0" smtClean="0"/>
              <a:t>vasodilators, may </a:t>
            </a:r>
            <a:r>
              <a:rPr lang="en-US" dirty="0"/>
              <a:t>persist for several </a:t>
            </a:r>
            <a:r>
              <a:rPr lang="en-US" dirty="0" smtClean="0"/>
              <a:t>hours (&gt;20-30 min) .</a:t>
            </a:r>
          </a:p>
          <a:p>
            <a:endParaRPr lang="en-US" dirty="0" smtClean="0"/>
          </a:p>
          <a:p>
            <a:r>
              <a:rPr lang="en-US" dirty="0" smtClean="0"/>
              <a:t>Nausea</a:t>
            </a:r>
            <a:r>
              <a:rPr lang="en-US" dirty="0"/>
              <a:t>, vomiting sweating &amp;  weakness may be accompanying </a:t>
            </a:r>
            <a:r>
              <a:rPr lang="en-US" dirty="0" smtClean="0"/>
              <a:t>symptoms.</a:t>
            </a:r>
          </a:p>
          <a:p>
            <a:endParaRPr lang="en-US" dirty="0"/>
          </a:p>
        </p:txBody>
      </p:sp>
      <p:sp>
        <p:nvSpPr>
          <p:cNvPr id="167" name="Google Shape;167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875598" y="0"/>
            <a:ext cx="7946284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b="1" dirty="0" smtClean="0"/>
              <a:t>Consequences </a:t>
            </a:r>
            <a:r>
              <a:rPr lang="en-US" sz="3600" b="1" dirty="0"/>
              <a:t>and Complications of </a:t>
            </a:r>
            <a:r>
              <a:rPr lang="en-US" sz="3600" b="1" dirty="0" smtClean="0"/>
              <a:t>MI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body" idx="1"/>
          </p:nvPr>
        </p:nvSpPr>
        <p:spPr>
          <a:xfrm>
            <a:off x="782080" y="1144662"/>
            <a:ext cx="3852265" cy="3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Papillary muscle </a:t>
            </a:r>
            <a:r>
              <a:rPr lang="en-US" b="1" i="1" dirty="0" smtClean="0">
                <a:solidFill>
                  <a:srgbClr val="C00000"/>
                </a:solidFill>
              </a:rPr>
              <a:t>dysfunction</a:t>
            </a:r>
            <a:r>
              <a:rPr lang="en-US" b="1" i="1" dirty="0" smtClean="0"/>
              <a:t>:</a:t>
            </a:r>
          </a:p>
          <a:p>
            <a:r>
              <a:rPr lang="en-US" b="1" i="1" dirty="0" smtClean="0"/>
              <a:t>They </a:t>
            </a:r>
            <a:r>
              <a:rPr lang="en-US" dirty="0" smtClean="0"/>
              <a:t>rupture </a:t>
            </a:r>
            <a:r>
              <a:rPr lang="en-US" dirty="0"/>
              <a:t>infrequently after </a:t>
            </a:r>
            <a:r>
              <a:rPr lang="en-US" dirty="0" smtClean="0"/>
              <a:t>MI..</a:t>
            </a:r>
          </a:p>
          <a:p>
            <a:r>
              <a:rPr lang="en-US" dirty="0" smtClean="0"/>
              <a:t>but they </a:t>
            </a:r>
            <a:r>
              <a:rPr lang="en-US" dirty="0"/>
              <a:t>often are </a:t>
            </a:r>
            <a:r>
              <a:rPr lang="en-US" dirty="0" smtClean="0"/>
              <a:t>dysfunctional &amp; poorly </a:t>
            </a:r>
            <a:r>
              <a:rPr lang="en-US" dirty="0"/>
              <a:t>contractile as a result of </a:t>
            </a:r>
            <a:r>
              <a:rPr lang="en-US" dirty="0" smtClean="0"/>
              <a:t>ischemia</a:t>
            </a:r>
            <a:r>
              <a:rPr lang="en-US" dirty="0"/>
              <a:t>.</a:t>
            </a:r>
          </a:p>
        </p:txBody>
      </p:sp>
      <p:sp>
        <p:nvSpPr>
          <p:cNvPr id="167" name="Google Shape;167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45" y="1256868"/>
            <a:ext cx="3684011" cy="332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5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875598" y="0"/>
            <a:ext cx="7946284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b="1" dirty="0" smtClean="0"/>
              <a:t>Consequences </a:t>
            </a:r>
            <a:r>
              <a:rPr lang="en-US" sz="3600" b="1" dirty="0"/>
              <a:t>and Complications of </a:t>
            </a:r>
            <a:r>
              <a:rPr lang="en-US" sz="3600" b="1" dirty="0" smtClean="0"/>
              <a:t>MI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body" idx="1"/>
          </p:nvPr>
        </p:nvSpPr>
        <p:spPr>
          <a:xfrm>
            <a:off x="571500" y="1144662"/>
            <a:ext cx="4374573" cy="3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Myocardial rupture</a:t>
            </a:r>
            <a:r>
              <a:rPr lang="en-US" i="1" dirty="0"/>
              <a:t>. </a:t>
            </a:r>
            <a:r>
              <a:rPr lang="en-US" dirty="0" smtClean="0"/>
              <a:t>1-5% of </a:t>
            </a:r>
            <a:r>
              <a:rPr lang="en-US" dirty="0"/>
              <a:t>MIs but is frequently fatal when it occurs. </a:t>
            </a:r>
            <a:endParaRPr lang="en-US" dirty="0" smtClean="0"/>
          </a:p>
          <a:p>
            <a:r>
              <a:rPr lang="en-US" dirty="0" smtClean="0"/>
              <a:t>Left ventricular free </a:t>
            </a:r>
            <a:r>
              <a:rPr lang="en-US" dirty="0"/>
              <a:t>wall rupture is most </a:t>
            </a:r>
            <a:r>
              <a:rPr lang="en-US" dirty="0" smtClean="0"/>
              <a:t>common.</a:t>
            </a:r>
          </a:p>
          <a:p>
            <a:r>
              <a:rPr lang="en-US" dirty="0" smtClean="0"/>
              <a:t>Rupture </a:t>
            </a:r>
            <a:r>
              <a:rPr lang="en-US" dirty="0"/>
              <a:t>occurs most </a:t>
            </a:r>
            <a:r>
              <a:rPr lang="en-US" dirty="0" smtClean="0"/>
              <a:t>commonly in </a:t>
            </a:r>
            <a:r>
              <a:rPr lang="en-US" dirty="0" smtClean="0">
                <a:solidFill>
                  <a:srgbClr val="C00000"/>
                </a:solidFill>
              </a:rPr>
              <a:t>3 </a:t>
            </a:r>
            <a:r>
              <a:rPr lang="en-US" dirty="0">
                <a:solidFill>
                  <a:srgbClr val="C00000"/>
                </a:solidFill>
              </a:rPr>
              <a:t>to 7 days </a:t>
            </a:r>
            <a:r>
              <a:rPr lang="en-US" dirty="0"/>
              <a:t>after </a:t>
            </a:r>
            <a:r>
              <a:rPr lang="en-US" dirty="0" smtClean="0"/>
              <a:t>infarction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healing </a:t>
            </a:r>
            <a:r>
              <a:rPr lang="en-US" dirty="0"/>
              <a:t>process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/>
              <a:t>lysis</a:t>
            </a:r>
            <a:r>
              <a:rPr lang="en-US" dirty="0" smtClean="0"/>
              <a:t> </a:t>
            </a:r>
            <a:r>
              <a:rPr lang="en-US" dirty="0"/>
              <a:t>of necrotic </a:t>
            </a:r>
            <a:r>
              <a:rPr lang="en-US" dirty="0" smtClean="0"/>
              <a:t>myocardium is </a:t>
            </a:r>
            <a:r>
              <a:rPr lang="en-US" dirty="0"/>
              <a:t>maximal </a:t>
            </a:r>
            <a:r>
              <a:rPr lang="en-US" dirty="0" smtClean="0"/>
              <a:t>&amp;  </a:t>
            </a:r>
            <a:r>
              <a:rPr lang="en-US" dirty="0"/>
              <a:t>infarct has been </a:t>
            </a:r>
            <a:r>
              <a:rPr lang="en-US" dirty="0" smtClean="0"/>
              <a:t>converted to </a:t>
            </a:r>
            <a:r>
              <a:rPr lang="en-US" dirty="0"/>
              <a:t>soft, friable granulation tissue. </a:t>
            </a:r>
          </a:p>
        </p:txBody>
      </p:sp>
      <p:sp>
        <p:nvSpPr>
          <p:cNvPr id="167" name="Google Shape;167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73" y="1350386"/>
            <a:ext cx="3735966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8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875598" y="0"/>
            <a:ext cx="7946284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b="1" dirty="0" smtClean="0"/>
              <a:t>Consequences </a:t>
            </a:r>
            <a:r>
              <a:rPr lang="en-US" sz="3600" b="1" dirty="0"/>
              <a:t>and Complications of </a:t>
            </a:r>
            <a:r>
              <a:rPr lang="en-US" sz="3600" b="1" dirty="0" smtClean="0"/>
              <a:t>MI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body" idx="1"/>
          </p:nvPr>
        </p:nvSpPr>
        <p:spPr>
          <a:xfrm>
            <a:off x="696191" y="1350386"/>
            <a:ext cx="4010891" cy="3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Pericarditis</a:t>
            </a:r>
            <a:r>
              <a:rPr lang="en-US" i="1" dirty="0"/>
              <a:t>. </a:t>
            </a:r>
            <a:r>
              <a:rPr lang="en-US" dirty="0" err="1"/>
              <a:t>Transmural</a:t>
            </a:r>
            <a:r>
              <a:rPr lang="en-US" dirty="0"/>
              <a:t> MIs can elicit a </a:t>
            </a:r>
            <a:r>
              <a:rPr lang="en-US" dirty="0" err="1" smtClean="0"/>
              <a:t>fibrinohemorrhagic</a:t>
            </a:r>
            <a:r>
              <a:rPr lang="en-US" dirty="0"/>
              <a:t> </a:t>
            </a:r>
            <a:r>
              <a:rPr lang="en-US" dirty="0" smtClean="0"/>
              <a:t>pericarditis.</a:t>
            </a:r>
          </a:p>
          <a:p>
            <a:r>
              <a:rPr lang="en-US" dirty="0" smtClean="0"/>
              <a:t>Typically </a:t>
            </a:r>
            <a:r>
              <a:rPr lang="en-US" dirty="0"/>
              <a:t>appears 2 to 3 </a:t>
            </a:r>
            <a:r>
              <a:rPr lang="en-US" dirty="0" smtClean="0"/>
              <a:t>days after </a:t>
            </a:r>
            <a:r>
              <a:rPr lang="en-US" dirty="0"/>
              <a:t>infarction and then gradually resolves over </a:t>
            </a:r>
            <a:r>
              <a:rPr lang="en-US" dirty="0" smtClean="0"/>
              <a:t>the next </a:t>
            </a:r>
            <a:r>
              <a:rPr lang="en-US" dirty="0"/>
              <a:t>few days</a:t>
            </a:r>
          </a:p>
        </p:txBody>
      </p:sp>
      <p:sp>
        <p:nvSpPr>
          <p:cNvPr id="167" name="Google Shape;167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09" y="1350386"/>
            <a:ext cx="3548929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2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875598" y="0"/>
            <a:ext cx="7946284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b="1" dirty="0" smtClean="0"/>
              <a:t>Consequences </a:t>
            </a:r>
            <a:r>
              <a:rPr lang="en-US" sz="3600" b="1" dirty="0"/>
              <a:t>and Complications of </a:t>
            </a:r>
            <a:r>
              <a:rPr lang="en-US" sz="3600" b="1" dirty="0" smtClean="0"/>
              <a:t>MI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body" idx="1"/>
          </p:nvPr>
        </p:nvSpPr>
        <p:spPr>
          <a:xfrm>
            <a:off x="696191" y="1350386"/>
            <a:ext cx="4010891" cy="3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Ventricular aneurysm. </a:t>
            </a:r>
            <a:r>
              <a:rPr lang="en-US" dirty="0"/>
              <a:t>A late complication, aneurysms </a:t>
            </a:r>
            <a:r>
              <a:rPr lang="en-US" dirty="0" smtClean="0"/>
              <a:t>of the </a:t>
            </a:r>
            <a:r>
              <a:rPr lang="en-US" dirty="0"/>
              <a:t>ventricle most commonly result from a large </a:t>
            </a:r>
            <a:r>
              <a:rPr lang="en-US" dirty="0" err="1" smtClean="0"/>
              <a:t>transmural</a:t>
            </a:r>
            <a:r>
              <a:rPr lang="en-US" dirty="0"/>
              <a:t> </a:t>
            </a:r>
            <a:r>
              <a:rPr lang="en-US" dirty="0" smtClean="0"/>
              <a:t>infarct </a:t>
            </a:r>
            <a:r>
              <a:rPr lang="en-US" dirty="0"/>
              <a:t>that heals with the </a:t>
            </a:r>
            <a:r>
              <a:rPr lang="en-US" dirty="0" smtClean="0"/>
              <a:t>formation of </a:t>
            </a:r>
            <a:r>
              <a:rPr lang="en-US" dirty="0"/>
              <a:t>a thinned wall of scar </a:t>
            </a:r>
            <a:r>
              <a:rPr lang="en-US" dirty="0" smtClean="0"/>
              <a:t>tissue, usually they</a:t>
            </a:r>
            <a:r>
              <a:rPr lang="en-US" dirty="0"/>
              <a:t> </a:t>
            </a:r>
            <a:r>
              <a:rPr lang="en-US" dirty="0" smtClean="0"/>
              <a:t>do </a:t>
            </a:r>
            <a:r>
              <a:rPr lang="en-US" dirty="0"/>
              <a:t>not rupture.</a:t>
            </a:r>
          </a:p>
        </p:txBody>
      </p:sp>
      <p:sp>
        <p:nvSpPr>
          <p:cNvPr id="167" name="Google Shape;167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37" y="1412731"/>
            <a:ext cx="354893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46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875598" y="0"/>
            <a:ext cx="7946284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b="1" dirty="0" smtClean="0"/>
              <a:t>Consequences </a:t>
            </a:r>
            <a:r>
              <a:rPr lang="en-US" sz="3600" b="1" dirty="0"/>
              <a:t>and Complications of </a:t>
            </a:r>
            <a:r>
              <a:rPr lang="en-US" sz="3600" b="1" dirty="0" smtClean="0"/>
              <a:t>MI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body" idx="1"/>
          </p:nvPr>
        </p:nvSpPr>
        <p:spPr>
          <a:xfrm>
            <a:off x="696191" y="1350386"/>
            <a:ext cx="4010891" cy="3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Mural thrombus. </a:t>
            </a:r>
            <a:r>
              <a:rPr lang="en-US" dirty="0"/>
              <a:t>With any infarct, the combination </a:t>
            </a:r>
            <a:r>
              <a:rPr lang="en-US" dirty="0" smtClean="0"/>
              <a:t>of attenuated </a:t>
            </a:r>
            <a:r>
              <a:rPr lang="en-US" dirty="0"/>
              <a:t>myocardial contractility (causing stasis</a:t>
            </a:r>
            <a:r>
              <a:rPr lang="en-US" dirty="0" smtClean="0"/>
              <a:t>), chamber </a:t>
            </a:r>
            <a:r>
              <a:rPr lang="en-US" dirty="0"/>
              <a:t>dilation, </a:t>
            </a:r>
            <a:r>
              <a:rPr lang="en-US" dirty="0" smtClean="0"/>
              <a:t>&amp; </a:t>
            </a:r>
            <a:r>
              <a:rPr lang="en-US" dirty="0" err="1" smtClean="0"/>
              <a:t>endocardial</a:t>
            </a:r>
            <a:r>
              <a:rPr lang="en-US" dirty="0" smtClean="0"/>
              <a:t> </a:t>
            </a:r>
            <a:r>
              <a:rPr lang="en-US" dirty="0"/>
              <a:t>damage (causing </a:t>
            </a:r>
            <a:r>
              <a:rPr lang="en-US" dirty="0" smtClean="0"/>
              <a:t>a </a:t>
            </a:r>
            <a:r>
              <a:rPr lang="en-US" dirty="0" err="1" smtClean="0"/>
              <a:t>thrombogenic</a:t>
            </a:r>
            <a:r>
              <a:rPr lang="en-US" dirty="0" smtClean="0"/>
              <a:t> </a:t>
            </a:r>
            <a:r>
              <a:rPr lang="en-US" dirty="0"/>
              <a:t>surface) can foster </a:t>
            </a:r>
            <a:r>
              <a:rPr lang="en-US" i="1" dirty="0"/>
              <a:t>mural </a:t>
            </a:r>
            <a:r>
              <a:rPr lang="en-US" i="1" dirty="0" smtClean="0"/>
              <a:t>thrombosis </a:t>
            </a:r>
            <a:r>
              <a:rPr lang="en-US" dirty="0" smtClean="0"/>
              <a:t>eventually </a:t>
            </a:r>
            <a:r>
              <a:rPr lang="en-US" dirty="0"/>
              <a:t>leading to left-sided </a:t>
            </a:r>
            <a:r>
              <a:rPr lang="en-US" i="1" dirty="0"/>
              <a:t>thromboembolism.</a:t>
            </a:r>
            <a:endParaRPr lang="en-US" dirty="0"/>
          </a:p>
        </p:txBody>
      </p:sp>
      <p:sp>
        <p:nvSpPr>
          <p:cNvPr id="167" name="Google Shape;167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10" y="1402340"/>
            <a:ext cx="3740726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57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9012" y="405580"/>
            <a:ext cx="6858000" cy="415498"/>
          </a:xfrm>
        </p:spPr>
        <p:txBody>
          <a:bodyPr/>
          <a:lstStyle/>
          <a:p>
            <a:r>
              <a:rPr lang="en-GB" sz="2100" b="1" dirty="0"/>
              <a:t> Vasculitis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9" t="35616" r="19514" b="22572"/>
          <a:stretch>
            <a:fillRect/>
          </a:stretch>
        </p:blipFill>
        <p:spPr bwMode="auto">
          <a:xfrm>
            <a:off x="5851239" y="2587383"/>
            <a:ext cx="1562100" cy="161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856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758536" y="564995"/>
            <a:ext cx="7928263" cy="5666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4000" b="1" dirty="0" smtClean="0"/>
              <a:t>MI - </a:t>
            </a:r>
            <a:r>
              <a:rPr lang="en-US" sz="4000" dirty="0"/>
              <a:t>Patterns of </a:t>
            </a:r>
            <a:r>
              <a:rPr lang="en-US" sz="4000" dirty="0" smtClean="0"/>
              <a:t>Infarction </a:t>
            </a:r>
            <a:r>
              <a:rPr lang="en-US" sz="4000" dirty="0" smtClean="0">
                <a:solidFill>
                  <a:srgbClr val="C00000"/>
                </a:solidFill>
              </a:rPr>
              <a:t>(</a:t>
            </a:r>
            <a:r>
              <a:rPr lang="en-US" sz="4000" i="1" dirty="0">
                <a:solidFill>
                  <a:srgbClr val="C00000"/>
                </a:solidFill>
              </a:rPr>
              <a:t>distribution </a:t>
            </a:r>
            <a:r>
              <a:rPr lang="en-US" sz="4000" i="1" dirty="0" smtClean="0">
                <a:solidFill>
                  <a:srgbClr val="C00000"/>
                </a:solidFill>
              </a:rPr>
              <a:t>)</a:t>
            </a:r>
            <a:endParaRPr sz="4000" b="1" dirty="0">
              <a:solidFill>
                <a:srgbClr val="C00000"/>
              </a:solidFill>
            </a:endParaRPr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698953" y="1125072"/>
            <a:ext cx="4174383" cy="33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/>
              <a:t>Acute occlusion of the proximal left anterior </a:t>
            </a:r>
            <a:r>
              <a:rPr lang="en-US" dirty="0" smtClean="0"/>
              <a:t>descending (</a:t>
            </a:r>
            <a:r>
              <a:rPr lang="en-US" dirty="0"/>
              <a:t>LAD) artery </a:t>
            </a:r>
            <a:r>
              <a:rPr lang="en-US" dirty="0" smtClean="0"/>
              <a:t>causes </a:t>
            </a:r>
            <a:r>
              <a:rPr lang="en-US" dirty="0"/>
              <a:t>40</a:t>
            </a:r>
            <a:r>
              <a:rPr lang="en-US" dirty="0" smtClean="0"/>
              <a:t>%-50</a:t>
            </a:r>
            <a:r>
              <a:rPr lang="en-US" dirty="0"/>
              <a:t>% of all </a:t>
            </a:r>
            <a:r>
              <a:rPr lang="en-US" dirty="0" smtClean="0"/>
              <a:t>MIs &amp; </a:t>
            </a:r>
            <a:r>
              <a:rPr lang="en-US" dirty="0"/>
              <a:t>typically results in infarction of </a:t>
            </a:r>
            <a:r>
              <a:rPr lang="en-US" dirty="0" smtClean="0"/>
              <a:t>anterior </a:t>
            </a:r>
            <a:r>
              <a:rPr lang="en-US" dirty="0"/>
              <a:t>wall of </a:t>
            </a:r>
            <a:r>
              <a:rPr lang="en-US" dirty="0" smtClean="0"/>
              <a:t>left ventricle</a:t>
            </a:r>
            <a:r>
              <a:rPr lang="en-US" dirty="0"/>
              <a:t>, </a:t>
            </a:r>
            <a:r>
              <a:rPr lang="en-US" dirty="0" smtClean="0"/>
              <a:t>anterior </a:t>
            </a:r>
            <a:r>
              <a:rPr lang="en-US" dirty="0"/>
              <a:t>two thirds of </a:t>
            </a:r>
            <a:r>
              <a:rPr lang="en-US" dirty="0" smtClean="0"/>
              <a:t>ventricular </a:t>
            </a:r>
            <a:r>
              <a:rPr lang="en-US" dirty="0"/>
              <a:t>septum</a:t>
            </a:r>
            <a:r>
              <a:rPr lang="en-US" dirty="0" smtClean="0"/>
              <a:t>, &amp; most </a:t>
            </a:r>
            <a:r>
              <a:rPr lang="en-US" dirty="0"/>
              <a:t>of the heart </a:t>
            </a:r>
            <a:r>
              <a:rPr lang="en-US" dirty="0" smtClean="0"/>
              <a:t>apex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AutoShape 2" descr="Image result for angina cartoon stai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64" y="1122218"/>
            <a:ext cx="4102717" cy="340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605" name="Group 45"/>
          <p:cNvGraphicFramePr>
            <a:graphicFrameLocks noGrp="1"/>
          </p:cNvGraphicFramePr>
          <p:nvPr>
            <p:extLst/>
          </p:nvPr>
        </p:nvGraphicFramePr>
        <p:xfrm>
          <a:off x="1143000" y="990601"/>
          <a:ext cx="6629400" cy="4031220"/>
        </p:xfrm>
        <a:graphic>
          <a:graphicData uri="http://schemas.openxmlformats.org/drawingml/2006/table">
            <a:tbl>
              <a:tblPr/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1500"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Vessel</a:t>
                      </a:r>
                    </a:p>
                  </a:txBody>
                  <a:tcPr marL="68580" marR="68580" marT="102870" marB="34290" horzOverflow="overflow">
                    <a:lnL w="381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Disease</a:t>
                      </a:r>
                    </a:p>
                  </a:txBody>
                  <a:tcPr marL="68580" marR="68580" marT="102870" marB="34290" horzOverflow="overflow">
                    <a:lnL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66CCFF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summary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102870" marB="34290" horzOverflow="overflow">
                    <a:lnL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810">
                <a:tc rowSpan="2"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Large </a:t>
                      </a:r>
                    </a:p>
                  </a:txBody>
                  <a:tcPr marL="68580" marR="68580" marT="274320" marB="34290" horzOverflow="overflow">
                    <a:lnL w="2857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Giant-cell arteritis</a:t>
                      </a:r>
                    </a:p>
                  </a:txBody>
                  <a:tcPr marL="68580" marR="68580" marT="68580" marB="34290" horzOverflow="overflow">
                    <a:lnL w="2857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F, &gt;50. Arteries of head.</a:t>
                      </a:r>
                    </a:p>
                  </a:txBody>
                  <a:tcPr marL="68580" marR="68580" marT="68580" marB="34290" horzOverflow="overflow">
                    <a:lnL w="2857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1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Takayasu arteritis</a:t>
                      </a:r>
                    </a:p>
                  </a:txBody>
                  <a:tcPr marL="68580" marR="68580" marT="68580" marB="34290" horzOverflow="overflow">
                    <a:lnL w="2857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F, &lt;40. “Pulseless disease”</a:t>
                      </a:r>
                    </a:p>
                  </a:txBody>
                  <a:tcPr marL="68580" marR="68580" marT="68580" marB="34290" horzOverflow="overflow">
                    <a:lnL w="2857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385">
                <a:tc rowSpan="2"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Medium</a:t>
                      </a:r>
                    </a:p>
                  </a:txBody>
                  <a:tcPr marL="68580" marR="68580" marT="274320" marB="34290" horzOverflow="overflow">
                    <a:lnL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Polyarteritis nodosa</a:t>
                      </a:r>
                    </a:p>
                  </a:txBody>
                  <a:tcPr marL="68580" marR="68580" marT="68580" marB="34290" horzOverflow="overflow">
                    <a:lnL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Young adults. Widespread. </a:t>
                      </a:r>
                    </a:p>
                  </a:txBody>
                  <a:tcPr marL="68580" marR="68580" marT="68580" marB="34290" horzOverflow="overflow">
                    <a:lnL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Kawasaki disease</a:t>
                      </a:r>
                    </a:p>
                  </a:txBody>
                  <a:tcPr marL="68580" marR="68580" marT="68580" marB="34290" horzOverflow="overflow">
                    <a:lnL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&lt;4. Coronary disease. Lymph nodes.</a:t>
                      </a:r>
                    </a:p>
                  </a:txBody>
                  <a:tcPr marL="68580" marR="68580" marT="68580" marB="34290" horzOverflow="overflow">
                    <a:lnL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5790">
                <a:tc rowSpan="3"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Small</a:t>
                      </a:r>
                    </a:p>
                  </a:txBody>
                  <a:tcPr marL="68580" marR="68580" marT="480060" marB="34290" horzOverflow="overflow">
                    <a:lnL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Wegener granulomatosis</a:t>
                      </a:r>
                    </a:p>
                  </a:txBody>
                  <a:tcPr marL="68580" marR="68580" marT="68580" marB="34290" horzOverflow="overflow">
                    <a:lnL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Lung, kidney. c-ANCA.</a:t>
                      </a:r>
                    </a:p>
                  </a:txBody>
                  <a:tcPr marL="68580" marR="68580" marT="68580" marB="34290" horzOverflow="overflow">
                    <a:lnL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57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Churg-Strauss syndrome</a:t>
                      </a:r>
                    </a:p>
                  </a:txBody>
                  <a:tcPr marL="68580" marR="68580" marT="68580" marB="34290" horzOverflow="overflow">
                    <a:lnL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Lung. Eosinophils. Asthma. p-ANCA.</a:t>
                      </a:r>
                    </a:p>
                  </a:txBody>
                  <a:tcPr marL="68580" marR="68580" marT="68580" marB="34290" horzOverflow="overflow">
                    <a:lnL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Microscopic polyangiitis</a:t>
                      </a:r>
                    </a:p>
                  </a:txBody>
                  <a:tcPr marL="68580" marR="68580" marT="68580" marB="34290" horzOverflow="overflow">
                    <a:lnL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rtl="0">
                        <a:spcBef>
                          <a:spcPct val="50000"/>
                        </a:spcBef>
                        <a:buClr>
                          <a:srgbClr val="00FFFF"/>
                        </a:buClr>
                        <a:buSzPct val="11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rtl="0">
                        <a:spcBef>
                          <a:spcPct val="20000"/>
                        </a:spcBef>
                        <a:buSzPct val="70000"/>
                        <a:defRPr sz="200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rtl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rtl="0">
                        <a:spcBef>
                          <a:spcPct val="20000"/>
                        </a:spcBef>
                        <a:buSzPct val="11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rtl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FFFF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Lung, kidney. p-ANCA.</a:t>
                      </a:r>
                    </a:p>
                  </a:txBody>
                  <a:tcPr marL="68580" marR="68580" marT="68580" marB="34290" horzOverflow="overflow">
                    <a:lnL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6604" name="Rectangle 44"/>
          <p:cNvSpPr>
            <a:spLocks noGrp="1" noChangeArrowheads="1"/>
          </p:cNvSpPr>
          <p:nvPr>
            <p:ph type="title"/>
          </p:nvPr>
        </p:nvSpPr>
        <p:spPr>
          <a:xfrm>
            <a:off x="1657350" y="264177"/>
            <a:ext cx="5829300" cy="443198"/>
          </a:xfrm>
        </p:spPr>
        <p:txBody>
          <a:bodyPr>
            <a:normAutofit fontScale="90000"/>
          </a:bodyPr>
          <a:lstStyle/>
          <a:p>
            <a:r>
              <a:rPr lang="en-US" altLang="en-US">
                <a:latin typeface="Calibri" panose="020F0502020204030204" pitchFamily="34" charset="0"/>
              </a:rPr>
              <a:t>Classification of Vasculitis</a:t>
            </a:r>
          </a:p>
        </p:txBody>
      </p:sp>
    </p:spTree>
    <p:extLst>
      <p:ext uri="{BB962C8B-B14F-4D97-AF65-F5344CB8AC3E}">
        <p14:creationId xmlns:p14="http://schemas.microsoft.com/office/powerpoint/2010/main" val="3272941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6866" y="459806"/>
            <a:ext cx="6457950" cy="443198"/>
          </a:xfrm>
        </p:spPr>
        <p:txBody>
          <a:bodyPr>
            <a:normAutofit fontScale="90000"/>
          </a:bodyPr>
          <a:lstStyle/>
          <a:p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Temporal (giant cell, cranial) arteritis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334737" y="1097280"/>
            <a:ext cx="7358533" cy="3577574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Histology</a:t>
            </a:r>
            <a:endParaRPr lang="en-US" altLang="en-US" dirty="0"/>
          </a:p>
          <a:p>
            <a:pPr lvl="1"/>
            <a:r>
              <a:rPr lang="en-US" altLang="ar-SA" sz="2400" dirty="0"/>
              <a:t>granulomatous inflammation</a:t>
            </a:r>
          </a:p>
          <a:p>
            <a:pPr lvl="1"/>
            <a:r>
              <a:rPr lang="en-US" altLang="ar-SA" sz="2400" dirty="0"/>
              <a:t>chronic non-specific </a:t>
            </a:r>
            <a:r>
              <a:rPr lang="en-US" altLang="ar-SA" sz="2400" dirty="0" err="1"/>
              <a:t>panarteritis</a:t>
            </a:r>
            <a:endParaRPr lang="en-US" altLang="ar-SA" sz="2400" dirty="0"/>
          </a:p>
          <a:p>
            <a:pPr lvl="1">
              <a:buSzPct val="200000"/>
            </a:pPr>
            <a:r>
              <a:rPr lang="en-US" b="1" dirty="0"/>
              <a:t> </a:t>
            </a:r>
            <a:r>
              <a:rPr lang="en-US" sz="2400" dirty="0"/>
              <a:t>fragmentation of the internal elastic lamina</a:t>
            </a:r>
            <a:endParaRPr lang="en-US" altLang="ar-SA" sz="2400" dirty="0"/>
          </a:p>
          <a:p>
            <a:r>
              <a:rPr lang="en-US" altLang="ar-SA" b="1" dirty="0">
                <a:solidFill>
                  <a:schemeClr val="accent6">
                    <a:lumMod val="75000"/>
                  </a:schemeClr>
                </a:solidFill>
              </a:rPr>
              <a:t>Pathogenesis</a:t>
            </a:r>
            <a:endParaRPr lang="en-US" altLang="ar-SA" sz="12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altLang="ar-SA" sz="2400" dirty="0"/>
              <a:t>T Cell mediated immunity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2001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208942" y="327922"/>
            <a:ext cx="6457950" cy="443198"/>
          </a:xfrm>
        </p:spPr>
        <p:txBody>
          <a:bodyPr>
            <a:normAutofit fontScale="90000"/>
          </a:bodyPr>
          <a:lstStyle/>
          <a:p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Temporal (giant cell, cranial) arteritis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773723" y="861647"/>
            <a:ext cx="7482254" cy="3705957"/>
          </a:xfrm>
        </p:spPr>
        <p:txBody>
          <a:bodyPr>
            <a:normAutofit/>
          </a:bodyPr>
          <a:lstStyle/>
          <a:p>
            <a:r>
              <a:rPr lang="en-US" altLang="ar-SA" b="1" dirty="0">
                <a:solidFill>
                  <a:schemeClr val="accent6">
                    <a:lumMod val="75000"/>
                  </a:schemeClr>
                </a:solidFill>
              </a:rPr>
              <a:t>Clinical features</a:t>
            </a:r>
            <a:r>
              <a:rPr lang="en-US" altLang="ar-SA" sz="1800" dirty="0"/>
              <a:t>	</a:t>
            </a:r>
          </a:p>
          <a:p>
            <a:pPr lvl="1"/>
            <a:r>
              <a:rPr lang="en-US" altLang="ar-SA" sz="1800" dirty="0"/>
              <a:t>Females &gt; males (~X4)</a:t>
            </a:r>
          </a:p>
          <a:p>
            <a:pPr lvl="1"/>
            <a:r>
              <a:rPr lang="en-US" altLang="ar-SA" sz="1800" dirty="0"/>
              <a:t>&gt; 50 years (</a:t>
            </a:r>
            <a:r>
              <a:rPr lang="en-US" sz="1800" dirty="0"/>
              <a:t>rare before 50 years of age)</a:t>
            </a:r>
            <a:endParaRPr lang="en-US" altLang="ar-SA" sz="1800" dirty="0"/>
          </a:p>
          <a:p>
            <a:pPr lvl="1"/>
            <a:r>
              <a:rPr lang="en-US" altLang="ar-SA" sz="1800" dirty="0"/>
              <a:t>non-specific constitutional symptoms</a:t>
            </a:r>
          </a:p>
          <a:p>
            <a:pPr lvl="1"/>
            <a:r>
              <a:rPr lang="en-US" altLang="ar-SA" sz="1800" dirty="0"/>
              <a:t>Headache, local facial pain &amp; tenderness</a:t>
            </a:r>
          </a:p>
          <a:p>
            <a:pPr lvl="1"/>
            <a:r>
              <a:rPr lang="en-US" altLang="ar-SA" sz="1800" dirty="0"/>
              <a:t>ocular symptoms, 50 % (range from diplopia to blindness)</a:t>
            </a:r>
          </a:p>
          <a:p>
            <a:r>
              <a:rPr lang="en-US" altLang="ar-SA" b="1" dirty="0">
                <a:solidFill>
                  <a:schemeClr val="accent6">
                    <a:lumMod val="75000"/>
                  </a:schemeClr>
                </a:solidFill>
              </a:rPr>
              <a:t>Diagnosis</a:t>
            </a:r>
          </a:p>
          <a:p>
            <a:pPr lvl="1"/>
            <a:r>
              <a:rPr lang="en-US" altLang="ar-SA" sz="1800" dirty="0"/>
              <a:t>Biopsy (at least 1cm)</a:t>
            </a:r>
            <a:r>
              <a:rPr lang="en-US" altLang="ar-SA" sz="1800" dirty="0">
                <a:sym typeface="Wingdings" pitchFamily="2" charset="2"/>
              </a:rPr>
              <a:t></a:t>
            </a:r>
            <a:r>
              <a:rPr lang="en-US" altLang="ar-SA" sz="1800" dirty="0"/>
              <a:t> Could be negative (very focal involvement)</a:t>
            </a:r>
          </a:p>
          <a:p>
            <a:pPr lvl="1"/>
            <a:r>
              <a:rPr lang="en-US" altLang="ar-SA" sz="1800" dirty="0"/>
              <a:t>Rx: corticosteroids are effective.</a:t>
            </a:r>
          </a:p>
        </p:txBody>
      </p:sp>
    </p:spTree>
    <p:extLst>
      <p:ext uri="{BB962C8B-B14F-4D97-AF65-F5344CB8AC3E}">
        <p14:creationId xmlns:p14="http://schemas.microsoft.com/office/powerpoint/2010/main" val="2674823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2" t="20705"/>
          <a:stretch/>
        </p:blipFill>
        <p:spPr>
          <a:xfrm>
            <a:off x="131885" y="800100"/>
            <a:ext cx="3165230" cy="3754315"/>
          </a:xfrm>
          <a:noFill/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09" y="782516"/>
            <a:ext cx="5750169" cy="372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95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CV16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53" y="285751"/>
            <a:ext cx="6884377" cy="452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669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72432"/>
            <a:ext cx="6620608" cy="443198"/>
          </a:xfrm>
        </p:spPr>
        <p:txBody>
          <a:bodyPr>
            <a:normAutofit fontScale="90000"/>
          </a:bodyPr>
          <a:lstStyle/>
          <a:p>
            <a:r>
              <a:rPr lang="en-US" altLang="ar-SA" dirty="0" err="1">
                <a:solidFill>
                  <a:schemeClr val="accent6">
                    <a:lumMod val="75000"/>
                  </a:schemeClr>
                </a:solidFill>
              </a:rPr>
              <a:t>Takayasu</a:t>
            </a: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 Arteritis (pulseless disease)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993531" y="1085851"/>
            <a:ext cx="7025054" cy="375871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ar-SA" sz="1800" dirty="0"/>
              <a:t>A granulomatous </a:t>
            </a:r>
            <a:r>
              <a:rPr lang="en-US" altLang="ar-SA" sz="1800" dirty="0" err="1"/>
              <a:t>vasculitis</a:t>
            </a:r>
            <a:r>
              <a:rPr lang="en-US" altLang="ar-SA" sz="1800" dirty="0"/>
              <a:t> of </a:t>
            </a:r>
            <a:r>
              <a:rPr lang="en-US" altLang="ar-SA" sz="1800" b="1" dirty="0"/>
              <a:t>medium &amp; larger </a:t>
            </a:r>
            <a:r>
              <a:rPr lang="en-US" altLang="ar-SA" sz="1800" dirty="0"/>
              <a:t>arteries affects mainly arch of aorta.</a:t>
            </a:r>
          </a:p>
          <a:p>
            <a:r>
              <a:rPr lang="en-US" altLang="ar-SA" sz="1800" dirty="0"/>
              <a:t>Characterized by </a:t>
            </a:r>
            <a:r>
              <a:rPr lang="en-US" sz="1800" dirty="0" err="1"/>
              <a:t>transmural</a:t>
            </a:r>
            <a:r>
              <a:rPr lang="en-US" sz="1800" dirty="0"/>
              <a:t> fibrous</a:t>
            </a:r>
            <a:r>
              <a:rPr lang="en-US" altLang="ar-SA" sz="1800" dirty="0"/>
              <a:t> thickening &amp; obliteration of </a:t>
            </a:r>
            <a:r>
              <a:rPr lang="en-US" sz="1800" dirty="0"/>
              <a:t>aortic arch &amp; great vessels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/>
              <a:t>luminal narrowing of the major branch vessels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altLang="ar-SA" sz="1800" dirty="0"/>
              <a:t>the origin of great vessels.</a:t>
            </a:r>
          </a:p>
          <a:p>
            <a:pPr>
              <a:lnSpc>
                <a:spcPct val="80000"/>
              </a:lnSpc>
            </a:pPr>
            <a:r>
              <a:rPr lang="en-US" altLang="ar-SA" sz="1800" dirty="0"/>
              <a:t>Symptoms are secondary to luminal narrowing: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ar-SA" sz="1800" dirty="0"/>
              <a:t>ocular disturbances &amp; marked weakening of the pulses in the upper extremities </a:t>
            </a:r>
            <a:r>
              <a:rPr lang="en-GB" altLang="ar-SA" sz="1800" dirty="0">
                <a:sym typeface="Wingdings" pitchFamily="2" charset="2"/>
              </a:rPr>
              <a:t></a:t>
            </a:r>
            <a:r>
              <a:rPr lang="en-US" altLang="ar-SA" sz="1800" dirty="0"/>
              <a:t>(pulseless disease).</a:t>
            </a:r>
          </a:p>
          <a:p>
            <a:pPr>
              <a:lnSpc>
                <a:spcPct val="80000"/>
              </a:lnSpc>
            </a:pPr>
            <a:r>
              <a:rPr lang="en-US" altLang="ar-SA" sz="1800" dirty="0"/>
              <a:t>More common in females younger than 40 years and </a:t>
            </a:r>
            <a:r>
              <a:rPr lang="en-US" sz="1800" dirty="0"/>
              <a:t>more frequently in Asian countries.</a:t>
            </a:r>
          </a:p>
          <a:p>
            <a:pPr>
              <a:lnSpc>
                <a:spcPct val="80000"/>
              </a:lnSpc>
            </a:pPr>
            <a:r>
              <a:rPr lang="en-US" altLang="ar-SA" sz="1800" dirty="0"/>
              <a:t>Course of disease is variable ,may enter in quiescent stage.</a:t>
            </a:r>
          </a:p>
        </p:txBody>
      </p:sp>
    </p:spTree>
    <p:extLst>
      <p:ext uri="{BB962C8B-B14F-4D97-AF65-F5344CB8AC3E}">
        <p14:creationId xmlns:p14="http://schemas.microsoft.com/office/powerpoint/2010/main" val="2693428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61" y="87924"/>
            <a:ext cx="5662247" cy="4809392"/>
          </a:xfrm>
        </p:spPr>
      </p:pic>
    </p:spTree>
    <p:extLst>
      <p:ext uri="{BB962C8B-B14F-4D97-AF65-F5344CB8AC3E}">
        <p14:creationId xmlns:p14="http://schemas.microsoft.com/office/powerpoint/2010/main" val="4112874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61747" y="424637"/>
            <a:ext cx="5829300" cy="443198"/>
          </a:xfrm>
        </p:spPr>
        <p:txBody>
          <a:bodyPr>
            <a:normAutofit fontScale="90000"/>
          </a:bodyPr>
          <a:lstStyle/>
          <a:p>
            <a:r>
              <a:rPr lang="en-US" altLang="ar-SA" dirty="0" err="1">
                <a:solidFill>
                  <a:schemeClr val="accent6">
                    <a:lumMod val="75000"/>
                  </a:schemeClr>
                </a:solidFill>
              </a:rPr>
              <a:t>Polyarteritis</a:t>
            </a: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ar-SA" dirty="0" err="1">
                <a:solidFill>
                  <a:schemeClr val="accent6">
                    <a:lumMod val="75000"/>
                  </a:schemeClr>
                </a:solidFill>
              </a:rPr>
              <a:t>nodosa</a:t>
            </a: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 (PAN)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764931" y="1143000"/>
            <a:ext cx="7578969" cy="364001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dirty="0"/>
              <a:t>A systemic disease characterized by necrotizing inflammation of </a:t>
            </a:r>
            <a:r>
              <a:rPr lang="en-US" altLang="en-US" sz="1800" b="1" dirty="0"/>
              <a:t>small - to medium - sized arteries </a:t>
            </a:r>
            <a:r>
              <a:rPr lang="en-US" altLang="en-US" sz="1800" dirty="0"/>
              <a:t>throughout the body (renal and visceral), </a:t>
            </a:r>
            <a:r>
              <a:rPr lang="en-US" altLang="en-US" sz="1800" u="sng" dirty="0">
                <a:solidFill>
                  <a:srgbClr val="FF0000"/>
                </a:solidFill>
              </a:rPr>
              <a:t>sparing the pulmonary circulation.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The involvement of the vessels is </a:t>
            </a:r>
            <a:r>
              <a:rPr lang="en-US" altLang="en-US" sz="1800" b="1" u="sng" dirty="0"/>
              <a:t>focal, random &amp; episodic.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It often produces irregular aneurysmal </a:t>
            </a:r>
            <a:r>
              <a:rPr lang="en-US" altLang="en-US" sz="1800" b="1" dirty="0"/>
              <a:t>dilatation (coz it </a:t>
            </a:r>
            <a:r>
              <a:rPr lang="en-US" sz="1800" b="1" dirty="0"/>
              <a:t>weakens the arterial wall)</a:t>
            </a:r>
            <a:r>
              <a:rPr lang="en-US" altLang="en-US" sz="1800" dirty="0"/>
              <a:t> nodularity, and vascular </a:t>
            </a:r>
            <a:r>
              <a:rPr lang="en-US" altLang="en-US" sz="1800" b="1" dirty="0"/>
              <a:t>obstruction leading to infarctions.</a:t>
            </a:r>
          </a:p>
          <a:p>
            <a:pPr>
              <a:lnSpc>
                <a:spcPct val="90000"/>
              </a:lnSpc>
            </a:pPr>
            <a:r>
              <a:rPr lang="en-US" altLang="en-US" sz="1800" u="sng" dirty="0"/>
              <a:t>Acute</a:t>
            </a:r>
            <a:r>
              <a:rPr lang="en-US" altLang="en-US" sz="1800" dirty="0"/>
              <a:t> lesions show </a:t>
            </a:r>
            <a:r>
              <a:rPr lang="en-US" sz="1800" b="1" dirty="0"/>
              <a:t>segmental </a:t>
            </a:r>
            <a:r>
              <a:rPr lang="en-US" sz="1800" b="1" dirty="0" err="1"/>
              <a:t>transmural</a:t>
            </a:r>
            <a:r>
              <a:rPr lang="en-US" sz="1800" b="1" dirty="0"/>
              <a:t> necrotizing inflammation </a:t>
            </a:r>
            <a:r>
              <a:rPr lang="en-US" altLang="en-US" sz="1800" dirty="0"/>
              <a:t>extending around the vessel.</a:t>
            </a:r>
            <a:endParaRPr lang="en-US" altLang="ar-SA" sz="1800" dirty="0"/>
          </a:p>
        </p:txBody>
      </p:sp>
    </p:spTree>
    <p:extLst>
      <p:ext uri="{BB962C8B-B14F-4D97-AF65-F5344CB8AC3E}">
        <p14:creationId xmlns:p14="http://schemas.microsoft.com/office/powerpoint/2010/main" val="349778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9331" y="442222"/>
            <a:ext cx="5829300" cy="443198"/>
          </a:xfrm>
        </p:spPr>
        <p:txBody>
          <a:bodyPr>
            <a:normAutofit fontScale="90000"/>
          </a:bodyPr>
          <a:lstStyle/>
          <a:p>
            <a:r>
              <a:rPr lang="en-US" altLang="ar-SA" dirty="0" err="1">
                <a:solidFill>
                  <a:schemeClr val="accent6">
                    <a:lumMod val="75000"/>
                  </a:schemeClr>
                </a:solidFill>
              </a:rPr>
              <a:t>Polyarteritis</a:t>
            </a: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ar-SA" dirty="0" err="1">
                <a:solidFill>
                  <a:schemeClr val="accent6">
                    <a:lumMod val="75000"/>
                  </a:schemeClr>
                </a:solidFill>
              </a:rPr>
              <a:t>nodosa</a:t>
            </a: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 (PAN)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747347" y="1204546"/>
            <a:ext cx="7192107" cy="393895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ar-SA" sz="1800" u="sng" dirty="0"/>
              <a:t>Healed</a:t>
            </a:r>
            <a:r>
              <a:rPr lang="en-US" altLang="ar-SA" sz="1800" dirty="0"/>
              <a:t> lesions show marked fibrotic thickening of the arterial wall ,with associated elastic lamina fragmentation.</a:t>
            </a:r>
          </a:p>
          <a:p>
            <a:r>
              <a:rPr lang="en-US" altLang="ar-SA" sz="1800" dirty="0"/>
              <a:t>All stages of activity may coexist in different vessels or even in the same vessel and this is so characteristic of PAN </a:t>
            </a:r>
            <a:r>
              <a:rPr lang="en-US" altLang="ar-SA" sz="1800" dirty="0">
                <a:sym typeface="Wingdings" pitchFamily="2" charset="2"/>
              </a:rPr>
              <a:t> </a:t>
            </a:r>
            <a:r>
              <a:rPr lang="en-US" sz="1800" dirty="0"/>
              <a:t>ongoing and recurrent insults.</a:t>
            </a:r>
            <a:endParaRPr lang="en-US" altLang="ar-SA" sz="1800" dirty="0"/>
          </a:p>
          <a:p>
            <a:pPr>
              <a:lnSpc>
                <a:spcPct val="90000"/>
              </a:lnSpc>
            </a:pPr>
            <a:r>
              <a:rPr lang="en-US" altLang="ar-SA" sz="1800" dirty="0"/>
              <a:t>Clinical features</a:t>
            </a:r>
          </a:p>
          <a:p>
            <a:pPr marL="0" indent="0">
              <a:buNone/>
            </a:pPr>
            <a:r>
              <a:rPr lang="en-US" altLang="ar-SA" sz="1800" dirty="0"/>
              <a:t>    young adults, males &gt; females ,</a:t>
            </a:r>
            <a:r>
              <a:rPr lang="en-US" sz="1800" dirty="0"/>
              <a:t> vascular involvement is widely scattered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/>
              <a:t>clinical picture can be varied &amp; puzzling.</a:t>
            </a:r>
            <a:endParaRPr lang="en-US" altLang="ar-SA" sz="1800" dirty="0"/>
          </a:p>
          <a:p>
            <a:pPr>
              <a:lnSpc>
                <a:spcPct val="90000"/>
              </a:lnSpc>
            </a:pPr>
            <a:r>
              <a:rPr lang="en-US" altLang="ar-SA" sz="2100" dirty="0"/>
              <a:t>Diagnosis  .... Biopsy</a:t>
            </a:r>
          </a:p>
          <a:p>
            <a:pPr>
              <a:lnSpc>
                <a:spcPct val="90000"/>
              </a:lnSpc>
            </a:pPr>
            <a:r>
              <a:rPr lang="en-US" altLang="ar-SA" sz="2100" dirty="0"/>
              <a:t>Rx … immunosuppression</a:t>
            </a:r>
            <a:endParaRPr lang="en-US" altLang="ar-SA" dirty="0"/>
          </a:p>
        </p:txBody>
      </p:sp>
    </p:spTree>
    <p:extLst>
      <p:ext uri="{BB962C8B-B14F-4D97-AF65-F5344CB8AC3E}">
        <p14:creationId xmlns:p14="http://schemas.microsoft.com/office/powerpoint/2010/main" val="2448598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08" y="924841"/>
            <a:ext cx="6963508" cy="378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6418385" y="1494693"/>
            <a:ext cx="325315" cy="597877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616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758536" y="-8353"/>
            <a:ext cx="7928263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4000" b="1" dirty="0" smtClean="0"/>
              <a:t>MI - </a:t>
            </a:r>
            <a:r>
              <a:rPr lang="en-US" sz="4000" dirty="0"/>
              <a:t>Patterns of </a:t>
            </a:r>
            <a:r>
              <a:rPr lang="en-US" sz="4000" dirty="0" smtClean="0"/>
              <a:t>Infarction </a:t>
            </a:r>
            <a:r>
              <a:rPr lang="en-US" sz="2000" dirty="0" smtClean="0">
                <a:solidFill>
                  <a:srgbClr val="C00000"/>
                </a:solidFill>
              </a:rPr>
              <a:t>(</a:t>
            </a:r>
            <a:r>
              <a:rPr lang="en-US" sz="2000" dirty="0">
                <a:solidFill>
                  <a:srgbClr val="C00000"/>
                </a:solidFill>
              </a:rPr>
              <a:t>size of </a:t>
            </a:r>
            <a:r>
              <a:rPr lang="en-US" sz="2000" dirty="0" smtClean="0">
                <a:solidFill>
                  <a:srgbClr val="C00000"/>
                </a:solidFill>
              </a:rPr>
              <a:t>vessel &amp; collateral</a:t>
            </a:r>
            <a:r>
              <a:rPr lang="en-US" sz="2000" i="1" dirty="0" smtClean="0">
                <a:solidFill>
                  <a:srgbClr val="C00000"/>
                </a:solidFill>
              </a:rPr>
              <a:t>)</a:t>
            </a:r>
            <a:endParaRPr sz="4000" b="1" dirty="0">
              <a:solidFill>
                <a:srgbClr val="C00000"/>
              </a:solidFill>
            </a:endParaRPr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768927" y="1296887"/>
            <a:ext cx="7758039" cy="33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>
                <a:solidFill>
                  <a:srgbClr val="0DB7C4"/>
                </a:solidFill>
                <a:latin typeface="Source Sans Pro" charset="0"/>
                <a:ea typeface="Dosis"/>
                <a:cs typeface="Dosis"/>
                <a:sym typeface="Dosis"/>
              </a:rPr>
              <a:t>Transmural</a:t>
            </a:r>
            <a:r>
              <a:rPr lang="en-US" b="1" dirty="0">
                <a:solidFill>
                  <a:srgbClr val="0DB7C4"/>
                </a:solidFill>
                <a:latin typeface="Source Sans Pro" charset="0"/>
                <a:ea typeface="Dosis"/>
                <a:cs typeface="Dosis"/>
                <a:sym typeface="Dosis"/>
              </a:rPr>
              <a:t> infarctions</a:t>
            </a:r>
            <a:r>
              <a:rPr lang="en-US" b="1" dirty="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rPr>
              <a:t>:</a:t>
            </a:r>
            <a:r>
              <a:rPr lang="en-US" b="1" i="1" dirty="0" smtClean="0"/>
              <a:t>  </a:t>
            </a:r>
            <a:r>
              <a:rPr lang="en-US" dirty="0"/>
              <a:t>involve the full thickness of </a:t>
            </a:r>
            <a:r>
              <a:rPr lang="en-US" dirty="0" smtClean="0"/>
              <a:t>the ventricle &amp; are </a:t>
            </a:r>
            <a:r>
              <a:rPr lang="en-US" dirty="0"/>
              <a:t>caused by </a:t>
            </a:r>
            <a:r>
              <a:rPr lang="en-US" dirty="0" err="1"/>
              <a:t>epicardial</a:t>
            </a:r>
            <a:r>
              <a:rPr lang="en-US" dirty="0"/>
              <a:t> vessel </a:t>
            </a:r>
            <a:r>
              <a:rPr lang="en-US" dirty="0" smtClean="0"/>
              <a:t>occlusion (without </a:t>
            </a:r>
            <a:r>
              <a:rPr lang="en-US" dirty="0"/>
              <a:t>therapeutic </a:t>
            </a:r>
            <a:r>
              <a:rPr lang="en-US" dirty="0" smtClean="0"/>
              <a:t>intervention).</a:t>
            </a:r>
            <a:endParaRPr lang="en-US" dirty="0"/>
          </a:p>
          <a:p>
            <a:r>
              <a:rPr lang="en-US" dirty="0" smtClean="0"/>
              <a:t>typically yield ST </a:t>
            </a:r>
            <a:r>
              <a:rPr lang="en-US" dirty="0"/>
              <a:t>segment elevations on </a:t>
            </a:r>
            <a:r>
              <a:rPr lang="en-US" dirty="0" smtClean="0"/>
              <a:t>(ECG) .</a:t>
            </a:r>
          </a:p>
          <a:p>
            <a:r>
              <a:rPr lang="en-US" dirty="0" smtClean="0"/>
              <a:t>Called </a:t>
            </a:r>
            <a:r>
              <a:rPr lang="en-US" i="1" dirty="0" smtClean="0"/>
              <a:t>ST-segment elevated </a:t>
            </a:r>
            <a:r>
              <a:rPr lang="en-US" i="1" dirty="0"/>
              <a:t>MIs (STEMIs).</a:t>
            </a:r>
            <a:endParaRPr dirty="0"/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AutoShape 2" descr="Image result for angina cartoon stai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1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984739" y="274434"/>
            <a:ext cx="6831623" cy="817147"/>
          </a:xfrm>
        </p:spPr>
        <p:txBody>
          <a:bodyPr>
            <a:normAutofit fontScale="90000"/>
          </a:bodyPr>
          <a:lstStyle/>
          <a:p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Kawasaki disease</a:t>
            </a:r>
            <a:b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altLang="ar-SA" dirty="0" err="1">
                <a:solidFill>
                  <a:schemeClr val="accent6">
                    <a:lumMod val="75000"/>
                  </a:schemeClr>
                </a:solidFill>
              </a:rPr>
              <a:t>mucocutaneous</a:t>
            </a: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 lymph node syndrome)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624254" y="1220373"/>
            <a:ext cx="7710854" cy="357757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ar-SA" sz="1800" dirty="0"/>
              <a:t>Acute febrile illness,  </a:t>
            </a:r>
            <a:r>
              <a:rPr lang="en-US" sz="1800" b="1" dirty="0"/>
              <a:t>large- to medium-sized </a:t>
            </a:r>
            <a:r>
              <a:rPr lang="en-US" sz="1800" b="1" dirty="0" err="1"/>
              <a:t>vasculitis</a:t>
            </a:r>
            <a:r>
              <a:rPr lang="en-US" sz="1800" b="1" dirty="0"/>
              <a:t> </a:t>
            </a:r>
            <a:r>
              <a:rPr lang="en-US" altLang="ar-SA" sz="1800" dirty="0"/>
              <a:t>of infants &amp; children (&lt; 4 years) characterized by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ar-SA" sz="1800" dirty="0"/>
              <a:t>    - Fever,</a:t>
            </a:r>
            <a:br>
              <a:rPr lang="en-US" altLang="ar-SA" sz="1800" dirty="0"/>
            </a:br>
            <a:r>
              <a:rPr lang="en-US" altLang="ar-SA" sz="1800" dirty="0"/>
              <a:t>    - </a:t>
            </a:r>
            <a:r>
              <a:rPr lang="en-GB" altLang="ar-SA" sz="1800" dirty="0"/>
              <a:t>L</a:t>
            </a:r>
            <a:r>
              <a:rPr lang="en-US" altLang="ar-SA" sz="1800" dirty="0" err="1"/>
              <a:t>ymphadenopathy</a:t>
            </a:r>
            <a:r>
              <a:rPr lang="en-US" altLang="ar-SA" sz="1800" dirty="0"/>
              <a:t>,</a:t>
            </a:r>
            <a:br>
              <a:rPr lang="en-US" altLang="ar-SA" sz="1800" dirty="0"/>
            </a:br>
            <a:r>
              <a:rPr lang="en-US" altLang="ar-SA" sz="1800" dirty="0"/>
              <a:t>   </a:t>
            </a:r>
            <a:r>
              <a:rPr lang="en-GB" altLang="ar-SA" sz="1800" dirty="0"/>
              <a:t> - S</a:t>
            </a:r>
            <a:r>
              <a:rPr lang="en-US" altLang="ar-SA" sz="1800" dirty="0"/>
              <a:t>kin rash</a:t>
            </a:r>
            <a:br>
              <a:rPr lang="en-US" altLang="ar-SA" sz="1800" dirty="0"/>
            </a:br>
            <a:r>
              <a:rPr lang="en-US" altLang="ar-SA" sz="1800" dirty="0"/>
              <a:t>    </a:t>
            </a:r>
            <a:r>
              <a:rPr lang="en-GB" altLang="ar-SA" sz="1800" dirty="0"/>
              <a:t>- O</a:t>
            </a:r>
            <a:r>
              <a:rPr lang="en-US" altLang="ar-SA" sz="1800" dirty="0" err="1"/>
              <a:t>ral</a:t>
            </a:r>
            <a:r>
              <a:rPr lang="en-US" altLang="ar-SA" sz="1800" dirty="0"/>
              <a:t> / </a:t>
            </a:r>
            <a:r>
              <a:rPr lang="en-US" altLang="ar-SA" sz="1800" dirty="0" err="1"/>
              <a:t>conjunctival</a:t>
            </a:r>
            <a:r>
              <a:rPr lang="en-US" altLang="ar-SA" sz="1800" dirty="0"/>
              <a:t> erythema.</a:t>
            </a:r>
          </a:p>
          <a:p>
            <a:pPr>
              <a:lnSpc>
                <a:spcPct val="90000"/>
              </a:lnSpc>
            </a:pPr>
            <a:r>
              <a:rPr lang="en-US" altLang="ar-SA" sz="1800" dirty="0"/>
              <a:t>20% have coronary </a:t>
            </a:r>
            <a:r>
              <a:rPr lang="en-US" altLang="ar-SA" sz="1800" dirty="0" err="1"/>
              <a:t>vasculitis</a:t>
            </a:r>
            <a:r>
              <a:rPr lang="en-US" altLang="ar-SA" sz="1800" dirty="0"/>
              <a:t> ,often with aneurysm.</a:t>
            </a:r>
          </a:p>
          <a:p>
            <a:pPr>
              <a:lnSpc>
                <a:spcPct val="90000"/>
              </a:lnSpc>
            </a:pPr>
            <a:r>
              <a:rPr lang="en-US" altLang="ar-SA" sz="1800" dirty="0"/>
              <a:t>Histology like PAN</a:t>
            </a:r>
          </a:p>
          <a:p>
            <a:pPr>
              <a:lnSpc>
                <a:spcPct val="90000"/>
              </a:lnSpc>
            </a:pPr>
            <a:r>
              <a:rPr lang="en-US" altLang="ar-SA" sz="1800" dirty="0"/>
              <a:t>Etiology ; unknown (</a:t>
            </a:r>
            <a:r>
              <a:rPr lang="en-US" sz="1800" dirty="0"/>
              <a:t>auto-antibodies to ECs)</a:t>
            </a:r>
            <a:endParaRPr lang="en-US" altLang="ar-SA" sz="1800" dirty="0"/>
          </a:p>
          <a:p>
            <a:pPr>
              <a:lnSpc>
                <a:spcPct val="90000"/>
              </a:lnSpc>
            </a:pPr>
            <a:r>
              <a:rPr lang="en-US" altLang="ar-SA" sz="1800" dirty="0"/>
              <a:t>Self-limited disease, rarely fatal(1%) </a:t>
            </a:r>
            <a:r>
              <a:rPr lang="en-US" altLang="ar-SA" sz="1800" dirty="0">
                <a:sym typeface="Wingdings" pitchFamily="2" charset="2"/>
              </a:rPr>
              <a:t></a:t>
            </a:r>
            <a:r>
              <a:rPr lang="en-US" altLang="ar-SA" sz="1800" dirty="0"/>
              <a:t> complications of coronary involvement.</a:t>
            </a:r>
          </a:p>
        </p:txBody>
      </p:sp>
    </p:spTree>
    <p:extLst>
      <p:ext uri="{BB962C8B-B14F-4D97-AF65-F5344CB8AC3E}">
        <p14:creationId xmlns:p14="http://schemas.microsoft.com/office/powerpoint/2010/main" val="2639846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14450" y="220216"/>
            <a:ext cx="6457950" cy="4431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Granulomatosis With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Polyangiitis</a:t>
            </a:r>
            <a:endParaRPr lang="en-US" altLang="ar-SA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22030" y="804496"/>
            <a:ext cx="8044962" cy="3767504"/>
          </a:xfrm>
        </p:spPr>
        <p:txBody>
          <a:bodyPr>
            <a:normAutofit/>
          </a:bodyPr>
          <a:lstStyle/>
          <a:p>
            <a:r>
              <a:rPr lang="en-US" sz="1800" dirty="0"/>
              <a:t>Previously called </a:t>
            </a:r>
            <a:r>
              <a:rPr lang="en-US" sz="1800" i="1" dirty="0"/>
              <a:t>Wegener </a:t>
            </a:r>
            <a:r>
              <a:rPr lang="en-US" sz="1800" i="1" dirty="0" err="1"/>
              <a:t>granulomatosis</a:t>
            </a:r>
            <a:r>
              <a:rPr lang="en-US" sz="1800" i="1" dirty="0"/>
              <a:t>.</a:t>
            </a:r>
            <a:endParaRPr lang="en-US" altLang="ar-SA" sz="1800" dirty="0"/>
          </a:p>
          <a:p>
            <a:r>
              <a:rPr lang="en-US" altLang="ar-SA" sz="1800" dirty="0"/>
              <a:t>Classical cases consist of a triad: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altLang="ar-SA" sz="1800" dirty="0"/>
              <a:t>Granulomatous or necrotizing </a:t>
            </a:r>
            <a:r>
              <a:rPr lang="en-US" altLang="ar-SA" sz="1800" dirty="0" err="1"/>
              <a:t>vasculitis</a:t>
            </a:r>
            <a:r>
              <a:rPr lang="en-US" altLang="ar-SA" sz="1800" dirty="0"/>
              <a:t>  mainly in the </a:t>
            </a:r>
            <a:r>
              <a:rPr lang="en-US" altLang="ar-SA" sz="1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lung</a:t>
            </a:r>
            <a:r>
              <a:rPr lang="en-US" altLang="ar-SA" sz="15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ar-SA" sz="1800" dirty="0"/>
              <a:t>&amp; upper respiratory tract.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altLang="ar-SA" sz="1800" dirty="0"/>
              <a:t>Necrotizing granulomas of upper &amp;/or lower respiratory tract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altLang="ar-SA" sz="1800" dirty="0"/>
              <a:t>Renal involvement</a:t>
            </a:r>
          </a:p>
          <a:p>
            <a:pPr lvl="2"/>
            <a:r>
              <a:rPr lang="en-US" altLang="ar-SA" sz="1200" dirty="0"/>
              <a:t>focal necrotizing glomerulonephritis</a:t>
            </a:r>
          </a:p>
          <a:p>
            <a:pPr lvl="2"/>
            <a:r>
              <a:rPr lang="en-US" altLang="ar-SA" sz="1200" dirty="0" err="1"/>
              <a:t>rapidlly</a:t>
            </a:r>
            <a:r>
              <a:rPr lang="en-US" altLang="ar-SA" sz="1200" dirty="0"/>
              <a:t> progressive glomerulonephritis</a:t>
            </a:r>
          </a:p>
          <a:p>
            <a:r>
              <a:rPr lang="en-US" altLang="ar-SA" sz="1800" dirty="0"/>
              <a:t>Clinical picture</a:t>
            </a:r>
          </a:p>
          <a:p>
            <a:pPr lvl="1">
              <a:spcBef>
                <a:spcPts val="0"/>
              </a:spcBef>
            </a:pPr>
            <a:r>
              <a:rPr lang="en-US" altLang="ar-SA" sz="1500" dirty="0"/>
              <a:t>overlaps with PAN</a:t>
            </a:r>
          </a:p>
          <a:p>
            <a:pPr lvl="1">
              <a:spcBef>
                <a:spcPts val="0"/>
              </a:spcBef>
            </a:pPr>
            <a:r>
              <a:rPr lang="en-US" altLang="ar-SA" sz="1500" dirty="0"/>
              <a:t>Males &gt; females, peak at 5th decade</a:t>
            </a:r>
          </a:p>
          <a:p>
            <a:endParaRPr lang="en-US" altLang="ar-SA" sz="1500" dirty="0"/>
          </a:p>
        </p:txBody>
      </p:sp>
    </p:spTree>
    <p:extLst>
      <p:ext uri="{BB962C8B-B14F-4D97-AF65-F5344CB8AC3E}">
        <p14:creationId xmlns:p14="http://schemas.microsoft.com/office/powerpoint/2010/main" val="1151453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314450" y="220216"/>
            <a:ext cx="6457950" cy="4431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Granulomatosis With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Polyangiitis</a:t>
            </a:r>
            <a:endParaRPr lang="en-US" altLang="ar-SA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518746" y="835269"/>
            <a:ext cx="7728439" cy="3714750"/>
          </a:xfrm>
        </p:spPr>
        <p:txBody>
          <a:bodyPr/>
          <a:lstStyle/>
          <a:p>
            <a:r>
              <a:rPr lang="en-US" altLang="ar-SA" sz="1800" dirty="0"/>
              <a:t>Diagnosis</a:t>
            </a:r>
          </a:p>
          <a:p>
            <a:pPr lvl="1"/>
            <a:r>
              <a:rPr lang="en-US" altLang="ar-SA" sz="1800" dirty="0"/>
              <a:t>Lung biopsy, k</a:t>
            </a:r>
            <a:r>
              <a:rPr lang="en-GB" altLang="ar-SA" sz="1800" dirty="0" err="1"/>
              <a:t>idney</a:t>
            </a:r>
            <a:r>
              <a:rPr lang="en-GB" altLang="ar-SA" sz="1800" dirty="0"/>
              <a:t> biopsy, or nasal biopsy, </a:t>
            </a:r>
          </a:p>
          <a:p>
            <a:r>
              <a:rPr lang="en-US" altLang="ar-SA" sz="1800" dirty="0"/>
              <a:t>Prognosis</a:t>
            </a:r>
          </a:p>
          <a:p>
            <a:pPr lvl="1"/>
            <a:r>
              <a:rPr lang="en-US" altLang="ar-SA" sz="1800" dirty="0"/>
              <a:t>80% die within a year (if not treated)</a:t>
            </a:r>
          </a:p>
          <a:p>
            <a:pPr lvl="1"/>
            <a:r>
              <a:rPr lang="en-US" altLang="ar-SA" sz="1800" dirty="0"/>
              <a:t>90% respond to treatment</a:t>
            </a:r>
          </a:p>
          <a:p>
            <a:r>
              <a:rPr lang="en-US" altLang="ar-SA" sz="1800" dirty="0"/>
              <a:t>Pathogenesis</a:t>
            </a:r>
          </a:p>
          <a:p>
            <a:pPr lvl="1"/>
            <a:r>
              <a:rPr lang="en-US" altLang="ar-SA" sz="1800" dirty="0"/>
              <a:t> T Cell Mediated.</a:t>
            </a:r>
          </a:p>
          <a:p>
            <a:pPr lvl="1"/>
            <a:r>
              <a:rPr lang="en-US" altLang="ar-SA" sz="1800" dirty="0"/>
              <a:t>&gt; 95% PR3-ANC positive (Mirrors the clinical coarse )</a:t>
            </a:r>
          </a:p>
        </p:txBody>
      </p:sp>
    </p:spTree>
    <p:extLst>
      <p:ext uri="{BB962C8B-B14F-4D97-AF65-F5344CB8AC3E}">
        <p14:creationId xmlns:p14="http://schemas.microsoft.com/office/powerpoint/2010/main" val="3485864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ranulomatosis with polyangiitis l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05" y="448408"/>
            <a:ext cx="3971742" cy="41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4" y="448408"/>
            <a:ext cx="3947381" cy="410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349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Rectangle 6"/>
          <p:cNvSpPr>
            <a:spLocks noGrp="1" noChangeArrowheads="1"/>
          </p:cNvSpPr>
          <p:nvPr>
            <p:ph type="title"/>
          </p:nvPr>
        </p:nvSpPr>
        <p:spPr>
          <a:xfrm>
            <a:off x="184638" y="757233"/>
            <a:ext cx="8493370" cy="2312941"/>
          </a:xfrm>
        </p:spPr>
        <p:txBody>
          <a:bodyPr>
            <a:normAutofit fontScale="90000"/>
          </a:bodyPr>
          <a:lstStyle/>
          <a:p>
            <a:r>
              <a:rPr lang="en-US" altLang="ar-S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Microscopic </a:t>
            </a:r>
            <a:r>
              <a:rPr lang="en-US" altLang="ar-SA" dirty="0" err="1">
                <a:solidFill>
                  <a:schemeClr val="accent6">
                    <a:lumMod val="75000"/>
                  </a:schemeClr>
                </a:solidFill>
              </a:rPr>
              <a:t>polyangiitis</a:t>
            </a: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 (microscopic </a:t>
            </a:r>
            <a:r>
              <a:rPr lang="en-US" altLang="ar-SA" dirty="0" err="1">
                <a:solidFill>
                  <a:schemeClr val="accent6">
                    <a:lumMod val="75000"/>
                  </a:schemeClr>
                </a:solidFill>
              </a:rPr>
              <a:t>polyarteritis</a:t>
            </a: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b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or</a:t>
            </a:r>
            <a:b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                     HYPERSENSITIVITY </a:t>
            </a:r>
            <a:r>
              <a:rPr lang="en-US" altLang="ar-SA" dirty="0" err="1">
                <a:solidFill>
                  <a:schemeClr val="accent6">
                    <a:lumMod val="75000"/>
                  </a:schemeClr>
                </a:solidFill>
              </a:rPr>
              <a:t>vasculitis</a:t>
            </a: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OR </a:t>
            </a:r>
            <a:b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                    LEUKOCYTOCLASTIC </a:t>
            </a:r>
            <a:r>
              <a:rPr lang="en-GB" altLang="ar-SA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altLang="ar-SA" dirty="0" err="1">
                <a:solidFill>
                  <a:schemeClr val="accent6">
                    <a:lumMod val="75000"/>
                  </a:schemeClr>
                </a:solidFill>
              </a:rPr>
              <a:t>asculitis</a:t>
            </a: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ar-SA" dirty="0"/>
              <a:t/>
            </a:r>
            <a:br>
              <a:rPr lang="en-US" altLang="ar-SA" dirty="0"/>
            </a:br>
            <a:r>
              <a:rPr lang="en-US" altLang="ar-SA" dirty="0"/>
              <a:t> 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00200" y="2989384"/>
            <a:ext cx="5969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Most cases of microscopic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polyangiitis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are associated with MPO-ANCA , Although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immunoglobulins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complement components can be demonstrated in early skin lesions, most lesions are “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pauci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-immune”</a:t>
            </a:r>
          </a:p>
        </p:txBody>
      </p:sp>
    </p:spTree>
    <p:extLst>
      <p:ext uri="{BB962C8B-B14F-4D97-AF65-F5344CB8AC3E}">
        <p14:creationId xmlns:p14="http://schemas.microsoft.com/office/powerpoint/2010/main" val="1566942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FFB9D38-CDF6-45F7-A615-007F303B1A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1016" y="2364582"/>
            <a:ext cx="2910254" cy="1925516"/>
          </a:xfrm>
        </p:spPr>
        <p:txBody>
          <a:bodyPr/>
          <a:lstStyle/>
          <a:p>
            <a:pPr marL="214313" indent="-214313">
              <a:buFont typeface="Wingdings" pitchFamily="2" charset="2"/>
              <a:buChar char="§"/>
            </a:pPr>
            <a:r>
              <a:rPr lang="en-US" altLang="en-US" dirty="0"/>
              <a:t>Involvement of small vessels    (arterioles, capillaries, &amp; </a:t>
            </a:r>
            <a:r>
              <a:rPr lang="en-US" altLang="en-US" dirty="0" err="1"/>
              <a:t>venules</a:t>
            </a:r>
            <a:r>
              <a:rPr lang="en-US" altLang="en-US" dirty="0"/>
              <a:t>).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US" altLang="en-US" dirty="0"/>
              <a:t>all lesions  of the same stage/age.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US" altLang="en-US" dirty="0"/>
              <a:t>Skin, mucous membranes, lungs, brain, heart, GIT, kidney &amp; muscles.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altLang="en-US" dirty="0"/>
              <a:t>In</a:t>
            </a:r>
            <a:r>
              <a:rPr lang="en-US" altLang="en-US" dirty="0"/>
              <a:t> contrast to PAN, necrotizing glomerulonephritis (90%) &amp; pulmonary </a:t>
            </a:r>
            <a:r>
              <a:rPr lang="en-US" altLang="en-US" dirty="0" err="1"/>
              <a:t>capillaritis</a:t>
            </a:r>
            <a:r>
              <a:rPr lang="en-US" altLang="en-US" dirty="0"/>
              <a:t> are common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6FB540F0-2ABD-4D9C-AA51-A68864DD7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0400" y="2394250"/>
            <a:ext cx="2883878" cy="1122674"/>
          </a:xfrm>
        </p:spPr>
        <p:txBody>
          <a:bodyPr/>
          <a:lstStyle/>
          <a:p>
            <a:pPr marL="171450" lvl="1">
              <a:spcBef>
                <a:spcPts val="0"/>
              </a:spcBef>
              <a:spcAft>
                <a:spcPts val="450"/>
              </a:spcAft>
            </a:pPr>
            <a:r>
              <a:rPr lang="en-GB" altLang="ar-SA" b="1" dirty="0">
                <a:solidFill>
                  <a:schemeClr val="accent3"/>
                </a:solidFill>
              </a:rPr>
              <a:t>S</a:t>
            </a:r>
            <a:r>
              <a:rPr lang="en-US" altLang="ar-SA" b="1" dirty="0" err="1">
                <a:solidFill>
                  <a:schemeClr val="accent3"/>
                </a:solidFill>
              </a:rPr>
              <a:t>egmental</a:t>
            </a:r>
            <a:r>
              <a:rPr lang="en-US" altLang="ar-SA" b="1" dirty="0">
                <a:solidFill>
                  <a:schemeClr val="accent3"/>
                </a:solidFill>
              </a:rPr>
              <a:t> </a:t>
            </a:r>
            <a:r>
              <a:rPr lang="en-US" altLang="ar-SA" b="1" dirty="0" err="1">
                <a:solidFill>
                  <a:schemeClr val="accent3"/>
                </a:solidFill>
              </a:rPr>
              <a:t>fibrinoid</a:t>
            </a:r>
            <a:r>
              <a:rPr lang="en-US" altLang="ar-SA" b="1" dirty="0">
                <a:solidFill>
                  <a:schemeClr val="accent3"/>
                </a:solidFill>
              </a:rPr>
              <a:t> necrosis of media.</a:t>
            </a:r>
          </a:p>
          <a:p>
            <a:pPr marL="171450" lvl="1">
              <a:spcBef>
                <a:spcPts val="0"/>
              </a:spcBef>
              <a:spcAft>
                <a:spcPts val="450"/>
              </a:spcAft>
            </a:pPr>
            <a:r>
              <a:rPr lang="en-US" b="1" dirty="0">
                <a:solidFill>
                  <a:schemeClr val="accent3"/>
                </a:solidFill>
              </a:rPr>
              <a:t>No granulomatous inflammation </a:t>
            </a:r>
          </a:p>
          <a:p>
            <a:pPr marL="171450" lvl="1">
              <a:spcBef>
                <a:spcPts val="0"/>
              </a:spcBef>
              <a:spcAft>
                <a:spcPts val="450"/>
              </a:spcAft>
            </a:pPr>
            <a:r>
              <a:rPr lang="en-US" altLang="ar-SA" b="1" dirty="0">
                <a:solidFill>
                  <a:schemeClr val="accent3"/>
                </a:solidFill>
              </a:rPr>
              <a:t>Sometimes limited to infiltration of vessel wall by neutrophils with </a:t>
            </a:r>
            <a:r>
              <a:rPr lang="en-US" altLang="ar-SA" b="1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fragmentation (</a:t>
            </a:r>
            <a:r>
              <a:rPr lang="en-US" altLang="ar-SA" b="1" u="sng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leucocytoclasia</a:t>
            </a:r>
            <a:r>
              <a:rPr lang="en-US" altLang="ar-SA" b="1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en-US" altLang="ar-SA" b="1" u="sng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leukocytoclasatic</a:t>
            </a:r>
            <a:r>
              <a:rPr lang="en-US" altLang="ar-SA" b="1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ar-SA" b="1" u="sng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vasculitis</a:t>
            </a:r>
            <a:r>
              <a:rPr lang="en-US" altLang="ar-SA" b="1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171450" lvl="1">
              <a:spcBef>
                <a:spcPts val="0"/>
              </a:spcBef>
              <a:spcAft>
                <a:spcPts val="450"/>
              </a:spcAft>
            </a:pPr>
            <a:r>
              <a:rPr lang="en-US" altLang="en-US" b="1" dirty="0">
                <a:solidFill>
                  <a:schemeClr val="accent3"/>
                </a:solidFill>
              </a:rPr>
              <a:t>A reaction to an Ag such as drugs, microorganisms or </a:t>
            </a:r>
            <a:r>
              <a:rPr lang="en-US" altLang="en-US" b="1" dirty="0" err="1">
                <a:solidFill>
                  <a:schemeClr val="accent3"/>
                </a:solidFill>
              </a:rPr>
              <a:t>hetrologous</a:t>
            </a:r>
            <a:r>
              <a:rPr lang="en-US" altLang="en-US" b="1" dirty="0">
                <a:solidFill>
                  <a:schemeClr val="accent3"/>
                </a:solidFill>
              </a:rPr>
              <a:t> protein in a previously sensitized patients.</a:t>
            </a:r>
          </a:p>
          <a:p>
            <a:pPr marL="0" lvl="1" indent="0">
              <a:spcBef>
                <a:spcPts val="0"/>
              </a:spcBef>
              <a:spcAft>
                <a:spcPts val="450"/>
              </a:spcAft>
              <a:buNone/>
            </a:pPr>
            <a:endParaRPr lang="en-US" altLang="ar-SA" b="1" dirty="0">
              <a:solidFill>
                <a:schemeClr val="accent3"/>
              </a:solidFill>
            </a:endParaRPr>
          </a:p>
          <a:p>
            <a:pPr marL="171450" lvl="1">
              <a:spcBef>
                <a:spcPts val="0"/>
              </a:spcBef>
              <a:spcAft>
                <a:spcPts val="450"/>
              </a:spcAft>
            </a:pPr>
            <a:endParaRPr lang="en-US" altLang="ar-SA" b="1" dirty="0">
              <a:solidFill>
                <a:schemeClr val="accent3"/>
              </a:solidFill>
            </a:endParaRP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E0FF0889-3DA9-4826-A04E-4A4BD4C04C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19447" y="2407994"/>
            <a:ext cx="2822331" cy="2277207"/>
          </a:xfrm>
        </p:spPr>
        <p:txBody>
          <a:bodyPr/>
          <a:lstStyle/>
          <a:p>
            <a:pPr marL="214313" indent="-214313">
              <a:buFont typeface="Arial" pitchFamily="34" charset="0"/>
              <a:buChar char="•"/>
            </a:pPr>
            <a:r>
              <a:rPr lang="en-US" altLang="en-US" dirty="0"/>
              <a:t>Clinical: hemoptysis, arthralgia, abdominal pain, hematuria, proteinuria, hemorrhage, &amp; muscle pain or weakness.</a:t>
            </a:r>
          </a:p>
          <a:p>
            <a:pPr marL="214313" lvl="1">
              <a:spcAft>
                <a:spcPts val="450"/>
              </a:spcAft>
            </a:pPr>
            <a:r>
              <a:rPr lang="en-US" altLang="ar-SA" b="1" dirty="0">
                <a:solidFill>
                  <a:schemeClr val="accent5">
                    <a:lumMod val="75000"/>
                  </a:schemeClr>
                </a:solidFill>
              </a:rPr>
              <a:t>Except in brain or renal involvement most patients respond to removal of offending antigens &amp; immunosuppression.</a:t>
            </a:r>
          </a:p>
          <a:p>
            <a:pPr marL="171450" lvl="1">
              <a:spcBef>
                <a:spcPts val="0"/>
              </a:spcBef>
              <a:spcAft>
                <a:spcPts val="450"/>
              </a:spcAft>
            </a:pPr>
            <a:r>
              <a:rPr lang="en-US" altLang="ar-SA" b="1" dirty="0">
                <a:solidFill>
                  <a:schemeClr val="accent5">
                    <a:lumMod val="75000"/>
                  </a:schemeClr>
                </a:solidFill>
              </a:rPr>
              <a:t>Ass : </a:t>
            </a:r>
            <a:r>
              <a:rPr lang="en-US" altLang="ar-SA" b="1" dirty="0" err="1">
                <a:solidFill>
                  <a:schemeClr val="accent5">
                    <a:lumMod val="75000"/>
                  </a:schemeClr>
                </a:solidFill>
              </a:rPr>
              <a:t>Henoch</a:t>
            </a:r>
            <a:r>
              <a:rPr lang="en-US" altLang="ar-SA" b="1" dirty="0">
                <a:solidFill>
                  <a:schemeClr val="accent5">
                    <a:lumMod val="75000"/>
                  </a:schemeClr>
                </a:solidFill>
              </a:rPr>
              <a:t> -</a:t>
            </a:r>
            <a:r>
              <a:rPr lang="en-US" altLang="ar-SA" b="1" dirty="0" err="1">
                <a:solidFill>
                  <a:schemeClr val="accent5">
                    <a:lumMod val="75000"/>
                  </a:schemeClr>
                </a:solidFill>
              </a:rPr>
              <a:t>schonlein</a:t>
            </a:r>
            <a:r>
              <a:rPr lang="en-US" altLang="ar-SA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ar-SA" b="1" dirty="0" err="1">
                <a:solidFill>
                  <a:schemeClr val="accent5">
                    <a:lumMod val="75000"/>
                  </a:schemeClr>
                </a:solidFill>
              </a:rPr>
              <a:t>purpura</a:t>
            </a:r>
            <a:r>
              <a:rPr lang="en-US" altLang="ar-SA" b="1" dirty="0">
                <a:solidFill>
                  <a:schemeClr val="accent5">
                    <a:lumMod val="75000"/>
                  </a:schemeClr>
                </a:solidFill>
              </a:rPr>
              <a:t>, essential mixed </a:t>
            </a:r>
            <a:r>
              <a:rPr lang="en-US" altLang="ar-SA" b="1" dirty="0" err="1">
                <a:solidFill>
                  <a:schemeClr val="accent5">
                    <a:lumMod val="75000"/>
                  </a:schemeClr>
                </a:solidFill>
              </a:rPr>
              <a:t>cryoglobulinemia</a:t>
            </a:r>
            <a:r>
              <a:rPr lang="en-US" altLang="ar-SA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altLang="ar-SA" b="1" dirty="0" err="1">
                <a:solidFill>
                  <a:schemeClr val="accent5">
                    <a:lumMod val="75000"/>
                  </a:schemeClr>
                </a:solidFill>
              </a:rPr>
              <a:t>vasculitis</a:t>
            </a:r>
            <a:r>
              <a:rPr lang="en-US" altLang="ar-SA" b="1" dirty="0">
                <a:solidFill>
                  <a:schemeClr val="accent5">
                    <a:lumMod val="75000"/>
                  </a:schemeClr>
                </a:solidFill>
              </a:rPr>
              <a:t> with malignancy</a:t>
            </a:r>
          </a:p>
          <a:p>
            <a:pPr marL="214313" indent="-214313">
              <a:buFont typeface="Arial" pitchFamily="34" charset="0"/>
              <a:buChar char="•"/>
            </a:pPr>
            <a:endParaRPr lang="en-US" altLang="en-US" dirty="0"/>
          </a:p>
          <a:p>
            <a:pPr marL="214313" indent="-214313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2050" name="Picture 2" descr="Image result for leukocytoclastic vasculitis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336" y="1"/>
            <a:ext cx="3600450" cy="23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798336" cy="236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37" y="1"/>
            <a:ext cx="2900363" cy="236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38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16" y="411808"/>
            <a:ext cx="5576797" cy="406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203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908" y="335980"/>
            <a:ext cx="6484328" cy="817147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In </a:t>
            </a:r>
            <a:r>
              <a:rPr lang="en-US" altLang="en-US" u="sng" dirty="0">
                <a:solidFill>
                  <a:schemeClr val="accent6">
                    <a:lumMod val="75000"/>
                  </a:schemeClr>
                </a:solidFill>
              </a:rPr>
              <a:t>allergic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75000"/>
                  </a:schemeClr>
                </a:solidFill>
              </a:rPr>
              <a:t>granulomatosis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en-US" altLang="en-US" dirty="0" err="1">
                <a:solidFill>
                  <a:schemeClr val="accent6">
                    <a:lumMod val="75000"/>
                  </a:schemeClr>
                </a:solidFill>
              </a:rPr>
              <a:t>angiitis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altLang="en-US" dirty="0" err="1">
                <a:solidFill>
                  <a:schemeClr val="accent6">
                    <a:lumMod val="75000"/>
                  </a:schemeClr>
                </a:solidFill>
              </a:rPr>
              <a:t>Churg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-Strauss syndrome)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756139" y="956603"/>
            <a:ext cx="7156938" cy="3577574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Rare disease characterized by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      - necrotizing </a:t>
            </a:r>
            <a:r>
              <a:rPr lang="en-US" altLang="en-US" sz="1800" dirty="0" err="1"/>
              <a:t>vasculitis</a:t>
            </a:r>
            <a:r>
              <a:rPr lang="en-US" altLang="en-US" sz="1800" dirty="0"/>
              <a:t>  accompanied by granulomas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        with </a:t>
            </a:r>
            <a:r>
              <a:rPr lang="en-US" altLang="en-US" sz="1800" b="1" dirty="0" err="1">
                <a:solidFill>
                  <a:schemeClr val="accent5">
                    <a:lumMod val="50000"/>
                  </a:schemeClr>
                </a:solidFill>
              </a:rPr>
              <a:t>eosinophilic</a:t>
            </a:r>
            <a:r>
              <a:rPr lang="en-US" altLang="en-US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1800" dirty="0"/>
              <a:t>necrosis.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      - p-ANCAs are present in A </a:t>
            </a:r>
            <a:r>
              <a:rPr lang="en-US" sz="1800" dirty="0"/>
              <a:t>minority </a:t>
            </a:r>
            <a:r>
              <a:rPr lang="en-US" altLang="en-US" sz="1800" dirty="0"/>
              <a:t>of patients.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     - There is a strong </a:t>
            </a:r>
            <a:r>
              <a:rPr lang="en-US" altLang="en-US" sz="1800" u="sng" dirty="0"/>
              <a:t>association</a:t>
            </a:r>
            <a:r>
              <a:rPr lang="en-US" altLang="en-US" sz="1800" dirty="0"/>
              <a:t> with allergic rhinitis,</a:t>
            </a:r>
          </a:p>
          <a:p>
            <a:pPr>
              <a:lnSpc>
                <a:spcPct val="80000"/>
              </a:lnSpc>
              <a:buNone/>
            </a:pPr>
            <a:r>
              <a:rPr lang="en-US" altLang="en-US" sz="1800" dirty="0"/>
              <a:t>        bronchial asthma, and peripheral eosinophilia.</a:t>
            </a:r>
          </a:p>
          <a:p>
            <a:pPr>
              <a:lnSpc>
                <a:spcPct val="80000"/>
              </a:lnSpc>
              <a:buNone/>
            </a:pPr>
            <a:r>
              <a:rPr lang="en-US" altLang="en-US" sz="1800" dirty="0"/>
              <a:t>     - Coronary arteritis &amp; myocarditis are the principal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       causes of morbidity and mortality. </a:t>
            </a:r>
          </a:p>
        </p:txBody>
      </p:sp>
    </p:spTree>
    <p:extLst>
      <p:ext uri="{BB962C8B-B14F-4D97-AF65-F5344CB8AC3E}">
        <p14:creationId xmlns:p14="http://schemas.microsoft.com/office/powerpoint/2010/main" val="72842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5" name="Picture 5" descr="File:Churg-Strauss syndrome - high ma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40" y="457201"/>
            <a:ext cx="6599671" cy="400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34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527" y="336576"/>
            <a:ext cx="5829300" cy="817147"/>
          </a:xfrm>
        </p:spPr>
        <p:txBody>
          <a:bodyPr>
            <a:normAutofit fontScale="90000"/>
          </a:bodyPr>
          <a:lstStyle/>
          <a:p>
            <a:r>
              <a:rPr lang="en-US" altLang="ar-SA" dirty="0" err="1">
                <a:solidFill>
                  <a:schemeClr val="accent6">
                    <a:lumMod val="75000"/>
                  </a:schemeClr>
                </a:solidFill>
              </a:rPr>
              <a:t>Thromboangiitis</a:t>
            </a: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ar-SA" dirty="0" err="1">
                <a:solidFill>
                  <a:schemeClr val="accent6">
                    <a:lumMod val="75000"/>
                  </a:schemeClr>
                </a:solidFill>
              </a:rPr>
              <a:t>obliterans</a:t>
            </a: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altLang="ar-SA" dirty="0" err="1">
                <a:solidFill>
                  <a:schemeClr val="accent6">
                    <a:lumMod val="75000"/>
                  </a:schemeClr>
                </a:solidFill>
              </a:rPr>
              <a:t>Buerger’s</a:t>
            </a:r>
            <a:r>
              <a:rPr lang="en-US" altLang="ar-SA" dirty="0">
                <a:solidFill>
                  <a:schemeClr val="accent6">
                    <a:lumMod val="75000"/>
                  </a:schemeClr>
                </a:solidFill>
              </a:rPr>
              <a:t> Disease)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97345" y="1241338"/>
            <a:ext cx="4988456" cy="357757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ar-SA" sz="1800" dirty="0"/>
              <a:t>A condition marked by </a:t>
            </a:r>
            <a:r>
              <a:rPr lang="en-US" altLang="ar-SA" sz="1800" u="sng" dirty="0"/>
              <a:t>segmental</a:t>
            </a:r>
            <a:r>
              <a:rPr lang="en-US" altLang="ar-SA" sz="1800" dirty="0"/>
              <a:t>, </a:t>
            </a:r>
            <a:r>
              <a:rPr lang="en-US" altLang="ar-SA" sz="1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thrombosing</a:t>
            </a:r>
            <a:r>
              <a:rPr lang="en-US" altLang="ar-SA" sz="1800" dirty="0"/>
              <a:t>, acute &amp; chronic inflammation of intermediate &amp; small arteries &amp; veins in the limbs with extension to accompanying nerves.</a:t>
            </a:r>
          </a:p>
          <a:p>
            <a:pPr>
              <a:lnSpc>
                <a:spcPct val="90000"/>
              </a:lnSpc>
            </a:pPr>
            <a:r>
              <a:rPr lang="en-US" altLang="ar-SA" sz="1800" dirty="0"/>
              <a:t>Exclusively seen in heavy smokers males before the age of 35.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Instep </a:t>
            </a:r>
            <a:r>
              <a:rPr lang="en-US" altLang="ar-SA" sz="1800" dirty="0"/>
              <a:t> claudication followed by pain at rest, might end in gangrene.</a:t>
            </a:r>
          </a:p>
          <a:p>
            <a:pPr>
              <a:lnSpc>
                <a:spcPct val="90000"/>
              </a:lnSpc>
            </a:pPr>
            <a:r>
              <a:rPr lang="en-US" altLang="ar-SA" sz="1800" dirty="0"/>
              <a:t>Etiology ? Endothelial cell injury by toxins in tobacco.</a:t>
            </a:r>
          </a:p>
        </p:txBody>
      </p:sp>
      <p:pic>
        <p:nvPicPr>
          <p:cNvPr id="4" name="Picture 5" descr="File:Buerger's Disease.M.V.56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99" y="250581"/>
            <a:ext cx="4058201" cy="456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561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758536" y="-8353"/>
            <a:ext cx="7928263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4000" b="1" dirty="0" smtClean="0"/>
              <a:t>MI - </a:t>
            </a:r>
            <a:r>
              <a:rPr lang="en-US" sz="4000" dirty="0"/>
              <a:t>Patterns of </a:t>
            </a:r>
            <a:r>
              <a:rPr lang="en-US" sz="4000" dirty="0" smtClean="0"/>
              <a:t>Infarction </a:t>
            </a:r>
            <a:r>
              <a:rPr lang="en-US" sz="2000" dirty="0" smtClean="0">
                <a:solidFill>
                  <a:srgbClr val="C00000"/>
                </a:solidFill>
              </a:rPr>
              <a:t>(</a:t>
            </a:r>
            <a:r>
              <a:rPr lang="en-US" sz="2000" dirty="0">
                <a:solidFill>
                  <a:srgbClr val="C00000"/>
                </a:solidFill>
              </a:rPr>
              <a:t>size of </a:t>
            </a:r>
            <a:r>
              <a:rPr lang="en-US" sz="2000" dirty="0" smtClean="0">
                <a:solidFill>
                  <a:srgbClr val="C00000"/>
                </a:solidFill>
              </a:rPr>
              <a:t>vessel &amp; collateral</a:t>
            </a:r>
            <a:r>
              <a:rPr lang="en-US" sz="2000" i="1" dirty="0" smtClean="0">
                <a:solidFill>
                  <a:srgbClr val="C00000"/>
                </a:solidFill>
              </a:rPr>
              <a:t>)</a:t>
            </a:r>
            <a:endParaRPr sz="4000" b="1" dirty="0">
              <a:solidFill>
                <a:srgbClr val="C00000"/>
              </a:solidFill>
            </a:endParaRPr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540328" y="1078678"/>
            <a:ext cx="8354290" cy="33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dirty="0" err="1">
                <a:solidFill>
                  <a:srgbClr val="0DB7C4"/>
                </a:solidFill>
                <a:latin typeface="Source Sans Pro" charset="0"/>
                <a:ea typeface="Dosis"/>
                <a:cs typeface="Dosis"/>
              </a:rPr>
              <a:t>Subendocardial</a:t>
            </a:r>
            <a:r>
              <a:rPr lang="en-US" sz="1800" b="1" dirty="0">
                <a:solidFill>
                  <a:srgbClr val="0DB7C4"/>
                </a:solidFill>
                <a:latin typeface="Source Sans Pro" charset="0"/>
                <a:ea typeface="Dosis"/>
                <a:cs typeface="Dosis"/>
              </a:rPr>
              <a:t> </a:t>
            </a:r>
            <a:r>
              <a:rPr lang="en-US" sz="1800" b="1" dirty="0" smtClean="0">
                <a:solidFill>
                  <a:srgbClr val="0DB7C4"/>
                </a:solidFill>
                <a:latin typeface="Source Sans Pro" charset="0"/>
                <a:ea typeface="Dosis"/>
                <a:cs typeface="Dosis"/>
              </a:rPr>
              <a:t>infarctions</a:t>
            </a:r>
            <a:r>
              <a:rPr lang="en-US" sz="1800" i="1" dirty="0">
                <a:ea typeface="Dosis"/>
                <a:cs typeface="Dosis"/>
              </a:rPr>
              <a:t>:</a:t>
            </a:r>
            <a:r>
              <a:rPr lang="en-US" sz="1800" dirty="0" smtClean="0"/>
              <a:t> limited </a:t>
            </a:r>
            <a:r>
              <a:rPr lang="en-US" sz="1800" dirty="0"/>
              <a:t>to the </a:t>
            </a:r>
            <a:r>
              <a:rPr lang="en-US" sz="1800" dirty="0" smtClean="0"/>
              <a:t>inner third </a:t>
            </a:r>
            <a:r>
              <a:rPr lang="en-US" sz="1800" dirty="0"/>
              <a:t>of </a:t>
            </a:r>
            <a:r>
              <a:rPr lang="en-US" sz="1800" dirty="0" smtClean="0"/>
              <a:t>myocardium.</a:t>
            </a:r>
          </a:p>
          <a:p>
            <a:r>
              <a:rPr lang="en-US" sz="1800" dirty="0" smtClean="0"/>
              <a:t>No ST </a:t>
            </a:r>
            <a:r>
              <a:rPr lang="en-US" sz="1800" dirty="0"/>
              <a:t>segment </a:t>
            </a:r>
            <a:r>
              <a:rPr lang="en-US" sz="1800" dirty="0" smtClean="0"/>
              <a:t>elevations </a:t>
            </a:r>
            <a:r>
              <a:rPr lang="en-US" sz="1800" dirty="0"/>
              <a:t>on </a:t>
            </a:r>
            <a:r>
              <a:rPr lang="en-US" sz="1800" dirty="0" smtClean="0"/>
              <a:t>ECG “</a:t>
            </a:r>
            <a:r>
              <a:rPr lang="en-US" sz="1800" dirty="0"/>
              <a:t>non–ST-segment elevated MIs</a:t>
            </a:r>
            <a:r>
              <a:rPr lang="en-US" sz="1800" dirty="0" smtClean="0"/>
              <a:t>”.</a:t>
            </a:r>
          </a:p>
          <a:p>
            <a:r>
              <a:rPr lang="en-US" sz="1800" dirty="0"/>
              <a:t>T</a:t>
            </a:r>
            <a:r>
              <a:rPr lang="en-US" sz="1800" dirty="0" smtClean="0"/>
              <a:t>he most </a:t>
            </a:r>
            <a:r>
              <a:rPr lang="en-US" sz="1800" dirty="0"/>
              <a:t>vulnerable region </a:t>
            </a:r>
            <a:r>
              <a:rPr lang="en-US" sz="1800" dirty="0" smtClean="0"/>
              <a:t>to </a:t>
            </a:r>
            <a:r>
              <a:rPr lang="en-US" sz="1800" dirty="0" err="1" smtClean="0"/>
              <a:t>hypoperfusion</a:t>
            </a:r>
            <a:r>
              <a:rPr lang="en-US" sz="1800" dirty="0" smtClean="0"/>
              <a:t> &amp; hypoxia</a:t>
            </a:r>
            <a:r>
              <a:rPr lang="en-US" sz="1800" dirty="0" smtClean="0">
                <a:sym typeface="Wingdings" pitchFamily="2" charset="2"/>
              </a:rPr>
              <a:t> </a:t>
            </a:r>
            <a:r>
              <a:rPr lang="en-US" sz="1800" dirty="0" smtClean="0"/>
              <a:t>most </a:t>
            </a:r>
            <a:r>
              <a:rPr lang="en-US" sz="1800" dirty="0"/>
              <a:t>distal to the </a:t>
            </a:r>
            <a:r>
              <a:rPr lang="en-US" sz="1800" dirty="0" err="1"/>
              <a:t>epicardial</a:t>
            </a:r>
            <a:r>
              <a:rPr lang="en-US" sz="1800" dirty="0"/>
              <a:t> </a:t>
            </a:r>
            <a:r>
              <a:rPr lang="en-US" sz="1800" dirty="0" smtClean="0"/>
              <a:t>vessels).</a:t>
            </a:r>
          </a:p>
          <a:p>
            <a:pPr marL="76200" indent="0">
              <a:buNone/>
            </a:pPr>
            <a:r>
              <a:rPr lang="en-US" sz="1800" dirty="0" smtClean="0"/>
              <a:t>Causes </a:t>
            </a:r>
            <a:r>
              <a:rPr lang="en-US" sz="1800" b="1" dirty="0">
                <a:solidFill>
                  <a:srgbClr val="0DB7C4"/>
                </a:solidFill>
                <a:latin typeface="Source Sans Pro" charset="0"/>
                <a:ea typeface="Dosis"/>
                <a:cs typeface="Dosis"/>
              </a:rPr>
              <a:t>1.</a:t>
            </a:r>
            <a:r>
              <a:rPr lang="en-US" sz="1800" dirty="0" smtClean="0"/>
              <a:t> Transient </a:t>
            </a:r>
            <a:r>
              <a:rPr lang="en-US" sz="1800" dirty="0"/>
              <a:t>decreases </a:t>
            </a:r>
            <a:r>
              <a:rPr lang="en-US" sz="1800" dirty="0" smtClean="0"/>
              <a:t>in oxygen </a:t>
            </a:r>
            <a:r>
              <a:rPr lang="en-US" sz="1800" dirty="0"/>
              <a:t>delivery </a:t>
            </a:r>
            <a:r>
              <a:rPr lang="en-US" sz="1800" dirty="0" smtClean="0"/>
              <a:t>(hypotension</a:t>
            </a:r>
            <a:r>
              <a:rPr lang="en-US" sz="1800" dirty="0"/>
              <a:t>, anemia, or </a:t>
            </a:r>
            <a:r>
              <a:rPr lang="en-US" sz="1800" dirty="0" smtClean="0"/>
              <a:t>pneumonia) or </a:t>
            </a:r>
            <a:r>
              <a:rPr lang="en-US" sz="1800" dirty="0"/>
              <a:t>increases in oxygen demand </a:t>
            </a:r>
            <a:r>
              <a:rPr lang="en-US" sz="1800" dirty="0" smtClean="0"/>
              <a:t>(tachycardia or </a:t>
            </a:r>
            <a:r>
              <a:rPr lang="en-US" sz="1800" dirty="0"/>
              <a:t>hypertension) can cause </a:t>
            </a:r>
            <a:r>
              <a:rPr lang="en-US" sz="1800" dirty="0" err="1" smtClean="0"/>
              <a:t>subendocardial</a:t>
            </a:r>
            <a:r>
              <a:rPr lang="en-US" sz="1800" dirty="0" smtClean="0"/>
              <a:t> ischemic injury in CAD w/o thrombus. </a:t>
            </a:r>
          </a:p>
          <a:p>
            <a:pPr marL="76200" indent="0">
              <a:buNone/>
            </a:pPr>
            <a:r>
              <a:rPr lang="en-US" sz="1800" b="1" dirty="0">
                <a:solidFill>
                  <a:srgbClr val="0DB7C4"/>
                </a:solidFill>
                <a:latin typeface="Source Sans Pro" charset="0"/>
                <a:ea typeface="Dosis"/>
                <a:cs typeface="Dosis"/>
              </a:rPr>
              <a:t>2. </a:t>
            </a:r>
            <a:r>
              <a:rPr lang="en-US" sz="1800" dirty="0" smtClean="0"/>
              <a:t>Or an occlusive </a:t>
            </a:r>
            <a:r>
              <a:rPr lang="en-US" sz="1800" dirty="0"/>
              <a:t>thrombus lyses before a full-thickness </a:t>
            </a:r>
            <a:r>
              <a:rPr lang="en-US" sz="1800" dirty="0" smtClean="0"/>
              <a:t>infarction.</a:t>
            </a:r>
            <a:endParaRPr sz="1800" dirty="0"/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AutoShape 2" descr="Image result for angina cartoon stai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9" name="Picture 5" descr="gan-1.jpg">
            <a:hlinkClick r:id="rId2" tooltip="gan-1.jp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6" y="179644"/>
            <a:ext cx="5425426" cy="425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uerger's Disea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1"/>
          <a:stretch/>
        </p:blipFill>
        <p:spPr bwMode="auto">
          <a:xfrm>
            <a:off x="4994030" y="1635370"/>
            <a:ext cx="3930162" cy="320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260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4" y="445110"/>
            <a:ext cx="7438292" cy="376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5963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ctrTitle" idx="4294967295"/>
          </p:nvPr>
        </p:nvSpPr>
        <p:spPr>
          <a:xfrm>
            <a:off x="2661425" y="1078339"/>
            <a:ext cx="3825410" cy="1158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4000" b="1" dirty="0" smtClean="0"/>
              <a:t>Aneurysms  </a:t>
            </a:r>
            <a:br>
              <a:rPr lang="en-US" sz="4000" b="1" dirty="0" smtClean="0"/>
            </a:br>
            <a:r>
              <a:rPr lang="en-US" sz="4000" b="1" dirty="0" smtClean="0"/>
              <a:t>&amp; </a:t>
            </a:r>
            <a:br>
              <a:rPr lang="en-US" sz="4000" b="1" dirty="0" smtClean="0"/>
            </a:br>
            <a:r>
              <a:rPr lang="en-US" sz="4000" b="1" dirty="0" smtClean="0"/>
              <a:t>Dissections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1744889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Aneurysms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4236" y="1070484"/>
            <a:ext cx="6005945" cy="3387900"/>
          </a:xfrm>
        </p:spPr>
        <p:txBody>
          <a:bodyPr>
            <a:normAutofit fontScale="85000" lnSpcReduction="10000"/>
          </a:bodyPr>
          <a:lstStyle/>
          <a:p>
            <a:r>
              <a:rPr lang="en-US" sz="2200" b="1" dirty="0"/>
              <a:t>A</a:t>
            </a:r>
            <a:r>
              <a:rPr lang="en-US" sz="2200" b="1" dirty="0" smtClean="0"/>
              <a:t> congenital </a:t>
            </a:r>
            <a:r>
              <a:rPr lang="en-US" sz="2200" b="1" dirty="0"/>
              <a:t>or acquired dilations of </a:t>
            </a:r>
            <a:r>
              <a:rPr lang="en-US" sz="2200" b="1" dirty="0" smtClean="0"/>
              <a:t>blood vessels </a:t>
            </a:r>
            <a:r>
              <a:rPr lang="en-US" sz="2200" b="1" dirty="0"/>
              <a:t>or the </a:t>
            </a:r>
            <a:r>
              <a:rPr lang="en-US" sz="2200" b="1" dirty="0" smtClean="0"/>
              <a:t>heart, </a:t>
            </a:r>
            <a:r>
              <a:rPr lang="en-US" sz="2200" dirty="0" smtClean="0"/>
              <a:t>could be:</a:t>
            </a:r>
          </a:p>
          <a:p>
            <a:pPr marL="533400" indent="-457200">
              <a:buFont typeface="+mj-lt"/>
              <a:buAutoNum type="arabicPeriod"/>
            </a:pPr>
            <a:r>
              <a:rPr lang="en-US" sz="2200" dirty="0"/>
              <a:t>“</a:t>
            </a:r>
            <a:r>
              <a:rPr lang="en-US" sz="2200" b="1" dirty="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rPr>
              <a:t>True</a:t>
            </a:r>
            <a:r>
              <a:rPr lang="en-US" sz="2200" dirty="0"/>
              <a:t>” </a:t>
            </a:r>
            <a:r>
              <a:rPr lang="en-US" sz="2200" dirty="0" smtClean="0"/>
              <a:t>: all </a:t>
            </a:r>
            <a:r>
              <a:rPr lang="en-US" sz="2200" dirty="0"/>
              <a:t>three layers of the artery (intima, media, </a:t>
            </a:r>
            <a:r>
              <a:rPr lang="en-US" sz="2200" dirty="0" smtClean="0"/>
              <a:t>&amp; adventitia) or </a:t>
            </a:r>
            <a:r>
              <a:rPr lang="en-US" sz="2200" dirty="0"/>
              <a:t>the </a:t>
            </a:r>
            <a:r>
              <a:rPr lang="en-US" sz="2200" dirty="0" smtClean="0"/>
              <a:t>wall </a:t>
            </a:r>
            <a:r>
              <a:rPr lang="en-US" sz="2200" dirty="0"/>
              <a:t>of the heart; </a:t>
            </a:r>
            <a:r>
              <a:rPr lang="en-US" sz="2200" dirty="0" smtClean="0"/>
              <a:t>e.g. atherosclerotic, congenital </a:t>
            </a:r>
            <a:r>
              <a:rPr lang="en-US" sz="2200" dirty="0"/>
              <a:t>vascular aneurysms, </a:t>
            </a:r>
            <a:r>
              <a:rPr lang="en-US" sz="2200" dirty="0" smtClean="0"/>
              <a:t>ventricular </a:t>
            </a:r>
            <a:r>
              <a:rPr lang="en-US" sz="2200" dirty="0"/>
              <a:t>aneurysms </a:t>
            </a:r>
            <a:r>
              <a:rPr lang="en-US" sz="2200" dirty="0" smtClean="0"/>
              <a:t>after MI </a:t>
            </a:r>
          </a:p>
          <a:p>
            <a:pPr marL="76200" indent="0">
              <a:buNone/>
            </a:pPr>
            <a:endParaRPr lang="en-US" sz="2200" dirty="0" smtClean="0"/>
          </a:p>
          <a:p>
            <a:pPr marL="533400" indent="-457200">
              <a:buFont typeface="+mj-lt"/>
              <a:buAutoNum type="arabicPeriod"/>
            </a:pPr>
            <a:r>
              <a:rPr lang="en-US" sz="2200" i="1" dirty="0" smtClean="0"/>
              <a:t>“</a:t>
            </a:r>
            <a:r>
              <a:rPr lang="en-US" sz="2200" b="1" dirty="0">
                <a:solidFill>
                  <a:srgbClr val="0DB7C4"/>
                </a:solidFill>
                <a:latin typeface="Dosis"/>
                <a:ea typeface="Dosis"/>
                <a:cs typeface="Dosis"/>
              </a:rPr>
              <a:t>false</a:t>
            </a:r>
            <a:r>
              <a:rPr lang="en-US" sz="2200" i="1" dirty="0" smtClean="0"/>
              <a:t>” : </a:t>
            </a:r>
            <a:r>
              <a:rPr lang="en-US" sz="2200" dirty="0" smtClean="0"/>
              <a:t>a </a:t>
            </a:r>
            <a:r>
              <a:rPr lang="en-US" sz="2200" dirty="0"/>
              <a:t>wall defect leads to the </a:t>
            </a:r>
            <a:r>
              <a:rPr lang="en-US" sz="2200" dirty="0" smtClean="0"/>
              <a:t>formation of </a:t>
            </a:r>
            <a:r>
              <a:rPr lang="en-US" sz="2200" dirty="0"/>
              <a:t>an extravascular hematoma that communicates with </a:t>
            </a:r>
            <a:r>
              <a:rPr lang="en-US" sz="2200" dirty="0" smtClean="0"/>
              <a:t>the intravascular </a:t>
            </a:r>
            <a:r>
              <a:rPr lang="en-US" sz="2200" dirty="0"/>
              <a:t>space (“pulsating hematoma”)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56" y="1255013"/>
            <a:ext cx="2691244" cy="323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4" y="5598"/>
            <a:ext cx="5452467" cy="1140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Aneurysms – </a:t>
            </a:r>
            <a:r>
              <a:rPr lang="en-US" b="1" dirty="0" smtClean="0"/>
              <a:t>Types by shape </a:t>
            </a:r>
            <a:endParaRPr lang="en-US" sz="3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6523" y="1132829"/>
            <a:ext cx="8395856" cy="1080435"/>
          </a:xfrm>
        </p:spPr>
        <p:txBody>
          <a:bodyPr>
            <a:normAutofit fontScale="55000" lnSpcReduction="20000"/>
          </a:bodyPr>
          <a:lstStyle/>
          <a:p>
            <a:r>
              <a:rPr lang="en-US" sz="2200" b="1" dirty="0">
                <a:solidFill>
                  <a:srgbClr val="0DB7C4"/>
                </a:solidFill>
                <a:latin typeface="Dosis"/>
                <a:ea typeface="Dosis"/>
                <a:cs typeface="Dosis"/>
              </a:rPr>
              <a:t>Saccular aneurysms</a:t>
            </a:r>
            <a:r>
              <a:rPr lang="en-US" sz="2000" i="1" dirty="0" smtClean="0"/>
              <a:t>: </a:t>
            </a:r>
            <a:r>
              <a:rPr lang="en-US" sz="2000" dirty="0" smtClean="0"/>
              <a:t>discrete outpouchings ranging (5-20 cm) </a:t>
            </a:r>
            <a:r>
              <a:rPr lang="en-US" sz="2000" dirty="0"/>
              <a:t>in diameter, often with a </a:t>
            </a:r>
            <a:r>
              <a:rPr lang="en-US" sz="2000" dirty="0" smtClean="0"/>
              <a:t>contained thrombus</a:t>
            </a:r>
            <a:r>
              <a:rPr lang="en-US" sz="2000" dirty="0"/>
              <a:t>. </a:t>
            </a:r>
            <a:endParaRPr lang="en-US" sz="2000" dirty="0" smtClean="0"/>
          </a:p>
          <a:p>
            <a:pPr marL="76200" indent="0">
              <a:buNone/>
            </a:pPr>
            <a:endParaRPr lang="en-US" sz="2000" dirty="0" smtClean="0"/>
          </a:p>
          <a:p>
            <a:r>
              <a:rPr lang="en-US" sz="2200" b="1" dirty="0">
                <a:solidFill>
                  <a:srgbClr val="0DB7C4"/>
                </a:solidFill>
                <a:latin typeface="Dosis"/>
                <a:ea typeface="Dosis"/>
                <a:cs typeface="Dosis"/>
              </a:rPr>
              <a:t>Fusiform aneurysms: </a:t>
            </a:r>
            <a:r>
              <a:rPr lang="en-US" sz="2000" u="sng" dirty="0" smtClean="0"/>
              <a:t>circumferential</a:t>
            </a:r>
            <a:r>
              <a:rPr lang="en-US" sz="2000" dirty="0" smtClean="0"/>
              <a:t> dilations up </a:t>
            </a:r>
            <a:r>
              <a:rPr lang="en-US" sz="2000" dirty="0"/>
              <a:t>to 20 cm in </a:t>
            </a:r>
            <a:r>
              <a:rPr lang="en-US" sz="2000" dirty="0" smtClean="0"/>
              <a:t>diameter, most commonly involve aortic </a:t>
            </a:r>
            <a:r>
              <a:rPr lang="en-US" sz="2000" dirty="0"/>
              <a:t>arch, </a:t>
            </a:r>
            <a:r>
              <a:rPr lang="en-US" sz="2000" dirty="0" smtClean="0"/>
              <a:t>abdominal </a:t>
            </a:r>
            <a:r>
              <a:rPr lang="en-US" sz="2000" dirty="0"/>
              <a:t>aorta, </a:t>
            </a:r>
            <a:r>
              <a:rPr lang="en-US" sz="2000" dirty="0" smtClean="0"/>
              <a:t>or iliac </a:t>
            </a:r>
            <a:r>
              <a:rPr lang="en-US" sz="2000" dirty="0"/>
              <a:t>arteries.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"/>
          <a:stretch/>
        </p:blipFill>
        <p:spPr>
          <a:xfrm>
            <a:off x="656523" y="2691245"/>
            <a:ext cx="8196532" cy="236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4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4" y="5598"/>
            <a:ext cx="5452467" cy="1140000"/>
          </a:xfrm>
        </p:spPr>
        <p:txBody>
          <a:bodyPr/>
          <a:lstStyle/>
          <a:p>
            <a:r>
              <a:rPr lang="en-US" sz="3600" b="1" dirty="0" smtClean="0"/>
              <a:t>Aneurysms – </a:t>
            </a:r>
            <a:r>
              <a:rPr lang="en-US" sz="2800" b="1" dirty="0" smtClean="0">
                <a:solidFill>
                  <a:srgbClr val="7030A0"/>
                </a:solidFill>
              </a:rPr>
              <a:t>Pathogenesis 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628" y="1112047"/>
            <a:ext cx="8219208" cy="272397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Medial ischemia may lead to “degenerative changes” </a:t>
            </a:r>
            <a:r>
              <a:rPr lang="en-US" b="1" dirty="0" smtClean="0"/>
              <a:t>of the aorta</a:t>
            </a:r>
            <a:r>
              <a:rPr lang="en-US" dirty="0" smtClean="0"/>
              <a:t>;  Ischemia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dirty="0" smtClean="0"/>
              <a:t>smooth </a:t>
            </a:r>
            <a:r>
              <a:rPr lang="en-US" dirty="0"/>
              <a:t>muscle cell </a:t>
            </a:r>
            <a:r>
              <a:rPr lang="en-US" dirty="0" smtClean="0"/>
              <a:t>loss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scarring and </a:t>
            </a:r>
            <a:r>
              <a:rPr lang="en-US" dirty="0"/>
              <a:t>loss </a:t>
            </a:r>
            <a:r>
              <a:rPr lang="en-US" dirty="0" smtClean="0"/>
              <a:t>of elastic fibers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inadequate </a:t>
            </a:r>
            <a:r>
              <a:rPr lang="en-US" dirty="0"/>
              <a:t>extracellular matrix </a:t>
            </a:r>
            <a:r>
              <a:rPr lang="en-US" dirty="0" smtClean="0"/>
              <a:t>synthesis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production </a:t>
            </a:r>
            <a:r>
              <a:rPr lang="en-US" dirty="0"/>
              <a:t>of increasing amounts of </a:t>
            </a:r>
            <a:r>
              <a:rPr lang="en-US" dirty="0" smtClean="0"/>
              <a:t>amorphous ground </a:t>
            </a:r>
            <a:r>
              <a:rPr lang="en-US" dirty="0"/>
              <a:t>substance (glycosaminoglycan</a:t>
            </a:r>
            <a:r>
              <a:rPr lang="en-US" dirty="0" smtClean="0"/>
              <a:t>).</a:t>
            </a:r>
          </a:p>
          <a:p>
            <a:pPr marL="76200" indent="0">
              <a:buNone/>
            </a:pPr>
            <a:endParaRPr lang="en-US" dirty="0"/>
          </a:p>
          <a:p>
            <a:r>
              <a:rPr lang="en-US" dirty="0" smtClean="0"/>
              <a:t>Histologically, these </a:t>
            </a:r>
            <a:r>
              <a:rPr lang="en-US" dirty="0"/>
              <a:t>changes </a:t>
            </a:r>
            <a:r>
              <a:rPr lang="en-US" dirty="0" smtClean="0"/>
              <a:t>recognized </a:t>
            </a:r>
            <a:r>
              <a:rPr lang="en-US" dirty="0"/>
              <a:t>as </a:t>
            </a:r>
            <a:r>
              <a:rPr lang="en-US" b="1" i="1" dirty="0">
                <a:solidFill>
                  <a:srgbClr val="7030A0"/>
                </a:solidFill>
              </a:rPr>
              <a:t>cystic </a:t>
            </a:r>
            <a:r>
              <a:rPr lang="en-US" b="1" i="1" dirty="0" smtClean="0">
                <a:solidFill>
                  <a:srgbClr val="7030A0"/>
                </a:solidFill>
              </a:rPr>
              <a:t>medial degeneration</a:t>
            </a:r>
            <a:endParaRPr lang="en-US" b="1" dirty="0" smtClean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5810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4" y="5598"/>
            <a:ext cx="7166967" cy="1140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Aneurysms – </a:t>
            </a:r>
            <a:r>
              <a:rPr lang="en-US" sz="3200" b="1" i="1" dirty="0">
                <a:solidFill>
                  <a:srgbClr val="7030A0"/>
                </a:solidFill>
              </a:rPr>
              <a:t>cystic medial degeneration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4" y="1319645"/>
            <a:ext cx="440055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82" y="1319645"/>
            <a:ext cx="4286249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94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5" y="-87920"/>
            <a:ext cx="7582602" cy="1140000"/>
          </a:xfrm>
        </p:spPr>
        <p:txBody>
          <a:bodyPr/>
          <a:lstStyle/>
          <a:p>
            <a:r>
              <a:rPr lang="en-US" sz="3600" b="1" dirty="0" smtClean="0"/>
              <a:t>AAA- </a:t>
            </a:r>
            <a:r>
              <a:rPr lang="en-US" sz="3200" b="1" dirty="0" smtClean="0">
                <a:solidFill>
                  <a:srgbClr val="7030A0"/>
                </a:solidFill>
              </a:rPr>
              <a:t>Morphology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560" y="1070484"/>
            <a:ext cx="8278794" cy="3387900"/>
          </a:xfrm>
        </p:spPr>
        <p:txBody>
          <a:bodyPr>
            <a:normAutofit fontScale="77500" lnSpcReduction="20000"/>
          </a:bodyPr>
          <a:lstStyle/>
          <a:p>
            <a:r>
              <a:rPr lang="en-US" sz="2200" dirty="0" smtClean="0"/>
              <a:t>AAAs typically </a:t>
            </a:r>
            <a:r>
              <a:rPr lang="en-US" sz="2200" dirty="0"/>
              <a:t>occur between </a:t>
            </a:r>
            <a:r>
              <a:rPr lang="en-US" sz="2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renal arteries &amp; the </a:t>
            </a:r>
            <a:r>
              <a:rPr lang="en-US" sz="2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aortic bifurcation; </a:t>
            </a:r>
            <a:r>
              <a:rPr lang="en-US" sz="2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/>
              <a:t>can be saccular or </a:t>
            </a:r>
            <a:r>
              <a:rPr lang="en-US" sz="2200" dirty="0" smtClean="0"/>
              <a:t>fusiform &amp; </a:t>
            </a:r>
            <a:r>
              <a:rPr lang="en-US" sz="2200" dirty="0"/>
              <a:t>up to 15 cm in diameter and 25 cm in </a:t>
            </a:r>
            <a:r>
              <a:rPr lang="en-US" sz="2200" dirty="0" smtClean="0"/>
              <a:t>length.</a:t>
            </a:r>
          </a:p>
          <a:p>
            <a:endParaRPr lang="en-US" sz="2200" dirty="0" smtClean="0"/>
          </a:p>
          <a:p>
            <a:r>
              <a:rPr lang="en-US" sz="2200" dirty="0" smtClean="0"/>
              <a:t>In </a:t>
            </a:r>
            <a:r>
              <a:rPr lang="en-US" sz="2200" dirty="0"/>
              <a:t>the vast </a:t>
            </a:r>
            <a:r>
              <a:rPr lang="en-US" sz="2200" dirty="0" smtClean="0"/>
              <a:t>majority </a:t>
            </a:r>
            <a:r>
              <a:rPr lang="en-US" sz="2200" dirty="0"/>
              <a:t>extensive atherosclerosis </a:t>
            </a:r>
            <a:r>
              <a:rPr lang="en-US" sz="2200" dirty="0" smtClean="0"/>
              <a:t>is present</a:t>
            </a:r>
            <a:r>
              <a:rPr lang="en-US" sz="2200" dirty="0"/>
              <a:t>, with thinning </a:t>
            </a:r>
            <a:r>
              <a:rPr lang="en-US" sz="2200" dirty="0" smtClean="0"/>
              <a:t>&amp; focal </a:t>
            </a:r>
            <a:r>
              <a:rPr lang="en-US" sz="2200" dirty="0"/>
              <a:t>destruction of the </a:t>
            </a:r>
            <a:r>
              <a:rPr lang="en-US" sz="2200" dirty="0" smtClean="0"/>
              <a:t>underlying media</a:t>
            </a:r>
            <a:r>
              <a:rPr lang="en-US" sz="2200" dirty="0"/>
              <a:t>. </a:t>
            </a:r>
            <a:endParaRPr lang="en-US" sz="2200" dirty="0" smtClean="0"/>
          </a:p>
          <a:p>
            <a:pPr marL="76200" indent="0">
              <a:buNone/>
            </a:pPr>
            <a:endParaRPr lang="en-US" sz="2200" dirty="0" smtClean="0"/>
          </a:p>
          <a:p>
            <a:r>
              <a:rPr lang="en-US" sz="2200" dirty="0" smtClean="0"/>
              <a:t>The </a:t>
            </a:r>
            <a:r>
              <a:rPr lang="en-US" sz="2200" dirty="0"/>
              <a:t>aneurysm sac usually contains bland, </a:t>
            </a:r>
            <a:r>
              <a:rPr lang="en-US" sz="2200" b="1" dirty="0"/>
              <a:t>laminated</a:t>
            </a:r>
            <a:r>
              <a:rPr lang="en-US" sz="2200" dirty="0"/>
              <a:t>, </a:t>
            </a:r>
            <a:r>
              <a:rPr lang="en-US" sz="2200" dirty="0" smtClean="0"/>
              <a:t>poorly organized </a:t>
            </a:r>
            <a:r>
              <a:rPr lang="en-US" sz="2200" dirty="0"/>
              <a:t>mural </a:t>
            </a:r>
            <a:r>
              <a:rPr lang="en-US" sz="2200" dirty="0" smtClean="0"/>
              <a:t>thrombus …can fill </a:t>
            </a:r>
            <a:r>
              <a:rPr lang="en-US" sz="2200" dirty="0"/>
              <a:t>much of the </a:t>
            </a:r>
            <a:r>
              <a:rPr lang="en-US" sz="2200" dirty="0" smtClean="0"/>
              <a:t>dilated segment</a:t>
            </a:r>
            <a:r>
              <a:rPr lang="en-US" sz="2200" dirty="0"/>
              <a:t>. </a:t>
            </a:r>
            <a:endParaRPr lang="en-US" sz="2200" dirty="0" smtClean="0"/>
          </a:p>
          <a:p>
            <a:pPr marL="76200" indent="0">
              <a:buNone/>
            </a:pPr>
            <a:endParaRPr lang="en-US" sz="2200" dirty="0" smtClean="0"/>
          </a:p>
          <a:p>
            <a:r>
              <a:rPr lang="en-US" sz="2200" dirty="0" smtClean="0"/>
              <a:t>Not </a:t>
            </a:r>
            <a:r>
              <a:rPr lang="en-US" sz="2200" dirty="0"/>
              <a:t>infrequently, AAAs are accompanied by </a:t>
            </a:r>
            <a:r>
              <a:rPr lang="en-US" sz="2200" dirty="0" smtClean="0"/>
              <a:t>smaller iliac </a:t>
            </a:r>
            <a:r>
              <a:rPr lang="en-US" sz="2200" dirty="0"/>
              <a:t>artery </a:t>
            </a:r>
            <a:r>
              <a:rPr lang="en-US" sz="2200" dirty="0" smtClean="0"/>
              <a:t>aneurysms</a:t>
            </a:r>
            <a:r>
              <a:rPr lang="en-US" sz="2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7939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5" y="-87920"/>
            <a:ext cx="7582602" cy="1140000"/>
          </a:xfrm>
        </p:spPr>
        <p:txBody>
          <a:bodyPr/>
          <a:lstStyle/>
          <a:p>
            <a:r>
              <a:rPr lang="en-US" sz="3600" b="1" dirty="0" smtClean="0"/>
              <a:t>AAA- </a:t>
            </a:r>
            <a:r>
              <a:rPr lang="en-US" sz="3200" b="1" dirty="0" smtClean="0">
                <a:solidFill>
                  <a:srgbClr val="7030A0"/>
                </a:solidFill>
              </a:rPr>
              <a:t>Morphology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64" y="498764"/>
            <a:ext cx="4322618" cy="441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4" descr="https://webpath.med.utah.edu/jpeg5/CV0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27" y="1126823"/>
            <a:ext cx="3401429" cy="37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1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160338"/>
            <a:ext cx="7582602" cy="740353"/>
          </a:xfrm>
        </p:spPr>
        <p:txBody>
          <a:bodyPr/>
          <a:lstStyle/>
          <a:p>
            <a:r>
              <a:rPr lang="en-US" sz="3600" b="1" dirty="0"/>
              <a:t>Aortic </a:t>
            </a:r>
            <a:r>
              <a:rPr lang="en-US" sz="3600" b="1" dirty="0" smtClean="0"/>
              <a:t>Dissection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200" b="1" dirty="0" smtClean="0">
                <a:solidFill>
                  <a:srgbClr val="7030A0"/>
                </a:solidFill>
              </a:rPr>
              <a:t>Morphology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772" y="914400"/>
            <a:ext cx="5413666" cy="3387900"/>
          </a:xfrm>
        </p:spPr>
        <p:txBody>
          <a:bodyPr/>
          <a:lstStyle/>
          <a:p>
            <a:pPr marL="76200" indent="0">
              <a:buNone/>
            </a:pPr>
            <a:r>
              <a:rPr lang="en-US" sz="2000" dirty="0" smtClean="0"/>
              <a:t>mostly </a:t>
            </a:r>
            <a:r>
              <a:rPr lang="en-US" sz="2000" dirty="0"/>
              <a:t>the intimal tear marking origin </a:t>
            </a:r>
            <a:r>
              <a:rPr lang="en-US" sz="2000" dirty="0" smtClean="0"/>
              <a:t>point is </a:t>
            </a:r>
            <a:r>
              <a:rPr lang="en-US" sz="2000" dirty="0"/>
              <a:t>found in the </a:t>
            </a:r>
            <a:r>
              <a:rPr lang="en-US" sz="2000" u="sng" dirty="0"/>
              <a:t>ascending aorta within 10 cm of the </a:t>
            </a:r>
            <a:r>
              <a:rPr lang="en-US" sz="2000" u="sng" dirty="0" smtClean="0"/>
              <a:t>valve. </a:t>
            </a:r>
            <a:r>
              <a:rPr lang="en-US" sz="2000" dirty="0" smtClean="0"/>
              <a:t>Dissection </a:t>
            </a:r>
            <a:r>
              <a:rPr lang="en-US" sz="2000" dirty="0"/>
              <a:t>plane can extend retrograde toward the heart </a:t>
            </a:r>
            <a:r>
              <a:rPr lang="en-US" sz="2000" dirty="0" smtClean="0"/>
              <a:t>or distally</a:t>
            </a:r>
            <a:r>
              <a:rPr lang="en-US" sz="2000" dirty="0"/>
              <a:t>.</a:t>
            </a:r>
            <a:endParaRPr lang="en-US" sz="2200" b="1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  <p:pic>
        <p:nvPicPr>
          <p:cNvPr id="1026" name="Picture 2" descr="Image result for aortic dissection gro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0"/>
          <a:stretch/>
        </p:blipFill>
        <p:spPr bwMode="auto">
          <a:xfrm>
            <a:off x="3428999" y="2369127"/>
            <a:ext cx="4857462" cy="25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webpath.med.utah.edu/jpeg5/CV1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1194955"/>
            <a:ext cx="2452627" cy="37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5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758536" y="-8353"/>
            <a:ext cx="7928263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4000" b="1" dirty="0" smtClean="0"/>
              <a:t>MI - </a:t>
            </a:r>
            <a:r>
              <a:rPr lang="en-US" sz="4000" dirty="0"/>
              <a:t>Patterns of </a:t>
            </a:r>
            <a:r>
              <a:rPr lang="en-US" sz="4000" dirty="0" smtClean="0"/>
              <a:t>Infarction </a:t>
            </a:r>
            <a:r>
              <a:rPr lang="en-US" sz="2000" dirty="0" smtClean="0">
                <a:solidFill>
                  <a:srgbClr val="C00000"/>
                </a:solidFill>
              </a:rPr>
              <a:t>(</a:t>
            </a:r>
            <a:r>
              <a:rPr lang="en-US" sz="2000" dirty="0">
                <a:solidFill>
                  <a:srgbClr val="C00000"/>
                </a:solidFill>
              </a:rPr>
              <a:t>size of </a:t>
            </a:r>
            <a:r>
              <a:rPr lang="en-US" sz="2000" dirty="0" smtClean="0">
                <a:solidFill>
                  <a:srgbClr val="C00000"/>
                </a:solidFill>
              </a:rPr>
              <a:t>vessel &amp; collateral</a:t>
            </a:r>
            <a:r>
              <a:rPr lang="en-US" sz="2000" i="1" dirty="0" smtClean="0">
                <a:solidFill>
                  <a:srgbClr val="C00000"/>
                </a:solidFill>
              </a:rPr>
              <a:t>)</a:t>
            </a:r>
            <a:endParaRPr sz="4000" b="1" dirty="0">
              <a:solidFill>
                <a:srgbClr val="C00000"/>
              </a:solidFill>
            </a:endParaRPr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AutoShape 2" descr="Image result for angina cartoon stai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41837" r="18247" b="10968"/>
          <a:stretch/>
        </p:blipFill>
        <p:spPr bwMode="auto">
          <a:xfrm>
            <a:off x="843771" y="1362270"/>
            <a:ext cx="8080310" cy="345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54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160338"/>
            <a:ext cx="7582602" cy="740353"/>
          </a:xfrm>
        </p:spPr>
        <p:txBody>
          <a:bodyPr/>
          <a:lstStyle/>
          <a:p>
            <a:r>
              <a:rPr lang="en-US" sz="3600" b="1" dirty="0"/>
              <a:t>Aortic </a:t>
            </a:r>
            <a:r>
              <a:rPr lang="en-US" sz="3600" b="1" dirty="0" smtClean="0"/>
              <a:t>Dissection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200" b="1" dirty="0" smtClean="0">
                <a:solidFill>
                  <a:srgbClr val="7030A0"/>
                </a:solidFill>
              </a:rPr>
              <a:t>Morphology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973" y="1163782"/>
            <a:ext cx="7648083" cy="3387900"/>
          </a:xfrm>
        </p:spPr>
        <p:txBody>
          <a:bodyPr/>
          <a:lstStyle/>
          <a:p>
            <a:pPr marL="76200" indent="0">
              <a:buNone/>
            </a:pPr>
            <a:r>
              <a:rPr lang="en-US" sz="2000" dirty="0" smtClean="0"/>
              <a:t>Dissection plan usually </a:t>
            </a:r>
            <a:r>
              <a:rPr lang="en-US" sz="2000" dirty="0"/>
              <a:t>lies between the middle and outer thirds of the </a:t>
            </a:r>
            <a:r>
              <a:rPr lang="en-US" sz="2000" dirty="0" smtClean="0"/>
              <a:t>media.</a:t>
            </a:r>
            <a:endParaRPr lang="en-US" sz="2200" b="1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  <p:sp>
        <p:nvSpPr>
          <p:cNvPr id="5" name="AutoShape 4" descr="https://webpath.med.utah.edu/jpeg5/CV1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77136"/>
            <a:ext cx="7471064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006082" y="2724539"/>
            <a:ext cx="522514" cy="41987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97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696191"/>
            <a:ext cx="7356763" cy="40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66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ctrTitle"/>
          </p:nvPr>
        </p:nvSpPr>
        <p:spPr>
          <a:xfrm>
            <a:off x="685800" y="2525225"/>
            <a:ext cx="7157224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rgbClr val="0DB7C4"/>
              </a:buClr>
              <a:buSzPts val="2400"/>
            </a:pPr>
            <a:r>
              <a:rPr lang="en-US" sz="7200" b="1" dirty="0">
                <a:solidFill>
                  <a:schemeClr val="tx1"/>
                </a:solidFill>
              </a:rPr>
              <a:t>Veins and </a:t>
            </a:r>
            <a:r>
              <a:rPr lang="en-US" sz="7200" b="1" dirty="0" err="1">
                <a:solidFill>
                  <a:schemeClr val="tx1"/>
                </a:solidFill>
              </a:rPr>
              <a:t>Lymphatics</a:t>
            </a:r>
            <a:endParaRPr sz="72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944" y="4232493"/>
            <a:ext cx="614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90% of clinical venous disease caused by Varicose veins and </a:t>
            </a:r>
            <a:r>
              <a:rPr lang="en-US" sz="2000" dirty="0" err="1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phlebothrombosis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/thrombophlebitis</a:t>
            </a:r>
          </a:p>
        </p:txBody>
      </p:sp>
    </p:spTree>
    <p:extLst>
      <p:ext uri="{BB962C8B-B14F-4D97-AF65-F5344CB8AC3E}">
        <p14:creationId xmlns:p14="http://schemas.microsoft.com/office/powerpoint/2010/main" val="29914083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467" y="449587"/>
            <a:ext cx="7582602" cy="74035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ym typeface="Source Sans Pro"/>
              </a:rPr>
              <a:t>Varicose </a:t>
            </a:r>
            <a:r>
              <a:rPr lang="en-US" sz="4000" b="1" dirty="0" smtClean="0">
                <a:sym typeface="Source Sans Pro"/>
              </a:rPr>
              <a:t>veins</a:t>
            </a:r>
            <a:endParaRPr lang="en-US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973" y="1163782"/>
            <a:ext cx="7648083" cy="3387900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/>
              <a:t>A</a:t>
            </a:r>
            <a:r>
              <a:rPr lang="en-US" sz="2000" b="1" dirty="0" smtClean="0"/>
              <a:t>bnormally </a:t>
            </a:r>
            <a:r>
              <a:rPr lang="en-US" sz="2000" b="1" dirty="0"/>
              <a:t>dilated tortuous veins </a:t>
            </a:r>
            <a:r>
              <a:rPr lang="en-US" sz="2000" b="1" dirty="0" smtClean="0"/>
              <a:t>produced by </a:t>
            </a:r>
            <a:r>
              <a:rPr lang="en-US" sz="2000" b="1" dirty="0"/>
              <a:t>chronically </a:t>
            </a:r>
            <a:r>
              <a:rPr lang="en-US" sz="2000" b="1" dirty="0" smtClean="0">
                <a:solidFill>
                  <a:srgbClr val="7030A0"/>
                </a:solidFill>
              </a:rPr>
              <a:t>(1)</a:t>
            </a:r>
            <a:r>
              <a:rPr lang="en-US" sz="2000" b="1" dirty="0" smtClean="0"/>
              <a:t>increased </a:t>
            </a:r>
            <a:r>
              <a:rPr lang="en-US" sz="2000" b="1" dirty="0"/>
              <a:t>intraluminal </a:t>
            </a:r>
            <a:r>
              <a:rPr lang="en-US" sz="2000" b="1" dirty="0" smtClean="0"/>
              <a:t>pressures &amp; </a:t>
            </a:r>
            <a:r>
              <a:rPr lang="en-US" sz="2000" b="1" dirty="0" smtClean="0">
                <a:solidFill>
                  <a:srgbClr val="7030A0"/>
                </a:solidFill>
              </a:rPr>
              <a:t>(2)</a:t>
            </a:r>
            <a:r>
              <a:rPr lang="en-US" sz="2000" b="1" dirty="0" smtClean="0"/>
              <a:t>weakened </a:t>
            </a:r>
            <a:r>
              <a:rPr lang="en-US" sz="2000" b="1" dirty="0"/>
              <a:t>vessel wall </a:t>
            </a:r>
            <a:r>
              <a:rPr lang="en-US" sz="2000" b="1" dirty="0" smtClean="0"/>
              <a:t>support.</a:t>
            </a:r>
          </a:p>
          <a:p>
            <a:r>
              <a:rPr lang="en-US" sz="2000" dirty="0"/>
              <a:t>Venous valves incompetent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lower-extremity stasis, congestion, edema, pain, &amp; thrombosis</a:t>
            </a:r>
            <a:r>
              <a:rPr lang="en-US" sz="2000" dirty="0" smtClean="0"/>
              <a:t>.</a:t>
            </a:r>
            <a:endParaRPr lang="en-US" sz="2000" b="1" dirty="0" smtClean="0"/>
          </a:p>
          <a:p>
            <a:r>
              <a:rPr lang="en-US" sz="2200" b="1" dirty="0" smtClean="0">
                <a:solidFill>
                  <a:srgbClr val="0DB7C4"/>
                </a:solidFill>
                <a:latin typeface="Dosis"/>
                <a:ea typeface="Dosis"/>
                <a:cs typeface="Dosis"/>
              </a:rPr>
              <a:t>Locations: </a:t>
            </a:r>
            <a:r>
              <a:rPr lang="en-US" sz="2000" dirty="0" smtClean="0"/>
              <a:t>typically, superficial veins of </a:t>
            </a:r>
            <a:r>
              <a:rPr lang="en-US" sz="2000" dirty="0"/>
              <a:t>the upper </a:t>
            </a:r>
            <a:r>
              <a:rPr lang="en-US" sz="2000" dirty="0" smtClean="0"/>
              <a:t>&amp; lower leg.</a:t>
            </a:r>
          </a:p>
          <a:p>
            <a:r>
              <a:rPr lang="en-US" sz="2000" b="1" dirty="0" smtClean="0">
                <a:solidFill>
                  <a:srgbClr val="0DB7C4"/>
                </a:solidFill>
                <a:latin typeface="Dosis"/>
                <a:ea typeface="Dosis"/>
                <a:cs typeface="Dosis"/>
              </a:rPr>
              <a:t>Risk factors: </a:t>
            </a:r>
            <a:r>
              <a:rPr lang="en-US" sz="2000" dirty="0" smtClean="0"/>
              <a:t>Obesity, female sex, pregnancy, &amp; familial tendency.</a:t>
            </a:r>
          </a:p>
          <a:p>
            <a:r>
              <a:rPr lang="en-US" sz="2000" b="1" dirty="0" smtClean="0">
                <a:solidFill>
                  <a:srgbClr val="0DB7C4"/>
                </a:solidFill>
                <a:latin typeface="Dosis"/>
                <a:ea typeface="Dosis"/>
                <a:cs typeface="Dosis"/>
              </a:rPr>
              <a:t>Clinical features: </a:t>
            </a:r>
            <a:r>
              <a:rPr lang="en-US" sz="2000" dirty="0"/>
              <a:t>persistent edema </a:t>
            </a:r>
            <a:r>
              <a:rPr lang="en-US" sz="2000" dirty="0" smtClean="0"/>
              <a:t>&amp; </a:t>
            </a:r>
            <a:r>
              <a:rPr lang="en-US" sz="2000" dirty="0"/>
              <a:t>secondary </a:t>
            </a:r>
            <a:r>
              <a:rPr lang="en-US" sz="2000" dirty="0" smtClean="0"/>
              <a:t>ischemic, skin </a:t>
            </a:r>
            <a:r>
              <a:rPr lang="en-US" sz="2000" dirty="0"/>
              <a:t>changes, including stasis dermatitis and ulcerations.</a:t>
            </a:r>
            <a:endParaRPr lang="en-US" sz="2200" b="1" dirty="0">
              <a:solidFill>
                <a:srgbClr val="0DB7C4"/>
              </a:solidFill>
              <a:latin typeface="Dosis"/>
              <a:ea typeface="Dosis"/>
              <a:cs typeface="Dosi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  <p:sp>
        <p:nvSpPr>
          <p:cNvPr id="5" name="AutoShape 4" descr="https://webpath.med.utah.edu/jpeg5/CV1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806" y="346950"/>
            <a:ext cx="7582602" cy="74035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ym typeface="Source Sans Pro"/>
              </a:rPr>
              <a:t>Varicose </a:t>
            </a:r>
            <a:r>
              <a:rPr lang="en-US" sz="3600" b="1" dirty="0" smtClean="0">
                <a:sym typeface="Source Sans Pro"/>
              </a:rPr>
              <a:t>veins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3200" b="1" dirty="0" smtClean="0">
                <a:solidFill>
                  <a:srgbClr val="7030A0"/>
                </a:solidFill>
              </a:rPr>
              <a:t>Clinical presentation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  <p:sp>
        <p:nvSpPr>
          <p:cNvPr id="5" name="AutoShape 4" descr="https://webpath.med.utah.edu/jpeg5/CV1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varicose vei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Five Myths About Spider and Varicose Veins - MercyOne Iowa Heart Vein Ce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69" y="1296955"/>
            <a:ext cx="7477691" cy="320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41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5185063" y="1328600"/>
            <a:ext cx="3283527" cy="19202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dirty="0" smtClean="0">
                <a:solidFill>
                  <a:schemeClr val="tx1"/>
                </a:solidFill>
                <a:latin typeface="Algerian" pitchFamily="82" charset="0"/>
              </a:rPr>
              <a:t>MORPHOLOGY</a:t>
            </a:r>
            <a:endParaRPr sz="3600" b="1" dirty="0">
              <a:solidFill>
                <a:schemeClr val="tx1"/>
              </a:solidFill>
              <a:latin typeface="Algerian" pitchFamily="82" charset="0"/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050" name="Picture 2" descr="Image result for microscope  cartoon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2" y="290945"/>
            <a:ext cx="4613852" cy="339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404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653761" y="398463"/>
            <a:ext cx="8052955" cy="4306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gross and microscopic appearance of an MI depends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 of the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injury:</a:t>
            </a:r>
          </a:p>
          <a:p>
            <a:endParaRPr lang="en-US" sz="2200" b="1" dirty="0" smtClean="0">
              <a:solidFill>
                <a:srgbClr val="C00000"/>
              </a:solidFill>
            </a:endParaRPr>
          </a:p>
          <a:p>
            <a:r>
              <a:rPr lang="en-US" sz="2200" b="1" dirty="0" smtClean="0">
                <a:solidFill>
                  <a:srgbClr val="C00000"/>
                </a:solidFill>
              </a:rPr>
              <a:t>After 20-30 minutes</a:t>
            </a:r>
            <a:r>
              <a:rPr lang="en-US" sz="2200" dirty="0" smtClean="0">
                <a:solidFill>
                  <a:srgbClr val="C00000"/>
                </a:solidFill>
              </a:rPr>
              <a:t>: </a:t>
            </a:r>
            <a:r>
              <a:rPr lang="en-US" sz="2200" b="1" dirty="0" smtClean="0"/>
              <a:t>irreversible </a:t>
            </a:r>
            <a:r>
              <a:rPr lang="en-US" sz="2200" b="1" dirty="0"/>
              <a:t>injury </a:t>
            </a:r>
            <a:r>
              <a:rPr lang="en-US" sz="2200" dirty="0" smtClean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sz="2200" dirty="0" smtClean="0">
                <a:solidFill>
                  <a:srgbClr val="C00000"/>
                </a:solidFill>
              </a:rPr>
              <a:t>cell death.</a:t>
            </a:r>
          </a:p>
          <a:p>
            <a:r>
              <a:rPr lang="en-US" sz="2200" b="1" dirty="0" smtClean="0">
                <a:solidFill>
                  <a:srgbClr val="C00000"/>
                </a:solidFill>
              </a:rPr>
              <a:t>4 hours:</a:t>
            </a:r>
            <a:r>
              <a:rPr lang="en-US" sz="2200" dirty="0" smtClean="0">
                <a:solidFill>
                  <a:srgbClr val="C00000"/>
                </a:solidFill>
              </a:rPr>
              <a:t> </a:t>
            </a:r>
            <a:r>
              <a:rPr lang="en-US" sz="2200" dirty="0"/>
              <a:t>only on</a:t>
            </a:r>
            <a:r>
              <a:rPr lang="en-US" sz="2200" b="1" dirty="0"/>
              <a:t> </a:t>
            </a:r>
            <a:r>
              <a:rPr lang="en-US" sz="2200" dirty="0" smtClean="0">
                <a:solidFill>
                  <a:srgbClr val="C00000"/>
                </a:solidFill>
              </a:rPr>
              <a:t>E.M.: </a:t>
            </a:r>
            <a:r>
              <a:rPr lang="en-US" sz="2200" dirty="0" err="1"/>
              <a:t>Sarcolemmal</a:t>
            </a:r>
            <a:r>
              <a:rPr lang="en-US" sz="2200" dirty="0"/>
              <a:t> </a:t>
            </a:r>
            <a:r>
              <a:rPr lang="en-US" sz="2200" dirty="0" smtClean="0"/>
              <a:t>disruption</a:t>
            </a:r>
            <a:r>
              <a:rPr lang="en-US" sz="2200" dirty="0" smtClean="0">
                <a:solidFill>
                  <a:srgbClr val="00B0F0"/>
                </a:solidFill>
              </a:rPr>
              <a:t>; </a:t>
            </a:r>
            <a:r>
              <a:rPr lang="en-US" sz="2000" dirty="0">
                <a:solidFill>
                  <a:srgbClr val="00B0F0"/>
                </a:solidFill>
              </a:rPr>
              <a:t>The earliest detectable feature of </a:t>
            </a:r>
            <a:r>
              <a:rPr lang="en-US" sz="2000" dirty="0" err="1">
                <a:solidFill>
                  <a:srgbClr val="00B0F0"/>
                </a:solidFill>
              </a:rPr>
              <a:t>myocyte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 smtClean="0">
                <a:solidFill>
                  <a:srgbClr val="00B0F0"/>
                </a:solidFill>
              </a:rPr>
              <a:t>necrosis.</a:t>
            </a:r>
            <a:endParaRPr lang="en-US" sz="2200" dirty="0" smtClean="0">
              <a:solidFill>
                <a:srgbClr val="00B0F0"/>
              </a:solidFill>
            </a:endParaRPr>
          </a:p>
          <a:p>
            <a:r>
              <a:rPr lang="en-US" sz="2200" b="1" dirty="0" smtClean="0">
                <a:solidFill>
                  <a:srgbClr val="C00000"/>
                </a:solidFill>
              </a:rPr>
              <a:t>6-12 </a:t>
            </a:r>
            <a:r>
              <a:rPr lang="en-US" sz="2200" dirty="0"/>
              <a:t>hours</a:t>
            </a:r>
            <a:r>
              <a:rPr lang="en-US" sz="2200" b="1" dirty="0" smtClean="0">
                <a:solidFill>
                  <a:srgbClr val="C00000"/>
                </a:solidFill>
              </a:rPr>
              <a:t> L.M.,: </a:t>
            </a:r>
            <a:r>
              <a:rPr lang="en-US" sz="2200" dirty="0" smtClean="0"/>
              <a:t>beginning of wavy fibers</a:t>
            </a:r>
            <a:endParaRPr lang="en-US" sz="2200" b="1" dirty="0" smtClean="0">
              <a:solidFill>
                <a:srgbClr val="C00000"/>
              </a:solidFill>
            </a:endParaRPr>
          </a:p>
          <a:p>
            <a:r>
              <a:rPr lang="en-US" sz="2200" b="1" dirty="0" smtClean="0">
                <a:solidFill>
                  <a:srgbClr val="C00000"/>
                </a:solidFill>
              </a:rPr>
              <a:t>12 </a:t>
            </a:r>
            <a:r>
              <a:rPr lang="en-US" sz="2200" b="1" dirty="0">
                <a:solidFill>
                  <a:srgbClr val="C00000"/>
                </a:solidFill>
              </a:rPr>
              <a:t>to 24 </a:t>
            </a:r>
            <a:r>
              <a:rPr lang="en-US" sz="2200" dirty="0"/>
              <a:t>hours </a:t>
            </a:r>
            <a:r>
              <a:rPr lang="en-US" sz="2200" b="1" dirty="0">
                <a:solidFill>
                  <a:srgbClr val="C00000"/>
                </a:solidFill>
              </a:rPr>
              <a:t>grossly</a:t>
            </a:r>
            <a:r>
              <a:rPr lang="en-US" sz="2200" dirty="0"/>
              <a:t> : </a:t>
            </a:r>
            <a:r>
              <a:rPr lang="en-US" sz="2200" dirty="0" smtClean="0"/>
              <a:t>an infarct </a:t>
            </a:r>
            <a:r>
              <a:rPr lang="en-US" sz="2200" dirty="0"/>
              <a:t>usually can be </a:t>
            </a:r>
            <a:r>
              <a:rPr lang="en-US" sz="2200" dirty="0" smtClean="0"/>
              <a:t>identified </a:t>
            </a:r>
            <a:r>
              <a:rPr lang="en-US" sz="2200" dirty="0"/>
              <a:t>by a </a:t>
            </a:r>
            <a:r>
              <a:rPr lang="en-US" sz="2200" dirty="0" smtClean="0"/>
              <a:t>red-blue discoloration </a:t>
            </a:r>
            <a:r>
              <a:rPr lang="en-US" sz="2200" dirty="0"/>
              <a:t>caused by stagnated, trapped </a:t>
            </a:r>
            <a:r>
              <a:rPr lang="en-US" sz="2200" dirty="0" smtClean="0"/>
              <a:t>blood(</a:t>
            </a:r>
            <a:r>
              <a:rPr lang="en-US" sz="2200" dirty="0"/>
              <a:t>dark </a:t>
            </a:r>
            <a:r>
              <a:rPr lang="en-US" sz="2200" dirty="0" smtClean="0"/>
              <a:t>mottling)</a:t>
            </a:r>
            <a:endParaRPr sz="2200" dirty="0">
              <a:solidFill>
                <a:srgbClr val="C00000"/>
              </a:solidFill>
            </a:endParaRPr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AutoShape 2" descr="Image result for angina cartoon stai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" name="AutoShape 2" descr="Image result for angina cartoon stai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36" y="342900"/>
            <a:ext cx="6483927" cy="451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02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716974" y="943596"/>
            <a:ext cx="4343399" cy="33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1–3 days:</a:t>
            </a:r>
          </a:p>
          <a:p>
            <a:pPr>
              <a:buFontTx/>
              <a:buChar char="-"/>
            </a:pPr>
            <a:r>
              <a:rPr lang="en-US" sz="2000" dirty="0" smtClean="0"/>
              <a:t>yellow-tan infarct center </a:t>
            </a:r>
            <a:r>
              <a:rPr lang="en-US" sz="2000" b="1" dirty="0" smtClean="0">
                <a:solidFill>
                  <a:srgbClr val="C00000"/>
                </a:solidFill>
              </a:rPr>
              <a:t>Grossly</a:t>
            </a:r>
            <a:r>
              <a:rPr lang="en-US" sz="2000" dirty="0" smtClean="0">
                <a:solidFill>
                  <a:srgbClr val="C00000"/>
                </a:solidFill>
              </a:rPr>
              <a:t>,</a:t>
            </a:r>
            <a:r>
              <a:rPr lang="en-US" sz="2000" dirty="0" smtClean="0"/>
              <a:t> </a:t>
            </a:r>
            <a:endParaRPr lang="en-US" sz="2000" dirty="0"/>
          </a:p>
          <a:p>
            <a:pPr>
              <a:buFontTx/>
              <a:buChar char="-"/>
            </a:pPr>
            <a:r>
              <a:rPr lang="en-US" sz="2000" dirty="0" smtClean="0"/>
              <a:t>&amp;  Coagulation </a:t>
            </a:r>
            <a:r>
              <a:rPr lang="en-US" sz="2000" dirty="0"/>
              <a:t>necrosis with loss of nuclei </a:t>
            </a:r>
            <a:r>
              <a:rPr lang="en-US" sz="2000" dirty="0" smtClean="0"/>
              <a:t>and striations</a:t>
            </a:r>
            <a:r>
              <a:rPr lang="en-US" sz="2000" dirty="0"/>
              <a:t>; interstitial infiltrate of </a:t>
            </a:r>
            <a:r>
              <a:rPr lang="en-US" sz="2000" u="sng" dirty="0" smtClean="0"/>
              <a:t>neutrophils</a:t>
            </a:r>
            <a:r>
              <a:rPr lang="en-US" sz="2000" dirty="0" smtClean="0"/>
              <a:t> on </a:t>
            </a:r>
            <a:r>
              <a:rPr lang="en-US" sz="2000" b="1" dirty="0" smtClean="0">
                <a:solidFill>
                  <a:srgbClr val="C00000"/>
                </a:solidFill>
              </a:rPr>
              <a:t>L.M.</a:t>
            </a:r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AutoShape 2" descr="Image result for angina cartoon stai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73" y="841663"/>
            <a:ext cx="3775797" cy="375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44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7FDE7D708FE845A62A02956B3FD4F6" ma:contentTypeVersion="7" ma:contentTypeDescription="Create a new document." ma:contentTypeScope="" ma:versionID="57f8917420caa576ed3efd9115bcb4ba">
  <xsd:schema xmlns:xsd="http://www.w3.org/2001/XMLSchema" xmlns:xs="http://www.w3.org/2001/XMLSchema" xmlns:p="http://schemas.microsoft.com/office/2006/metadata/properties" xmlns:ns2="95982555-10ae-48fc-bacb-d01f372ff3df" targetNamespace="http://schemas.microsoft.com/office/2006/metadata/properties" ma:root="true" ma:fieldsID="ffe6455017f6d2b21732d9aeeafff712" ns2:_="">
    <xsd:import namespace="95982555-10ae-48fc-bacb-d01f372ff3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82555-10ae-48fc-bacb-d01f372ff3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407163-0E2D-4148-A750-5E5DAA7FD4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982555-10ae-48fc-bacb-d01f372ff3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188F24-43BD-4C44-B880-C0F2653E11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B18DB1-1102-44D2-BF30-CEE9C1BDBBEE}">
  <ds:schemaRefs>
    <ds:schemaRef ds:uri="http://schemas.microsoft.com/office/2006/metadata/properties"/>
    <ds:schemaRef ds:uri="95982555-10ae-48fc-bacb-d01f372ff3df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732</TotalTime>
  <Words>1926</Words>
  <Application>Microsoft Office PowerPoint</Application>
  <PresentationFormat>On-screen Show (16:9)</PresentationFormat>
  <Paragraphs>231</Paragraphs>
  <Slides>54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Dosis</vt:lpstr>
      <vt:lpstr>Tahoma</vt:lpstr>
      <vt:lpstr>Source Sans Pro</vt:lpstr>
      <vt:lpstr>Wingdings 3</vt:lpstr>
      <vt:lpstr>Century Gothic</vt:lpstr>
      <vt:lpstr>Arial</vt:lpstr>
      <vt:lpstr>Wingdings</vt:lpstr>
      <vt:lpstr>Calibri</vt:lpstr>
      <vt:lpstr>Algerian</vt:lpstr>
      <vt:lpstr>Wisp</vt:lpstr>
      <vt:lpstr>Pathology lab 2</vt:lpstr>
      <vt:lpstr>MI - Patterns of Infarction (distribution )</vt:lpstr>
      <vt:lpstr>MI - Patterns of Infarction (size of vessel &amp; collateral)</vt:lpstr>
      <vt:lpstr>MI - Patterns of Infarction (size of vessel &amp; collateral)</vt:lpstr>
      <vt:lpstr>MI - Patterns of Infarction (size of vessel &amp; collateral)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 – Clinical features </vt:lpstr>
      <vt:lpstr>Consequences and Complications of MI</vt:lpstr>
      <vt:lpstr>Consequences and Complications of MI</vt:lpstr>
      <vt:lpstr>Consequences and Complications of MI</vt:lpstr>
      <vt:lpstr>Consequences and Complications of MI</vt:lpstr>
      <vt:lpstr>Consequences and Complications of MI</vt:lpstr>
      <vt:lpstr>PowerPoint Presentation</vt:lpstr>
      <vt:lpstr>Classification of Vasculitis</vt:lpstr>
      <vt:lpstr>Temporal (giant cell, cranial) arteritis</vt:lpstr>
      <vt:lpstr>Temporal (giant cell, cranial) arteritis</vt:lpstr>
      <vt:lpstr>PowerPoint Presentation</vt:lpstr>
      <vt:lpstr>PowerPoint Presentation</vt:lpstr>
      <vt:lpstr>Takayasu Arteritis (pulseless disease)</vt:lpstr>
      <vt:lpstr>PowerPoint Presentation</vt:lpstr>
      <vt:lpstr>Polyarteritis nodosa (PAN)</vt:lpstr>
      <vt:lpstr>Polyarteritis nodosa (PAN)</vt:lpstr>
      <vt:lpstr>PowerPoint Presentation</vt:lpstr>
      <vt:lpstr>Kawasaki disease (mucocutaneous lymph node syndrome)</vt:lpstr>
      <vt:lpstr>Granulomatosis With Polyangiitis</vt:lpstr>
      <vt:lpstr>Granulomatosis With Polyangiitis</vt:lpstr>
      <vt:lpstr>PowerPoint Presentation</vt:lpstr>
      <vt:lpstr> Microscopic polyangiitis (microscopic polyarteritis)                                           or                      HYPERSENSITIVITY vasculitis                                          OR                      LEUKOCYTOCLASTIC vasculitis   </vt:lpstr>
      <vt:lpstr>PowerPoint Presentation</vt:lpstr>
      <vt:lpstr>PowerPoint Presentation</vt:lpstr>
      <vt:lpstr>In allergic granulomatosis and angiitis (Churg-Strauss syndrome)</vt:lpstr>
      <vt:lpstr>PowerPoint Presentation</vt:lpstr>
      <vt:lpstr>Thromboangiitis obliterans (Buerger’s Disease)</vt:lpstr>
      <vt:lpstr>PowerPoint Presentation</vt:lpstr>
      <vt:lpstr>PowerPoint Presentation</vt:lpstr>
      <vt:lpstr>Aneurysms   &amp;  Dissections</vt:lpstr>
      <vt:lpstr>Aneurysms</vt:lpstr>
      <vt:lpstr>Aneurysms – Types by shape </vt:lpstr>
      <vt:lpstr>Aneurysms – Pathogenesis </vt:lpstr>
      <vt:lpstr>Aneurysms – cystic medial degeneration</vt:lpstr>
      <vt:lpstr>AAA- Morphology</vt:lpstr>
      <vt:lpstr>AAA- Morphology</vt:lpstr>
      <vt:lpstr>Aortic Dissection - Morphology</vt:lpstr>
      <vt:lpstr>Aortic Dissection - Morphology</vt:lpstr>
      <vt:lpstr>PowerPoint Presentation</vt:lpstr>
      <vt:lpstr>Veins and Lymphatics</vt:lpstr>
      <vt:lpstr>Varicose veins</vt:lpstr>
      <vt:lpstr>Varicose veins– Clinical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Ishcemic Heart Disease</dc:title>
  <dc:creator>mohammed hayel</dc:creator>
  <cp:lastModifiedBy>Admin</cp:lastModifiedBy>
  <cp:revision>94</cp:revision>
  <dcterms:modified xsi:type="dcterms:W3CDTF">2022-11-27T17:48:30Z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0x010100D17FDE7D708FE845A62A02956B3FD4F6</vt:lpwstr>
  </property>
</Properties>
</file>