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9" r:id="rId5"/>
    <p:sldId id="263" r:id="rId6"/>
    <p:sldId id="274" r:id="rId7"/>
    <p:sldId id="260" r:id="rId8"/>
    <p:sldId id="266" r:id="rId9"/>
    <p:sldId id="265" r:id="rId10"/>
    <p:sldId id="261" r:id="rId11"/>
    <p:sldId id="269" r:id="rId12"/>
    <p:sldId id="270" r:id="rId13"/>
    <p:sldId id="271" r:id="rId14"/>
    <p:sldId id="272" r:id="rId15"/>
    <p:sldId id="277"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6" d="100"/>
          <a:sy n="86" d="100"/>
        </p:scale>
        <p:origin x="48"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45007F-0B72-4576-9118-C4D4042F3282}"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307117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5007F-0B72-4576-9118-C4D4042F3282}"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25917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5007F-0B72-4576-9118-C4D4042F3282}"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80707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5007F-0B72-4576-9118-C4D4042F3282}"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342549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45007F-0B72-4576-9118-C4D4042F3282}"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401395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45007F-0B72-4576-9118-C4D4042F3282}"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390728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45007F-0B72-4576-9118-C4D4042F3282}"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402340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45007F-0B72-4576-9118-C4D4042F3282}"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390415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5007F-0B72-4576-9118-C4D4042F3282}"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291696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45007F-0B72-4576-9118-C4D4042F3282}"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352085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45007F-0B72-4576-9118-C4D4042F3282}"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A418-289F-4EC5-B910-8DF170AEEFBD}" type="slidenum">
              <a:rPr lang="en-US" smtClean="0"/>
              <a:t>‹#›</a:t>
            </a:fld>
            <a:endParaRPr lang="en-US"/>
          </a:p>
        </p:txBody>
      </p:sp>
    </p:spTree>
    <p:extLst>
      <p:ext uri="{BB962C8B-B14F-4D97-AF65-F5344CB8AC3E}">
        <p14:creationId xmlns:p14="http://schemas.microsoft.com/office/powerpoint/2010/main" val="240134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5007F-0B72-4576-9118-C4D4042F3282}" type="datetimeFigureOut">
              <a:rPr lang="en-US" smtClean="0"/>
              <a:t>10/10/2023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BA418-289F-4EC5-B910-8DF170AEEFBD}" type="slidenum">
              <a:rPr lang="en-US" smtClean="0"/>
              <a:t>‹#›</a:t>
            </a:fld>
            <a:endParaRPr lang="en-US"/>
          </a:p>
        </p:txBody>
      </p:sp>
    </p:spTree>
    <p:extLst>
      <p:ext uri="{BB962C8B-B14F-4D97-AF65-F5344CB8AC3E}">
        <p14:creationId xmlns:p14="http://schemas.microsoft.com/office/powerpoint/2010/main" val="109962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y.clevelandclinic.org/health/diseases/15096-kidney-disease-chronic-kidney-disease" TargetMode="External"/><Relationship Id="rId2" Type="http://schemas.openxmlformats.org/officeDocument/2006/relationships/hyperlink" Target="https://my.clevelandclinic.org/health/diseases/14884-kidney-cysts" TargetMode="External"/><Relationship Id="rId1" Type="http://schemas.openxmlformats.org/officeDocument/2006/relationships/slideLayout" Target="../slideLayouts/slideLayout7.xml"/><Relationship Id="rId4" Type="http://schemas.openxmlformats.org/officeDocument/2006/relationships/hyperlink" Target="https://my.clevelandclinic.org/health/diseases/17689-kidney-failur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0902" y="2172393"/>
            <a:ext cx="10296698" cy="1374372"/>
          </a:xfrm>
        </p:spPr>
        <p:txBody>
          <a:bodyPr>
            <a:normAutofit fontScale="90000"/>
          </a:bodyPr>
          <a:lstStyle/>
          <a:p>
            <a:r>
              <a:rPr lang="en-US" sz="8800" dirty="0" smtClean="0">
                <a:solidFill>
                  <a:srgbClr val="FF0000"/>
                </a:solidFill>
              </a:rPr>
              <a:t>Polycystic kidney disease</a:t>
            </a:r>
            <a:r>
              <a:rPr lang="en-US" sz="8000" dirty="0" smtClean="0">
                <a:solidFill>
                  <a:srgbClr val="FF0000"/>
                </a:solidFill>
              </a:rPr>
              <a:t> </a:t>
            </a:r>
            <a:endParaRPr lang="en-US" sz="8000" dirty="0">
              <a:solidFill>
                <a:srgbClr val="FF0000"/>
              </a:solidFill>
            </a:endParaRPr>
          </a:p>
        </p:txBody>
      </p:sp>
    </p:spTree>
    <p:extLst>
      <p:ext uri="{BB962C8B-B14F-4D97-AF65-F5344CB8AC3E}">
        <p14:creationId xmlns:p14="http://schemas.microsoft.com/office/powerpoint/2010/main" val="3576445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0800000" flipV="1">
            <a:off x="526472" y="476425"/>
            <a:ext cx="5347854" cy="523220"/>
          </a:xfrm>
          <a:prstGeom prst="rect">
            <a:avLst/>
          </a:prstGeom>
        </p:spPr>
        <p:txBody>
          <a:bodyPr wrap="square">
            <a:spAutoFit/>
          </a:bodyPr>
          <a:lstStyle/>
          <a:p>
            <a:r>
              <a:rPr lang="en-US" sz="2800" b="1" spc="-5" dirty="0" smtClean="0">
                <a:latin typeface="Arial"/>
                <a:cs typeface="Arial"/>
              </a:rPr>
              <a:t>Morphology:</a:t>
            </a:r>
            <a:endParaRPr lang="en-US" sz="2800" dirty="0"/>
          </a:p>
        </p:txBody>
      </p:sp>
      <p:sp>
        <p:nvSpPr>
          <p:cNvPr id="10" name="Rectangle 9"/>
          <p:cNvSpPr/>
          <p:nvPr/>
        </p:nvSpPr>
        <p:spPr>
          <a:xfrm>
            <a:off x="310342" y="1280641"/>
            <a:ext cx="8706196" cy="2099036"/>
          </a:xfrm>
          <a:prstGeom prst="rect">
            <a:avLst/>
          </a:prstGeom>
        </p:spPr>
        <p:txBody>
          <a:bodyPr wrap="square">
            <a:spAutoFit/>
          </a:bodyPr>
          <a:lstStyle/>
          <a:p>
            <a:pPr marL="201930" marR="800100" indent="-189865">
              <a:lnSpc>
                <a:spcPct val="101099"/>
              </a:lnSpc>
              <a:spcBef>
                <a:spcPts val="70"/>
              </a:spcBef>
              <a:buFont typeface="SimSun"/>
              <a:buChar char="•"/>
              <a:tabLst>
                <a:tab pos="254635" algn="l"/>
                <a:tab pos="255270" algn="l"/>
              </a:tabLst>
            </a:pPr>
            <a:r>
              <a:rPr lang="en-US" dirty="0" smtClean="0"/>
              <a:t>	</a:t>
            </a:r>
            <a:r>
              <a:rPr lang="en-US" sz="2000" spc="-20" dirty="0">
                <a:latin typeface="Arial MT"/>
                <a:cs typeface="Arial MT"/>
              </a:rPr>
              <a:t>In</a:t>
            </a:r>
            <a:r>
              <a:rPr lang="en-US" sz="2000" dirty="0">
                <a:latin typeface="Arial MT"/>
                <a:cs typeface="Arial MT"/>
              </a:rPr>
              <a:t> gross </a:t>
            </a:r>
            <a:r>
              <a:rPr lang="en-US" sz="2000" spc="-5" dirty="0">
                <a:latin typeface="Arial MT"/>
                <a:cs typeface="Arial MT"/>
              </a:rPr>
              <a:t>appearance</a:t>
            </a:r>
            <a:r>
              <a:rPr lang="en-US" sz="2000" dirty="0">
                <a:latin typeface="Arial MT"/>
                <a:cs typeface="Arial MT"/>
              </a:rPr>
              <a:t> </a:t>
            </a:r>
            <a:r>
              <a:rPr lang="en-US" sz="2000" spc="-5" dirty="0">
                <a:latin typeface="Arial MT"/>
                <a:cs typeface="Arial MT"/>
              </a:rPr>
              <a:t>,</a:t>
            </a:r>
            <a:r>
              <a:rPr lang="en-US" sz="2000" dirty="0">
                <a:latin typeface="Arial MT"/>
                <a:cs typeface="Arial MT"/>
              </a:rPr>
              <a:t> </a:t>
            </a:r>
            <a:r>
              <a:rPr lang="en-US" sz="2000" spc="5" dirty="0">
                <a:latin typeface="Arial MT"/>
                <a:cs typeface="Arial MT"/>
              </a:rPr>
              <a:t>the</a:t>
            </a:r>
            <a:r>
              <a:rPr lang="en-US" sz="2000" dirty="0">
                <a:latin typeface="Arial MT"/>
                <a:cs typeface="Arial MT"/>
              </a:rPr>
              <a:t> kidneys</a:t>
            </a:r>
            <a:r>
              <a:rPr lang="en-US" sz="2000" spc="5" dirty="0">
                <a:latin typeface="Arial MT"/>
                <a:cs typeface="Arial MT"/>
              </a:rPr>
              <a:t> </a:t>
            </a:r>
            <a:r>
              <a:rPr lang="en-US" sz="2000" spc="-35" dirty="0">
                <a:latin typeface="Arial MT"/>
                <a:cs typeface="Arial MT"/>
              </a:rPr>
              <a:t>are</a:t>
            </a:r>
            <a:r>
              <a:rPr lang="en-US" sz="2000" dirty="0">
                <a:latin typeface="Arial MT"/>
                <a:cs typeface="Arial MT"/>
              </a:rPr>
              <a:t> </a:t>
            </a:r>
            <a:r>
              <a:rPr lang="en-US" sz="2000" spc="-5" dirty="0">
                <a:solidFill>
                  <a:srgbClr val="ED3624"/>
                </a:solidFill>
                <a:latin typeface="Arial MT"/>
                <a:cs typeface="Arial MT"/>
              </a:rPr>
              <a:t>bilaterally</a:t>
            </a:r>
            <a:r>
              <a:rPr lang="en-US" sz="2000" dirty="0">
                <a:solidFill>
                  <a:srgbClr val="ED3624"/>
                </a:solidFill>
                <a:latin typeface="Arial MT"/>
                <a:cs typeface="Arial MT"/>
              </a:rPr>
              <a:t> </a:t>
            </a:r>
            <a:r>
              <a:rPr lang="en-US" sz="2000" spc="-10" dirty="0">
                <a:solidFill>
                  <a:srgbClr val="ED3624"/>
                </a:solidFill>
                <a:latin typeface="Arial MT"/>
                <a:cs typeface="Arial MT"/>
              </a:rPr>
              <a:t>enlarged</a:t>
            </a:r>
            <a:r>
              <a:rPr lang="en-US" sz="2000" dirty="0">
                <a:solidFill>
                  <a:srgbClr val="ED3624"/>
                </a:solidFill>
                <a:latin typeface="Arial MT"/>
                <a:cs typeface="Arial MT"/>
              </a:rPr>
              <a:t> </a:t>
            </a:r>
            <a:r>
              <a:rPr lang="en-US" sz="2000" dirty="0">
                <a:latin typeface="Arial MT"/>
                <a:cs typeface="Arial MT"/>
              </a:rPr>
              <a:t>and </a:t>
            </a:r>
            <a:r>
              <a:rPr lang="en-US" sz="2000" spc="-5" dirty="0">
                <a:latin typeface="Arial MT"/>
                <a:cs typeface="Arial MT"/>
              </a:rPr>
              <a:t>may</a:t>
            </a:r>
            <a:r>
              <a:rPr lang="en-US" sz="2000" dirty="0">
                <a:latin typeface="Arial MT"/>
                <a:cs typeface="Arial MT"/>
              </a:rPr>
              <a:t> </a:t>
            </a:r>
            <a:r>
              <a:rPr lang="en-US" sz="2000" spc="-10" dirty="0">
                <a:latin typeface="Arial MT"/>
                <a:cs typeface="Arial MT"/>
              </a:rPr>
              <a:t>achieve </a:t>
            </a:r>
            <a:r>
              <a:rPr lang="en-US" sz="2000" spc="-400" dirty="0">
                <a:latin typeface="Arial MT"/>
                <a:cs typeface="Arial MT"/>
              </a:rPr>
              <a:t> </a:t>
            </a:r>
            <a:r>
              <a:rPr lang="en-US" sz="2000" dirty="0">
                <a:latin typeface="Arial MT"/>
                <a:cs typeface="Arial MT"/>
              </a:rPr>
              <a:t>enormous</a:t>
            </a:r>
            <a:r>
              <a:rPr lang="en-US" sz="2000" spc="-10" dirty="0">
                <a:latin typeface="Arial MT"/>
                <a:cs typeface="Arial MT"/>
              </a:rPr>
              <a:t> </a:t>
            </a:r>
            <a:r>
              <a:rPr lang="en-US" sz="2000" spc="-15" dirty="0">
                <a:latin typeface="Arial MT"/>
                <a:cs typeface="Arial MT"/>
              </a:rPr>
              <a:t>sizes;</a:t>
            </a:r>
            <a:r>
              <a:rPr lang="en-US" sz="2000" spc="-5" dirty="0">
                <a:latin typeface="Arial MT"/>
                <a:cs typeface="Arial MT"/>
              </a:rPr>
              <a:t> </a:t>
            </a:r>
            <a:r>
              <a:rPr lang="en-US" sz="2000" spc="10" dirty="0">
                <a:latin typeface="Arial MT"/>
                <a:cs typeface="Arial MT"/>
              </a:rPr>
              <a:t>weight</a:t>
            </a:r>
            <a:r>
              <a:rPr lang="en-US" sz="2000" spc="-5" dirty="0">
                <a:latin typeface="Arial MT"/>
                <a:cs typeface="Arial MT"/>
              </a:rPr>
              <a:t> </a:t>
            </a:r>
            <a:r>
              <a:rPr lang="en-US" sz="2000" spc="-20" dirty="0">
                <a:latin typeface="Arial MT"/>
                <a:cs typeface="Arial MT"/>
              </a:rPr>
              <a:t>as</a:t>
            </a:r>
            <a:r>
              <a:rPr lang="en-US" sz="2000" spc="-5" dirty="0">
                <a:latin typeface="Arial MT"/>
                <a:cs typeface="Arial MT"/>
              </a:rPr>
              <a:t> </a:t>
            </a:r>
            <a:r>
              <a:rPr lang="en-US" sz="2000" spc="15" dirty="0">
                <a:latin typeface="Arial MT"/>
                <a:cs typeface="Arial MT"/>
              </a:rPr>
              <a:t>much</a:t>
            </a:r>
            <a:r>
              <a:rPr lang="en-US" sz="2000" spc="-5" dirty="0">
                <a:latin typeface="Arial MT"/>
                <a:cs typeface="Arial MT"/>
              </a:rPr>
              <a:t> </a:t>
            </a:r>
            <a:r>
              <a:rPr lang="en-US" sz="2000" spc="-20" dirty="0">
                <a:latin typeface="Arial MT"/>
                <a:cs typeface="Arial MT"/>
              </a:rPr>
              <a:t>as</a:t>
            </a:r>
            <a:r>
              <a:rPr lang="en-US" sz="2000" spc="-5" dirty="0">
                <a:latin typeface="Arial MT"/>
                <a:cs typeface="Arial MT"/>
              </a:rPr>
              <a:t> </a:t>
            </a:r>
            <a:r>
              <a:rPr lang="en-US" sz="2000" b="1" spc="-5" dirty="0">
                <a:latin typeface="Arial"/>
                <a:cs typeface="Arial"/>
              </a:rPr>
              <a:t>4</a:t>
            </a:r>
            <a:r>
              <a:rPr lang="en-US" sz="2000" b="1" spc="-90" dirty="0">
                <a:latin typeface="Arial"/>
                <a:cs typeface="Arial"/>
              </a:rPr>
              <a:t> </a:t>
            </a:r>
            <a:r>
              <a:rPr lang="en-US" sz="2000" spc="15" dirty="0">
                <a:latin typeface="Arial MT"/>
                <a:cs typeface="Arial MT"/>
              </a:rPr>
              <a:t>kg</a:t>
            </a:r>
            <a:r>
              <a:rPr lang="en-US" sz="2000" spc="15" dirty="0" smtClean="0">
                <a:latin typeface="Arial MT"/>
                <a:cs typeface="Arial MT"/>
              </a:rPr>
              <a:t>.</a:t>
            </a:r>
            <a:endParaRPr lang="en-US" sz="2000" dirty="0" smtClean="0">
              <a:latin typeface="Arial MT"/>
              <a:cs typeface="Arial MT"/>
            </a:endParaRPr>
          </a:p>
          <a:p>
            <a:pPr marL="201930" marR="33020" indent="-189865">
              <a:lnSpc>
                <a:spcPts val="1780"/>
              </a:lnSpc>
              <a:spcBef>
                <a:spcPts val="70"/>
              </a:spcBef>
              <a:buFont typeface="SimSun"/>
              <a:buChar char="•"/>
              <a:tabLst>
                <a:tab pos="202565" algn="l"/>
              </a:tabLst>
            </a:pPr>
            <a:r>
              <a:rPr lang="en-US" sz="2000" spc="-35" dirty="0">
                <a:latin typeface="Arial MT"/>
                <a:cs typeface="Arial MT"/>
              </a:rPr>
              <a:t>The</a:t>
            </a:r>
            <a:r>
              <a:rPr lang="en-US" sz="2000" spc="-5" dirty="0">
                <a:latin typeface="Arial MT"/>
                <a:cs typeface="Arial MT"/>
              </a:rPr>
              <a:t> external</a:t>
            </a:r>
            <a:r>
              <a:rPr lang="en-US" sz="2000" dirty="0">
                <a:latin typeface="Arial MT"/>
                <a:cs typeface="Arial MT"/>
              </a:rPr>
              <a:t> surface </a:t>
            </a:r>
            <a:r>
              <a:rPr lang="en-US" sz="2000" spc="-5" dirty="0">
                <a:latin typeface="Arial MT"/>
                <a:cs typeface="Arial MT"/>
              </a:rPr>
              <a:t>appears</a:t>
            </a:r>
            <a:r>
              <a:rPr lang="en-US" sz="2000" dirty="0">
                <a:latin typeface="Arial MT"/>
                <a:cs typeface="Arial MT"/>
              </a:rPr>
              <a:t> </a:t>
            </a:r>
            <a:r>
              <a:rPr lang="en-US" sz="2000" spc="35" dirty="0">
                <a:latin typeface="Arial MT"/>
                <a:cs typeface="Arial MT"/>
              </a:rPr>
              <a:t>to</a:t>
            </a:r>
            <a:r>
              <a:rPr lang="en-US" sz="2000" dirty="0">
                <a:latin typeface="Arial MT"/>
                <a:cs typeface="Arial MT"/>
              </a:rPr>
              <a:t> </a:t>
            </a:r>
            <a:r>
              <a:rPr lang="en-US" sz="2000" spc="5" dirty="0">
                <a:latin typeface="Arial MT"/>
                <a:cs typeface="Arial MT"/>
              </a:rPr>
              <a:t>be</a:t>
            </a:r>
            <a:r>
              <a:rPr lang="en-US" sz="2000" spc="-5" dirty="0">
                <a:latin typeface="Arial MT"/>
                <a:cs typeface="Arial MT"/>
              </a:rPr>
              <a:t> </a:t>
            </a:r>
            <a:r>
              <a:rPr lang="en-US" sz="2000" spc="20" dirty="0">
                <a:latin typeface="Arial MT"/>
                <a:cs typeface="Arial MT"/>
              </a:rPr>
              <a:t>composed</a:t>
            </a:r>
            <a:r>
              <a:rPr lang="en-US" sz="2000" dirty="0">
                <a:latin typeface="Arial MT"/>
                <a:cs typeface="Arial MT"/>
              </a:rPr>
              <a:t> </a:t>
            </a:r>
            <a:r>
              <a:rPr lang="en-US" sz="2000" spc="-5" dirty="0">
                <a:latin typeface="Arial MT"/>
                <a:cs typeface="Arial MT"/>
              </a:rPr>
              <a:t>solely</a:t>
            </a:r>
            <a:r>
              <a:rPr lang="en-US" sz="2000" dirty="0">
                <a:latin typeface="Arial MT"/>
                <a:cs typeface="Arial MT"/>
              </a:rPr>
              <a:t> </a:t>
            </a:r>
            <a:r>
              <a:rPr lang="en-US" sz="2000" spc="20" dirty="0">
                <a:latin typeface="Arial MT"/>
                <a:cs typeface="Arial MT"/>
              </a:rPr>
              <a:t>of</a:t>
            </a:r>
            <a:r>
              <a:rPr lang="en-US" sz="2000" dirty="0">
                <a:latin typeface="Arial MT"/>
                <a:cs typeface="Arial MT"/>
              </a:rPr>
              <a:t> </a:t>
            </a:r>
            <a:r>
              <a:rPr lang="en-US" sz="2000" spc="-35" dirty="0">
                <a:latin typeface="Arial MT"/>
                <a:cs typeface="Arial MT"/>
              </a:rPr>
              <a:t>a</a:t>
            </a:r>
            <a:r>
              <a:rPr lang="en-US" sz="2000" dirty="0">
                <a:latin typeface="Arial MT"/>
                <a:cs typeface="Arial MT"/>
              </a:rPr>
              <a:t> </a:t>
            </a:r>
            <a:r>
              <a:rPr lang="en-US" sz="2000" spc="-5" dirty="0">
                <a:latin typeface="Arial MT"/>
                <a:cs typeface="Arial MT"/>
              </a:rPr>
              <a:t>mass</a:t>
            </a:r>
            <a:r>
              <a:rPr lang="en-US" sz="2000" dirty="0">
                <a:latin typeface="Arial MT"/>
                <a:cs typeface="Arial MT"/>
              </a:rPr>
              <a:t> </a:t>
            </a:r>
            <a:r>
              <a:rPr lang="en-US" sz="2000" spc="20" dirty="0">
                <a:latin typeface="Arial MT"/>
                <a:cs typeface="Arial MT"/>
              </a:rPr>
              <a:t>of</a:t>
            </a:r>
            <a:r>
              <a:rPr lang="en-US" sz="2000" spc="-5" dirty="0">
                <a:latin typeface="Arial MT"/>
                <a:cs typeface="Arial MT"/>
              </a:rPr>
              <a:t> </a:t>
            </a:r>
            <a:r>
              <a:rPr lang="en-US" sz="2000" spc="15" dirty="0">
                <a:latin typeface="Arial MT"/>
                <a:cs typeface="Arial MT"/>
              </a:rPr>
              <a:t>cysts,</a:t>
            </a:r>
            <a:r>
              <a:rPr lang="en-US" sz="2000" dirty="0">
                <a:latin typeface="Arial MT"/>
                <a:cs typeface="Arial MT"/>
              </a:rPr>
              <a:t> </a:t>
            </a:r>
            <a:r>
              <a:rPr lang="en-US" sz="2000" spc="20" dirty="0">
                <a:latin typeface="Arial MT"/>
                <a:cs typeface="Arial MT"/>
              </a:rPr>
              <a:t>up</a:t>
            </a:r>
            <a:r>
              <a:rPr lang="en-US" sz="2000" dirty="0">
                <a:latin typeface="Arial MT"/>
                <a:cs typeface="Arial MT"/>
              </a:rPr>
              <a:t> </a:t>
            </a:r>
            <a:r>
              <a:rPr lang="en-US" sz="2000" spc="35" dirty="0">
                <a:latin typeface="Arial MT"/>
                <a:cs typeface="Arial MT"/>
              </a:rPr>
              <a:t>to</a:t>
            </a:r>
            <a:r>
              <a:rPr lang="en-US" sz="2000" dirty="0">
                <a:latin typeface="Arial MT"/>
                <a:cs typeface="Arial MT"/>
              </a:rPr>
              <a:t> </a:t>
            </a:r>
            <a:r>
              <a:rPr lang="en-US" sz="2000" spc="-5" dirty="0">
                <a:latin typeface="Arial MT"/>
                <a:cs typeface="Arial MT"/>
              </a:rPr>
              <a:t>3</a:t>
            </a:r>
            <a:r>
              <a:rPr lang="en-US" sz="2000" dirty="0">
                <a:latin typeface="Arial MT"/>
                <a:cs typeface="Arial MT"/>
              </a:rPr>
              <a:t> </a:t>
            </a:r>
            <a:r>
              <a:rPr lang="en-US" sz="2000" spc="35" dirty="0">
                <a:latin typeface="Arial MT"/>
                <a:cs typeface="Arial MT"/>
              </a:rPr>
              <a:t>to</a:t>
            </a:r>
            <a:r>
              <a:rPr lang="en-US" sz="2000" spc="-5" dirty="0">
                <a:latin typeface="Arial MT"/>
                <a:cs typeface="Arial MT"/>
              </a:rPr>
              <a:t> 4 </a:t>
            </a:r>
            <a:r>
              <a:rPr lang="en-US" sz="2000" spc="-400" dirty="0">
                <a:latin typeface="Arial MT"/>
                <a:cs typeface="Arial MT"/>
              </a:rPr>
              <a:t> </a:t>
            </a:r>
            <a:r>
              <a:rPr lang="en-US" sz="2000" spc="35" dirty="0">
                <a:latin typeface="Arial MT"/>
                <a:cs typeface="Arial MT"/>
              </a:rPr>
              <a:t>cm</a:t>
            </a:r>
            <a:r>
              <a:rPr lang="en-US" sz="2000" spc="-5" dirty="0">
                <a:latin typeface="Arial MT"/>
                <a:cs typeface="Arial MT"/>
              </a:rPr>
              <a:t> in </a:t>
            </a:r>
            <a:r>
              <a:rPr lang="en-US" sz="2000" spc="-15" dirty="0">
                <a:latin typeface="Arial MT"/>
                <a:cs typeface="Arial MT"/>
              </a:rPr>
              <a:t>diameter,</a:t>
            </a:r>
            <a:r>
              <a:rPr lang="en-US" sz="2000" spc="-5" dirty="0">
                <a:latin typeface="Arial MT"/>
                <a:cs typeface="Arial MT"/>
              </a:rPr>
              <a:t> </a:t>
            </a:r>
            <a:r>
              <a:rPr lang="en-US" sz="2000" spc="20" dirty="0">
                <a:latin typeface="Arial MT"/>
                <a:cs typeface="Arial MT"/>
              </a:rPr>
              <a:t>with</a:t>
            </a:r>
            <a:r>
              <a:rPr lang="en-US" sz="2000" spc="-5" dirty="0">
                <a:latin typeface="Arial MT"/>
                <a:cs typeface="Arial MT"/>
              </a:rPr>
              <a:t> </a:t>
            </a:r>
            <a:r>
              <a:rPr lang="en-US" sz="2000" spc="5" dirty="0">
                <a:latin typeface="Arial MT"/>
                <a:cs typeface="Arial MT"/>
              </a:rPr>
              <a:t>no</a:t>
            </a:r>
            <a:r>
              <a:rPr lang="en-US" sz="2000" spc="-5" dirty="0">
                <a:latin typeface="Arial MT"/>
                <a:cs typeface="Arial MT"/>
              </a:rPr>
              <a:t> intervening parenchyma.</a:t>
            </a:r>
            <a:endParaRPr lang="en-US" sz="2000" dirty="0">
              <a:latin typeface="Arial MT"/>
              <a:cs typeface="Arial MT"/>
            </a:endParaRPr>
          </a:p>
          <a:p>
            <a:pPr marL="201930" indent="-189865">
              <a:lnSpc>
                <a:spcPts val="1714"/>
              </a:lnSpc>
              <a:buFont typeface="SimSun"/>
              <a:buChar char="•"/>
              <a:tabLst>
                <a:tab pos="202565" algn="l"/>
              </a:tabLst>
            </a:pPr>
            <a:r>
              <a:rPr lang="en-US" sz="2000" spc="20" dirty="0">
                <a:latin typeface="Arial MT"/>
                <a:cs typeface="Arial MT"/>
              </a:rPr>
              <a:t>Microscopic</a:t>
            </a:r>
            <a:r>
              <a:rPr lang="en-US" sz="2000" dirty="0">
                <a:latin typeface="Arial MT"/>
                <a:cs typeface="Arial MT"/>
              </a:rPr>
              <a:t> examination</a:t>
            </a:r>
            <a:r>
              <a:rPr lang="en-US" sz="2000" spc="5" dirty="0">
                <a:latin typeface="Arial MT"/>
                <a:cs typeface="Arial MT"/>
              </a:rPr>
              <a:t> </a:t>
            </a:r>
            <a:r>
              <a:rPr lang="en-US" sz="2000" spc="-20" dirty="0">
                <a:latin typeface="Arial MT"/>
                <a:cs typeface="Arial MT"/>
              </a:rPr>
              <a:t>reveals</a:t>
            </a:r>
            <a:r>
              <a:rPr lang="en-US" sz="2000" spc="5" dirty="0">
                <a:latin typeface="Arial MT"/>
                <a:cs typeface="Arial MT"/>
              </a:rPr>
              <a:t> </a:t>
            </a:r>
            <a:r>
              <a:rPr lang="en-US" sz="2000" spc="10" dirty="0">
                <a:latin typeface="Arial MT"/>
                <a:cs typeface="Arial MT"/>
              </a:rPr>
              <a:t>functioning</a:t>
            </a:r>
            <a:r>
              <a:rPr lang="en-US" sz="2000" spc="5" dirty="0">
                <a:latin typeface="Arial MT"/>
                <a:cs typeface="Arial MT"/>
              </a:rPr>
              <a:t> </a:t>
            </a:r>
            <a:r>
              <a:rPr lang="en-US" sz="2000" spc="-5" dirty="0">
                <a:latin typeface="Arial MT"/>
                <a:cs typeface="Arial MT"/>
              </a:rPr>
              <a:t>nephrons</a:t>
            </a:r>
            <a:r>
              <a:rPr lang="en-US" sz="2000" spc="5" dirty="0">
                <a:latin typeface="Arial MT"/>
                <a:cs typeface="Arial MT"/>
              </a:rPr>
              <a:t> dispersed between the </a:t>
            </a:r>
            <a:r>
              <a:rPr lang="en-US" sz="2000" spc="15" dirty="0">
                <a:latin typeface="Arial MT"/>
                <a:cs typeface="Arial MT"/>
              </a:rPr>
              <a:t>cysts.</a:t>
            </a:r>
            <a:endParaRPr lang="en-US" sz="2000" dirty="0">
              <a:latin typeface="Arial MT"/>
              <a:cs typeface="Arial MT"/>
            </a:endParaRPr>
          </a:p>
          <a:p>
            <a:pPr marL="201930" marR="591185" indent="-189865">
              <a:lnSpc>
                <a:spcPts val="1780"/>
              </a:lnSpc>
              <a:spcBef>
                <a:spcPts val="70"/>
              </a:spcBef>
              <a:buFont typeface="SimSun"/>
              <a:buChar char="•"/>
              <a:tabLst>
                <a:tab pos="202565" algn="l"/>
              </a:tabLst>
            </a:pPr>
            <a:r>
              <a:rPr lang="en-US" sz="2000" spc="-35" dirty="0">
                <a:latin typeface="Arial MT"/>
                <a:cs typeface="Arial MT"/>
              </a:rPr>
              <a:t>The </a:t>
            </a:r>
            <a:r>
              <a:rPr lang="en-US" sz="2000" spc="15" dirty="0">
                <a:latin typeface="Arial MT"/>
                <a:cs typeface="Arial MT"/>
              </a:rPr>
              <a:t>cysts </a:t>
            </a:r>
            <a:r>
              <a:rPr lang="en-US" sz="2000" spc="-5" dirty="0">
                <a:latin typeface="Arial MT"/>
                <a:cs typeface="Arial MT"/>
              </a:rPr>
              <a:t>may </a:t>
            </a:r>
            <a:r>
              <a:rPr lang="en-US" sz="2000" spc="5" dirty="0">
                <a:latin typeface="Arial MT"/>
                <a:cs typeface="Arial MT"/>
              </a:rPr>
              <a:t>be filled </a:t>
            </a:r>
            <a:r>
              <a:rPr lang="en-US" sz="2000" spc="20" dirty="0">
                <a:latin typeface="Arial MT"/>
                <a:cs typeface="Arial MT"/>
              </a:rPr>
              <a:t>with </a:t>
            </a:r>
            <a:r>
              <a:rPr lang="en-US" sz="2000" spc="-35" dirty="0">
                <a:latin typeface="Arial MT"/>
                <a:cs typeface="Arial MT"/>
              </a:rPr>
              <a:t>a </a:t>
            </a:r>
            <a:r>
              <a:rPr lang="en-US" sz="2000" spc="-5" dirty="0">
                <a:latin typeface="Arial MT"/>
                <a:cs typeface="Arial MT"/>
              </a:rPr>
              <a:t>clear , </a:t>
            </a:r>
            <a:r>
              <a:rPr lang="en-US" sz="2000" spc="-10" dirty="0">
                <a:latin typeface="Arial MT"/>
                <a:cs typeface="Arial MT"/>
              </a:rPr>
              <a:t>serous </a:t>
            </a:r>
            <a:r>
              <a:rPr lang="en-US" sz="2000" spc="10" dirty="0">
                <a:latin typeface="Arial MT"/>
                <a:cs typeface="Arial MT"/>
              </a:rPr>
              <a:t>fluid or </a:t>
            </a:r>
            <a:r>
              <a:rPr lang="en-US" sz="2000" spc="20" dirty="0">
                <a:latin typeface="Arial MT"/>
                <a:cs typeface="Arial MT"/>
              </a:rPr>
              <a:t>with turbid </a:t>
            </a:r>
            <a:r>
              <a:rPr lang="en-US" sz="2000" spc="-5" dirty="0">
                <a:latin typeface="Arial MT"/>
                <a:cs typeface="Arial MT"/>
              </a:rPr>
              <a:t>, red </a:t>
            </a:r>
            <a:r>
              <a:rPr lang="en-US" sz="2000" spc="35" dirty="0">
                <a:latin typeface="Arial MT"/>
                <a:cs typeface="Arial MT"/>
              </a:rPr>
              <a:t>to </a:t>
            </a:r>
            <a:r>
              <a:rPr lang="en-US" sz="2000" spc="10" dirty="0">
                <a:latin typeface="Arial MT"/>
                <a:cs typeface="Arial MT"/>
              </a:rPr>
              <a:t>brown, </a:t>
            </a:r>
            <a:r>
              <a:rPr lang="en-US" sz="2000" spc="-405" dirty="0">
                <a:latin typeface="Arial MT"/>
                <a:cs typeface="Arial MT"/>
              </a:rPr>
              <a:t> </a:t>
            </a:r>
            <a:r>
              <a:rPr lang="en-US" sz="2000" spc="5" dirty="0">
                <a:latin typeface="Arial MT"/>
                <a:cs typeface="Arial MT"/>
              </a:rPr>
              <a:t>sometimes</a:t>
            </a:r>
            <a:r>
              <a:rPr lang="en-US" sz="2000" spc="-10" dirty="0">
                <a:latin typeface="Arial MT"/>
                <a:cs typeface="Arial MT"/>
              </a:rPr>
              <a:t> </a:t>
            </a:r>
            <a:r>
              <a:rPr lang="en-US" sz="2000" dirty="0">
                <a:latin typeface="Arial MT"/>
                <a:cs typeface="Arial MT"/>
              </a:rPr>
              <a:t>hemorrhagic</a:t>
            </a:r>
            <a:r>
              <a:rPr lang="en-US" sz="2000" spc="-5" dirty="0">
                <a:latin typeface="Arial MT"/>
                <a:cs typeface="Arial MT"/>
              </a:rPr>
              <a:t> </a:t>
            </a:r>
            <a:r>
              <a:rPr lang="en-US" sz="2000" spc="10" dirty="0">
                <a:latin typeface="Arial MT"/>
                <a:cs typeface="Arial MT"/>
              </a:rPr>
              <a:t>fluid.</a:t>
            </a:r>
            <a:endParaRPr lang="en-US" sz="2000" dirty="0">
              <a:latin typeface="Arial MT"/>
              <a:cs typeface="Arial MT"/>
            </a:endParaRPr>
          </a:p>
        </p:txBody>
      </p:sp>
      <p:pic>
        <p:nvPicPr>
          <p:cNvPr id="11" name="object 4"/>
          <p:cNvPicPr/>
          <p:nvPr/>
        </p:nvPicPr>
        <p:blipFill>
          <a:blip r:embed="rId2" cstate="print"/>
          <a:stretch>
            <a:fillRect/>
          </a:stretch>
        </p:blipFill>
        <p:spPr>
          <a:xfrm>
            <a:off x="7427412" y="3247504"/>
            <a:ext cx="4471272" cy="3436003"/>
          </a:xfrm>
          <a:prstGeom prst="rect">
            <a:avLst/>
          </a:prstGeom>
        </p:spPr>
      </p:pic>
    </p:spTree>
    <p:extLst>
      <p:ext uri="{BB962C8B-B14F-4D97-AF65-F5344CB8AC3E}">
        <p14:creationId xmlns:p14="http://schemas.microsoft.com/office/powerpoint/2010/main" val="41186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469" y="357438"/>
            <a:ext cx="5894144" cy="565202"/>
          </a:xfrm>
          <a:prstGeom prst="rect">
            <a:avLst/>
          </a:prstGeom>
        </p:spPr>
        <p:txBody>
          <a:bodyPr vert="horz" wrap="square" lIns="0" tIns="11096" rIns="0" bIns="0" rtlCol="0" anchor="ctr">
            <a:spAutoFit/>
          </a:bodyPr>
          <a:lstStyle/>
          <a:p>
            <a:pPr marL="8536">
              <a:lnSpc>
                <a:spcPct val="100000"/>
              </a:lnSpc>
              <a:spcBef>
                <a:spcPts val="87"/>
              </a:spcBef>
            </a:pPr>
            <a:r>
              <a:rPr sz="3600" b="1" spc="13" dirty="0"/>
              <a:t>Clinical</a:t>
            </a:r>
            <a:r>
              <a:rPr sz="3600" b="1" spc="-121" dirty="0"/>
              <a:t> </a:t>
            </a:r>
            <a:r>
              <a:rPr sz="3600" b="1" spc="-10" dirty="0" smtClean="0"/>
              <a:t>features</a:t>
            </a:r>
            <a:r>
              <a:rPr lang="en-US" sz="3600" b="1" spc="-10" dirty="0" smtClean="0"/>
              <a:t>:</a:t>
            </a:r>
            <a:endParaRPr sz="3600" b="1" spc="-10" dirty="0"/>
          </a:p>
        </p:txBody>
      </p:sp>
      <p:sp>
        <p:nvSpPr>
          <p:cNvPr id="3" name="object 3"/>
          <p:cNvSpPr txBox="1"/>
          <p:nvPr/>
        </p:nvSpPr>
        <p:spPr>
          <a:xfrm>
            <a:off x="166255" y="1328068"/>
            <a:ext cx="1657003" cy="419849"/>
          </a:xfrm>
          <a:prstGeom prst="rect">
            <a:avLst/>
          </a:prstGeom>
          <a:solidFill>
            <a:srgbClr val="FFFF00"/>
          </a:solidFill>
        </p:spPr>
        <p:txBody>
          <a:bodyPr vert="horz" wrap="square" lIns="0" tIns="9389" rIns="0" bIns="0" rtlCol="0">
            <a:spAutoFit/>
          </a:bodyPr>
          <a:lstStyle/>
          <a:p>
            <a:pPr>
              <a:lnSpc>
                <a:spcPts val="1603"/>
              </a:lnSpc>
              <a:spcBef>
                <a:spcPts val="74"/>
              </a:spcBef>
            </a:pPr>
            <a:r>
              <a:rPr sz="1378" spc="7" dirty="0">
                <a:solidFill>
                  <a:srgbClr val="FF0000"/>
                </a:solidFill>
                <a:latin typeface="Microsoft Sans Serif"/>
                <a:cs typeface="Microsoft Sans Serif"/>
              </a:rPr>
              <a:t>1.</a:t>
            </a:r>
            <a:r>
              <a:rPr sz="1378" spc="-87" dirty="0">
                <a:solidFill>
                  <a:srgbClr val="FF0000"/>
                </a:solidFill>
                <a:latin typeface="Microsoft Sans Serif"/>
                <a:cs typeface="Microsoft Sans Serif"/>
              </a:rPr>
              <a:t> </a:t>
            </a:r>
            <a:r>
              <a:rPr sz="2400" spc="54" dirty="0">
                <a:solidFill>
                  <a:srgbClr val="FF0000"/>
                </a:solidFill>
                <a:latin typeface="Microsoft Sans Serif"/>
                <a:cs typeface="Microsoft Sans Serif"/>
              </a:rPr>
              <a:t>Hematuria</a:t>
            </a:r>
            <a:r>
              <a:rPr sz="1378" spc="54" dirty="0">
                <a:solidFill>
                  <a:srgbClr val="FF0000"/>
                </a:solidFill>
                <a:latin typeface="Microsoft Sans Serif"/>
                <a:cs typeface="Microsoft Sans Serif"/>
              </a:rPr>
              <a:t>:</a:t>
            </a:r>
            <a:endParaRPr sz="1378" dirty="0">
              <a:latin typeface="Microsoft Sans Serif"/>
              <a:cs typeface="Microsoft Sans Serif"/>
            </a:endParaRPr>
          </a:p>
        </p:txBody>
      </p:sp>
      <p:sp>
        <p:nvSpPr>
          <p:cNvPr id="4" name="object 4"/>
          <p:cNvSpPr txBox="1"/>
          <p:nvPr/>
        </p:nvSpPr>
        <p:spPr>
          <a:xfrm rot="10800000" flipV="1">
            <a:off x="1862050" y="1364121"/>
            <a:ext cx="7733781" cy="379674"/>
          </a:xfrm>
          <a:prstGeom prst="rect">
            <a:avLst/>
          </a:prstGeom>
        </p:spPr>
        <p:txBody>
          <a:bodyPr vert="horz" wrap="square" lIns="0" tIns="10242" rIns="0" bIns="0" rtlCol="0">
            <a:spAutoFit/>
          </a:bodyPr>
          <a:lstStyle/>
          <a:p>
            <a:pPr marL="8536">
              <a:spcBef>
                <a:spcPts val="81"/>
              </a:spcBef>
            </a:pPr>
            <a:r>
              <a:rPr sz="2400" dirty="0">
                <a:latin typeface="Microsoft Sans Serif"/>
                <a:cs typeface="Microsoft Sans Serif"/>
              </a:rPr>
              <a:t>usually</a:t>
            </a:r>
            <a:r>
              <a:rPr sz="2400" spc="-64" dirty="0">
                <a:latin typeface="Microsoft Sans Serif"/>
                <a:cs typeface="Microsoft Sans Serif"/>
              </a:rPr>
              <a:t> </a:t>
            </a:r>
            <a:r>
              <a:rPr sz="2400" dirty="0">
                <a:latin typeface="Microsoft Sans Serif"/>
                <a:cs typeface="Microsoft Sans Serif"/>
              </a:rPr>
              <a:t>visible</a:t>
            </a:r>
            <a:r>
              <a:rPr sz="2400" spc="-60" dirty="0">
                <a:latin typeface="Microsoft Sans Serif"/>
                <a:cs typeface="Microsoft Sans Serif"/>
              </a:rPr>
              <a:t> </a:t>
            </a:r>
            <a:r>
              <a:rPr sz="2400" spc="7" dirty="0">
                <a:latin typeface="Microsoft Sans Serif"/>
                <a:cs typeface="Microsoft Sans Serif"/>
              </a:rPr>
              <a:t>and</a:t>
            </a:r>
            <a:r>
              <a:rPr sz="2400" spc="-60" dirty="0">
                <a:latin typeface="Microsoft Sans Serif"/>
                <a:cs typeface="Microsoft Sans Serif"/>
              </a:rPr>
              <a:t> </a:t>
            </a:r>
            <a:r>
              <a:rPr sz="2400" spc="3" dirty="0">
                <a:latin typeface="Microsoft Sans Serif"/>
                <a:cs typeface="Microsoft Sans Serif"/>
              </a:rPr>
              <a:t>thought</a:t>
            </a:r>
            <a:r>
              <a:rPr sz="2400" spc="-64" dirty="0">
                <a:latin typeface="Microsoft Sans Serif"/>
                <a:cs typeface="Microsoft Sans Serif"/>
              </a:rPr>
              <a:t> </a:t>
            </a:r>
            <a:r>
              <a:rPr sz="2400" spc="3" dirty="0">
                <a:latin typeface="Microsoft Sans Serif"/>
                <a:cs typeface="Microsoft Sans Serif"/>
              </a:rPr>
              <a:t>to</a:t>
            </a:r>
            <a:r>
              <a:rPr sz="2400" spc="-60" dirty="0">
                <a:latin typeface="Microsoft Sans Serif"/>
                <a:cs typeface="Microsoft Sans Serif"/>
              </a:rPr>
              <a:t> </a:t>
            </a:r>
            <a:r>
              <a:rPr sz="2400" spc="7" dirty="0">
                <a:latin typeface="Microsoft Sans Serif"/>
                <a:cs typeface="Microsoft Sans Serif"/>
              </a:rPr>
              <a:t>be</a:t>
            </a:r>
            <a:r>
              <a:rPr sz="2400" spc="-60" dirty="0">
                <a:latin typeface="Microsoft Sans Serif"/>
                <a:cs typeface="Microsoft Sans Serif"/>
              </a:rPr>
              <a:t> </a:t>
            </a:r>
            <a:r>
              <a:rPr sz="2400" spc="7" dirty="0">
                <a:latin typeface="Microsoft Sans Serif"/>
                <a:cs typeface="Microsoft Sans Serif"/>
              </a:rPr>
              <a:t>due</a:t>
            </a:r>
            <a:r>
              <a:rPr sz="2400" spc="-64" dirty="0">
                <a:latin typeface="Microsoft Sans Serif"/>
                <a:cs typeface="Microsoft Sans Serif"/>
              </a:rPr>
              <a:t> </a:t>
            </a:r>
            <a:r>
              <a:rPr sz="2400" spc="3" dirty="0">
                <a:latin typeface="Microsoft Sans Serif"/>
                <a:cs typeface="Microsoft Sans Serif"/>
              </a:rPr>
              <a:t>to</a:t>
            </a:r>
            <a:r>
              <a:rPr sz="2400" spc="-60" dirty="0">
                <a:latin typeface="Microsoft Sans Serif"/>
                <a:cs typeface="Microsoft Sans Serif"/>
              </a:rPr>
              <a:t> </a:t>
            </a:r>
            <a:r>
              <a:rPr sz="2400" spc="3" dirty="0">
                <a:latin typeface="Microsoft Sans Serif"/>
                <a:cs typeface="Microsoft Sans Serif"/>
              </a:rPr>
              <a:t>rupture</a:t>
            </a:r>
            <a:r>
              <a:rPr sz="2400" spc="-60" dirty="0">
                <a:latin typeface="Microsoft Sans Serif"/>
                <a:cs typeface="Microsoft Sans Serif"/>
              </a:rPr>
              <a:t> </a:t>
            </a:r>
            <a:r>
              <a:rPr sz="2400" spc="3" dirty="0">
                <a:latin typeface="Microsoft Sans Serif"/>
                <a:cs typeface="Microsoft Sans Serif"/>
              </a:rPr>
              <a:t>of</a:t>
            </a:r>
            <a:r>
              <a:rPr sz="2400" spc="-60" dirty="0">
                <a:latin typeface="Microsoft Sans Serif"/>
                <a:cs typeface="Microsoft Sans Serif"/>
              </a:rPr>
              <a:t> </a:t>
            </a:r>
            <a:r>
              <a:rPr sz="2400" spc="3" dirty="0">
                <a:latin typeface="Microsoft Sans Serif"/>
                <a:cs typeface="Microsoft Sans Serif"/>
              </a:rPr>
              <a:t>cysts</a:t>
            </a:r>
            <a:endParaRPr sz="2400" dirty="0">
              <a:latin typeface="Microsoft Sans Serif"/>
              <a:cs typeface="Microsoft Sans Serif"/>
            </a:endParaRPr>
          </a:p>
        </p:txBody>
      </p:sp>
      <p:sp>
        <p:nvSpPr>
          <p:cNvPr id="5" name="object 5"/>
          <p:cNvSpPr txBox="1"/>
          <p:nvPr/>
        </p:nvSpPr>
        <p:spPr>
          <a:xfrm>
            <a:off x="242724" y="1785338"/>
            <a:ext cx="4114508" cy="378381"/>
          </a:xfrm>
          <a:prstGeom prst="rect">
            <a:avLst/>
          </a:prstGeom>
        </p:spPr>
        <p:txBody>
          <a:bodyPr vert="horz" wrap="square" lIns="0" tIns="8962" rIns="0" bIns="0" rtlCol="0">
            <a:spAutoFit/>
          </a:bodyPr>
          <a:lstStyle/>
          <a:p>
            <a:pPr marL="8536">
              <a:spcBef>
                <a:spcPts val="71"/>
              </a:spcBef>
            </a:pPr>
            <a:r>
              <a:rPr sz="2400" spc="-3" dirty="0">
                <a:latin typeface="Microsoft Sans Serif"/>
                <a:cs typeface="Microsoft Sans Serif"/>
              </a:rPr>
              <a:t>into</a:t>
            </a:r>
            <a:r>
              <a:rPr sz="2400" spc="-77" dirty="0">
                <a:latin typeface="Microsoft Sans Serif"/>
                <a:cs typeface="Microsoft Sans Serif"/>
              </a:rPr>
              <a:t> </a:t>
            </a:r>
            <a:r>
              <a:rPr sz="2400" dirty="0">
                <a:latin typeface="Microsoft Sans Serif"/>
                <a:cs typeface="Microsoft Sans Serif"/>
              </a:rPr>
              <a:t>the</a:t>
            </a:r>
            <a:r>
              <a:rPr sz="2400" spc="-74" dirty="0">
                <a:latin typeface="Microsoft Sans Serif"/>
                <a:cs typeface="Microsoft Sans Serif"/>
              </a:rPr>
              <a:t> </a:t>
            </a:r>
            <a:r>
              <a:rPr sz="2400" spc="-3" dirty="0">
                <a:latin typeface="Microsoft Sans Serif"/>
                <a:cs typeface="Microsoft Sans Serif"/>
              </a:rPr>
              <a:t>collecting</a:t>
            </a:r>
            <a:r>
              <a:rPr sz="2400" spc="-77" dirty="0">
                <a:latin typeface="Microsoft Sans Serif"/>
                <a:cs typeface="Microsoft Sans Serif"/>
              </a:rPr>
              <a:t> </a:t>
            </a:r>
            <a:r>
              <a:rPr sz="2400" dirty="0">
                <a:latin typeface="Microsoft Sans Serif"/>
                <a:cs typeface="Microsoft Sans Serif"/>
              </a:rPr>
              <a:t>system</a:t>
            </a:r>
          </a:p>
        </p:txBody>
      </p:sp>
      <p:sp>
        <p:nvSpPr>
          <p:cNvPr id="6" name="object 6"/>
          <p:cNvSpPr txBox="1"/>
          <p:nvPr/>
        </p:nvSpPr>
        <p:spPr>
          <a:xfrm rot="10800000" flipV="1">
            <a:off x="149752" y="2366582"/>
            <a:ext cx="2820662" cy="214665"/>
          </a:xfrm>
          <a:prstGeom prst="rect">
            <a:avLst/>
          </a:prstGeom>
          <a:solidFill>
            <a:srgbClr val="FFFF00"/>
          </a:solidFill>
        </p:spPr>
        <p:txBody>
          <a:bodyPr vert="horz" wrap="square" lIns="0" tIns="9389" rIns="0" bIns="0" rtlCol="0">
            <a:spAutoFit/>
          </a:bodyPr>
          <a:lstStyle/>
          <a:p>
            <a:pPr>
              <a:lnSpc>
                <a:spcPts val="1603"/>
              </a:lnSpc>
              <a:spcBef>
                <a:spcPts val="74"/>
              </a:spcBef>
            </a:pPr>
            <a:r>
              <a:rPr sz="2400" spc="-3" dirty="0">
                <a:solidFill>
                  <a:srgbClr val="FF0000"/>
                </a:solidFill>
                <a:latin typeface="Microsoft Sans Serif"/>
                <a:cs typeface="Microsoft Sans Serif"/>
              </a:rPr>
              <a:t>2.</a:t>
            </a:r>
            <a:r>
              <a:rPr sz="2400" spc="-84" dirty="0">
                <a:solidFill>
                  <a:srgbClr val="FF0000"/>
                </a:solidFill>
                <a:latin typeface="Microsoft Sans Serif"/>
                <a:cs typeface="Microsoft Sans Serif"/>
              </a:rPr>
              <a:t> </a:t>
            </a:r>
            <a:r>
              <a:rPr sz="2400" spc="60" dirty="0">
                <a:solidFill>
                  <a:srgbClr val="FF0000"/>
                </a:solidFill>
                <a:latin typeface="Microsoft Sans Serif"/>
                <a:cs typeface="Microsoft Sans Serif"/>
              </a:rPr>
              <a:t>Abdominal</a:t>
            </a:r>
            <a:r>
              <a:rPr sz="2400" spc="-84" dirty="0">
                <a:solidFill>
                  <a:srgbClr val="FF0000"/>
                </a:solidFill>
                <a:latin typeface="Microsoft Sans Serif"/>
                <a:cs typeface="Microsoft Sans Serif"/>
              </a:rPr>
              <a:t> </a:t>
            </a:r>
            <a:r>
              <a:rPr sz="2400" spc="54" dirty="0">
                <a:solidFill>
                  <a:srgbClr val="FF0000"/>
                </a:solidFill>
                <a:latin typeface="Microsoft Sans Serif"/>
                <a:cs typeface="Microsoft Sans Serif"/>
              </a:rPr>
              <a:t>pain:</a:t>
            </a:r>
            <a:endParaRPr sz="2400" dirty="0">
              <a:latin typeface="Microsoft Sans Serif"/>
              <a:cs typeface="Microsoft Sans Serif"/>
            </a:endParaRPr>
          </a:p>
        </p:txBody>
      </p:sp>
      <p:sp>
        <p:nvSpPr>
          <p:cNvPr id="7" name="object 7"/>
          <p:cNvSpPr txBox="1"/>
          <p:nvPr/>
        </p:nvSpPr>
        <p:spPr>
          <a:xfrm>
            <a:off x="2931622" y="2229816"/>
            <a:ext cx="6802754" cy="379674"/>
          </a:xfrm>
          <a:prstGeom prst="rect">
            <a:avLst/>
          </a:prstGeom>
        </p:spPr>
        <p:txBody>
          <a:bodyPr vert="horz" wrap="square" lIns="0" tIns="10242" rIns="0" bIns="0" rtlCol="0">
            <a:spAutoFit/>
          </a:bodyPr>
          <a:lstStyle/>
          <a:p>
            <a:pPr marL="8536">
              <a:spcBef>
                <a:spcPts val="81"/>
              </a:spcBef>
            </a:pPr>
            <a:r>
              <a:rPr sz="2400" spc="3" dirty="0">
                <a:latin typeface="Microsoft Sans Serif"/>
                <a:cs typeface="Microsoft Sans Serif"/>
              </a:rPr>
              <a:t>sources</a:t>
            </a:r>
            <a:r>
              <a:rPr sz="2400" spc="-60" dirty="0">
                <a:latin typeface="Microsoft Sans Serif"/>
                <a:cs typeface="Microsoft Sans Serif"/>
              </a:rPr>
              <a:t> </a:t>
            </a:r>
            <a:r>
              <a:rPr sz="2400" dirty="0">
                <a:latin typeface="Microsoft Sans Serif"/>
                <a:cs typeface="Microsoft Sans Serif"/>
              </a:rPr>
              <a:t>include</a:t>
            </a:r>
            <a:r>
              <a:rPr sz="2400" spc="-57" dirty="0">
                <a:latin typeface="Microsoft Sans Serif"/>
                <a:cs typeface="Microsoft Sans Serif"/>
              </a:rPr>
              <a:t> </a:t>
            </a:r>
            <a:r>
              <a:rPr sz="2400" dirty="0">
                <a:latin typeface="Microsoft Sans Serif"/>
                <a:cs typeface="Microsoft Sans Serif"/>
              </a:rPr>
              <a:t>pyelonephritis,</a:t>
            </a:r>
            <a:r>
              <a:rPr sz="2400" spc="-57" dirty="0">
                <a:latin typeface="Microsoft Sans Serif"/>
                <a:cs typeface="Microsoft Sans Serif"/>
              </a:rPr>
              <a:t> </a:t>
            </a:r>
            <a:r>
              <a:rPr sz="2400" spc="3" dirty="0">
                <a:latin typeface="Microsoft Sans Serif"/>
                <a:cs typeface="Microsoft Sans Serif"/>
              </a:rPr>
              <a:t>stones,</a:t>
            </a:r>
            <a:r>
              <a:rPr sz="2400" spc="-57" dirty="0">
                <a:latin typeface="Microsoft Sans Serif"/>
                <a:cs typeface="Microsoft Sans Serif"/>
              </a:rPr>
              <a:t> </a:t>
            </a:r>
            <a:r>
              <a:rPr sz="2400" spc="3" dirty="0">
                <a:latin typeface="Microsoft Sans Serif"/>
                <a:cs typeface="Microsoft Sans Serif"/>
              </a:rPr>
              <a:t>and</a:t>
            </a:r>
            <a:endParaRPr sz="2400" dirty="0">
              <a:latin typeface="Microsoft Sans Serif"/>
              <a:cs typeface="Microsoft Sans Serif"/>
            </a:endParaRPr>
          </a:p>
        </p:txBody>
      </p:sp>
      <p:sp>
        <p:nvSpPr>
          <p:cNvPr id="8" name="object 8"/>
          <p:cNvSpPr txBox="1"/>
          <p:nvPr/>
        </p:nvSpPr>
        <p:spPr>
          <a:xfrm>
            <a:off x="317781" y="2689847"/>
            <a:ext cx="3910626" cy="381398"/>
          </a:xfrm>
          <a:prstGeom prst="rect">
            <a:avLst/>
          </a:prstGeom>
        </p:spPr>
        <p:txBody>
          <a:bodyPr vert="horz" wrap="square" lIns="0" tIns="11949" rIns="0" bIns="0" rtlCol="0">
            <a:spAutoFit/>
          </a:bodyPr>
          <a:lstStyle/>
          <a:p>
            <a:pPr marL="8536">
              <a:spcBef>
                <a:spcPts val="94"/>
              </a:spcBef>
            </a:pPr>
            <a:r>
              <a:rPr sz="2400" spc="10" dirty="0">
                <a:latin typeface="Microsoft Sans Serif"/>
                <a:cs typeface="Microsoft Sans Serif"/>
              </a:rPr>
              <a:t>hemorrhaging</a:t>
            </a:r>
            <a:r>
              <a:rPr sz="2400" spc="-74" dirty="0">
                <a:latin typeface="Microsoft Sans Serif"/>
                <a:cs typeface="Microsoft Sans Serif"/>
              </a:rPr>
              <a:t> </a:t>
            </a:r>
            <a:r>
              <a:rPr sz="2400" spc="7" dirty="0">
                <a:latin typeface="Microsoft Sans Serif"/>
                <a:cs typeface="Microsoft Sans Serif"/>
              </a:rPr>
              <a:t>into</a:t>
            </a:r>
            <a:r>
              <a:rPr sz="2400" spc="-71" dirty="0">
                <a:latin typeface="Microsoft Sans Serif"/>
                <a:cs typeface="Microsoft Sans Serif"/>
              </a:rPr>
              <a:t> </a:t>
            </a:r>
            <a:r>
              <a:rPr sz="2400" spc="7" dirty="0">
                <a:latin typeface="Microsoft Sans Serif"/>
                <a:cs typeface="Microsoft Sans Serif"/>
              </a:rPr>
              <a:t>cysts</a:t>
            </a:r>
            <a:endParaRPr sz="2400" dirty="0">
              <a:latin typeface="Microsoft Sans Serif"/>
              <a:cs typeface="Microsoft Sans Serif"/>
            </a:endParaRPr>
          </a:p>
        </p:txBody>
      </p:sp>
      <p:sp>
        <p:nvSpPr>
          <p:cNvPr id="9" name="object 9"/>
          <p:cNvSpPr txBox="1"/>
          <p:nvPr/>
        </p:nvSpPr>
        <p:spPr>
          <a:xfrm>
            <a:off x="166255" y="3361030"/>
            <a:ext cx="4928182" cy="218008"/>
          </a:xfrm>
          <a:prstGeom prst="rect">
            <a:avLst/>
          </a:prstGeom>
          <a:solidFill>
            <a:srgbClr val="FFFF00"/>
          </a:solidFill>
        </p:spPr>
        <p:txBody>
          <a:bodyPr vert="horz" wrap="square" lIns="0" tIns="0" rIns="0" bIns="0" rtlCol="0">
            <a:spAutoFit/>
          </a:bodyPr>
          <a:lstStyle/>
          <a:p>
            <a:pPr>
              <a:lnSpc>
                <a:spcPts val="1677"/>
              </a:lnSpc>
            </a:pPr>
            <a:r>
              <a:rPr sz="2400" dirty="0">
                <a:solidFill>
                  <a:srgbClr val="FF0000"/>
                </a:solidFill>
                <a:latin typeface="Microsoft Sans Serif"/>
                <a:cs typeface="Microsoft Sans Serif"/>
              </a:rPr>
              <a:t>3.</a:t>
            </a:r>
            <a:r>
              <a:rPr sz="2400" spc="-71" dirty="0">
                <a:solidFill>
                  <a:srgbClr val="FF0000"/>
                </a:solidFill>
                <a:latin typeface="Microsoft Sans Serif"/>
                <a:cs typeface="Microsoft Sans Serif"/>
              </a:rPr>
              <a:t> </a:t>
            </a:r>
            <a:r>
              <a:rPr sz="2400" dirty="0">
                <a:solidFill>
                  <a:srgbClr val="FF0000"/>
                </a:solidFill>
                <a:latin typeface="Microsoft Sans Serif"/>
                <a:cs typeface="Microsoft Sans Serif"/>
              </a:rPr>
              <a:t>HTN</a:t>
            </a:r>
            <a:r>
              <a:rPr sz="2400" spc="-71" dirty="0">
                <a:solidFill>
                  <a:srgbClr val="FF0000"/>
                </a:solidFill>
                <a:latin typeface="Microsoft Sans Serif"/>
                <a:cs typeface="Microsoft Sans Serif"/>
              </a:rPr>
              <a:t> </a:t>
            </a:r>
            <a:r>
              <a:rPr sz="2400" spc="44" dirty="0">
                <a:solidFill>
                  <a:srgbClr val="FF0000"/>
                </a:solidFill>
                <a:latin typeface="Microsoft Sans Serif"/>
                <a:cs typeface="Microsoft Sans Serif"/>
              </a:rPr>
              <a:t>(in</a:t>
            </a:r>
            <a:r>
              <a:rPr sz="2400" spc="-67" dirty="0">
                <a:solidFill>
                  <a:srgbClr val="FF0000"/>
                </a:solidFill>
                <a:latin typeface="Microsoft Sans Serif"/>
                <a:cs typeface="Microsoft Sans Serif"/>
              </a:rPr>
              <a:t> </a:t>
            </a:r>
            <a:r>
              <a:rPr sz="2400" dirty="0">
                <a:solidFill>
                  <a:srgbClr val="FF0000"/>
                </a:solidFill>
                <a:latin typeface="Microsoft Sans Serif"/>
                <a:cs typeface="Microsoft Sans Serif"/>
              </a:rPr>
              <a:t>&gt;50%</a:t>
            </a:r>
            <a:r>
              <a:rPr sz="2400" spc="-71" dirty="0">
                <a:solidFill>
                  <a:srgbClr val="FF0000"/>
                </a:solidFill>
                <a:latin typeface="Microsoft Sans Serif"/>
                <a:cs typeface="Microsoft Sans Serif"/>
              </a:rPr>
              <a:t> </a:t>
            </a:r>
            <a:r>
              <a:rPr sz="2400" spc="74" dirty="0">
                <a:solidFill>
                  <a:srgbClr val="FF0000"/>
                </a:solidFill>
                <a:latin typeface="Microsoft Sans Serif"/>
                <a:cs typeface="Microsoft Sans Serif"/>
              </a:rPr>
              <a:t>of</a:t>
            </a:r>
            <a:r>
              <a:rPr sz="2400" spc="-71" dirty="0">
                <a:solidFill>
                  <a:srgbClr val="FF0000"/>
                </a:solidFill>
                <a:latin typeface="Microsoft Sans Serif"/>
                <a:cs typeface="Microsoft Sans Serif"/>
              </a:rPr>
              <a:t> </a:t>
            </a:r>
            <a:r>
              <a:rPr sz="2400" spc="47" dirty="0">
                <a:solidFill>
                  <a:srgbClr val="FF0000"/>
                </a:solidFill>
                <a:latin typeface="Microsoft Sans Serif"/>
                <a:cs typeface="Microsoft Sans Serif"/>
              </a:rPr>
              <a:t>the</a:t>
            </a:r>
            <a:r>
              <a:rPr sz="2400" spc="-67" dirty="0">
                <a:solidFill>
                  <a:srgbClr val="FF0000"/>
                </a:solidFill>
                <a:latin typeface="Microsoft Sans Serif"/>
                <a:cs typeface="Microsoft Sans Serif"/>
              </a:rPr>
              <a:t> </a:t>
            </a:r>
            <a:r>
              <a:rPr sz="2400" spc="44" dirty="0">
                <a:solidFill>
                  <a:srgbClr val="FF0000"/>
                </a:solidFill>
                <a:latin typeface="Microsoft Sans Serif"/>
                <a:cs typeface="Microsoft Sans Serif"/>
              </a:rPr>
              <a:t>cases</a:t>
            </a:r>
            <a:r>
              <a:rPr sz="2400" spc="-24" dirty="0">
                <a:solidFill>
                  <a:srgbClr val="FF0000"/>
                </a:solidFill>
                <a:latin typeface="Microsoft Sans Serif"/>
                <a:cs typeface="Microsoft Sans Serif"/>
              </a:rPr>
              <a:t> </a:t>
            </a:r>
            <a:r>
              <a:rPr sz="2400" spc="3" dirty="0">
                <a:solidFill>
                  <a:srgbClr val="FF0000"/>
                </a:solidFill>
                <a:latin typeface="Microsoft Sans Serif"/>
                <a:cs typeface="Microsoft Sans Serif"/>
              </a:rPr>
              <a:t>)</a:t>
            </a:r>
            <a:endParaRPr sz="2400" dirty="0">
              <a:latin typeface="Microsoft Sans Serif"/>
              <a:cs typeface="Microsoft Sans Serif"/>
            </a:endParaRPr>
          </a:p>
        </p:txBody>
      </p:sp>
      <p:sp>
        <p:nvSpPr>
          <p:cNvPr id="10" name="object 10"/>
          <p:cNvSpPr txBox="1"/>
          <p:nvPr/>
        </p:nvSpPr>
        <p:spPr>
          <a:xfrm>
            <a:off x="149751" y="4028426"/>
            <a:ext cx="7131686" cy="218974"/>
          </a:xfrm>
          <a:prstGeom prst="rect">
            <a:avLst/>
          </a:prstGeom>
          <a:solidFill>
            <a:srgbClr val="FFFF00"/>
          </a:solidFill>
        </p:spPr>
        <p:txBody>
          <a:bodyPr vert="horz" wrap="square" lIns="0" tIns="13656" rIns="0" bIns="0" rtlCol="0">
            <a:spAutoFit/>
          </a:bodyPr>
          <a:lstStyle/>
          <a:p>
            <a:pPr>
              <a:lnSpc>
                <a:spcPts val="1569"/>
              </a:lnSpc>
              <a:spcBef>
                <a:spcPts val="108"/>
              </a:spcBef>
            </a:pPr>
            <a:r>
              <a:rPr sz="2400" spc="7" dirty="0">
                <a:solidFill>
                  <a:srgbClr val="FF0000"/>
                </a:solidFill>
                <a:latin typeface="Microsoft Sans Serif"/>
                <a:cs typeface="Microsoft Sans Serif"/>
              </a:rPr>
              <a:t>4.</a:t>
            </a:r>
            <a:r>
              <a:rPr sz="2400" spc="-64" dirty="0">
                <a:solidFill>
                  <a:srgbClr val="FF0000"/>
                </a:solidFill>
                <a:latin typeface="Microsoft Sans Serif"/>
                <a:cs typeface="Microsoft Sans Serif"/>
              </a:rPr>
              <a:t> </a:t>
            </a:r>
            <a:r>
              <a:rPr sz="2400" spc="40" dirty="0">
                <a:solidFill>
                  <a:srgbClr val="FF0000"/>
                </a:solidFill>
                <a:latin typeface="Microsoft Sans Serif"/>
                <a:cs typeface="Microsoft Sans Serif"/>
              </a:rPr>
              <a:t>Palpable</a:t>
            </a:r>
            <a:r>
              <a:rPr sz="2400" spc="-60" dirty="0">
                <a:solidFill>
                  <a:srgbClr val="FF0000"/>
                </a:solidFill>
                <a:latin typeface="Microsoft Sans Serif"/>
                <a:cs typeface="Microsoft Sans Serif"/>
              </a:rPr>
              <a:t> </a:t>
            </a:r>
            <a:r>
              <a:rPr sz="2400" spc="71" dirty="0">
                <a:solidFill>
                  <a:srgbClr val="FF0000"/>
                </a:solidFill>
                <a:latin typeface="Microsoft Sans Serif"/>
                <a:cs typeface="Microsoft Sans Serif"/>
              </a:rPr>
              <a:t>kidneys</a:t>
            </a:r>
            <a:r>
              <a:rPr sz="2400" spc="-60" dirty="0">
                <a:solidFill>
                  <a:srgbClr val="FF0000"/>
                </a:solidFill>
                <a:latin typeface="Microsoft Sans Serif"/>
                <a:cs typeface="Microsoft Sans Serif"/>
              </a:rPr>
              <a:t> </a:t>
            </a:r>
            <a:r>
              <a:rPr sz="2400" spc="81" dirty="0">
                <a:solidFill>
                  <a:srgbClr val="FF0000"/>
                </a:solidFill>
                <a:latin typeface="Microsoft Sans Serif"/>
                <a:cs typeface="Microsoft Sans Serif"/>
              </a:rPr>
              <a:t>on</a:t>
            </a:r>
            <a:r>
              <a:rPr sz="2400" spc="-60" dirty="0">
                <a:solidFill>
                  <a:srgbClr val="FF0000"/>
                </a:solidFill>
                <a:latin typeface="Microsoft Sans Serif"/>
                <a:cs typeface="Microsoft Sans Serif"/>
              </a:rPr>
              <a:t> </a:t>
            </a:r>
            <a:r>
              <a:rPr sz="2400" spc="64" dirty="0">
                <a:solidFill>
                  <a:srgbClr val="FF0000"/>
                </a:solidFill>
                <a:latin typeface="Microsoft Sans Serif"/>
                <a:cs typeface="Microsoft Sans Serif"/>
              </a:rPr>
              <a:t>abdominal</a:t>
            </a:r>
            <a:r>
              <a:rPr sz="2400" spc="-60" dirty="0">
                <a:solidFill>
                  <a:srgbClr val="FF0000"/>
                </a:solidFill>
                <a:latin typeface="Microsoft Sans Serif"/>
                <a:cs typeface="Microsoft Sans Serif"/>
              </a:rPr>
              <a:t> </a:t>
            </a:r>
            <a:r>
              <a:rPr sz="2400" spc="57" dirty="0">
                <a:solidFill>
                  <a:srgbClr val="FF0000"/>
                </a:solidFill>
                <a:latin typeface="Microsoft Sans Serif"/>
                <a:cs typeface="Microsoft Sans Serif"/>
              </a:rPr>
              <a:t>examination</a:t>
            </a:r>
            <a:endParaRPr sz="1344" dirty="0">
              <a:latin typeface="Microsoft Sans Serif"/>
              <a:cs typeface="Microsoft Sans Serif"/>
            </a:endParaRPr>
          </a:p>
        </p:txBody>
      </p:sp>
      <p:pic>
        <p:nvPicPr>
          <p:cNvPr id="11" name="object 11"/>
          <p:cNvPicPr/>
          <p:nvPr/>
        </p:nvPicPr>
        <p:blipFill>
          <a:blip r:embed="rId2" cstate="print"/>
          <a:stretch>
            <a:fillRect/>
          </a:stretch>
        </p:blipFill>
        <p:spPr>
          <a:xfrm>
            <a:off x="7686502" y="3579039"/>
            <a:ext cx="2626822" cy="3176438"/>
          </a:xfrm>
          <a:prstGeom prst="rect">
            <a:avLst/>
          </a:prstGeom>
        </p:spPr>
      </p:pic>
      <p:sp>
        <p:nvSpPr>
          <p:cNvPr id="13" name="Rectangle 12"/>
          <p:cNvSpPr/>
          <p:nvPr/>
        </p:nvSpPr>
        <p:spPr>
          <a:xfrm>
            <a:off x="7686502" y="3943950"/>
            <a:ext cx="2443942" cy="2677656"/>
          </a:xfrm>
          <a:prstGeom prst="rect">
            <a:avLst/>
          </a:prstGeom>
        </p:spPr>
        <p:txBody>
          <a:bodyPr wrap="square">
            <a:spAutoFit/>
          </a:bodyPr>
          <a:lstStyle/>
          <a:p>
            <a:pPr marL="8536" marR="13230">
              <a:spcBef>
                <a:spcPts val="71"/>
              </a:spcBef>
            </a:pPr>
            <a:r>
              <a:rPr lang="en-US" sz="2400" b="1" dirty="0">
                <a:latin typeface="Arial"/>
                <a:cs typeface="Arial"/>
              </a:rPr>
              <a:t>ADPKD</a:t>
            </a:r>
            <a:r>
              <a:rPr lang="en-US" sz="2400" b="1" spc="-47" dirty="0">
                <a:latin typeface="Arial"/>
                <a:cs typeface="Arial"/>
              </a:rPr>
              <a:t> </a:t>
            </a:r>
            <a:r>
              <a:rPr lang="en-US" sz="2400" spc="3" dirty="0">
                <a:latin typeface="Arial MT"/>
                <a:cs typeface="Arial MT"/>
              </a:rPr>
              <a:t>presents </a:t>
            </a:r>
            <a:r>
              <a:rPr lang="en-US" sz="2400" spc="-296" dirty="0">
                <a:latin typeface="Arial MT"/>
                <a:cs typeface="Arial MT"/>
              </a:rPr>
              <a:t> </a:t>
            </a:r>
            <a:r>
              <a:rPr lang="en-US" sz="2400" spc="20" dirty="0">
                <a:latin typeface="Arial MT"/>
                <a:cs typeface="Arial MT"/>
              </a:rPr>
              <a:t>with</a:t>
            </a:r>
            <a:r>
              <a:rPr lang="en-US" sz="2400" spc="-3" dirty="0">
                <a:latin typeface="Arial MT"/>
                <a:cs typeface="Arial MT"/>
              </a:rPr>
              <a:t> </a:t>
            </a:r>
            <a:r>
              <a:rPr lang="en-US" sz="2400" dirty="0">
                <a:latin typeface="Arial MT"/>
                <a:cs typeface="Arial MT"/>
              </a:rPr>
              <a:t>:</a:t>
            </a:r>
          </a:p>
          <a:p>
            <a:pPr marL="149801" indent="-141692">
              <a:spcBef>
                <a:spcPts val="24"/>
              </a:spcBef>
              <a:buFont typeface="SimSun"/>
              <a:buChar char="•"/>
              <a:tabLst>
                <a:tab pos="150228" algn="l"/>
              </a:tabLst>
            </a:pPr>
            <a:r>
              <a:rPr lang="en-US" sz="2400" b="1" spc="-7" dirty="0">
                <a:solidFill>
                  <a:srgbClr val="ED3624"/>
                </a:solidFill>
                <a:latin typeface="Arial"/>
                <a:cs typeface="Arial"/>
              </a:rPr>
              <a:t>Pain</a:t>
            </a:r>
            <a:endParaRPr lang="en-US" sz="2400" dirty="0">
              <a:latin typeface="Arial"/>
              <a:cs typeface="Arial"/>
            </a:endParaRPr>
          </a:p>
          <a:p>
            <a:pPr marL="149801" indent="-141692">
              <a:spcBef>
                <a:spcPts val="30"/>
              </a:spcBef>
              <a:buFont typeface="SimSun"/>
              <a:buChar char="•"/>
              <a:tabLst>
                <a:tab pos="150228" algn="l"/>
              </a:tabLst>
            </a:pPr>
            <a:r>
              <a:rPr lang="en-US" sz="2400" b="1" spc="10" dirty="0">
                <a:solidFill>
                  <a:srgbClr val="ED3624"/>
                </a:solidFill>
                <a:latin typeface="Arial"/>
                <a:cs typeface="Arial"/>
              </a:rPr>
              <a:t>Hematuria</a:t>
            </a:r>
            <a:endParaRPr lang="en-US" sz="2400" dirty="0">
              <a:latin typeface="Arial"/>
              <a:cs typeface="Arial"/>
            </a:endParaRPr>
          </a:p>
          <a:p>
            <a:pPr marL="149801" indent="-141692">
              <a:spcBef>
                <a:spcPts val="27"/>
              </a:spcBef>
              <a:buFont typeface="SimSun"/>
              <a:buChar char="•"/>
              <a:tabLst>
                <a:tab pos="150228" algn="l"/>
              </a:tabLst>
            </a:pPr>
            <a:r>
              <a:rPr lang="en-US" sz="2400" b="1" spc="3" dirty="0">
                <a:solidFill>
                  <a:srgbClr val="ED3624"/>
                </a:solidFill>
                <a:latin typeface="Arial"/>
                <a:cs typeface="Arial"/>
              </a:rPr>
              <a:t>Infection</a:t>
            </a:r>
            <a:endParaRPr lang="en-US" sz="2400" dirty="0">
              <a:latin typeface="Arial"/>
              <a:cs typeface="Arial"/>
            </a:endParaRPr>
          </a:p>
          <a:p>
            <a:pPr marL="149801" indent="-141692">
              <a:spcBef>
                <a:spcPts val="27"/>
              </a:spcBef>
              <a:buFont typeface="SimSun"/>
              <a:buChar char="•"/>
              <a:tabLst>
                <a:tab pos="150228" algn="l"/>
              </a:tabLst>
            </a:pPr>
            <a:r>
              <a:rPr lang="en-US" sz="2400" b="1" spc="-3" dirty="0">
                <a:solidFill>
                  <a:srgbClr val="ED3624"/>
                </a:solidFill>
                <a:latin typeface="Arial"/>
                <a:cs typeface="Arial"/>
              </a:rPr>
              <a:t>Hypertension</a:t>
            </a:r>
            <a:endParaRPr lang="en-US" sz="2400" dirty="0">
              <a:latin typeface="Arial"/>
              <a:cs typeface="Arial"/>
            </a:endParaRPr>
          </a:p>
          <a:p>
            <a:pPr marL="149801" indent="-141692">
              <a:spcBef>
                <a:spcPts val="30"/>
              </a:spcBef>
              <a:buFont typeface="SimSun"/>
              <a:buChar char="•"/>
              <a:tabLst>
                <a:tab pos="150228" algn="l"/>
              </a:tabLst>
            </a:pPr>
            <a:r>
              <a:rPr lang="en-US" sz="2400" b="1" spc="-10" dirty="0">
                <a:solidFill>
                  <a:srgbClr val="ED3624"/>
                </a:solidFill>
                <a:latin typeface="Arial"/>
                <a:cs typeface="Arial"/>
              </a:rPr>
              <a:t>Kidney</a:t>
            </a:r>
            <a:r>
              <a:rPr lang="en-US" sz="2400" b="1" spc="-40" dirty="0">
                <a:solidFill>
                  <a:srgbClr val="ED3624"/>
                </a:solidFill>
                <a:latin typeface="Arial"/>
                <a:cs typeface="Arial"/>
              </a:rPr>
              <a:t> </a:t>
            </a:r>
            <a:r>
              <a:rPr lang="en-US" sz="2400" b="1" spc="-3" dirty="0">
                <a:solidFill>
                  <a:srgbClr val="ED3624"/>
                </a:solidFill>
                <a:latin typeface="Arial"/>
                <a:cs typeface="Arial"/>
              </a:rPr>
              <a:t>stones</a:t>
            </a:r>
            <a:endParaRPr lang="en-US" sz="2400" dirty="0">
              <a:latin typeface="Arial"/>
              <a:cs typeface="Arial"/>
            </a:endParaRPr>
          </a:p>
        </p:txBody>
      </p:sp>
    </p:spTree>
    <p:extLst>
      <p:ext uri="{BB962C8B-B14F-4D97-AF65-F5344CB8AC3E}">
        <p14:creationId xmlns:p14="http://schemas.microsoft.com/office/powerpoint/2010/main" val="256060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268" y="262835"/>
            <a:ext cx="3489375" cy="707886"/>
          </a:xfrm>
          <a:prstGeom prst="rect">
            <a:avLst/>
          </a:prstGeom>
        </p:spPr>
        <p:txBody>
          <a:bodyPr wrap="square">
            <a:spAutoFit/>
          </a:bodyPr>
          <a:lstStyle/>
          <a:p>
            <a:r>
              <a:rPr lang="en-US" sz="4000" spc="3" dirty="0" smtClean="0"/>
              <a:t>Complications:</a:t>
            </a:r>
            <a:endParaRPr lang="en-US" sz="4000" dirty="0"/>
          </a:p>
        </p:txBody>
      </p:sp>
      <p:sp>
        <p:nvSpPr>
          <p:cNvPr id="3" name="Rectangle 2"/>
          <p:cNvSpPr/>
          <p:nvPr/>
        </p:nvSpPr>
        <p:spPr>
          <a:xfrm>
            <a:off x="0" y="1090674"/>
            <a:ext cx="3257099" cy="393506"/>
          </a:xfrm>
          <a:prstGeom prst="rect">
            <a:avLst/>
          </a:prstGeom>
        </p:spPr>
        <p:txBody>
          <a:bodyPr wrap="square">
            <a:spAutoFit/>
          </a:bodyPr>
          <a:lstStyle/>
          <a:p>
            <a:pPr algn="ctr">
              <a:lnSpc>
                <a:spcPts val="2335"/>
              </a:lnSpc>
              <a:spcBef>
                <a:spcPts val="160"/>
              </a:spcBef>
            </a:pPr>
            <a:r>
              <a:rPr lang="en-US" sz="2800" spc="40" dirty="0">
                <a:solidFill>
                  <a:srgbClr val="FF0000"/>
                </a:solidFill>
                <a:latin typeface="Microsoft Sans Serif"/>
                <a:cs typeface="Microsoft Sans Serif"/>
              </a:rPr>
              <a:t>Rena</a:t>
            </a:r>
            <a:r>
              <a:rPr lang="en-US" sz="2800" spc="15" dirty="0">
                <a:solidFill>
                  <a:srgbClr val="FF0000"/>
                </a:solidFill>
                <a:latin typeface="Microsoft Sans Serif"/>
                <a:cs typeface="Microsoft Sans Serif"/>
              </a:rPr>
              <a:t>l</a:t>
            </a:r>
            <a:r>
              <a:rPr lang="en-US" sz="2800" spc="-100" dirty="0">
                <a:solidFill>
                  <a:srgbClr val="FF0000"/>
                </a:solidFill>
                <a:latin typeface="Microsoft Sans Serif"/>
                <a:cs typeface="Microsoft Sans Serif"/>
              </a:rPr>
              <a:t> </a:t>
            </a:r>
            <a:r>
              <a:rPr lang="en-US" sz="2800" spc="90" dirty="0">
                <a:solidFill>
                  <a:srgbClr val="FF0000"/>
                </a:solidFill>
                <a:latin typeface="Microsoft Sans Serif"/>
                <a:cs typeface="Microsoft Sans Serif"/>
              </a:rPr>
              <a:t>problems:</a:t>
            </a:r>
            <a:endParaRPr lang="en-US" sz="2800" dirty="0">
              <a:latin typeface="Microsoft Sans Serif"/>
              <a:cs typeface="Microsoft Sans Serif"/>
            </a:endParaRPr>
          </a:p>
        </p:txBody>
      </p:sp>
      <p:sp>
        <p:nvSpPr>
          <p:cNvPr id="4" name="Rectangle 3"/>
          <p:cNvSpPr/>
          <p:nvPr/>
        </p:nvSpPr>
        <p:spPr>
          <a:xfrm>
            <a:off x="360217" y="1729048"/>
            <a:ext cx="10895216" cy="2546851"/>
          </a:xfrm>
          <a:prstGeom prst="rect">
            <a:avLst/>
          </a:prstGeom>
        </p:spPr>
        <p:txBody>
          <a:bodyPr wrap="square">
            <a:spAutoFit/>
          </a:bodyPr>
          <a:lstStyle/>
          <a:p>
            <a:pPr marL="8536" marR="373009">
              <a:lnSpc>
                <a:spcPts val="1472"/>
              </a:lnSpc>
              <a:spcBef>
                <a:spcPts val="325"/>
              </a:spcBef>
              <a:buAutoNum type="arabicPeriod"/>
              <a:tabLst>
                <a:tab pos="201442" algn="l"/>
              </a:tabLst>
            </a:pPr>
            <a:r>
              <a:rPr lang="en-US" sz="2400" spc="7" dirty="0">
                <a:latin typeface="Microsoft Sans Serif"/>
                <a:cs typeface="Microsoft Sans Serif"/>
              </a:rPr>
              <a:t>Infection</a:t>
            </a:r>
            <a:r>
              <a:rPr lang="en-US" sz="2400" spc="-57" dirty="0">
                <a:latin typeface="Microsoft Sans Serif"/>
                <a:cs typeface="Microsoft Sans Serif"/>
              </a:rPr>
              <a:t> </a:t>
            </a:r>
            <a:r>
              <a:rPr lang="en-US" sz="2400" spc="7" dirty="0">
                <a:latin typeface="Microsoft Sans Serif"/>
                <a:cs typeface="Microsoft Sans Serif"/>
              </a:rPr>
              <a:t>of</a:t>
            </a:r>
            <a:r>
              <a:rPr lang="en-US" sz="2400" spc="-57" dirty="0">
                <a:latin typeface="Microsoft Sans Serif"/>
                <a:cs typeface="Microsoft Sans Serif"/>
              </a:rPr>
              <a:t> </a:t>
            </a:r>
            <a:r>
              <a:rPr lang="en-US" sz="2400" spc="7" dirty="0">
                <a:latin typeface="Microsoft Sans Serif"/>
                <a:cs typeface="Microsoft Sans Serif"/>
              </a:rPr>
              <a:t>renal</a:t>
            </a:r>
            <a:r>
              <a:rPr lang="en-US" sz="2400" spc="-57" dirty="0">
                <a:latin typeface="Microsoft Sans Serif"/>
                <a:cs typeface="Microsoft Sans Serif"/>
              </a:rPr>
              <a:t> </a:t>
            </a:r>
            <a:r>
              <a:rPr lang="en-US" sz="2400" spc="7" dirty="0">
                <a:latin typeface="Microsoft Sans Serif"/>
                <a:cs typeface="Microsoft Sans Serif"/>
              </a:rPr>
              <a:t>cysts;</a:t>
            </a:r>
            <a:r>
              <a:rPr lang="en-US" sz="2400" spc="-54" dirty="0">
                <a:latin typeface="Microsoft Sans Serif"/>
                <a:cs typeface="Microsoft Sans Serif"/>
              </a:rPr>
              <a:t> </a:t>
            </a:r>
            <a:r>
              <a:rPr lang="en-US" sz="2400" spc="7" dirty="0">
                <a:latin typeface="Microsoft Sans Serif"/>
                <a:cs typeface="Microsoft Sans Serif"/>
              </a:rPr>
              <a:t>bleeding</a:t>
            </a:r>
            <a:r>
              <a:rPr lang="en-US" sz="2400" spc="-57" dirty="0">
                <a:latin typeface="Microsoft Sans Serif"/>
                <a:cs typeface="Microsoft Sans Serif"/>
              </a:rPr>
              <a:t> </a:t>
            </a:r>
            <a:r>
              <a:rPr lang="en-US" sz="2400" spc="7" dirty="0">
                <a:latin typeface="Microsoft Sans Serif"/>
                <a:cs typeface="Microsoft Sans Serif"/>
              </a:rPr>
              <a:t>into</a:t>
            </a:r>
            <a:r>
              <a:rPr lang="en-US" sz="2400" spc="-57" dirty="0">
                <a:latin typeface="Microsoft Sans Serif"/>
                <a:cs typeface="Microsoft Sans Serif"/>
              </a:rPr>
              <a:t> </a:t>
            </a:r>
            <a:r>
              <a:rPr lang="en-US" sz="2400" spc="10" dirty="0">
                <a:latin typeface="Microsoft Sans Serif"/>
                <a:cs typeface="Microsoft Sans Serif"/>
              </a:rPr>
              <a:t>cysts</a:t>
            </a:r>
            <a:r>
              <a:rPr lang="en-US" sz="2400" spc="-54" dirty="0">
                <a:latin typeface="Microsoft Sans Serif"/>
                <a:cs typeface="Microsoft Sans Serif"/>
              </a:rPr>
              <a:t> </a:t>
            </a:r>
            <a:r>
              <a:rPr lang="en-US" sz="2400" spc="7" dirty="0">
                <a:latin typeface="Microsoft Sans Serif"/>
                <a:cs typeface="Microsoft Sans Serif"/>
              </a:rPr>
              <a:t>-</a:t>
            </a:r>
            <a:r>
              <a:rPr lang="en-US" sz="2400" spc="235" dirty="0">
                <a:latin typeface="Microsoft Sans Serif"/>
                <a:cs typeface="Microsoft Sans Serif"/>
              </a:rPr>
              <a:t> </a:t>
            </a:r>
            <a:r>
              <a:rPr lang="en-US" sz="2400" spc="7" dirty="0" smtClean="0">
                <a:solidFill>
                  <a:srgbClr val="333333"/>
                </a:solidFill>
                <a:latin typeface="Microsoft Sans Serif"/>
                <a:cs typeface="Microsoft Sans Serif"/>
              </a:rPr>
              <a:t>Most</a:t>
            </a:r>
            <a:r>
              <a:rPr lang="en-US" sz="2400" spc="24" dirty="0" smtClean="0">
                <a:solidFill>
                  <a:srgbClr val="333333"/>
                </a:solidFill>
                <a:latin typeface="Microsoft Sans Serif"/>
                <a:cs typeface="Microsoft Sans Serif"/>
              </a:rPr>
              <a:t> </a:t>
            </a:r>
            <a:r>
              <a:rPr lang="en-US" sz="2400" spc="3" dirty="0" smtClean="0">
                <a:solidFill>
                  <a:srgbClr val="333333"/>
                </a:solidFill>
                <a:latin typeface="Microsoft Sans Serif"/>
                <a:cs typeface="Microsoft Sans Serif"/>
              </a:rPr>
              <a:t>patients</a:t>
            </a:r>
            <a:r>
              <a:rPr lang="en-US" sz="2400" spc="27" dirty="0" smtClean="0">
                <a:solidFill>
                  <a:srgbClr val="333333"/>
                </a:solidFill>
                <a:latin typeface="Microsoft Sans Serif"/>
                <a:cs typeface="Microsoft Sans Serif"/>
              </a:rPr>
              <a:t> </a:t>
            </a:r>
            <a:r>
              <a:rPr lang="en-US" sz="2400" spc="3" dirty="0" smtClean="0">
                <a:solidFill>
                  <a:srgbClr val="333333"/>
                </a:solidFill>
                <a:latin typeface="Microsoft Sans Serif"/>
                <a:cs typeface="Microsoft Sans Serif"/>
              </a:rPr>
              <a:t>with</a:t>
            </a:r>
            <a:r>
              <a:rPr lang="en-US" sz="2400" spc="24" dirty="0" smtClean="0">
                <a:solidFill>
                  <a:srgbClr val="333333"/>
                </a:solidFill>
                <a:latin typeface="Microsoft Sans Serif"/>
                <a:cs typeface="Microsoft Sans Serif"/>
              </a:rPr>
              <a:t> </a:t>
            </a:r>
            <a:r>
              <a:rPr lang="en-US" sz="2400" spc="3" dirty="0" smtClean="0">
                <a:solidFill>
                  <a:srgbClr val="333333"/>
                </a:solidFill>
                <a:latin typeface="Microsoft Sans Serif"/>
                <a:cs typeface="Microsoft Sans Serif"/>
              </a:rPr>
              <a:t>polycystic </a:t>
            </a:r>
          </a:p>
          <a:p>
            <a:pPr marL="8536" marR="373009">
              <a:lnSpc>
                <a:spcPts val="1472"/>
              </a:lnSpc>
              <a:spcBef>
                <a:spcPts val="325"/>
              </a:spcBef>
              <a:tabLst>
                <a:tab pos="201442" algn="l"/>
              </a:tabLst>
            </a:pPr>
            <a:r>
              <a:rPr lang="en-US" sz="2400" spc="7" dirty="0" smtClean="0">
                <a:solidFill>
                  <a:srgbClr val="333333"/>
                </a:solidFill>
                <a:latin typeface="Microsoft Sans Serif"/>
                <a:cs typeface="Microsoft Sans Serif"/>
              </a:rPr>
              <a:t>kidney</a:t>
            </a:r>
            <a:r>
              <a:rPr lang="en-US" sz="2400" spc="17" dirty="0" smtClean="0">
                <a:solidFill>
                  <a:srgbClr val="333333"/>
                </a:solidFill>
                <a:latin typeface="Microsoft Sans Serif"/>
                <a:cs typeface="Microsoft Sans Serif"/>
              </a:rPr>
              <a:t> </a:t>
            </a:r>
            <a:r>
              <a:rPr lang="en-US" sz="2400" spc="7" dirty="0" smtClean="0">
                <a:solidFill>
                  <a:srgbClr val="333333"/>
                </a:solidFill>
                <a:latin typeface="Microsoft Sans Serif"/>
                <a:cs typeface="Microsoft Sans Serif"/>
              </a:rPr>
              <a:t>disease</a:t>
            </a:r>
            <a:r>
              <a:rPr lang="en-US" sz="2400" spc="20" dirty="0" smtClean="0">
                <a:solidFill>
                  <a:srgbClr val="333333"/>
                </a:solidFill>
                <a:latin typeface="Microsoft Sans Serif"/>
                <a:cs typeface="Microsoft Sans Serif"/>
              </a:rPr>
              <a:t> </a:t>
            </a:r>
            <a:r>
              <a:rPr lang="en-US" sz="2400" spc="7" dirty="0" smtClean="0">
                <a:solidFill>
                  <a:srgbClr val="333333"/>
                </a:solidFill>
                <a:latin typeface="Microsoft Sans Serif"/>
                <a:cs typeface="Microsoft Sans Serif"/>
              </a:rPr>
              <a:t>complain</a:t>
            </a:r>
            <a:r>
              <a:rPr lang="en-US" sz="2400" spc="20" dirty="0" smtClean="0">
                <a:solidFill>
                  <a:srgbClr val="333333"/>
                </a:solidFill>
                <a:latin typeface="Microsoft Sans Serif"/>
                <a:cs typeface="Microsoft Sans Serif"/>
              </a:rPr>
              <a:t> </a:t>
            </a:r>
            <a:r>
              <a:rPr lang="en-US" sz="2400" spc="7" dirty="0" smtClean="0">
                <a:solidFill>
                  <a:srgbClr val="333333"/>
                </a:solidFill>
                <a:latin typeface="Microsoft Sans Serif"/>
                <a:cs typeface="Microsoft Sans Serif"/>
              </a:rPr>
              <a:t>of</a:t>
            </a:r>
            <a:r>
              <a:rPr lang="en-US" sz="2400" spc="20" dirty="0" smtClean="0">
                <a:solidFill>
                  <a:srgbClr val="333333"/>
                </a:solidFill>
                <a:latin typeface="Microsoft Sans Serif"/>
                <a:cs typeface="Microsoft Sans Serif"/>
              </a:rPr>
              <a:t> </a:t>
            </a:r>
            <a:r>
              <a:rPr lang="en-US" sz="2400" spc="3" dirty="0" smtClean="0">
                <a:solidFill>
                  <a:srgbClr val="333333"/>
                </a:solidFill>
                <a:latin typeface="Microsoft Sans Serif"/>
                <a:cs typeface="Microsoft Sans Serif"/>
              </a:rPr>
              <a:t>pain</a:t>
            </a:r>
            <a:r>
              <a:rPr lang="en-US" sz="2400" spc="20" dirty="0" smtClean="0">
                <a:solidFill>
                  <a:srgbClr val="333333"/>
                </a:solidFill>
                <a:latin typeface="Microsoft Sans Serif"/>
                <a:cs typeface="Microsoft Sans Serif"/>
              </a:rPr>
              <a:t> </a:t>
            </a:r>
            <a:r>
              <a:rPr lang="en-US" sz="2400" spc="7" dirty="0" smtClean="0">
                <a:solidFill>
                  <a:srgbClr val="333333"/>
                </a:solidFill>
                <a:latin typeface="Microsoft Sans Serif"/>
                <a:cs typeface="Microsoft Sans Serif"/>
              </a:rPr>
              <a:t>at</a:t>
            </a:r>
            <a:r>
              <a:rPr lang="en-US" sz="2400" spc="20" dirty="0" smtClean="0">
                <a:solidFill>
                  <a:srgbClr val="333333"/>
                </a:solidFill>
                <a:latin typeface="Microsoft Sans Serif"/>
                <a:cs typeface="Microsoft Sans Serif"/>
              </a:rPr>
              <a:t> </a:t>
            </a:r>
            <a:r>
              <a:rPr lang="en-US" sz="2400" spc="10" dirty="0" smtClean="0">
                <a:solidFill>
                  <a:srgbClr val="333333"/>
                </a:solidFill>
                <a:latin typeface="Microsoft Sans Serif"/>
                <a:cs typeface="Microsoft Sans Serif"/>
              </a:rPr>
              <a:t>some</a:t>
            </a:r>
            <a:r>
              <a:rPr lang="en-US" sz="2400" spc="20" dirty="0" smtClean="0">
                <a:solidFill>
                  <a:srgbClr val="333333"/>
                </a:solidFill>
                <a:latin typeface="Microsoft Sans Serif"/>
                <a:cs typeface="Microsoft Sans Serif"/>
              </a:rPr>
              <a:t> </a:t>
            </a:r>
            <a:r>
              <a:rPr lang="en-US" sz="2400" spc="3" dirty="0" smtClean="0">
                <a:solidFill>
                  <a:srgbClr val="333333"/>
                </a:solidFill>
                <a:latin typeface="Microsoft Sans Serif"/>
                <a:cs typeface="Microsoft Sans Serif"/>
              </a:rPr>
              <a:t>point</a:t>
            </a:r>
          </a:p>
          <a:p>
            <a:pPr marL="8536" marR="373009">
              <a:lnSpc>
                <a:spcPts val="1472"/>
              </a:lnSpc>
              <a:spcBef>
                <a:spcPts val="325"/>
              </a:spcBef>
              <a:tabLst>
                <a:tab pos="201442" algn="l"/>
              </a:tabLst>
            </a:pPr>
            <a:endParaRPr lang="en-US" sz="2400" dirty="0" smtClean="0">
              <a:latin typeface="Microsoft Sans Serif"/>
              <a:cs typeface="Microsoft Sans Serif"/>
            </a:endParaRPr>
          </a:p>
          <a:p>
            <a:pPr marL="8536" marR="3414">
              <a:lnSpc>
                <a:spcPts val="1472"/>
              </a:lnSpc>
              <a:spcBef>
                <a:spcPts val="726"/>
              </a:spcBef>
              <a:buAutoNum type="arabicPeriod"/>
              <a:tabLst>
                <a:tab pos="198881" algn="l"/>
              </a:tabLst>
            </a:pPr>
            <a:r>
              <a:rPr lang="en-US" sz="2400" dirty="0">
                <a:latin typeface="Microsoft Sans Serif"/>
                <a:cs typeface="Microsoft Sans Serif"/>
              </a:rPr>
              <a:t>Renal</a:t>
            </a:r>
            <a:r>
              <a:rPr lang="en-US" sz="2400" spc="-64" dirty="0">
                <a:latin typeface="Microsoft Sans Serif"/>
                <a:cs typeface="Microsoft Sans Serif"/>
              </a:rPr>
              <a:t> </a:t>
            </a:r>
            <a:r>
              <a:rPr lang="en-US" sz="2400" spc="-3" dirty="0">
                <a:latin typeface="Microsoft Sans Serif"/>
                <a:cs typeface="Microsoft Sans Serif"/>
              </a:rPr>
              <a:t>failure</a:t>
            </a:r>
            <a:r>
              <a:rPr lang="en-US" sz="2400" spc="-60" dirty="0">
                <a:latin typeface="Microsoft Sans Serif"/>
                <a:cs typeface="Microsoft Sans Serif"/>
              </a:rPr>
              <a:t> </a:t>
            </a:r>
            <a:r>
              <a:rPr lang="en-US" sz="2400" spc="-3" dirty="0">
                <a:latin typeface="Microsoft Sans Serif"/>
                <a:cs typeface="Microsoft Sans Serif"/>
              </a:rPr>
              <a:t>(late</a:t>
            </a:r>
            <a:r>
              <a:rPr lang="en-US" sz="2400" spc="-60" dirty="0">
                <a:latin typeface="Microsoft Sans Serif"/>
                <a:cs typeface="Microsoft Sans Serif"/>
              </a:rPr>
              <a:t> </a:t>
            </a:r>
            <a:r>
              <a:rPr lang="en-US" sz="2400" spc="-3" dirty="0">
                <a:latin typeface="Microsoft Sans Serif"/>
                <a:cs typeface="Microsoft Sans Serif"/>
              </a:rPr>
              <a:t>in</a:t>
            </a:r>
            <a:r>
              <a:rPr lang="en-US" sz="2400" spc="-64" dirty="0">
                <a:latin typeface="Microsoft Sans Serif"/>
                <a:cs typeface="Microsoft Sans Serif"/>
              </a:rPr>
              <a:t> </a:t>
            </a:r>
            <a:r>
              <a:rPr lang="en-US" sz="2400" dirty="0">
                <a:latin typeface="Microsoft Sans Serif"/>
                <a:cs typeface="Microsoft Sans Serif"/>
              </a:rPr>
              <a:t>the</a:t>
            </a:r>
            <a:r>
              <a:rPr lang="en-US" sz="2400" spc="-60" dirty="0">
                <a:latin typeface="Microsoft Sans Serif"/>
                <a:cs typeface="Microsoft Sans Serif"/>
              </a:rPr>
              <a:t> </a:t>
            </a:r>
            <a:r>
              <a:rPr lang="en-US" sz="2400" dirty="0">
                <a:latin typeface="Microsoft Sans Serif"/>
                <a:cs typeface="Microsoft Sans Serif"/>
              </a:rPr>
              <a:t>disease)</a:t>
            </a:r>
            <a:r>
              <a:rPr lang="en-US" sz="2400" spc="-60" dirty="0">
                <a:latin typeface="Microsoft Sans Serif"/>
                <a:cs typeface="Microsoft Sans Serif"/>
              </a:rPr>
              <a:t> </a:t>
            </a:r>
            <a:r>
              <a:rPr lang="en-US" sz="2400" spc="3" dirty="0">
                <a:latin typeface="Microsoft Sans Serif"/>
                <a:cs typeface="Microsoft Sans Serif"/>
              </a:rPr>
              <a:t>-</a:t>
            </a:r>
            <a:r>
              <a:rPr lang="en-US" sz="2400" spc="235" dirty="0">
                <a:latin typeface="Microsoft Sans Serif"/>
                <a:cs typeface="Microsoft Sans Serif"/>
              </a:rPr>
              <a:t> </a:t>
            </a:r>
            <a:r>
              <a:rPr lang="en-US" sz="2400" spc="10" dirty="0" smtClean="0">
                <a:solidFill>
                  <a:srgbClr val="333333"/>
                </a:solidFill>
                <a:latin typeface="Microsoft Sans Serif"/>
                <a:cs typeface="Microsoft Sans Serif"/>
              </a:rPr>
              <a:t>once</a:t>
            </a:r>
            <a:r>
              <a:rPr lang="en-US" sz="2400" spc="24" dirty="0" smtClean="0">
                <a:solidFill>
                  <a:srgbClr val="333333"/>
                </a:solidFill>
                <a:latin typeface="Microsoft Sans Serif"/>
                <a:cs typeface="Microsoft Sans Serif"/>
              </a:rPr>
              <a:t> </a:t>
            </a:r>
            <a:r>
              <a:rPr lang="en-US" sz="2400" spc="3" dirty="0" smtClean="0">
                <a:solidFill>
                  <a:srgbClr val="333333"/>
                </a:solidFill>
                <a:latin typeface="Microsoft Sans Serif"/>
                <a:cs typeface="Microsoft Sans Serif"/>
              </a:rPr>
              <a:t>renal</a:t>
            </a:r>
            <a:r>
              <a:rPr lang="en-US" sz="2400" spc="24" dirty="0" smtClean="0">
                <a:solidFill>
                  <a:srgbClr val="333333"/>
                </a:solidFill>
                <a:latin typeface="Microsoft Sans Serif"/>
                <a:cs typeface="Microsoft Sans Serif"/>
              </a:rPr>
              <a:t> </a:t>
            </a:r>
            <a:r>
              <a:rPr lang="en-US" sz="2400" spc="3" dirty="0" smtClean="0">
                <a:solidFill>
                  <a:srgbClr val="333333"/>
                </a:solidFill>
                <a:latin typeface="Microsoft Sans Serif"/>
                <a:cs typeface="Microsoft Sans Serif"/>
              </a:rPr>
              <a:t>failure</a:t>
            </a:r>
            <a:r>
              <a:rPr lang="en-US" sz="2400" spc="24" dirty="0" smtClean="0">
                <a:solidFill>
                  <a:srgbClr val="333333"/>
                </a:solidFill>
                <a:latin typeface="Microsoft Sans Serif"/>
                <a:cs typeface="Microsoft Sans Serif"/>
              </a:rPr>
              <a:t> </a:t>
            </a:r>
            <a:r>
              <a:rPr lang="en-US" sz="2400" spc="7" dirty="0" smtClean="0">
                <a:solidFill>
                  <a:srgbClr val="333333"/>
                </a:solidFill>
                <a:latin typeface="Microsoft Sans Serif"/>
                <a:cs typeface="Microsoft Sans Serif"/>
              </a:rPr>
              <a:t>sets</a:t>
            </a:r>
            <a:r>
              <a:rPr lang="en-US" sz="2400" spc="24" dirty="0" smtClean="0">
                <a:solidFill>
                  <a:srgbClr val="333333"/>
                </a:solidFill>
                <a:latin typeface="Microsoft Sans Serif"/>
                <a:cs typeface="Microsoft Sans Serif"/>
              </a:rPr>
              <a:t> </a:t>
            </a:r>
            <a:r>
              <a:rPr lang="en-US" sz="2400" spc="3" dirty="0" smtClean="0">
                <a:solidFill>
                  <a:srgbClr val="333333"/>
                </a:solidFill>
                <a:latin typeface="Microsoft Sans Serif"/>
                <a:cs typeface="Microsoft Sans Serif"/>
              </a:rPr>
              <a:t>in,</a:t>
            </a:r>
            <a:r>
              <a:rPr lang="en-US" sz="2400" spc="24" dirty="0" smtClean="0">
                <a:solidFill>
                  <a:srgbClr val="333333"/>
                </a:solidFill>
                <a:latin typeface="Microsoft Sans Serif"/>
                <a:cs typeface="Microsoft Sans Serif"/>
              </a:rPr>
              <a:t> </a:t>
            </a:r>
            <a:r>
              <a:rPr lang="en-US" sz="2400" spc="7" dirty="0" smtClean="0">
                <a:solidFill>
                  <a:srgbClr val="333333"/>
                </a:solidFill>
                <a:latin typeface="Microsoft Sans Serif"/>
                <a:cs typeface="Microsoft Sans Serif"/>
              </a:rPr>
              <a:t>almost</a:t>
            </a:r>
            <a:r>
              <a:rPr lang="en-US" sz="2400" spc="20" dirty="0" smtClean="0">
                <a:solidFill>
                  <a:srgbClr val="333333"/>
                </a:solidFill>
                <a:latin typeface="Microsoft Sans Serif"/>
                <a:cs typeface="Microsoft Sans Serif"/>
              </a:rPr>
              <a:t> </a:t>
            </a:r>
            <a:r>
              <a:rPr lang="en-US" sz="2400" dirty="0" smtClean="0">
                <a:solidFill>
                  <a:srgbClr val="333333"/>
                </a:solidFill>
                <a:latin typeface="Microsoft Sans Serif"/>
                <a:cs typeface="Microsoft Sans Serif"/>
              </a:rPr>
              <a:t>all</a:t>
            </a:r>
            <a:r>
              <a:rPr lang="en-US" sz="2400" spc="24" dirty="0" smtClean="0">
                <a:solidFill>
                  <a:srgbClr val="333333"/>
                </a:solidFill>
                <a:latin typeface="Microsoft Sans Serif"/>
                <a:cs typeface="Microsoft Sans Serif"/>
              </a:rPr>
              <a:t> </a:t>
            </a:r>
          </a:p>
          <a:p>
            <a:pPr marL="8536" marR="3414">
              <a:lnSpc>
                <a:spcPts val="1472"/>
              </a:lnSpc>
              <a:spcBef>
                <a:spcPts val="726"/>
              </a:spcBef>
              <a:tabLst>
                <a:tab pos="198881" algn="l"/>
              </a:tabLst>
            </a:pPr>
            <a:r>
              <a:rPr lang="en-US" sz="2400" spc="3" dirty="0" smtClean="0">
                <a:solidFill>
                  <a:srgbClr val="333333"/>
                </a:solidFill>
                <a:latin typeface="Microsoft Sans Serif"/>
                <a:cs typeface="Microsoft Sans Serif"/>
              </a:rPr>
              <a:t>patients </a:t>
            </a:r>
            <a:r>
              <a:rPr lang="en-US" sz="2400" spc="-336" dirty="0" smtClean="0">
                <a:solidFill>
                  <a:srgbClr val="333333"/>
                </a:solidFill>
                <a:latin typeface="Microsoft Sans Serif"/>
                <a:cs typeface="Microsoft Sans Serif"/>
              </a:rPr>
              <a:t> </a:t>
            </a:r>
            <a:r>
              <a:rPr lang="en-US" sz="2400" spc="7" dirty="0" smtClean="0">
                <a:solidFill>
                  <a:srgbClr val="333333"/>
                </a:solidFill>
                <a:latin typeface="Microsoft Sans Serif"/>
                <a:cs typeface="Microsoft Sans Serif"/>
              </a:rPr>
              <a:t>develop</a:t>
            </a:r>
            <a:r>
              <a:rPr lang="en-US" sz="2400" spc="17" dirty="0" smtClean="0">
                <a:solidFill>
                  <a:srgbClr val="333333"/>
                </a:solidFill>
                <a:latin typeface="Microsoft Sans Serif"/>
                <a:cs typeface="Microsoft Sans Serif"/>
              </a:rPr>
              <a:t> </a:t>
            </a:r>
            <a:r>
              <a:rPr lang="en-US" sz="2400" u="heavy" spc="7" dirty="0" smtClean="0">
                <a:solidFill>
                  <a:srgbClr val="333333"/>
                </a:solidFill>
                <a:uFill>
                  <a:solidFill>
                    <a:srgbClr val="333333"/>
                  </a:solidFill>
                </a:uFill>
                <a:latin typeface="Microsoft Sans Serif"/>
                <a:cs typeface="Microsoft Sans Serif"/>
              </a:rPr>
              <a:t>severe</a:t>
            </a:r>
            <a:r>
              <a:rPr lang="en-US" sz="2400" u="heavy" spc="20" dirty="0" smtClean="0">
                <a:solidFill>
                  <a:srgbClr val="333333"/>
                </a:solidFill>
                <a:uFill>
                  <a:solidFill>
                    <a:srgbClr val="333333"/>
                  </a:solidFill>
                </a:uFill>
                <a:latin typeface="Microsoft Sans Serif"/>
                <a:cs typeface="Microsoft Sans Serif"/>
              </a:rPr>
              <a:t> </a:t>
            </a:r>
            <a:r>
              <a:rPr lang="en-US" sz="2400" u="heavy" spc="7" dirty="0" smtClean="0">
                <a:solidFill>
                  <a:srgbClr val="333333"/>
                </a:solidFill>
                <a:uFill>
                  <a:solidFill>
                    <a:srgbClr val="333333"/>
                  </a:solidFill>
                </a:uFill>
                <a:latin typeface="Microsoft Sans Serif"/>
                <a:cs typeface="Microsoft Sans Serif"/>
              </a:rPr>
              <a:t>hypertension.</a:t>
            </a:r>
            <a:endParaRPr lang="en-US" sz="2400" dirty="0" smtClean="0">
              <a:latin typeface="Microsoft Sans Serif"/>
              <a:cs typeface="Microsoft Sans Serif"/>
            </a:endParaRPr>
          </a:p>
          <a:p>
            <a:pPr marL="8536">
              <a:spcBef>
                <a:spcPts val="484"/>
              </a:spcBef>
            </a:pPr>
            <a:r>
              <a:rPr lang="en-US" sz="2400" spc="-7" dirty="0" smtClean="0">
                <a:latin typeface="Microsoft Sans Serif"/>
                <a:cs typeface="Microsoft Sans Serif"/>
              </a:rPr>
              <a:t>This</a:t>
            </a:r>
            <a:r>
              <a:rPr lang="en-US" sz="2400" spc="-57" dirty="0" smtClean="0">
                <a:latin typeface="Microsoft Sans Serif"/>
                <a:cs typeface="Microsoft Sans Serif"/>
              </a:rPr>
              <a:t> </a:t>
            </a:r>
            <a:r>
              <a:rPr lang="en-US" sz="2400" spc="-7" dirty="0" smtClean="0">
                <a:latin typeface="Microsoft Sans Serif"/>
                <a:cs typeface="Microsoft Sans Serif"/>
              </a:rPr>
              <a:t>may</a:t>
            </a:r>
            <a:r>
              <a:rPr lang="en-US" sz="2400" spc="-57" dirty="0" smtClean="0">
                <a:latin typeface="Microsoft Sans Serif"/>
                <a:cs typeface="Microsoft Sans Serif"/>
              </a:rPr>
              <a:t> </a:t>
            </a:r>
            <a:r>
              <a:rPr lang="en-US" sz="2400" spc="-7" dirty="0" smtClean="0">
                <a:latin typeface="Microsoft Sans Serif"/>
                <a:cs typeface="Microsoft Sans Serif"/>
              </a:rPr>
              <a:t>be</a:t>
            </a:r>
            <a:r>
              <a:rPr lang="en-US" sz="2400" spc="-57" dirty="0" smtClean="0">
                <a:latin typeface="Microsoft Sans Serif"/>
                <a:cs typeface="Microsoft Sans Serif"/>
              </a:rPr>
              <a:t> </a:t>
            </a:r>
            <a:r>
              <a:rPr lang="en-US" sz="2400" spc="-7" dirty="0" smtClean="0">
                <a:latin typeface="Microsoft Sans Serif"/>
                <a:cs typeface="Microsoft Sans Serif"/>
              </a:rPr>
              <a:t>marked</a:t>
            </a:r>
            <a:r>
              <a:rPr lang="en-US" sz="2400" spc="-54" dirty="0" smtClean="0">
                <a:latin typeface="Microsoft Sans Serif"/>
                <a:cs typeface="Microsoft Sans Serif"/>
              </a:rPr>
              <a:t> </a:t>
            </a:r>
            <a:r>
              <a:rPr lang="en-US" sz="2400" spc="-7" dirty="0" smtClean="0">
                <a:latin typeface="Microsoft Sans Serif"/>
                <a:cs typeface="Microsoft Sans Serif"/>
              </a:rPr>
              <a:t>by</a:t>
            </a:r>
            <a:r>
              <a:rPr lang="en-US" sz="2400" spc="-57" dirty="0" smtClean="0">
                <a:latin typeface="Microsoft Sans Serif"/>
                <a:cs typeface="Microsoft Sans Serif"/>
              </a:rPr>
              <a:t> </a:t>
            </a:r>
            <a:r>
              <a:rPr lang="en-US" sz="2400" spc="-7" dirty="0" smtClean="0">
                <a:latin typeface="Microsoft Sans Serif"/>
                <a:cs typeface="Microsoft Sans Serif"/>
              </a:rPr>
              <a:t>symptoms</a:t>
            </a:r>
            <a:r>
              <a:rPr lang="en-US" sz="2400" spc="-57" dirty="0" smtClean="0">
                <a:latin typeface="Microsoft Sans Serif"/>
                <a:cs typeface="Microsoft Sans Serif"/>
              </a:rPr>
              <a:t> </a:t>
            </a:r>
            <a:r>
              <a:rPr lang="en-US" sz="2400" spc="-7" dirty="0" smtClean="0">
                <a:latin typeface="Microsoft Sans Serif"/>
                <a:cs typeface="Microsoft Sans Serif"/>
              </a:rPr>
              <a:t>such</a:t>
            </a:r>
            <a:r>
              <a:rPr lang="en-US" sz="2400" spc="-54" dirty="0" smtClean="0">
                <a:latin typeface="Microsoft Sans Serif"/>
                <a:cs typeface="Microsoft Sans Serif"/>
              </a:rPr>
              <a:t> </a:t>
            </a:r>
            <a:r>
              <a:rPr lang="en-US" sz="2400" spc="-7" dirty="0" smtClean="0">
                <a:latin typeface="Microsoft Sans Serif"/>
                <a:cs typeface="Microsoft Sans Serif"/>
              </a:rPr>
              <a:t>as</a:t>
            </a:r>
            <a:r>
              <a:rPr lang="en-US" sz="2400" spc="-57" dirty="0" smtClean="0">
                <a:latin typeface="Microsoft Sans Serif"/>
                <a:cs typeface="Microsoft Sans Serif"/>
              </a:rPr>
              <a:t> </a:t>
            </a:r>
            <a:r>
              <a:rPr lang="en-US" sz="2400" spc="-7" dirty="0" smtClean="0">
                <a:latin typeface="Microsoft Sans Serif"/>
                <a:cs typeface="Microsoft Sans Serif"/>
              </a:rPr>
              <a:t>dizziness,</a:t>
            </a:r>
            <a:r>
              <a:rPr lang="en-US" sz="2400" spc="-57" dirty="0" smtClean="0">
                <a:latin typeface="Microsoft Sans Serif"/>
                <a:cs typeface="Microsoft Sans Serif"/>
              </a:rPr>
              <a:t> </a:t>
            </a:r>
            <a:r>
              <a:rPr lang="en-US" sz="2400" spc="-7" dirty="0" smtClean="0">
                <a:latin typeface="Microsoft Sans Serif"/>
                <a:cs typeface="Microsoft Sans Serif"/>
              </a:rPr>
              <a:t>vomiting,</a:t>
            </a:r>
            <a:r>
              <a:rPr lang="en-US" sz="2400" spc="-57" dirty="0" smtClean="0">
                <a:latin typeface="Microsoft Sans Serif"/>
                <a:cs typeface="Microsoft Sans Serif"/>
              </a:rPr>
              <a:t> </a:t>
            </a:r>
            <a:r>
              <a:rPr lang="en-US" sz="2400" spc="-7" dirty="0" smtClean="0">
                <a:latin typeface="Microsoft Sans Serif"/>
                <a:cs typeface="Microsoft Sans Serif"/>
              </a:rPr>
              <a:t>dyspnea</a:t>
            </a:r>
            <a:r>
              <a:rPr lang="en-US" sz="2400" spc="-54" dirty="0" smtClean="0">
                <a:latin typeface="Microsoft Sans Serif"/>
                <a:cs typeface="Microsoft Sans Serif"/>
              </a:rPr>
              <a:t> </a:t>
            </a:r>
            <a:r>
              <a:rPr lang="en-US" sz="2400" spc="-7" dirty="0" smtClean="0">
                <a:latin typeface="Microsoft Sans Serif"/>
                <a:cs typeface="Microsoft Sans Serif"/>
              </a:rPr>
              <a:t>and</a:t>
            </a:r>
            <a:r>
              <a:rPr lang="en-US" sz="2400" spc="-57" dirty="0" smtClean="0">
                <a:latin typeface="Microsoft Sans Serif"/>
                <a:cs typeface="Microsoft Sans Serif"/>
              </a:rPr>
              <a:t> </a:t>
            </a:r>
            <a:r>
              <a:rPr lang="en-US" sz="2400" spc="-7" dirty="0" smtClean="0">
                <a:latin typeface="Microsoft Sans Serif"/>
                <a:cs typeface="Microsoft Sans Serif"/>
              </a:rPr>
              <a:t>headache.</a:t>
            </a:r>
            <a:endParaRPr lang="en-US" sz="2400" dirty="0" smtClean="0">
              <a:latin typeface="Microsoft Sans Serif"/>
              <a:cs typeface="Microsoft Sans Serif"/>
            </a:endParaRPr>
          </a:p>
          <a:p>
            <a:pPr marL="195040" indent="-186931">
              <a:spcBef>
                <a:spcPts val="514"/>
              </a:spcBef>
              <a:buAutoNum type="arabicPeriod" startAt="3"/>
              <a:tabLst>
                <a:tab pos="195467" algn="l"/>
                <a:tab pos="1406252" algn="l"/>
              </a:tabLst>
            </a:pPr>
            <a:r>
              <a:rPr lang="en-US" sz="2400" spc="3" dirty="0" smtClean="0">
                <a:latin typeface="Microsoft Sans Serif"/>
                <a:cs typeface="Microsoft Sans Serif"/>
              </a:rPr>
              <a:t>Kidney</a:t>
            </a:r>
            <a:r>
              <a:rPr lang="en-US" sz="2400" spc="-40" dirty="0" smtClean="0">
                <a:latin typeface="Microsoft Sans Serif"/>
                <a:cs typeface="Microsoft Sans Serif"/>
              </a:rPr>
              <a:t> </a:t>
            </a:r>
            <a:r>
              <a:rPr lang="en-US" sz="2400" spc="7" dirty="0" smtClean="0">
                <a:latin typeface="Microsoft Sans Serif"/>
                <a:cs typeface="Microsoft Sans Serif"/>
              </a:rPr>
              <a:t>stones	</a:t>
            </a:r>
            <a:r>
              <a:rPr lang="en-US" sz="2400" spc="7" dirty="0">
                <a:latin typeface="Microsoft Sans Serif"/>
                <a:cs typeface="Microsoft Sans Serif"/>
              </a:rPr>
              <a:t>-</a:t>
            </a:r>
            <a:r>
              <a:rPr lang="en-US" sz="2400" spc="-34" dirty="0">
                <a:latin typeface="Microsoft Sans Serif"/>
                <a:cs typeface="Microsoft Sans Serif"/>
              </a:rPr>
              <a:t> </a:t>
            </a:r>
            <a:r>
              <a:rPr lang="en-US" sz="2400" spc="13" dirty="0" smtClean="0">
                <a:latin typeface="Microsoft Sans Serif"/>
                <a:cs typeface="Microsoft Sans Serif"/>
              </a:rPr>
              <a:t>Up</a:t>
            </a:r>
            <a:r>
              <a:rPr lang="en-US" sz="2400" spc="-47" dirty="0" smtClean="0">
                <a:latin typeface="Microsoft Sans Serif"/>
                <a:cs typeface="Microsoft Sans Serif"/>
              </a:rPr>
              <a:t> </a:t>
            </a:r>
            <a:r>
              <a:rPr lang="en-US" sz="2400" spc="7" dirty="0" smtClean="0">
                <a:latin typeface="Microsoft Sans Serif"/>
                <a:cs typeface="Microsoft Sans Serif"/>
              </a:rPr>
              <a:t>to</a:t>
            </a:r>
            <a:r>
              <a:rPr lang="en-US" sz="2400" spc="-44" dirty="0" smtClean="0">
                <a:latin typeface="Microsoft Sans Serif"/>
                <a:cs typeface="Microsoft Sans Serif"/>
              </a:rPr>
              <a:t> </a:t>
            </a:r>
            <a:r>
              <a:rPr lang="en-US" sz="2400" spc="13" dirty="0" smtClean="0">
                <a:latin typeface="Microsoft Sans Serif"/>
                <a:cs typeface="Microsoft Sans Serif"/>
              </a:rPr>
              <a:t>20%</a:t>
            </a:r>
            <a:r>
              <a:rPr lang="en-US" sz="2400" spc="-44" dirty="0" smtClean="0">
                <a:latin typeface="Microsoft Sans Serif"/>
                <a:cs typeface="Microsoft Sans Serif"/>
              </a:rPr>
              <a:t> </a:t>
            </a:r>
            <a:r>
              <a:rPr lang="en-US" sz="2400" spc="7" dirty="0" smtClean="0">
                <a:latin typeface="Microsoft Sans Serif"/>
                <a:cs typeface="Microsoft Sans Serif"/>
              </a:rPr>
              <a:t>of</a:t>
            </a:r>
            <a:r>
              <a:rPr lang="en-US" sz="2400" spc="-44" dirty="0" smtClean="0">
                <a:latin typeface="Microsoft Sans Serif"/>
                <a:cs typeface="Microsoft Sans Serif"/>
              </a:rPr>
              <a:t> </a:t>
            </a:r>
            <a:r>
              <a:rPr lang="en-US" sz="2400" spc="7" dirty="0" err="1" smtClean="0">
                <a:latin typeface="Microsoft Sans Serif"/>
                <a:cs typeface="Microsoft Sans Serif"/>
              </a:rPr>
              <a:t>patients.K</a:t>
            </a:r>
            <a:endParaRPr lang="en-US" sz="2400" dirty="0">
              <a:latin typeface="Microsoft Sans Serif"/>
              <a:cs typeface="Microsoft Sans Serif"/>
            </a:endParaRPr>
          </a:p>
        </p:txBody>
      </p:sp>
      <p:sp>
        <p:nvSpPr>
          <p:cNvPr id="5" name="Rectangle 4"/>
          <p:cNvSpPr/>
          <p:nvPr/>
        </p:nvSpPr>
        <p:spPr>
          <a:xfrm rot="10800000" flipV="1">
            <a:off x="410096" y="4601773"/>
            <a:ext cx="2673761" cy="316562"/>
          </a:xfrm>
          <a:prstGeom prst="rect">
            <a:avLst/>
          </a:prstGeom>
        </p:spPr>
        <p:txBody>
          <a:bodyPr wrap="square">
            <a:spAutoFit/>
          </a:bodyPr>
          <a:lstStyle/>
          <a:p>
            <a:pPr>
              <a:lnSpc>
                <a:spcPts val="1502"/>
              </a:lnSpc>
              <a:spcBef>
                <a:spcPts val="174"/>
              </a:spcBef>
            </a:pPr>
            <a:r>
              <a:rPr lang="en-US" sz="2800" spc="13" dirty="0">
                <a:solidFill>
                  <a:srgbClr val="FF0000"/>
                </a:solidFill>
                <a:latin typeface="Microsoft Sans Serif"/>
                <a:cs typeface="Microsoft Sans Serif"/>
              </a:rPr>
              <a:t>CVS</a:t>
            </a:r>
            <a:r>
              <a:rPr lang="en-US" sz="2800" spc="-77" dirty="0">
                <a:solidFill>
                  <a:srgbClr val="FF0000"/>
                </a:solidFill>
                <a:latin typeface="Microsoft Sans Serif"/>
                <a:cs typeface="Microsoft Sans Serif"/>
              </a:rPr>
              <a:t> </a:t>
            </a:r>
            <a:r>
              <a:rPr lang="en-US" sz="2800" spc="71" dirty="0">
                <a:solidFill>
                  <a:srgbClr val="FF0000"/>
                </a:solidFill>
                <a:latin typeface="Microsoft Sans Serif"/>
                <a:cs typeface="Microsoft Sans Serif"/>
              </a:rPr>
              <a:t>problems:</a:t>
            </a:r>
            <a:endParaRPr lang="en-US" sz="2800" dirty="0">
              <a:latin typeface="Microsoft Sans Serif"/>
              <a:cs typeface="Microsoft Sans Serif"/>
            </a:endParaRPr>
          </a:p>
        </p:txBody>
      </p:sp>
      <p:sp>
        <p:nvSpPr>
          <p:cNvPr id="6" name="Rectangle 5"/>
          <p:cNvSpPr/>
          <p:nvPr/>
        </p:nvSpPr>
        <p:spPr>
          <a:xfrm>
            <a:off x="476596" y="5102172"/>
            <a:ext cx="9282546" cy="1264449"/>
          </a:xfrm>
          <a:prstGeom prst="rect">
            <a:avLst/>
          </a:prstGeom>
        </p:spPr>
        <p:txBody>
          <a:bodyPr wrap="square">
            <a:spAutoFit/>
          </a:bodyPr>
          <a:lstStyle/>
          <a:p>
            <a:pPr marL="200161" indent="-192053">
              <a:spcBef>
                <a:spcPts val="591"/>
              </a:spcBef>
              <a:buAutoNum type="arabicPeriod"/>
              <a:tabLst>
                <a:tab pos="200588" algn="l"/>
              </a:tabLst>
            </a:pPr>
            <a:r>
              <a:rPr lang="en-US" sz="2400" spc="7" dirty="0">
                <a:latin typeface="Microsoft Sans Serif"/>
                <a:cs typeface="Microsoft Sans Serif"/>
              </a:rPr>
              <a:t>Heart</a:t>
            </a:r>
            <a:r>
              <a:rPr lang="en-US" sz="2400" spc="-54" dirty="0">
                <a:latin typeface="Microsoft Sans Serif"/>
                <a:cs typeface="Microsoft Sans Serif"/>
              </a:rPr>
              <a:t> </a:t>
            </a:r>
            <a:r>
              <a:rPr lang="en-US" sz="2400" spc="3" dirty="0">
                <a:latin typeface="Microsoft Sans Serif"/>
                <a:cs typeface="Microsoft Sans Serif"/>
              </a:rPr>
              <a:t>valve</a:t>
            </a:r>
            <a:r>
              <a:rPr lang="en-US" sz="2400" spc="-54" dirty="0">
                <a:latin typeface="Microsoft Sans Serif"/>
                <a:cs typeface="Microsoft Sans Serif"/>
              </a:rPr>
              <a:t> </a:t>
            </a:r>
            <a:r>
              <a:rPr lang="en-US" sz="2400" spc="3" dirty="0">
                <a:latin typeface="Microsoft Sans Serif"/>
                <a:cs typeface="Microsoft Sans Serif"/>
              </a:rPr>
              <a:t>abnormalities</a:t>
            </a:r>
            <a:r>
              <a:rPr lang="en-US" sz="2400" spc="-54" dirty="0">
                <a:latin typeface="Microsoft Sans Serif"/>
                <a:cs typeface="Microsoft Sans Serif"/>
              </a:rPr>
              <a:t> </a:t>
            </a:r>
            <a:r>
              <a:rPr lang="en-US" sz="2400" spc="3" dirty="0">
                <a:latin typeface="Microsoft Sans Serif"/>
                <a:cs typeface="Microsoft Sans Serif"/>
              </a:rPr>
              <a:t>(especially</a:t>
            </a:r>
            <a:r>
              <a:rPr lang="en-US" sz="2400" spc="-54" dirty="0">
                <a:latin typeface="Microsoft Sans Serif"/>
                <a:cs typeface="Microsoft Sans Serif"/>
              </a:rPr>
              <a:t> </a:t>
            </a:r>
            <a:r>
              <a:rPr lang="en-US" sz="2400" spc="3" dirty="0">
                <a:latin typeface="Microsoft Sans Serif"/>
                <a:cs typeface="Microsoft Sans Serif"/>
              </a:rPr>
              <a:t>mitral</a:t>
            </a:r>
            <a:r>
              <a:rPr lang="en-US" sz="2400" spc="-54" dirty="0">
                <a:latin typeface="Microsoft Sans Serif"/>
                <a:cs typeface="Microsoft Sans Serif"/>
              </a:rPr>
              <a:t> </a:t>
            </a:r>
            <a:r>
              <a:rPr lang="en-US" sz="2400" spc="3" dirty="0">
                <a:latin typeface="Microsoft Sans Serif"/>
                <a:cs typeface="Microsoft Sans Serif"/>
              </a:rPr>
              <a:t>valve</a:t>
            </a:r>
            <a:r>
              <a:rPr lang="en-US" sz="2400" spc="-54" dirty="0">
                <a:latin typeface="Microsoft Sans Serif"/>
                <a:cs typeface="Microsoft Sans Serif"/>
              </a:rPr>
              <a:t> </a:t>
            </a:r>
            <a:r>
              <a:rPr lang="en-US" sz="2400" spc="3" dirty="0">
                <a:latin typeface="Microsoft Sans Serif"/>
                <a:cs typeface="Microsoft Sans Serif"/>
              </a:rPr>
              <a:t>prolapse)</a:t>
            </a:r>
            <a:endParaRPr lang="en-US" sz="2400" dirty="0">
              <a:latin typeface="Microsoft Sans Serif"/>
              <a:cs typeface="Microsoft Sans Serif"/>
            </a:endParaRPr>
          </a:p>
          <a:p>
            <a:pPr marL="201015" indent="-192906">
              <a:spcBef>
                <a:spcPts val="538"/>
              </a:spcBef>
              <a:buAutoNum type="arabicPeriod"/>
              <a:tabLst>
                <a:tab pos="201442" algn="l"/>
              </a:tabLst>
            </a:pPr>
            <a:r>
              <a:rPr lang="en-US" sz="2400" spc="7" dirty="0">
                <a:latin typeface="Microsoft Sans Serif"/>
                <a:cs typeface="Microsoft Sans Serif"/>
              </a:rPr>
              <a:t>Intracerebral</a:t>
            </a:r>
            <a:r>
              <a:rPr lang="en-US" sz="2400" spc="-54" dirty="0">
                <a:latin typeface="Microsoft Sans Serif"/>
                <a:cs typeface="Microsoft Sans Serif"/>
              </a:rPr>
              <a:t> </a:t>
            </a:r>
            <a:r>
              <a:rPr lang="en-US" sz="2400" spc="10" dirty="0">
                <a:latin typeface="Microsoft Sans Serif"/>
                <a:cs typeface="Microsoft Sans Serif"/>
              </a:rPr>
              <a:t>berry</a:t>
            </a:r>
            <a:r>
              <a:rPr lang="en-US" sz="2400" spc="-54" dirty="0">
                <a:latin typeface="Microsoft Sans Serif"/>
                <a:cs typeface="Microsoft Sans Serif"/>
              </a:rPr>
              <a:t> </a:t>
            </a:r>
            <a:r>
              <a:rPr lang="en-US" sz="2400" spc="10" dirty="0">
                <a:latin typeface="Microsoft Sans Serif"/>
                <a:cs typeface="Microsoft Sans Serif"/>
              </a:rPr>
              <a:t>aneurysm</a:t>
            </a:r>
            <a:r>
              <a:rPr lang="en-US" sz="2400" spc="-50" dirty="0">
                <a:latin typeface="Microsoft Sans Serif"/>
                <a:cs typeface="Microsoft Sans Serif"/>
              </a:rPr>
              <a:t> </a:t>
            </a:r>
            <a:r>
              <a:rPr lang="en-US" sz="2400" spc="3" dirty="0">
                <a:latin typeface="Microsoft Sans Serif"/>
                <a:cs typeface="Microsoft Sans Serif"/>
              </a:rPr>
              <a:t>(in</a:t>
            </a:r>
            <a:r>
              <a:rPr lang="en-US" sz="2400" spc="-54" dirty="0">
                <a:latin typeface="Microsoft Sans Serif"/>
                <a:cs typeface="Microsoft Sans Serif"/>
              </a:rPr>
              <a:t> </a:t>
            </a:r>
            <a:r>
              <a:rPr lang="en-US" sz="2400" spc="17" dirty="0">
                <a:latin typeface="Microsoft Sans Serif"/>
                <a:cs typeface="Microsoft Sans Serif"/>
              </a:rPr>
              <a:t>5%</a:t>
            </a:r>
            <a:r>
              <a:rPr lang="en-US" sz="2400" spc="-50" dirty="0">
                <a:latin typeface="Microsoft Sans Serif"/>
                <a:cs typeface="Microsoft Sans Serif"/>
              </a:rPr>
              <a:t> </a:t>
            </a:r>
            <a:r>
              <a:rPr lang="en-US" sz="2400" spc="10" dirty="0">
                <a:latin typeface="Microsoft Sans Serif"/>
                <a:cs typeface="Microsoft Sans Serif"/>
              </a:rPr>
              <a:t>to</a:t>
            </a:r>
            <a:r>
              <a:rPr lang="en-US" sz="2400" spc="-54" dirty="0">
                <a:latin typeface="Microsoft Sans Serif"/>
                <a:cs typeface="Microsoft Sans Serif"/>
              </a:rPr>
              <a:t> </a:t>
            </a:r>
            <a:r>
              <a:rPr lang="en-US" sz="2400" spc="17" dirty="0">
                <a:latin typeface="Microsoft Sans Serif"/>
                <a:cs typeface="Microsoft Sans Serif"/>
              </a:rPr>
              <a:t>20%</a:t>
            </a:r>
            <a:r>
              <a:rPr lang="en-US" sz="2400" spc="-54" dirty="0">
                <a:latin typeface="Microsoft Sans Serif"/>
                <a:cs typeface="Microsoft Sans Serif"/>
              </a:rPr>
              <a:t> </a:t>
            </a:r>
            <a:r>
              <a:rPr lang="en-US" sz="2400" spc="10" dirty="0">
                <a:latin typeface="Microsoft Sans Serif"/>
                <a:cs typeface="Microsoft Sans Serif"/>
              </a:rPr>
              <a:t>of</a:t>
            </a:r>
            <a:r>
              <a:rPr lang="en-US" sz="2400" spc="-50" dirty="0">
                <a:latin typeface="Microsoft Sans Serif"/>
                <a:cs typeface="Microsoft Sans Serif"/>
              </a:rPr>
              <a:t> </a:t>
            </a:r>
            <a:r>
              <a:rPr lang="en-US" sz="2400" spc="64" dirty="0">
                <a:latin typeface="Microsoft Sans Serif"/>
                <a:cs typeface="Microsoft Sans Serif"/>
              </a:rPr>
              <a:t>cases)—most</a:t>
            </a:r>
            <a:r>
              <a:rPr lang="en-US" sz="2400" spc="-54" dirty="0">
                <a:latin typeface="Microsoft Sans Serif"/>
                <a:cs typeface="Microsoft Sans Serif"/>
              </a:rPr>
              <a:t> </a:t>
            </a:r>
            <a:r>
              <a:rPr lang="en-US" sz="2400" spc="13" dirty="0">
                <a:latin typeface="Microsoft Sans Serif"/>
                <a:cs typeface="Microsoft Sans Serif"/>
              </a:rPr>
              <a:t>do</a:t>
            </a:r>
            <a:r>
              <a:rPr lang="en-US" sz="2400" spc="-50" dirty="0">
                <a:latin typeface="Microsoft Sans Serif"/>
                <a:cs typeface="Microsoft Sans Serif"/>
              </a:rPr>
              <a:t> </a:t>
            </a:r>
            <a:r>
              <a:rPr lang="en-US" sz="2400" spc="10" dirty="0">
                <a:latin typeface="Microsoft Sans Serif"/>
                <a:cs typeface="Microsoft Sans Serif"/>
              </a:rPr>
              <a:t>not</a:t>
            </a:r>
            <a:r>
              <a:rPr lang="en-US" sz="2400" spc="-54" dirty="0">
                <a:latin typeface="Microsoft Sans Serif"/>
                <a:cs typeface="Microsoft Sans Serif"/>
              </a:rPr>
              <a:t> </a:t>
            </a:r>
            <a:r>
              <a:rPr lang="en-US" sz="2400" spc="7" dirty="0">
                <a:latin typeface="Microsoft Sans Serif"/>
                <a:cs typeface="Microsoft Sans Serif"/>
              </a:rPr>
              <a:t>rupture</a:t>
            </a:r>
            <a:endParaRPr lang="en-US" sz="2400" dirty="0">
              <a:latin typeface="Microsoft Sans Serif"/>
              <a:cs typeface="Microsoft Sans Serif"/>
            </a:endParaRPr>
          </a:p>
        </p:txBody>
      </p:sp>
      <p:pic>
        <p:nvPicPr>
          <p:cNvPr id="7" name="object 7"/>
          <p:cNvPicPr/>
          <p:nvPr/>
        </p:nvPicPr>
        <p:blipFill>
          <a:blip r:embed="rId2" cstate="print"/>
          <a:stretch>
            <a:fillRect/>
          </a:stretch>
        </p:blipFill>
        <p:spPr>
          <a:xfrm>
            <a:off x="9501289" y="3512018"/>
            <a:ext cx="2690711" cy="3044415"/>
          </a:xfrm>
          <a:prstGeom prst="rect">
            <a:avLst/>
          </a:prstGeom>
        </p:spPr>
      </p:pic>
    </p:spTree>
    <p:extLst>
      <p:ext uri="{BB962C8B-B14F-4D97-AF65-F5344CB8AC3E}">
        <p14:creationId xmlns:p14="http://schemas.microsoft.com/office/powerpoint/2010/main" val="990103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9301" y="153808"/>
            <a:ext cx="5624951" cy="688313"/>
          </a:xfrm>
          <a:prstGeom prst="rect">
            <a:avLst/>
          </a:prstGeom>
        </p:spPr>
        <p:txBody>
          <a:bodyPr vert="horz" wrap="square" lIns="0" tIns="11096" rIns="0" bIns="0" rtlCol="0" anchor="ctr">
            <a:spAutoFit/>
          </a:bodyPr>
          <a:lstStyle/>
          <a:p>
            <a:pPr marL="1983263">
              <a:lnSpc>
                <a:spcPct val="100000"/>
              </a:lnSpc>
              <a:spcBef>
                <a:spcPts val="87"/>
              </a:spcBef>
            </a:pPr>
            <a:r>
              <a:rPr b="1" spc="3" dirty="0" smtClean="0"/>
              <a:t>Complications</a:t>
            </a:r>
            <a:r>
              <a:rPr lang="en-US" spc="3" dirty="0" smtClean="0"/>
              <a:t>:</a:t>
            </a:r>
            <a:endParaRPr spc="3" dirty="0"/>
          </a:p>
        </p:txBody>
      </p:sp>
      <p:sp>
        <p:nvSpPr>
          <p:cNvPr id="3" name="object 3"/>
          <p:cNvSpPr txBox="1"/>
          <p:nvPr/>
        </p:nvSpPr>
        <p:spPr>
          <a:xfrm flipH="1">
            <a:off x="421174" y="942108"/>
            <a:ext cx="1967349" cy="219077"/>
          </a:xfrm>
          <a:prstGeom prst="rect">
            <a:avLst/>
          </a:prstGeom>
          <a:solidFill>
            <a:srgbClr val="FFFF00"/>
          </a:solidFill>
        </p:spPr>
        <p:txBody>
          <a:bodyPr vert="horz" wrap="square" lIns="0" tIns="26458" rIns="0" bIns="0" rtlCol="0">
            <a:spAutoFit/>
          </a:bodyPr>
          <a:lstStyle/>
          <a:p>
            <a:pPr>
              <a:lnSpc>
                <a:spcPts val="1469"/>
              </a:lnSpc>
              <a:spcBef>
                <a:spcPts val="208"/>
              </a:spcBef>
            </a:pPr>
            <a:r>
              <a:rPr sz="2400" spc="7" dirty="0">
                <a:solidFill>
                  <a:srgbClr val="FF0000"/>
                </a:solidFill>
                <a:latin typeface="Microsoft Sans Serif"/>
                <a:cs typeface="Microsoft Sans Serif"/>
              </a:rPr>
              <a:t>G</a:t>
            </a:r>
            <a:r>
              <a:rPr sz="2400" spc="3" dirty="0">
                <a:solidFill>
                  <a:srgbClr val="FF0000"/>
                </a:solidFill>
                <a:latin typeface="Microsoft Sans Serif"/>
                <a:cs typeface="Microsoft Sans Serif"/>
              </a:rPr>
              <a:t>I</a:t>
            </a:r>
            <a:r>
              <a:rPr sz="2400" spc="-64" dirty="0">
                <a:solidFill>
                  <a:srgbClr val="FF0000"/>
                </a:solidFill>
                <a:latin typeface="Microsoft Sans Serif"/>
                <a:cs typeface="Microsoft Sans Serif"/>
              </a:rPr>
              <a:t> </a:t>
            </a:r>
            <a:r>
              <a:rPr sz="2400" spc="74" dirty="0">
                <a:solidFill>
                  <a:srgbClr val="FF0000"/>
                </a:solidFill>
                <a:latin typeface="Microsoft Sans Serif"/>
                <a:cs typeface="Microsoft Sans Serif"/>
              </a:rPr>
              <a:t>cysts:</a:t>
            </a:r>
            <a:endParaRPr sz="2400" dirty="0">
              <a:latin typeface="Microsoft Sans Serif"/>
              <a:cs typeface="Microsoft Sans Serif"/>
            </a:endParaRPr>
          </a:p>
        </p:txBody>
      </p:sp>
      <p:sp>
        <p:nvSpPr>
          <p:cNvPr id="4" name="object 4"/>
          <p:cNvSpPr txBox="1"/>
          <p:nvPr/>
        </p:nvSpPr>
        <p:spPr>
          <a:xfrm>
            <a:off x="421173" y="1369836"/>
            <a:ext cx="9044251" cy="2724183"/>
          </a:xfrm>
          <a:prstGeom prst="rect">
            <a:avLst/>
          </a:prstGeom>
        </p:spPr>
        <p:txBody>
          <a:bodyPr vert="horz" wrap="square" lIns="0" tIns="70842" rIns="0" bIns="0" rtlCol="0">
            <a:spAutoFit/>
          </a:bodyPr>
          <a:lstStyle/>
          <a:p>
            <a:pPr marL="196320" indent="-188212">
              <a:spcBef>
                <a:spcPts val="558"/>
              </a:spcBef>
              <a:buAutoNum type="arabicPeriod"/>
              <a:tabLst>
                <a:tab pos="196747" algn="l"/>
              </a:tabLst>
            </a:pPr>
            <a:r>
              <a:rPr sz="2400" spc="-7" dirty="0">
                <a:latin typeface="Microsoft Sans Serif"/>
                <a:cs typeface="Microsoft Sans Serif"/>
              </a:rPr>
              <a:t>Cysts</a:t>
            </a:r>
            <a:r>
              <a:rPr sz="2400" spc="-71" dirty="0">
                <a:latin typeface="Microsoft Sans Serif"/>
                <a:cs typeface="Microsoft Sans Serif"/>
              </a:rPr>
              <a:t> </a:t>
            </a:r>
            <a:r>
              <a:rPr sz="2400" spc="-10" dirty="0">
                <a:latin typeface="Microsoft Sans Serif"/>
                <a:cs typeface="Microsoft Sans Serif"/>
              </a:rPr>
              <a:t>in</a:t>
            </a:r>
            <a:r>
              <a:rPr sz="2400" spc="-67" dirty="0">
                <a:latin typeface="Microsoft Sans Serif"/>
                <a:cs typeface="Microsoft Sans Serif"/>
              </a:rPr>
              <a:t> </a:t>
            </a:r>
            <a:r>
              <a:rPr sz="2400" spc="-7" dirty="0">
                <a:latin typeface="Microsoft Sans Serif"/>
                <a:cs typeface="Microsoft Sans Serif"/>
              </a:rPr>
              <a:t>other</a:t>
            </a:r>
            <a:r>
              <a:rPr sz="2400" spc="-67" dirty="0">
                <a:latin typeface="Microsoft Sans Serif"/>
                <a:cs typeface="Microsoft Sans Serif"/>
              </a:rPr>
              <a:t> </a:t>
            </a:r>
            <a:r>
              <a:rPr sz="2400" spc="-7" dirty="0">
                <a:latin typeface="Microsoft Sans Serif"/>
                <a:cs typeface="Microsoft Sans Serif"/>
              </a:rPr>
              <a:t>organs</a:t>
            </a:r>
            <a:r>
              <a:rPr sz="2400" spc="-67" dirty="0">
                <a:latin typeface="Microsoft Sans Serif"/>
                <a:cs typeface="Microsoft Sans Serif"/>
              </a:rPr>
              <a:t> </a:t>
            </a:r>
            <a:r>
              <a:rPr sz="2400" spc="-7" dirty="0">
                <a:latin typeface="Microsoft Sans Serif"/>
                <a:cs typeface="Microsoft Sans Serif"/>
              </a:rPr>
              <a:t>(liver,</a:t>
            </a:r>
            <a:r>
              <a:rPr sz="2400" spc="-67" dirty="0">
                <a:latin typeface="Microsoft Sans Serif"/>
                <a:cs typeface="Microsoft Sans Serif"/>
              </a:rPr>
              <a:t> </a:t>
            </a:r>
            <a:r>
              <a:rPr sz="2400" spc="-7" dirty="0">
                <a:latin typeface="Microsoft Sans Serif"/>
                <a:cs typeface="Microsoft Sans Serif"/>
              </a:rPr>
              <a:t>spleen,</a:t>
            </a:r>
            <a:r>
              <a:rPr sz="2400" spc="-67" dirty="0">
                <a:latin typeface="Microsoft Sans Serif"/>
                <a:cs typeface="Microsoft Sans Serif"/>
              </a:rPr>
              <a:t> </a:t>
            </a:r>
            <a:r>
              <a:rPr sz="2400" spc="-7" dirty="0">
                <a:latin typeface="Microsoft Sans Serif"/>
                <a:cs typeface="Microsoft Sans Serif"/>
              </a:rPr>
              <a:t>pancreas,</a:t>
            </a:r>
            <a:r>
              <a:rPr sz="2400" spc="-67" dirty="0">
                <a:latin typeface="Microsoft Sans Serif"/>
                <a:cs typeface="Microsoft Sans Serif"/>
              </a:rPr>
              <a:t> </a:t>
            </a:r>
            <a:r>
              <a:rPr sz="2400" spc="-7" dirty="0">
                <a:latin typeface="Microsoft Sans Serif"/>
                <a:cs typeface="Microsoft Sans Serif"/>
              </a:rPr>
              <a:t>brain)</a:t>
            </a:r>
            <a:endParaRPr sz="2400" dirty="0">
              <a:latin typeface="Microsoft Sans Serif"/>
              <a:cs typeface="Microsoft Sans Serif"/>
            </a:endParaRPr>
          </a:p>
          <a:p>
            <a:pPr marL="8536" marR="3414">
              <a:lnSpc>
                <a:spcPct val="95500"/>
              </a:lnSpc>
              <a:spcBef>
                <a:spcPts val="581"/>
              </a:spcBef>
              <a:buAutoNum type="arabicPeriod"/>
              <a:tabLst>
                <a:tab pos="201869" algn="l"/>
                <a:tab pos="1857789" algn="l"/>
              </a:tabLst>
            </a:pPr>
            <a:r>
              <a:rPr sz="2400" spc="-7" dirty="0">
                <a:latin typeface="Microsoft Sans Serif"/>
                <a:cs typeface="Microsoft Sans Serif"/>
              </a:rPr>
              <a:t>Diverticula</a:t>
            </a:r>
            <a:r>
              <a:rPr sz="2400" spc="-57" dirty="0">
                <a:latin typeface="Microsoft Sans Serif"/>
                <a:cs typeface="Microsoft Sans Serif"/>
              </a:rPr>
              <a:t> </a:t>
            </a:r>
            <a:r>
              <a:rPr sz="2400" spc="-7" dirty="0">
                <a:latin typeface="Microsoft Sans Serif"/>
                <a:cs typeface="Microsoft Sans Serif"/>
              </a:rPr>
              <a:t>(colon)</a:t>
            </a:r>
            <a:r>
              <a:rPr sz="2400" spc="-57" dirty="0">
                <a:latin typeface="Microsoft Sans Serif"/>
                <a:cs typeface="Microsoft Sans Serif"/>
              </a:rPr>
              <a:t> </a:t>
            </a:r>
            <a:r>
              <a:rPr sz="2400" dirty="0" smtClean="0">
                <a:latin typeface="Microsoft Sans Serif"/>
                <a:cs typeface="Microsoft Sans Serif"/>
              </a:rPr>
              <a:t>-</a:t>
            </a:r>
            <a:r>
              <a:rPr sz="2400" spc="-3" dirty="0" smtClean="0">
                <a:latin typeface="Microsoft Sans Serif"/>
                <a:cs typeface="Microsoft Sans Serif"/>
              </a:rPr>
              <a:t>may </a:t>
            </a:r>
            <a:r>
              <a:rPr sz="2400" spc="-7" dirty="0">
                <a:latin typeface="Microsoft Sans Serif"/>
                <a:cs typeface="Microsoft Sans Serif"/>
              </a:rPr>
              <a:t>lead </a:t>
            </a:r>
            <a:r>
              <a:rPr sz="2400" spc="-3" dirty="0">
                <a:latin typeface="Microsoft Sans Serif"/>
                <a:cs typeface="Microsoft Sans Serif"/>
              </a:rPr>
              <a:t>to </a:t>
            </a:r>
            <a:r>
              <a:rPr sz="2400" spc="-7" dirty="0">
                <a:latin typeface="Microsoft Sans Serif"/>
                <a:cs typeface="Microsoft Sans Serif"/>
              </a:rPr>
              <a:t>colicky pain in </a:t>
            </a:r>
            <a:r>
              <a:rPr sz="2400" spc="-3" dirty="0">
                <a:latin typeface="Microsoft Sans Serif"/>
                <a:cs typeface="Microsoft Sans Serif"/>
              </a:rPr>
              <a:t>the abdomen, </a:t>
            </a:r>
            <a:r>
              <a:rPr sz="2400" spc="-7" dirty="0">
                <a:latin typeface="Microsoft Sans Serif"/>
                <a:cs typeface="Microsoft Sans Serif"/>
              </a:rPr>
              <a:t>characteristically left- </a:t>
            </a:r>
            <a:r>
              <a:rPr sz="2400" spc="-319" dirty="0">
                <a:latin typeface="Microsoft Sans Serif"/>
                <a:cs typeface="Microsoft Sans Serif"/>
              </a:rPr>
              <a:t> </a:t>
            </a:r>
            <a:r>
              <a:rPr sz="2400" spc="3" dirty="0">
                <a:latin typeface="Microsoft Sans Serif"/>
                <a:cs typeface="Microsoft Sans Serif"/>
              </a:rPr>
              <a:t>sided,</a:t>
            </a:r>
            <a:r>
              <a:rPr sz="2400" spc="-47" dirty="0">
                <a:latin typeface="Microsoft Sans Serif"/>
                <a:cs typeface="Microsoft Sans Serif"/>
              </a:rPr>
              <a:t> </a:t>
            </a:r>
            <a:r>
              <a:rPr sz="2400" spc="3" dirty="0">
                <a:latin typeface="Microsoft Sans Serif"/>
                <a:cs typeface="Microsoft Sans Serif"/>
              </a:rPr>
              <a:t>with</a:t>
            </a:r>
            <a:r>
              <a:rPr sz="2400" spc="-47" dirty="0">
                <a:latin typeface="Microsoft Sans Serif"/>
                <a:cs typeface="Microsoft Sans Serif"/>
              </a:rPr>
              <a:t> </a:t>
            </a:r>
            <a:r>
              <a:rPr sz="2400" spc="7" dirty="0">
                <a:latin typeface="Microsoft Sans Serif"/>
                <a:cs typeface="Microsoft Sans Serif"/>
              </a:rPr>
              <a:t>bloating,</a:t>
            </a:r>
            <a:r>
              <a:rPr sz="2400" spc="-67" dirty="0">
                <a:latin typeface="Microsoft Sans Serif"/>
                <a:cs typeface="Microsoft Sans Serif"/>
              </a:rPr>
              <a:t> </a:t>
            </a:r>
            <a:r>
              <a:rPr sz="2400" dirty="0">
                <a:latin typeface="Microsoft Sans Serif"/>
                <a:cs typeface="Microsoft Sans Serif"/>
              </a:rPr>
              <a:t>at</a:t>
            </a:r>
            <a:r>
              <a:rPr sz="2400" spc="-54" dirty="0">
                <a:latin typeface="Microsoft Sans Serif"/>
                <a:cs typeface="Microsoft Sans Serif"/>
              </a:rPr>
              <a:t> </a:t>
            </a:r>
            <a:r>
              <a:rPr sz="2400" spc="-3" dirty="0">
                <a:latin typeface="Microsoft Sans Serif"/>
                <a:cs typeface="Microsoft Sans Serif"/>
              </a:rPr>
              <a:t>this</a:t>
            </a:r>
            <a:r>
              <a:rPr sz="2400" spc="-54" dirty="0">
                <a:latin typeface="Microsoft Sans Serif"/>
                <a:cs typeface="Microsoft Sans Serif"/>
              </a:rPr>
              <a:t> </a:t>
            </a:r>
            <a:r>
              <a:rPr sz="2400" dirty="0">
                <a:latin typeface="Microsoft Sans Serif"/>
                <a:cs typeface="Microsoft Sans Serif"/>
              </a:rPr>
              <a:t>stage</a:t>
            </a:r>
            <a:r>
              <a:rPr sz="2400" spc="-54" dirty="0">
                <a:latin typeface="Microsoft Sans Serif"/>
                <a:cs typeface="Microsoft Sans Serif"/>
              </a:rPr>
              <a:t> </a:t>
            </a:r>
            <a:r>
              <a:rPr sz="2400" dirty="0">
                <a:latin typeface="Microsoft Sans Serif"/>
                <a:cs typeface="Microsoft Sans Serif"/>
              </a:rPr>
              <a:t>the</a:t>
            </a:r>
            <a:r>
              <a:rPr sz="2400" spc="-54" dirty="0">
                <a:latin typeface="Microsoft Sans Serif"/>
                <a:cs typeface="Microsoft Sans Serif"/>
              </a:rPr>
              <a:t> </a:t>
            </a:r>
            <a:r>
              <a:rPr sz="2400" spc="-3" dirty="0">
                <a:latin typeface="Microsoft Sans Serif"/>
                <a:cs typeface="Microsoft Sans Serif"/>
              </a:rPr>
              <a:t>patient</a:t>
            </a:r>
            <a:r>
              <a:rPr sz="2400" spc="-50" dirty="0">
                <a:latin typeface="Microsoft Sans Serif"/>
                <a:cs typeface="Microsoft Sans Serif"/>
              </a:rPr>
              <a:t> </a:t>
            </a:r>
            <a:r>
              <a:rPr sz="2400" spc="-3" dirty="0">
                <a:latin typeface="Microsoft Sans Serif"/>
                <a:cs typeface="Microsoft Sans Serif"/>
              </a:rPr>
              <a:t>usually</a:t>
            </a:r>
            <a:r>
              <a:rPr sz="2400" spc="-54" dirty="0">
                <a:latin typeface="Microsoft Sans Serif"/>
                <a:cs typeface="Microsoft Sans Serif"/>
              </a:rPr>
              <a:t> </a:t>
            </a:r>
            <a:r>
              <a:rPr sz="2400" dirty="0">
                <a:latin typeface="Microsoft Sans Serif"/>
                <a:cs typeface="Microsoft Sans Serif"/>
              </a:rPr>
              <a:t>has</a:t>
            </a:r>
            <a:r>
              <a:rPr sz="2400" spc="-54" dirty="0">
                <a:latin typeface="Microsoft Sans Serif"/>
                <a:cs typeface="Microsoft Sans Serif"/>
              </a:rPr>
              <a:t> </a:t>
            </a:r>
            <a:r>
              <a:rPr sz="2400" dirty="0">
                <a:latin typeface="Microsoft Sans Serif"/>
                <a:cs typeface="Microsoft Sans Serif"/>
              </a:rPr>
              <a:t>end-stage</a:t>
            </a:r>
            <a:r>
              <a:rPr sz="2400" spc="-54" dirty="0">
                <a:latin typeface="Microsoft Sans Serif"/>
                <a:cs typeface="Microsoft Sans Serif"/>
              </a:rPr>
              <a:t> </a:t>
            </a:r>
            <a:r>
              <a:rPr sz="2400" spc="-3" dirty="0">
                <a:latin typeface="Microsoft Sans Serif"/>
                <a:cs typeface="Microsoft Sans Serif"/>
              </a:rPr>
              <a:t>renal</a:t>
            </a:r>
            <a:r>
              <a:rPr sz="2400" spc="-54" dirty="0">
                <a:latin typeface="Microsoft Sans Serif"/>
                <a:cs typeface="Microsoft Sans Serif"/>
              </a:rPr>
              <a:t> </a:t>
            </a:r>
            <a:r>
              <a:rPr sz="2400" spc="-3" dirty="0">
                <a:latin typeface="Microsoft Sans Serif"/>
                <a:cs typeface="Microsoft Sans Serif"/>
              </a:rPr>
              <a:t>disease.</a:t>
            </a:r>
            <a:r>
              <a:rPr sz="2400" spc="-50" dirty="0">
                <a:latin typeface="Microsoft Sans Serif"/>
                <a:cs typeface="Microsoft Sans Serif"/>
              </a:rPr>
              <a:t> </a:t>
            </a:r>
            <a:r>
              <a:rPr sz="2400" spc="-3" dirty="0">
                <a:latin typeface="Microsoft Sans Serif"/>
                <a:cs typeface="Microsoft Sans Serif"/>
              </a:rPr>
              <a:t>However, </a:t>
            </a:r>
            <a:r>
              <a:rPr sz="2400" spc="-313" dirty="0">
                <a:latin typeface="Microsoft Sans Serif"/>
                <a:cs typeface="Microsoft Sans Serif"/>
              </a:rPr>
              <a:t> </a:t>
            </a:r>
            <a:r>
              <a:rPr sz="2400" spc="-3" dirty="0">
                <a:latin typeface="Microsoft Sans Serif"/>
                <a:cs typeface="Microsoft Sans Serif"/>
              </a:rPr>
              <a:t>in </a:t>
            </a:r>
            <a:r>
              <a:rPr sz="2400" dirty="0">
                <a:latin typeface="Microsoft Sans Serif"/>
                <a:cs typeface="Microsoft Sans Serif"/>
              </a:rPr>
              <a:t>most patients the </a:t>
            </a:r>
            <a:r>
              <a:rPr sz="2400" spc="-3" dirty="0">
                <a:latin typeface="Microsoft Sans Serif"/>
                <a:cs typeface="Microsoft Sans Serif"/>
              </a:rPr>
              <a:t>condition is </a:t>
            </a:r>
            <a:r>
              <a:rPr sz="2400" dirty="0">
                <a:latin typeface="Microsoft Sans Serif"/>
                <a:cs typeface="Microsoft Sans Serif"/>
              </a:rPr>
              <a:t>asymptomatic, though </a:t>
            </a:r>
            <a:r>
              <a:rPr sz="2400" spc="-3" dirty="0">
                <a:latin typeface="Microsoft Sans Serif"/>
                <a:cs typeface="Microsoft Sans Serif"/>
              </a:rPr>
              <a:t>it </a:t>
            </a:r>
            <a:r>
              <a:rPr sz="2400" spc="3" dirty="0">
                <a:latin typeface="Microsoft Sans Serif"/>
                <a:cs typeface="Microsoft Sans Serif"/>
              </a:rPr>
              <a:t>may be </a:t>
            </a:r>
            <a:r>
              <a:rPr sz="2400" dirty="0">
                <a:latin typeface="Microsoft Sans Serif"/>
                <a:cs typeface="Microsoft Sans Serif"/>
              </a:rPr>
              <a:t>complicated by </a:t>
            </a:r>
            <a:r>
              <a:rPr sz="2400" spc="3" dirty="0">
                <a:latin typeface="Microsoft Sans Serif"/>
                <a:cs typeface="Microsoft Sans Serif"/>
              </a:rPr>
              <a:t> </a:t>
            </a:r>
            <a:r>
              <a:rPr sz="2400" spc="10" dirty="0">
                <a:latin typeface="Microsoft Sans Serif"/>
                <a:cs typeface="Microsoft Sans Serif"/>
              </a:rPr>
              <a:t>hemorrhage</a:t>
            </a:r>
            <a:r>
              <a:rPr sz="2400" spc="-50" dirty="0">
                <a:latin typeface="Microsoft Sans Serif"/>
                <a:cs typeface="Microsoft Sans Serif"/>
              </a:rPr>
              <a:t> </a:t>
            </a:r>
            <a:r>
              <a:rPr sz="2400" spc="7" dirty="0">
                <a:latin typeface="Microsoft Sans Serif"/>
                <a:cs typeface="Microsoft Sans Serif"/>
              </a:rPr>
              <a:t>into</a:t>
            </a:r>
            <a:r>
              <a:rPr sz="2400" spc="-50" dirty="0">
                <a:latin typeface="Microsoft Sans Serif"/>
                <a:cs typeface="Microsoft Sans Serif"/>
              </a:rPr>
              <a:t> </a:t>
            </a:r>
            <a:r>
              <a:rPr sz="2400" spc="10" dirty="0">
                <a:latin typeface="Microsoft Sans Serif"/>
                <a:cs typeface="Microsoft Sans Serif"/>
              </a:rPr>
              <a:t>or</a:t>
            </a:r>
            <a:r>
              <a:rPr sz="2400" spc="-50" dirty="0">
                <a:latin typeface="Microsoft Sans Serif"/>
                <a:cs typeface="Microsoft Sans Serif"/>
              </a:rPr>
              <a:t> </a:t>
            </a:r>
            <a:r>
              <a:rPr sz="2400" spc="7" dirty="0">
                <a:latin typeface="Microsoft Sans Serif"/>
                <a:cs typeface="Microsoft Sans Serif"/>
              </a:rPr>
              <a:t>infection</a:t>
            </a:r>
            <a:r>
              <a:rPr sz="2400" spc="-50" dirty="0">
                <a:latin typeface="Microsoft Sans Serif"/>
                <a:cs typeface="Microsoft Sans Serif"/>
              </a:rPr>
              <a:t> </a:t>
            </a:r>
            <a:r>
              <a:rPr sz="2400" spc="7" dirty="0">
                <a:latin typeface="Microsoft Sans Serif"/>
                <a:cs typeface="Microsoft Sans Serif"/>
              </a:rPr>
              <a:t>of</a:t>
            </a:r>
            <a:r>
              <a:rPr sz="2400" spc="-50" dirty="0">
                <a:latin typeface="Microsoft Sans Serif"/>
                <a:cs typeface="Microsoft Sans Serif"/>
              </a:rPr>
              <a:t> </a:t>
            </a:r>
            <a:r>
              <a:rPr sz="2400" spc="10" dirty="0">
                <a:latin typeface="Microsoft Sans Serif"/>
                <a:cs typeface="Microsoft Sans Serif"/>
              </a:rPr>
              <a:t>the</a:t>
            </a:r>
            <a:r>
              <a:rPr sz="2400" spc="-50" dirty="0">
                <a:latin typeface="Microsoft Sans Serif"/>
                <a:cs typeface="Microsoft Sans Serif"/>
              </a:rPr>
              <a:t> </a:t>
            </a:r>
            <a:r>
              <a:rPr sz="2400" spc="3" dirty="0">
                <a:latin typeface="Microsoft Sans Serif"/>
                <a:cs typeface="Microsoft Sans Serif"/>
              </a:rPr>
              <a:t>diverticula.</a:t>
            </a:r>
            <a:endParaRPr sz="2400" dirty="0">
              <a:latin typeface="Microsoft Sans Serif"/>
              <a:cs typeface="Microsoft Sans Serif"/>
            </a:endParaRPr>
          </a:p>
          <a:p>
            <a:pPr marL="202295" indent="-194186">
              <a:spcBef>
                <a:spcPts val="507"/>
              </a:spcBef>
              <a:buAutoNum type="arabicPeriod"/>
              <a:tabLst>
                <a:tab pos="202722" algn="l"/>
              </a:tabLst>
            </a:pPr>
            <a:r>
              <a:rPr sz="2400" spc="-3" dirty="0">
                <a:latin typeface="Microsoft Sans Serif"/>
                <a:cs typeface="Microsoft Sans Serif"/>
              </a:rPr>
              <a:t>Hernias</a:t>
            </a:r>
            <a:r>
              <a:rPr sz="2400" spc="-91" dirty="0">
                <a:latin typeface="Microsoft Sans Serif"/>
                <a:cs typeface="Microsoft Sans Serif"/>
              </a:rPr>
              <a:t> </a:t>
            </a:r>
            <a:r>
              <a:rPr sz="2400" spc="-3" dirty="0">
                <a:latin typeface="Microsoft Sans Serif"/>
                <a:cs typeface="Microsoft Sans Serif"/>
              </a:rPr>
              <a:t>(</a:t>
            </a:r>
            <a:r>
              <a:rPr sz="2400" spc="-3" dirty="0" smtClean="0">
                <a:latin typeface="Microsoft Sans Serif"/>
                <a:cs typeface="Microsoft Sans Serif"/>
              </a:rPr>
              <a:t>abdominal/inguinal)</a:t>
            </a:r>
            <a:endParaRPr sz="2400" dirty="0">
              <a:latin typeface="Microsoft Sans Serif"/>
              <a:cs typeface="Microsoft Sans Serif"/>
            </a:endParaRPr>
          </a:p>
        </p:txBody>
      </p:sp>
      <p:pic>
        <p:nvPicPr>
          <p:cNvPr id="5" name="object 5"/>
          <p:cNvPicPr/>
          <p:nvPr/>
        </p:nvPicPr>
        <p:blipFill>
          <a:blip r:embed="rId2" cstate="print"/>
          <a:stretch>
            <a:fillRect/>
          </a:stretch>
        </p:blipFill>
        <p:spPr>
          <a:xfrm>
            <a:off x="216132" y="4162692"/>
            <a:ext cx="3025832" cy="2614952"/>
          </a:xfrm>
          <a:prstGeom prst="rect">
            <a:avLst/>
          </a:prstGeom>
        </p:spPr>
      </p:pic>
      <p:pic>
        <p:nvPicPr>
          <p:cNvPr id="6" name="object 6"/>
          <p:cNvPicPr/>
          <p:nvPr/>
        </p:nvPicPr>
        <p:blipFill>
          <a:blip r:embed="rId3" cstate="print"/>
          <a:stretch>
            <a:fillRect/>
          </a:stretch>
        </p:blipFill>
        <p:spPr>
          <a:xfrm>
            <a:off x="3391593" y="4094019"/>
            <a:ext cx="3541222" cy="2474974"/>
          </a:xfrm>
          <a:prstGeom prst="rect">
            <a:avLst/>
          </a:prstGeom>
        </p:spPr>
      </p:pic>
      <p:pic>
        <p:nvPicPr>
          <p:cNvPr id="7" name="object 7"/>
          <p:cNvPicPr/>
          <p:nvPr/>
        </p:nvPicPr>
        <p:blipFill>
          <a:blip r:embed="rId4" cstate="print"/>
          <a:stretch>
            <a:fillRect/>
          </a:stretch>
        </p:blipFill>
        <p:spPr>
          <a:xfrm>
            <a:off x="7082444" y="4360766"/>
            <a:ext cx="3570819" cy="2350376"/>
          </a:xfrm>
          <a:prstGeom prst="rect">
            <a:avLst/>
          </a:prstGeom>
        </p:spPr>
      </p:pic>
    </p:spTree>
    <p:extLst>
      <p:ext uri="{BB962C8B-B14F-4D97-AF65-F5344CB8AC3E}">
        <p14:creationId xmlns:p14="http://schemas.microsoft.com/office/powerpoint/2010/main" val="145318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37" y="296087"/>
            <a:ext cx="5273238" cy="584775"/>
          </a:xfrm>
          <a:prstGeom prst="rect">
            <a:avLst/>
          </a:prstGeom>
        </p:spPr>
        <p:txBody>
          <a:bodyPr wrap="none">
            <a:spAutoFit/>
          </a:bodyPr>
          <a:lstStyle/>
          <a:p>
            <a:pPr marL="12700">
              <a:lnSpc>
                <a:spcPct val="100000"/>
              </a:lnSpc>
              <a:spcBef>
                <a:spcPts val="120"/>
              </a:spcBef>
            </a:pPr>
            <a:r>
              <a:rPr lang="en-US" sz="3200" b="1" dirty="0">
                <a:latin typeface="Arial"/>
                <a:cs typeface="Arial"/>
              </a:rPr>
              <a:t>Investigation</a:t>
            </a:r>
            <a:r>
              <a:rPr lang="en-US" sz="3200" b="1" spc="-5" dirty="0">
                <a:latin typeface="Arial"/>
                <a:cs typeface="Arial"/>
              </a:rPr>
              <a:t> </a:t>
            </a:r>
            <a:r>
              <a:rPr lang="en-US" sz="3200" b="1" spc="-60" dirty="0">
                <a:latin typeface="Arial"/>
                <a:cs typeface="Arial"/>
              </a:rPr>
              <a:t>&amp;</a:t>
            </a:r>
            <a:r>
              <a:rPr lang="en-US" sz="3200" b="1" spc="-5" dirty="0">
                <a:latin typeface="Arial"/>
                <a:cs typeface="Arial"/>
              </a:rPr>
              <a:t> </a:t>
            </a:r>
            <a:r>
              <a:rPr lang="en-US" sz="3200" b="1" spc="25" dirty="0" smtClean="0">
                <a:latin typeface="Arial"/>
                <a:cs typeface="Arial"/>
              </a:rPr>
              <a:t>treatment:</a:t>
            </a:r>
            <a:endParaRPr lang="en-US" sz="3200" dirty="0">
              <a:latin typeface="Arial"/>
              <a:cs typeface="Arial"/>
            </a:endParaRPr>
          </a:p>
        </p:txBody>
      </p:sp>
      <p:sp>
        <p:nvSpPr>
          <p:cNvPr id="3" name="Rectangle 2"/>
          <p:cNvSpPr/>
          <p:nvPr/>
        </p:nvSpPr>
        <p:spPr>
          <a:xfrm>
            <a:off x="257537" y="1280838"/>
            <a:ext cx="7930342" cy="4144724"/>
          </a:xfrm>
          <a:prstGeom prst="rect">
            <a:avLst/>
          </a:prstGeom>
        </p:spPr>
        <p:txBody>
          <a:bodyPr wrap="square">
            <a:spAutoFit/>
          </a:bodyPr>
          <a:lstStyle/>
          <a:p>
            <a:pPr marL="12700">
              <a:lnSpc>
                <a:spcPct val="100000"/>
              </a:lnSpc>
              <a:spcBef>
                <a:spcPts val="135"/>
              </a:spcBef>
            </a:pPr>
            <a:r>
              <a:rPr lang="en-US" sz="2000" b="1" spc="10" dirty="0">
                <a:solidFill>
                  <a:srgbClr val="ED3624"/>
                </a:solidFill>
                <a:latin typeface="Arial"/>
                <a:cs typeface="Arial"/>
              </a:rPr>
              <a:t>Investigations</a:t>
            </a:r>
            <a:r>
              <a:rPr lang="en-US" sz="2000" b="1" spc="-30" dirty="0">
                <a:solidFill>
                  <a:srgbClr val="ED3624"/>
                </a:solidFill>
                <a:latin typeface="Arial"/>
                <a:cs typeface="Arial"/>
              </a:rPr>
              <a:t> </a:t>
            </a:r>
            <a:r>
              <a:rPr lang="en-US" sz="2000" b="1" spc="-65" dirty="0">
                <a:solidFill>
                  <a:srgbClr val="ED3624"/>
                </a:solidFill>
                <a:latin typeface="Arial"/>
                <a:cs typeface="Arial"/>
              </a:rPr>
              <a:t>:</a:t>
            </a:r>
            <a:endParaRPr lang="en-US" sz="2000" dirty="0">
              <a:latin typeface="Arial"/>
              <a:cs typeface="Arial"/>
            </a:endParaRPr>
          </a:p>
          <a:p>
            <a:pPr>
              <a:lnSpc>
                <a:spcPct val="100000"/>
              </a:lnSpc>
              <a:spcBef>
                <a:spcPts val="40"/>
              </a:spcBef>
            </a:pPr>
            <a:endParaRPr lang="en-US" sz="2000" dirty="0" smtClean="0">
              <a:latin typeface="Arial"/>
              <a:cs typeface="Arial"/>
            </a:endParaRPr>
          </a:p>
          <a:p>
            <a:pPr marL="208279" indent="-196215">
              <a:lnSpc>
                <a:spcPct val="100000"/>
              </a:lnSpc>
              <a:buAutoNum type="arabicPeriod"/>
              <a:tabLst>
                <a:tab pos="208915" algn="l"/>
              </a:tabLst>
            </a:pPr>
            <a:r>
              <a:rPr lang="en-US" sz="2000" b="1" spc="10" dirty="0">
                <a:solidFill>
                  <a:srgbClr val="ED3624"/>
                </a:solidFill>
                <a:latin typeface="Arial"/>
                <a:cs typeface="Arial"/>
              </a:rPr>
              <a:t>ultrasound </a:t>
            </a:r>
            <a:r>
              <a:rPr lang="en-US" sz="2000" b="1" spc="-15" dirty="0">
                <a:solidFill>
                  <a:srgbClr val="ED3624"/>
                </a:solidFill>
                <a:latin typeface="Arial"/>
                <a:cs typeface="Arial"/>
              </a:rPr>
              <a:t>is</a:t>
            </a:r>
            <a:r>
              <a:rPr lang="en-US" sz="2000" b="1" spc="10" dirty="0">
                <a:solidFill>
                  <a:srgbClr val="ED3624"/>
                </a:solidFill>
                <a:latin typeface="Arial"/>
                <a:cs typeface="Arial"/>
              </a:rPr>
              <a:t> </a:t>
            </a:r>
            <a:r>
              <a:rPr lang="en-US" sz="2000" b="1" spc="20" dirty="0">
                <a:solidFill>
                  <a:srgbClr val="ED3624"/>
                </a:solidFill>
                <a:latin typeface="Arial"/>
                <a:cs typeface="Arial"/>
              </a:rPr>
              <a:t>confirmatory</a:t>
            </a:r>
            <a:r>
              <a:rPr lang="en-US" sz="2000" b="1" spc="15" dirty="0">
                <a:solidFill>
                  <a:srgbClr val="ED3624"/>
                </a:solidFill>
                <a:latin typeface="Arial"/>
                <a:cs typeface="Arial"/>
              </a:rPr>
              <a:t> </a:t>
            </a:r>
            <a:r>
              <a:rPr lang="en-US" sz="2000" b="1" spc="110" dirty="0">
                <a:latin typeface="Arial"/>
                <a:cs typeface="Arial"/>
              </a:rPr>
              <a:t>-</a:t>
            </a:r>
            <a:r>
              <a:rPr lang="en-US" sz="2000" b="1" spc="10" dirty="0">
                <a:latin typeface="Arial"/>
                <a:cs typeface="Arial"/>
              </a:rPr>
              <a:t> </a:t>
            </a:r>
            <a:r>
              <a:rPr lang="en-US" sz="2000" spc="20" dirty="0">
                <a:latin typeface="Arial MT"/>
                <a:cs typeface="Arial MT"/>
              </a:rPr>
              <a:t>multiple</a:t>
            </a:r>
            <a:r>
              <a:rPr lang="en-US" sz="2000" spc="5" dirty="0">
                <a:latin typeface="Arial MT"/>
                <a:cs typeface="Arial MT"/>
              </a:rPr>
              <a:t> </a:t>
            </a:r>
            <a:r>
              <a:rPr lang="en-US" sz="2000" spc="30" dirty="0">
                <a:latin typeface="Arial MT"/>
                <a:cs typeface="Arial MT"/>
              </a:rPr>
              <a:t>cysts</a:t>
            </a:r>
            <a:r>
              <a:rPr lang="en-US" sz="2000" spc="5" dirty="0">
                <a:latin typeface="Arial MT"/>
                <a:cs typeface="Arial MT"/>
              </a:rPr>
              <a:t> </a:t>
            </a:r>
            <a:r>
              <a:rPr lang="en-US" sz="2000" spc="15" dirty="0">
                <a:latin typeface="Arial MT"/>
                <a:cs typeface="Arial MT"/>
              </a:rPr>
              <a:t>appear</a:t>
            </a:r>
            <a:r>
              <a:rPr lang="en-US" sz="2000" spc="10" dirty="0">
                <a:latin typeface="Arial MT"/>
                <a:cs typeface="Arial MT"/>
              </a:rPr>
              <a:t> </a:t>
            </a:r>
            <a:r>
              <a:rPr lang="en-US" sz="2000" spc="25" dirty="0">
                <a:latin typeface="Arial MT"/>
                <a:cs typeface="Arial MT"/>
              </a:rPr>
              <a:t>on</a:t>
            </a:r>
            <a:r>
              <a:rPr lang="en-US" sz="2000" spc="5" dirty="0">
                <a:latin typeface="Arial MT"/>
                <a:cs typeface="Arial MT"/>
              </a:rPr>
              <a:t> </a:t>
            </a:r>
            <a:r>
              <a:rPr lang="en-US" sz="2000" spc="20" dirty="0">
                <a:latin typeface="Arial MT"/>
                <a:cs typeface="Arial MT"/>
              </a:rPr>
              <a:t>the</a:t>
            </a:r>
            <a:r>
              <a:rPr lang="en-US" sz="2000" spc="5" dirty="0">
                <a:latin typeface="Arial MT"/>
                <a:cs typeface="Arial MT"/>
              </a:rPr>
              <a:t> </a:t>
            </a:r>
            <a:r>
              <a:rPr lang="en-US" sz="2000" spc="20" dirty="0">
                <a:latin typeface="Arial MT"/>
                <a:cs typeface="Arial MT"/>
              </a:rPr>
              <a:t>kidney</a:t>
            </a:r>
            <a:endParaRPr lang="en-US" sz="2000" dirty="0">
              <a:latin typeface="Arial MT"/>
              <a:cs typeface="Arial MT"/>
            </a:endParaRPr>
          </a:p>
          <a:p>
            <a:pPr marL="193040" indent="-180975">
              <a:lnSpc>
                <a:spcPct val="100000"/>
              </a:lnSpc>
              <a:spcBef>
                <a:spcPts val="70"/>
              </a:spcBef>
              <a:buAutoNum type="arabicPeriod"/>
              <a:tabLst>
                <a:tab pos="193675" algn="l"/>
              </a:tabLst>
            </a:pPr>
            <a:r>
              <a:rPr lang="en-US" sz="2000" b="1" spc="30" dirty="0">
                <a:solidFill>
                  <a:srgbClr val="ED3624"/>
                </a:solidFill>
                <a:latin typeface="Arial"/>
                <a:cs typeface="Arial"/>
              </a:rPr>
              <a:t>CT</a:t>
            </a:r>
            <a:r>
              <a:rPr lang="en-US" sz="2000" b="1" dirty="0">
                <a:solidFill>
                  <a:srgbClr val="ED3624"/>
                </a:solidFill>
                <a:latin typeface="Arial"/>
                <a:cs typeface="Arial"/>
              </a:rPr>
              <a:t> </a:t>
            </a:r>
            <a:r>
              <a:rPr lang="en-US" sz="2000" b="1" spc="15" dirty="0">
                <a:solidFill>
                  <a:srgbClr val="ED3624"/>
                </a:solidFill>
                <a:latin typeface="Arial"/>
                <a:cs typeface="Arial"/>
              </a:rPr>
              <a:t>scan</a:t>
            </a:r>
            <a:r>
              <a:rPr lang="en-US" sz="2000" b="1" spc="5" dirty="0">
                <a:solidFill>
                  <a:srgbClr val="ED3624"/>
                </a:solidFill>
                <a:latin typeface="Arial"/>
                <a:cs typeface="Arial"/>
              </a:rPr>
              <a:t> </a:t>
            </a:r>
            <a:r>
              <a:rPr lang="en-US" sz="2000" b="1" spc="15" dirty="0">
                <a:solidFill>
                  <a:srgbClr val="ED3624"/>
                </a:solidFill>
                <a:latin typeface="Arial"/>
                <a:cs typeface="Arial"/>
              </a:rPr>
              <a:t>and</a:t>
            </a:r>
            <a:r>
              <a:rPr lang="en-US" sz="2000" b="1" dirty="0">
                <a:solidFill>
                  <a:srgbClr val="ED3624"/>
                </a:solidFill>
                <a:latin typeface="Arial"/>
                <a:cs typeface="Arial"/>
              </a:rPr>
              <a:t> </a:t>
            </a:r>
            <a:r>
              <a:rPr lang="en-US" sz="2000" b="1" spc="55" dirty="0">
                <a:solidFill>
                  <a:srgbClr val="ED3624"/>
                </a:solidFill>
                <a:latin typeface="Arial"/>
                <a:cs typeface="Arial"/>
              </a:rPr>
              <a:t>MRI</a:t>
            </a:r>
            <a:r>
              <a:rPr lang="en-US" sz="2000" b="1" spc="5" dirty="0">
                <a:solidFill>
                  <a:srgbClr val="ED3624"/>
                </a:solidFill>
                <a:latin typeface="Arial"/>
                <a:cs typeface="Arial"/>
              </a:rPr>
              <a:t> </a:t>
            </a:r>
            <a:r>
              <a:rPr lang="en-US" sz="2000" b="1" spc="20" dirty="0">
                <a:latin typeface="Arial"/>
                <a:cs typeface="Arial"/>
              </a:rPr>
              <a:t>are</a:t>
            </a:r>
            <a:r>
              <a:rPr lang="en-US" sz="2000" b="1" dirty="0">
                <a:latin typeface="Arial"/>
                <a:cs typeface="Arial"/>
              </a:rPr>
              <a:t> </a:t>
            </a:r>
            <a:r>
              <a:rPr lang="en-US" sz="2000" b="1" spc="10" dirty="0">
                <a:latin typeface="Arial"/>
                <a:cs typeface="Arial"/>
              </a:rPr>
              <a:t>alternatives</a:t>
            </a:r>
            <a:endParaRPr lang="en-US" sz="2000" dirty="0">
              <a:latin typeface="Arial"/>
              <a:cs typeface="Arial"/>
            </a:endParaRPr>
          </a:p>
          <a:p>
            <a:pPr>
              <a:lnSpc>
                <a:spcPct val="100000"/>
              </a:lnSpc>
            </a:pPr>
            <a:endParaRPr lang="en-US" sz="2000" dirty="0" smtClean="0">
              <a:latin typeface="Arial"/>
              <a:cs typeface="Arial"/>
            </a:endParaRPr>
          </a:p>
          <a:p>
            <a:pPr>
              <a:lnSpc>
                <a:spcPct val="100000"/>
              </a:lnSpc>
              <a:spcBef>
                <a:spcPts val="5"/>
              </a:spcBef>
            </a:pPr>
            <a:endParaRPr lang="en-US" sz="2000" dirty="0" smtClean="0">
              <a:latin typeface="Arial"/>
              <a:cs typeface="Arial"/>
            </a:endParaRPr>
          </a:p>
          <a:p>
            <a:pPr marL="12700">
              <a:lnSpc>
                <a:spcPct val="100000"/>
              </a:lnSpc>
              <a:spcBef>
                <a:spcPts val="5"/>
              </a:spcBef>
            </a:pPr>
            <a:r>
              <a:rPr lang="en-US" sz="2000" b="1" spc="5" dirty="0">
                <a:solidFill>
                  <a:srgbClr val="ED3624"/>
                </a:solidFill>
                <a:latin typeface="Arial"/>
                <a:cs typeface="Arial"/>
              </a:rPr>
              <a:t>Treatment:</a:t>
            </a:r>
            <a:endParaRPr lang="en-US" sz="2000" dirty="0">
              <a:latin typeface="Arial"/>
              <a:cs typeface="Arial"/>
            </a:endParaRPr>
          </a:p>
          <a:p>
            <a:pPr>
              <a:lnSpc>
                <a:spcPct val="100000"/>
              </a:lnSpc>
              <a:spcBef>
                <a:spcPts val="10"/>
              </a:spcBef>
            </a:pPr>
            <a:endParaRPr lang="en-US" sz="2000" dirty="0">
              <a:latin typeface="Arial"/>
              <a:cs typeface="Arial"/>
            </a:endParaRPr>
          </a:p>
          <a:p>
            <a:pPr marL="148590" indent="-136525">
              <a:lnSpc>
                <a:spcPct val="100000"/>
              </a:lnSpc>
              <a:spcBef>
                <a:spcPts val="5"/>
              </a:spcBef>
              <a:buSzPct val="92000"/>
              <a:buAutoNum type="arabicPeriod"/>
              <a:tabLst>
                <a:tab pos="149225" algn="l"/>
              </a:tabLst>
            </a:pPr>
            <a:r>
              <a:rPr lang="en-US" sz="2000" b="1" spc="30" dirty="0">
                <a:latin typeface="Arial"/>
                <a:cs typeface="Arial"/>
              </a:rPr>
              <a:t>No</a:t>
            </a:r>
            <a:r>
              <a:rPr lang="en-US" sz="2000" b="1" spc="-10" dirty="0">
                <a:latin typeface="Arial"/>
                <a:cs typeface="Arial"/>
              </a:rPr>
              <a:t> </a:t>
            </a:r>
            <a:r>
              <a:rPr lang="en-US" sz="2000" b="1" spc="10" dirty="0">
                <a:latin typeface="Arial"/>
                <a:cs typeface="Arial"/>
              </a:rPr>
              <a:t>curative</a:t>
            </a:r>
            <a:r>
              <a:rPr lang="en-US" sz="2000" b="1" spc="-5" dirty="0">
                <a:latin typeface="Arial"/>
                <a:cs typeface="Arial"/>
              </a:rPr>
              <a:t> </a:t>
            </a:r>
            <a:r>
              <a:rPr lang="en-US" sz="2000" b="1" spc="15" dirty="0">
                <a:latin typeface="Arial"/>
                <a:cs typeface="Arial"/>
              </a:rPr>
              <a:t>therapy</a:t>
            </a:r>
            <a:r>
              <a:rPr lang="en-US" sz="2000" b="1" spc="-5" dirty="0">
                <a:latin typeface="Arial"/>
                <a:cs typeface="Arial"/>
              </a:rPr>
              <a:t> </a:t>
            </a:r>
            <a:r>
              <a:rPr lang="en-US" sz="2000" b="1" spc="-15" dirty="0">
                <a:latin typeface="Arial"/>
                <a:cs typeface="Arial"/>
              </a:rPr>
              <a:t>is</a:t>
            </a:r>
            <a:r>
              <a:rPr lang="en-US" sz="2000" b="1" spc="-5" dirty="0">
                <a:latin typeface="Arial"/>
                <a:cs typeface="Arial"/>
              </a:rPr>
              <a:t> </a:t>
            </a:r>
            <a:r>
              <a:rPr lang="en-US" sz="2000" b="1" spc="10" dirty="0">
                <a:latin typeface="Arial"/>
                <a:cs typeface="Arial"/>
              </a:rPr>
              <a:t>available</a:t>
            </a:r>
            <a:endParaRPr lang="en-US" sz="2000" dirty="0">
              <a:latin typeface="Arial"/>
              <a:cs typeface="Arial"/>
            </a:endParaRPr>
          </a:p>
          <a:p>
            <a:pPr marL="193040" indent="-180975">
              <a:lnSpc>
                <a:spcPct val="100000"/>
              </a:lnSpc>
              <a:spcBef>
                <a:spcPts val="60"/>
              </a:spcBef>
              <a:buSzPct val="92000"/>
              <a:buAutoNum type="arabicPeriod"/>
              <a:tabLst>
                <a:tab pos="193675" algn="l"/>
              </a:tabLst>
            </a:pPr>
            <a:r>
              <a:rPr lang="en-US" sz="2000" b="1" spc="10" dirty="0">
                <a:latin typeface="Arial"/>
                <a:cs typeface="Arial"/>
              </a:rPr>
              <a:t>Drain</a:t>
            </a:r>
            <a:r>
              <a:rPr lang="en-US" sz="2000" b="1" spc="-15" dirty="0">
                <a:latin typeface="Arial"/>
                <a:cs typeface="Arial"/>
              </a:rPr>
              <a:t> </a:t>
            </a:r>
            <a:r>
              <a:rPr lang="en-US" sz="2000" b="1" spc="5" dirty="0">
                <a:latin typeface="Arial"/>
                <a:cs typeface="Arial"/>
              </a:rPr>
              <a:t>cysts</a:t>
            </a:r>
            <a:r>
              <a:rPr lang="en-US" sz="2000" b="1" spc="-10" dirty="0">
                <a:latin typeface="Arial"/>
                <a:cs typeface="Arial"/>
              </a:rPr>
              <a:t> </a:t>
            </a:r>
            <a:r>
              <a:rPr lang="en-US" sz="2000" b="1" spc="-5" dirty="0">
                <a:latin typeface="Arial"/>
                <a:cs typeface="Arial"/>
              </a:rPr>
              <a:t>if</a:t>
            </a:r>
            <a:r>
              <a:rPr lang="en-US" sz="2000" b="1" spc="-15" dirty="0">
                <a:latin typeface="Arial"/>
                <a:cs typeface="Arial"/>
              </a:rPr>
              <a:t> </a:t>
            </a:r>
            <a:r>
              <a:rPr lang="en-US" sz="2000" b="1" spc="20" dirty="0">
                <a:latin typeface="Arial"/>
                <a:cs typeface="Arial"/>
              </a:rPr>
              <a:t>symptomatic</a:t>
            </a:r>
            <a:endParaRPr lang="en-US" sz="2000" dirty="0">
              <a:latin typeface="Arial"/>
              <a:cs typeface="Arial"/>
            </a:endParaRPr>
          </a:p>
          <a:p>
            <a:pPr marL="193040" indent="-180975">
              <a:lnSpc>
                <a:spcPct val="100000"/>
              </a:lnSpc>
              <a:spcBef>
                <a:spcPts val="60"/>
              </a:spcBef>
              <a:buSzPct val="92000"/>
              <a:buAutoNum type="arabicPeriod"/>
              <a:tabLst>
                <a:tab pos="193675" algn="l"/>
              </a:tabLst>
            </a:pPr>
            <a:r>
              <a:rPr lang="en-US" sz="2000" b="1" spc="-5" dirty="0">
                <a:latin typeface="Arial"/>
                <a:cs typeface="Arial"/>
              </a:rPr>
              <a:t>Treat</a:t>
            </a:r>
            <a:r>
              <a:rPr lang="en-US" sz="2000" b="1" spc="-10" dirty="0">
                <a:latin typeface="Arial"/>
                <a:cs typeface="Arial"/>
              </a:rPr>
              <a:t> </a:t>
            </a:r>
            <a:r>
              <a:rPr lang="en-US" sz="2000" b="1" spc="10" dirty="0">
                <a:latin typeface="Arial"/>
                <a:cs typeface="Arial"/>
              </a:rPr>
              <a:t>infection</a:t>
            </a:r>
            <a:r>
              <a:rPr lang="en-US" sz="2000" b="1" spc="-5" dirty="0">
                <a:latin typeface="Arial"/>
                <a:cs typeface="Arial"/>
              </a:rPr>
              <a:t> </a:t>
            </a:r>
            <a:r>
              <a:rPr lang="en-US" sz="2000" b="1" spc="20" dirty="0">
                <a:latin typeface="Arial"/>
                <a:cs typeface="Arial"/>
              </a:rPr>
              <a:t>with</a:t>
            </a:r>
            <a:r>
              <a:rPr lang="en-US" sz="2000" b="1" spc="-5" dirty="0">
                <a:latin typeface="Arial"/>
                <a:cs typeface="Arial"/>
              </a:rPr>
              <a:t> </a:t>
            </a:r>
            <a:r>
              <a:rPr lang="en-US" sz="2000" b="1" spc="10" dirty="0">
                <a:latin typeface="Arial"/>
                <a:cs typeface="Arial"/>
              </a:rPr>
              <a:t>antibiotic</a:t>
            </a:r>
            <a:endParaRPr lang="en-US" sz="2000" dirty="0">
              <a:latin typeface="Arial"/>
              <a:cs typeface="Arial"/>
            </a:endParaRPr>
          </a:p>
          <a:p>
            <a:pPr marL="193040" indent="-180975">
              <a:lnSpc>
                <a:spcPct val="100000"/>
              </a:lnSpc>
              <a:spcBef>
                <a:spcPts val="65"/>
              </a:spcBef>
              <a:buSzPct val="92000"/>
              <a:buAutoNum type="arabicPeriod"/>
              <a:tabLst>
                <a:tab pos="193675" algn="l"/>
              </a:tabLst>
            </a:pPr>
            <a:r>
              <a:rPr lang="en-US" sz="2000" b="1" spc="10" dirty="0">
                <a:latin typeface="Arial"/>
                <a:cs typeface="Arial"/>
              </a:rPr>
              <a:t>Control</a:t>
            </a:r>
            <a:r>
              <a:rPr lang="en-US" sz="2000" b="1" dirty="0">
                <a:latin typeface="Arial"/>
                <a:cs typeface="Arial"/>
              </a:rPr>
              <a:t> </a:t>
            </a:r>
            <a:r>
              <a:rPr lang="en-US" sz="2000" b="1" spc="35" dirty="0">
                <a:latin typeface="Arial"/>
                <a:cs typeface="Arial"/>
              </a:rPr>
              <a:t>HTN</a:t>
            </a:r>
            <a:r>
              <a:rPr lang="en-US" sz="2000" b="1" dirty="0">
                <a:latin typeface="Arial"/>
                <a:cs typeface="Arial"/>
              </a:rPr>
              <a:t> </a:t>
            </a:r>
            <a:r>
              <a:rPr lang="en-US" sz="2000" b="1" spc="15" dirty="0">
                <a:latin typeface="Arial"/>
                <a:cs typeface="Arial"/>
              </a:rPr>
              <a:t>and</a:t>
            </a:r>
            <a:r>
              <a:rPr lang="en-US" sz="2000" b="1" dirty="0">
                <a:latin typeface="Arial"/>
                <a:cs typeface="Arial"/>
              </a:rPr>
              <a:t> </a:t>
            </a:r>
            <a:r>
              <a:rPr lang="en-US" sz="2000" b="1" spc="15" dirty="0">
                <a:latin typeface="Arial"/>
                <a:cs typeface="Arial"/>
              </a:rPr>
              <a:t>other</a:t>
            </a:r>
            <a:r>
              <a:rPr lang="en-US" sz="2000" b="1" dirty="0">
                <a:latin typeface="Arial"/>
                <a:cs typeface="Arial"/>
              </a:rPr>
              <a:t> </a:t>
            </a:r>
            <a:r>
              <a:rPr lang="en-US" sz="2000" b="1" spc="10" dirty="0">
                <a:latin typeface="Arial"/>
                <a:cs typeface="Arial"/>
              </a:rPr>
              <a:t>cardiovascular</a:t>
            </a:r>
            <a:r>
              <a:rPr lang="en-US" sz="2000" b="1" dirty="0">
                <a:latin typeface="Arial"/>
                <a:cs typeface="Arial"/>
              </a:rPr>
              <a:t> </a:t>
            </a:r>
            <a:r>
              <a:rPr lang="en-US" sz="2000" b="1" spc="5" dirty="0">
                <a:latin typeface="Arial"/>
                <a:cs typeface="Arial"/>
              </a:rPr>
              <a:t>risk</a:t>
            </a:r>
            <a:r>
              <a:rPr lang="en-US" sz="2000" b="1" dirty="0">
                <a:latin typeface="Arial"/>
                <a:cs typeface="Arial"/>
              </a:rPr>
              <a:t> </a:t>
            </a:r>
            <a:r>
              <a:rPr lang="en-US" sz="2000" b="1" spc="20" dirty="0">
                <a:latin typeface="Arial"/>
                <a:cs typeface="Arial"/>
              </a:rPr>
              <a:t>factors</a:t>
            </a:r>
            <a:endParaRPr lang="en-US" sz="2000" dirty="0">
              <a:latin typeface="Arial"/>
              <a:cs typeface="Arial"/>
            </a:endParaRPr>
          </a:p>
        </p:txBody>
      </p:sp>
      <p:pic>
        <p:nvPicPr>
          <p:cNvPr id="4" name="object 4"/>
          <p:cNvPicPr/>
          <p:nvPr/>
        </p:nvPicPr>
        <p:blipFill>
          <a:blip r:embed="rId2" cstate="print"/>
          <a:stretch>
            <a:fillRect/>
          </a:stretch>
        </p:blipFill>
        <p:spPr>
          <a:xfrm>
            <a:off x="7309658" y="1893376"/>
            <a:ext cx="4505498" cy="4174915"/>
          </a:xfrm>
          <a:prstGeom prst="rect">
            <a:avLst/>
          </a:prstGeom>
        </p:spPr>
      </p:pic>
    </p:spTree>
    <p:extLst>
      <p:ext uri="{BB962C8B-B14F-4D97-AF65-F5344CB8AC3E}">
        <p14:creationId xmlns:p14="http://schemas.microsoft.com/office/powerpoint/2010/main" val="24878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عنوان 1048646"/>
          <p:cNvSpPr>
            <a:spLocks noGrp="1"/>
          </p:cNvSpPr>
          <p:nvPr>
            <p:ph type="title"/>
          </p:nvPr>
        </p:nvSpPr>
        <p:spPr>
          <a:xfrm>
            <a:off x="937953" y="193328"/>
            <a:ext cx="10515600" cy="1325563"/>
          </a:xfrm>
        </p:spPr>
        <p:txBody>
          <a:bodyPr/>
          <a:lstStyle/>
          <a:p>
            <a:r>
              <a:rPr lang="en-US" sz="2700" dirty="0">
                <a:solidFill>
                  <a:srgbClr val="FF0000"/>
                </a:solidFill>
                <a:latin typeface="Roboto Medium"/>
                <a:cs typeface="Roboto Medium"/>
              </a:rPr>
              <a:t>Autosomal Recessive Polycystic Kidney Disease</a:t>
            </a:r>
            <a:endParaRPr lang="ar-EG" sz="2700" dirty="0">
              <a:solidFill>
                <a:srgbClr val="FF0000"/>
              </a:solidFill>
              <a:latin typeface="Roboto Medium"/>
              <a:cs typeface="Roboto Medium"/>
            </a:endParaRPr>
          </a:p>
        </p:txBody>
      </p:sp>
      <p:sp>
        <p:nvSpPr>
          <p:cNvPr id="1048648" name="عنصر نائب للمحتوى 1048647"/>
          <p:cNvSpPr>
            <a:spLocks noGrp="1"/>
          </p:cNvSpPr>
          <p:nvPr>
            <p:ph idx="1"/>
          </p:nvPr>
        </p:nvSpPr>
        <p:spPr>
          <a:xfrm>
            <a:off x="786938" y="1302223"/>
            <a:ext cx="9252412" cy="4840411"/>
          </a:xfrm>
        </p:spPr>
        <p:txBody>
          <a:bodyPr>
            <a:normAutofit/>
          </a:bodyPr>
          <a:lstStyle/>
          <a:p>
            <a:pPr marL="0" indent="0">
              <a:buNone/>
            </a:pPr>
            <a:r>
              <a:rPr lang="ar-EG" dirty="0"/>
              <a:t>A. </a:t>
            </a:r>
            <a:r>
              <a:rPr lang="ar-EG" b="1" dirty="0" err="1"/>
              <a:t>General</a:t>
            </a:r>
            <a:r>
              <a:rPr lang="ar-EG" b="1" dirty="0"/>
              <a:t> </a:t>
            </a:r>
            <a:r>
              <a:rPr lang="ar-EG" b="1" dirty="0" err="1"/>
              <a:t>Characteristic</a:t>
            </a:r>
            <a:endParaRPr lang="ar-EG" b="1" dirty="0"/>
          </a:p>
          <a:p>
            <a:pPr marL="0" indent="0">
              <a:buNone/>
            </a:pPr>
            <a:r>
              <a:rPr lang="en-US" sz="2390" dirty="0"/>
              <a:t>1.Autosomale polycystic kidney diseas</a:t>
            </a:r>
            <a:r>
              <a:rPr lang="ar-EG" sz="2390" dirty="0"/>
              <a:t>e</a:t>
            </a:r>
            <a:r>
              <a:rPr lang="en-US" sz="2390" dirty="0"/>
              <a:t> </a:t>
            </a:r>
            <a:r>
              <a:rPr lang="ar-EG" sz="2390" dirty="0"/>
              <a:t>(ARPKD)</a:t>
            </a:r>
            <a:r>
              <a:rPr lang="en-US" sz="2390" dirty="0"/>
              <a:t> </a:t>
            </a:r>
            <a:r>
              <a:rPr lang="ar-EG" sz="2390" dirty="0" err="1"/>
              <a:t>was</a:t>
            </a:r>
            <a:r>
              <a:rPr lang="en-US" sz="2390" dirty="0"/>
              <a:t> </a:t>
            </a:r>
            <a:r>
              <a:rPr lang="ar-EG" sz="2390" dirty="0" err="1"/>
              <a:t>previously</a:t>
            </a:r>
            <a:r>
              <a:rPr lang="en-US" sz="2390" dirty="0"/>
              <a:t> </a:t>
            </a:r>
            <a:r>
              <a:rPr lang="ar-EG" sz="2390" dirty="0" err="1"/>
              <a:t>called</a:t>
            </a:r>
            <a:r>
              <a:rPr lang="ar-EG" sz="2390" dirty="0"/>
              <a:t> </a:t>
            </a:r>
            <a:r>
              <a:rPr lang="ar-EG" sz="2390" dirty="0" err="1"/>
              <a:t>infantile</a:t>
            </a:r>
            <a:r>
              <a:rPr lang="ar-EG" sz="2390" dirty="0"/>
              <a:t> </a:t>
            </a:r>
            <a:r>
              <a:rPr lang="ar-EG" sz="2390" dirty="0" err="1"/>
              <a:t>polycystic</a:t>
            </a:r>
            <a:r>
              <a:rPr lang="ar-EG" sz="2390" dirty="0"/>
              <a:t> </a:t>
            </a:r>
            <a:r>
              <a:rPr lang="ar-EG" sz="2390" dirty="0" err="1"/>
              <a:t>kidney</a:t>
            </a:r>
            <a:r>
              <a:rPr lang="ar-EG" sz="2390" dirty="0"/>
              <a:t> </a:t>
            </a:r>
            <a:r>
              <a:rPr lang="ar-EG" sz="2390" dirty="0" err="1"/>
              <a:t>disease</a:t>
            </a:r>
            <a:r>
              <a:rPr lang="ar-EG" sz="2390" dirty="0"/>
              <a:t>. </a:t>
            </a:r>
            <a:r>
              <a:rPr lang="ar-EG" sz="2390" dirty="0" err="1"/>
              <a:t>It</a:t>
            </a:r>
            <a:r>
              <a:rPr lang="ar-EG" sz="2390" dirty="0"/>
              <a:t> </a:t>
            </a:r>
            <a:r>
              <a:rPr lang="ar-EG" sz="2390" dirty="0" err="1"/>
              <a:t>is</a:t>
            </a:r>
            <a:r>
              <a:rPr lang="ar-EG" sz="2390" dirty="0"/>
              <a:t> </a:t>
            </a:r>
            <a:r>
              <a:rPr lang="ar-EG" sz="2390" dirty="0" err="1"/>
              <a:t>characterized</a:t>
            </a:r>
            <a:r>
              <a:rPr lang="ar-EG" sz="2390" dirty="0"/>
              <a:t> </a:t>
            </a:r>
            <a:r>
              <a:rPr lang="ar-EG" sz="2390" dirty="0" err="1"/>
              <a:t>by</a:t>
            </a:r>
            <a:r>
              <a:rPr lang="ar-EG" sz="2390" dirty="0"/>
              <a:t> </a:t>
            </a:r>
            <a:r>
              <a:rPr lang="ar-EG" sz="2390" dirty="0" err="1"/>
              <a:t>cysts</a:t>
            </a:r>
            <a:r>
              <a:rPr lang="ar-EG" sz="2390" dirty="0"/>
              <a:t> </a:t>
            </a:r>
            <a:r>
              <a:rPr lang="ar-EG" sz="2390" dirty="0" err="1"/>
              <a:t>predominantly</a:t>
            </a:r>
            <a:r>
              <a:rPr lang="ar-EG" sz="2390" dirty="0"/>
              <a:t> </a:t>
            </a:r>
            <a:r>
              <a:rPr lang="ar-EG" sz="2390" dirty="0" err="1"/>
              <a:t>in</a:t>
            </a:r>
            <a:r>
              <a:rPr lang="ar-EG" sz="2390" dirty="0"/>
              <a:t> </a:t>
            </a:r>
            <a:r>
              <a:rPr lang="ar-EG" sz="2390" dirty="0" err="1"/>
              <a:t>the</a:t>
            </a:r>
            <a:r>
              <a:rPr lang="ar-EG" sz="2390" dirty="0"/>
              <a:t> </a:t>
            </a:r>
            <a:r>
              <a:rPr lang="ar-EG" sz="2390" dirty="0" err="1"/>
              <a:t>renal</a:t>
            </a:r>
            <a:r>
              <a:rPr lang="ar-EG" sz="2390" dirty="0"/>
              <a:t> </a:t>
            </a:r>
            <a:r>
              <a:rPr lang="ar-EG" sz="2390" dirty="0" err="1"/>
              <a:t>collecting</a:t>
            </a:r>
            <a:r>
              <a:rPr lang="ar-EG" sz="2390" dirty="0"/>
              <a:t> </a:t>
            </a:r>
            <a:r>
              <a:rPr lang="ar-EG" sz="2390" dirty="0" err="1"/>
              <a:t>ducts</a:t>
            </a:r>
            <a:r>
              <a:rPr lang="ar-EG" sz="2390" dirty="0"/>
              <a:t> </a:t>
            </a:r>
            <a:r>
              <a:rPr lang="ar-EG" sz="2390" dirty="0" err="1"/>
              <a:t>as</a:t>
            </a:r>
            <a:r>
              <a:rPr lang="ar-EG" sz="2390" dirty="0"/>
              <a:t> </a:t>
            </a:r>
            <a:r>
              <a:rPr lang="ar-EG" sz="2390" dirty="0" err="1"/>
              <a:t>well</a:t>
            </a:r>
            <a:r>
              <a:rPr lang="ar-EG" sz="2390" dirty="0"/>
              <a:t> </a:t>
            </a:r>
            <a:r>
              <a:rPr lang="ar-EG" sz="2390" dirty="0" err="1"/>
              <a:t>as</a:t>
            </a:r>
            <a:r>
              <a:rPr lang="ar-EG" sz="2390" dirty="0"/>
              <a:t> </a:t>
            </a:r>
            <a:r>
              <a:rPr lang="ar-EG" sz="2390" dirty="0" err="1"/>
              <a:t>hepatic</a:t>
            </a:r>
            <a:r>
              <a:rPr lang="ar-EG" sz="2390" dirty="0"/>
              <a:t> </a:t>
            </a:r>
            <a:r>
              <a:rPr lang="ar-EG" sz="2390" dirty="0" err="1"/>
              <a:t>fibrosis</a:t>
            </a:r>
            <a:r>
              <a:rPr lang="ar-EG" sz="2390" dirty="0"/>
              <a:t>.</a:t>
            </a:r>
          </a:p>
          <a:p>
            <a:pPr marL="0" indent="0">
              <a:buNone/>
            </a:pPr>
            <a:r>
              <a:rPr lang="ar-EG" sz="2390" dirty="0"/>
              <a:t>. </a:t>
            </a:r>
            <a:r>
              <a:rPr lang="ar-EG" sz="2390" dirty="0" err="1"/>
              <a:t>It</a:t>
            </a:r>
            <a:r>
              <a:rPr lang="en-US" sz="2390" dirty="0"/>
              <a:t> </a:t>
            </a:r>
            <a:r>
              <a:rPr lang="ar-EG" sz="2390" dirty="0" err="1"/>
              <a:t>is</a:t>
            </a:r>
            <a:r>
              <a:rPr lang="en-US" sz="2390" dirty="0"/>
              <a:t> </a:t>
            </a:r>
            <a:r>
              <a:rPr lang="ar-EG" sz="2390" dirty="0" err="1"/>
              <a:t>less</a:t>
            </a:r>
            <a:r>
              <a:rPr lang="en-US" sz="2390" dirty="0"/>
              <a:t> </a:t>
            </a:r>
            <a:r>
              <a:rPr lang="ar-EG" sz="2390" dirty="0" err="1"/>
              <a:t>common</a:t>
            </a:r>
            <a:r>
              <a:rPr lang="en-US" sz="2390" dirty="0"/>
              <a:t> </a:t>
            </a:r>
            <a:r>
              <a:rPr lang="ar-EG" sz="2390" dirty="0" err="1"/>
              <a:t>compared</a:t>
            </a:r>
            <a:r>
              <a:rPr lang="en-US" sz="2390" dirty="0"/>
              <a:t> </a:t>
            </a:r>
            <a:r>
              <a:rPr lang="ar-EG" sz="2390" dirty="0" err="1"/>
              <a:t>to</a:t>
            </a:r>
            <a:r>
              <a:rPr lang="en-US" sz="2390" dirty="0"/>
              <a:t> </a:t>
            </a:r>
            <a:r>
              <a:rPr lang="ar-EG" sz="2390" dirty="0" err="1"/>
              <a:t>the</a:t>
            </a:r>
            <a:r>
              <a:rPr lang="en-US" sz="2390" dirty="0"/>
              <a:t> </a:t>
            </a:r>
            <a:r>
              <a:rPr lang="ar-EG" sz="2390" dirty="0" err="1"/>
              <a:t>ADPKD,thoug</a:t>
            </a:r>
            <a:r>
              <a:rPr lang="en-US" sz="2390" dirty="0"/>
              <a:t>h </a:t>
            </a:r>
            <a:r>
              <a:rPr lang="ar-EG" sz="2390" dirty="0" err="1"/>
              <a:t>the</a:t>
            </a:r>
            <a:r>
              <a:rPr lang="en-US" sz="2390" dirty="0"/>
              <a:t> </a:t>
            </a:r>
            <a:r>
              <a:rPr lang="ar-EG" sz="2390" dirty="0" err="1"/>
              <a:t>true</a:t>
            </a:r>
            <a:r>
              <a:rPr lang="en-US" sz="2390" dirty="0"/>
              <a:t> </a:t>
            </a:r>
            <a:r>
              <a:rPr lang="ar-EG" sz="2390" dirty="0" err="1"/>
              <a:t>incidence</a:t>
            </a:r>
            <a:r>
              <a:rPr lang="en-US" sz="2390" dirty="0"/>
              <a:t> </a:t>
            </a:r>
            <a:r>
              <a:rPr lang="ar-EG" sz="2390" dirty="0" err="1"/>
              <a:t>is</a:t>
            </a:r>
            <a:r>
              <a:rPr lang="en-US" sz="2390" dirty="0"/>
              <a:t> </a:t>
            </a:r>
            <a:r>
              <a:rPr lang="ar-EG" sz="2390" dirty="0" err="1"/>
              <a:t>unknown</a:t>
            </a:r>
            <a:r>
              <a:rPr lang="ar-EG" sz="2390" dirty="0"/>
              <a:t> </a:t>
            </a:r>
            <a:r>
              <a:rPr lang="ar-EG" sz="2390" dirty="0" err="1"/>
              <a:t>since</a:t>
            </a:r>
            <a:r>
              <a:rPr lang="ar-EG" sz="2390" dirty="0"/>
              <a:t> </a:t>
            </a:r>
            <a:r>
              <a:rPr lang="ar-EG" sz="2390" dirty="0" err="1"/>
              <a:t>many</a:t>
            </a:r>
            <a:r>
              <a:rPr lang="ar-EG" sz="2390" dirty="0"/>
              <a:t> </a:t>
            </a:r>
            <a:r>
              <a:rPr lang="ar-EG" sz="2390" dirty="0" err="1"/>
              <a:t>affected</a:t>
            </a:r>
            <a:r>
              <a:rPr lang="ar-EG" sz="2390" dirty="0"/>
              <a:t> </a:t>
            </a:r>
            <a:r>
              <a:rPr lang="ar-EG" sz="2390" dirty="0" err="1"/>
              <a:t>newborns</a:t>
            </a:r>
            <a:r>
              <a:rPr lang="ar-EG" sz="2390" dirty="0"/>
              <a:t> </a:t>
            </a:r>
            <a:r>
              <a:rPr lang="ar-EG" sz="2390" dirty="0" err="1"/>
              <a:t>die</a:t>
            </a:r>
            <a:r>
              <a:rPr lang="ar-EG" sz="2390" dirty="0"/>
              <a:t> </a:t>
            </a:r>
            <a:r>
              <a:rPr lang="ar-EG" sz="2390" dirty="0" err="1"/>
              <a:t>without</a:t>
            </a:r>
            <a:r>
              <a:rPr lang="ar-EG" sz="2390" dirty="0"/>
              <a:t> </a:t>
            </a:r>
            <a:r>
              <a:rPr lang="ar-EG" sz="2390" dirty="0" err="1"/>
              <a:t>proper</a:t>
            </a:r>
            <a:r>
              <a:rPr lang="ar-EG" sz="2390" dirty="0"/>
              <a:t> </a:t>
            </a:r>
            <a:r>
              <a:rPr lang="ar-EG" sz="2390" dirty="0" err="1"/>
              <a:t>diagnosis</a:t>
            </a:r>
            <a:r>
              <a:rPr lang="ar-EG" sz="2390" dirty="0"/>
              <a:t>.</a:t>
            </a:r>
          </a:p>
          <a:p>
            <a:pPr marL="0" indent="0">
              <a:buNone/>
            </a:pPr>
            <a:r>
              <a:rPr lang="ar-EG" sz="2390" dirty="0"/>
              <a:t>3. </a:t>
            </a:r>
            <a:r>
              <a:rPr lang="ar-EG" sz="2390" dirty="0" err="1"/>
              <a:t>As</a:t>
            </a:r>
            <a:r>
              <a:rPr lang="en-US" sz="2390" dirty="0"/>
              <a:t> </a:t>
            </a:r>
            <a:r>
              <a:rPr lang="ar-EG" sz="2390" dirty="0" err="1"/>
              <a:t>with</a:t>
            </a:r>
            <a:r>
              <a:rPr lang="en-US" sz="2390" dirty="0"/>
              <a:t> </a:t>
            </a:r>
            <a:r>
              <a:rPr lang="ar-EG" sz="2390" dirty="0" err="1"/>
              <a:t>ADPKD,there</a:t>
            </a:r>
            <a:r>
              <a:rPr lang="en-US" sz="2390" dirty="0"/>
              <a:t> </a:t>
            </a:r>
            <a:r>
              <a:rPr lang="ar-EG" sz="2390" dirty="0" err="1"/>
              <a:t>is</a:t>
            </a:r>
            <a:r>
              <a:rPr lang="en-US" sz="2390" dirty="0"/>
              <a:t> </a:t>
            </a:r>
            <a:r>
              <a:rPr lang="ar-EG" sz="2390" dirty="0"/>
              <a:t>a</a:t>
            </a:r>
            <a:r>
              <a:rPr lang="en-US" sz="2390" dirty="0"/>
              <a:t> </a:t>
            </a:r>
            <a:r>
              <a:rPr lang="ar-EG" sz="2390" dirty="0" err="1"/>
              <a:t>wide</a:t>
            </a:r>
            <a:r>
              <a:rPr lang="en-US" sz="2390" dirty="0"/>
              <a:t> </a:t>
            </a:r>
            <a:r>
              <a:rPr lang="ar-EG" sz="2390" dirty="0" err="1"/>
              <a:t>variability</a:t>
            </a:r>
            <a:r>
              <a:rPr lang="en-US" sz="2390" dirty="0"/>
              <a:t> </a:t>
            </a:r>
            <a:r>
              <a:rPr lang="ar-EG" sz="2390" dirty="0" err="1"/>
              <a:t>in</a:t>
            </a:r>
            <a:r>
              <a:rPr lang="en-US" sz="2390" dirty="0"/>
              <a:t> </a:t>
            </a:r>
            <a:r>
              <a:rPr lang="ar-EG" sz="2390" dirty="0" err="1"/>
              <a:t>the</a:t>
            </a:r>
            <a:r>
              <a:rPr lang="en-US" sz="2390" dirty="0"/>
              <a:t> </a:t>
            </a:r>
            <a:r>
              <a:rPr lang="ar-EG" sz="2390" dirty="0" err="1"/>
              <a:t>level</a:t>
            </a:r>
            <a:r>
              <a:rPr lang="en-US" sz="2390" dirty="0"/>
              <a:t> </a:t>
            </a:r>
            <a:r>
              <a:rPr lang="ar-EG" sz="2390" dirty="0" err="1"/>
              <a:t>of</a:t>
            </a:r>
            <a:r>
              <a:rPr lang="en-US" sz="2390" dirty="0"/>
              <a:t> </a:t>
            </a:r>
            <a:r>
              <a:rPr lang="ar-EG" sz="2390" dirty="0" err="1"/>
              <a:t>renal</a:t>
            </a:r>
            <a:r>
              <a:rPr lang="en-US" sz="2390" dirty="0"/>
              <a:t> </a:t>
            </a:r>
            <a:r>
              <a:rPr lang="ar-EG" sz="2390" dirty="0" err="1"/>
              <a:t>impairment</a:t>
            </a:r>
            <a:r>
              <a:rPr lang="ar-EG" sz="2390" dirty="0"/>
              <a:t>. </a:t>
            </a:r>
            <a:r>
              <a:rPr lang="ar-EG" sz="2390" dirty="0" err="1"/>
              <a:t>However</a:t>
            </a:r>
            <a:r>
              <a:rPr lang="ar-EG" sz="2390" dirty="0"/>
              <a:t>, </a:t>
            </a:r>
            <a:r>
              <a:rPr lang="ar-EG" sz="2390" dirty="0" err="1"/>
              <a:t>most</a:t>
            </a:r>
            <a:r>
              <a:rPr lang="ar-EG" sz="2390" dirty="0"/>
              <a:t> </a:t>
            </a:r>
            <a:r>
              <a:rPr lang="ar-EG" sz="2390" dirty="0" err="1"/>
              <a:t>patients</a:t>
            </a:r>
            <a:r>
              <a:rPr lang="ar-EG" sz="2390" dirty="0"/>
              <a:t> </a:t>
            </a:r>
            <a:r>
              <a:rPr lang="ar-EG" sz="2390" dirty="0" err="1"/>
              <a:t>ultimately</a:t>
            </a:r>
            <a:r>
              <a:rPr lang="ar-EG" sz="2390" dirty="0"/>
              <a:t> </a:t>
            </a:r>
            <a:r>
              <a:rPr lang="ar-EG" sz="2390" dirty="0" err="1"/>
              <a:t>will</a:t>
            </a:r>
            <a:r>
              <a:rPr lang="ar-EG" sz="2390" dirty="0"/>
              <a:t> </a:t>
            </a:r>
            <a:r>
              <a:rPr lang="ar-EG" sz="2390" dirty="0" err="1"/>
              <a:t>experience</a:t>
            </a:r>
            <a:r>
              <a:rPr lang="ar-EG" sz="2390" dirty="0"/>
              <a:t> </a:t>
            </a:r>
            <a:r>
              <a:rPr lang="ar-EG" sz="2390" dirty="0" err="1"/>
              <a:t>progressive</a:t>
            </a:r>
            <a:r>
              <a:rPr lang="ar-EG" sz="2390" dirty="0"/>
              <a:t> </a:t>
            </a:r>
            <a:r>
              <a:rPr lang="ar-EG" sz="2390" dirty="0" err="1"/>
              <a:t>renal</a:t>
            </a:r>
            <a:r>
              <a:rPr lang="ar-EG" sz="2390" dirty="0"/>
              <a:t> </a:t>
            </a:r>
            <a:r>
              <a:rPr lang="ar-EG" sz="2390" dirty="0" err="1"/>
              <a:t>failure</a:t>
            </a:r>
            <a:endParaRPr lang="ar-EG" sz="2390" dirty="0"/>
          </a:p>
        </p:txBody>
      </p:sp>
    </p:spTree>
    <p:extLst>
      <p:ext uri="{BB962C8B-B14F-4D97-AF65-F5344CB8AC3E}">
        <p14:creationId xmlns:p14="http://schemas.microsoft.com/office/powerpoint/2010/main" val="166121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عنصر نائب للمحتوى 1048649"/>
          <p:cNvSpPr>
            <a:spLocks noGrp="1"/>
          </p:cNvSpPr>
          <p:nvPr>
            <p:ph idx="1"/>
          </p:nvPr>
        </p:nvSpPr>
        <p:spPr>
          <a:xfrm>
            <a:off x="554182" y="573150"/>
            <a:ext cx="9656691" cy="5691043"/>
          </a:xfrm>
        </p:spPr>
        <p:txBody>
          <a:bodyPr>
            <a:normAutofit fontScale="86071" lnSpcReduction="10000"/>
          </a:bodyPr>
          <a:lstStyle/>
          <a:p>
            <a:pPr marL="0" indent="0">
              <a:buNone/>
            </a:pPr>
            <a:r>
              <a:rPr lang="en-US" dirty="0"/>
              <a:t>B. </a:t>
            </a:r>
            <a:r>
              <a:rPr lang="en-US" sz="3164" b="1" dirty="0"/>
              <a:t>Clinical Features</a:t>
            </a:r>
            <a:endParaRPr lang="ar-EG" sz="3164" b="1" dirty="0"/>
          </a:p>
          <a:p>
            <a:pPr marL="0" indent="0">
              <a:buNone/>
            </a:pPr>
            <a:r>
              <a:rPr lang="en-US" dirty="0"/>
              <a:t>1. Liver involvement is always </a:t>
            </a:r>
            <a:r>
              <a:rPr lang="en-US" dirty="0" err="1"/>
              <a:t>present,and</a:t>
            </a:r>
            <a:r>
              <a:rPr lang="en-US" dirty="0"/>
              <a:t> maybe the dominant clinical feature, especially in older individuals.</a:t>
            </a:r>
            <a:endParaRPr lang="ar-EG" dirty="0"/>
          </a:p>
          <a:p>
            <a:pPr marL="0" indent="0">
              <a:buNone/>
            </a:pPr>
            <a:r>
              <a:rPr lang="en-US" dirty="0"/>
              <a:t>a. Hepatic complications include portal HTN and cholangitis.</a:t>
            </a:r>
            <a:endParaRPr lang="ar-EG" dirty="0"/>
          </a:p>
          <a:p>
            <a:pPr marL="0" indent="0">
              <a:buNone/>
            </a:pPr>
            <a:r>
              <a:rPr lang="en-US" dirty="0"/>
              <a:t>2. Kidneys are increased in size which may cause severe abdominal distension.</a:t>
            </a:r>
            <a:endParaRPr lang="ar-EG" dirty="0"/>
          </a:p>
          <a:p>
            <a:pPr marL="0" indent="0">
              <a:buNone/>
            </a:pPr>
            <a:r>
              <a:rPr lang="en-US" dirty="0"/>
              <a:t>3. HTN</a:t>
            </a:r>
            <a:endParaRPr lang="ar-EG" dirty="0"/>
          </a:p>
          <a:p>
            <a:pPr marL="0" indent="0">
              <a:buNone/>
            </a:pPr>
            <a:r>
              <a:rPr lang="en-US" dirty="0"/>
              <a:t>4. Pulmonary insufficiency secondary to pulmonary hypoplasia and enlarged kidneys limiting diaphragmatic movement may be severe. Pulmonary complications are the leading cause of morbidity and mortality in the neonatal period.</a:t>
            </a:r>
            <a:endParaRPr lang="ar-EG" dirty="0"/>
          </a:p>
          <a:p>
            <a:pPr marL="0" indent="0">
              <a:buNone/>
            </a:pPr>
            <a:r>
              <a:rPr lang="en-US" dirty="0"/>
              <a:t>5. Newborns with severe ARPKD may present with Potter </a:t>
            </a:r>
            <a:r>
              <a:rPr lang="en-US" dirty="0" err="1"/>
              <a:t>syndrome,whichisthe</a:t>
            </a:r>
            <a:r>
              <a:rPr lang="en-US" dirty="0"/>
              <a:t> constellation of clinical features associated with decreased amniotic fluid (oligohydramnios). Potter syndrome is characterized by hypoplasia of the lungs, limb abnormalities (e.g., club feet), and characteristic abnormal </a:t>
            </a:r>
            <a:r>
              <a:rPr lang="en-US" dirty="0" err="1"/>
              <a:t>facies</a:t>
            </a:r>
            <a:endParaRPr lang="ar-EG" dirty="0"/>
          </a:p>
        </p:txBody>
      </p:sp>
    </p:spTree>
    <p:extLst>
      <p:ext uri="{BB962C8B-B14F-4D97-AF65-F5344CB8AC3E}">
        <p14:creationId xmlns:p14="http://schemas.microsoft.com/office/powerpoint/2010/main" val="84125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عنصر نائب للمحتوى 1048651"/>
          <p:cNvSpPr>
            <a:spLocks noGrp="1"/>
          </p:cNvSpPr>
          <p:nvPr>
            <p:ph idx="1"/>
          </p:nvPr>
        </p:nvSpPr>
        <p:spPr>
          <a:xfrm>
            <a:off x="299258" y="246839"/>
            <a:ext cx="9740092" cy="5858859"/>
          </a:xfrm>
        </p:spPr>
        <p:txBody>
          <a:bodyPr>
            <a:normAutofit fontScale="82857" lnSpcReduction="10000"/>
          </a:bodyPr>
          <a:lstStyle/>
          <a:p>
            <a:pPr marL="0" indent="0">
              <a:buNone/>
            </a:pPr>
            <a:r>
              <a:rPr lang="en-US" dirty="0"/>
              <a:t>C. </a:t>
            </a:r>
            <a:r>
              <a:rPr lang="en-US" b="1" dirty="0"/>
              <a:t>Diagnosis</a:t>
            </a:r>
            <a:endParaRPr lang="ar-EG" b="1" dirty="0"/>
          </a:p>
          <a:p>
            <a:pPr marL="0" indent="0">
              <a:buNone/>
            </a:pPr>
            <a:r>
              <a:rPr lang="en-US" dirty="0"/>
              <a:t>1. Some  cases are detected prenatally due to the wide spread use of ultra sound during pregnancy. Less severe cases may not be detected until much later.</a:t>
            </a:r>
            <a:endParaRPr lang="ar-EG" dirty="0"/>
          </a:p>
          <a:p>
            <a:pPr marL="0" indent="0">
              <a:buNone/>
            </a:pPr>
            <a:r>
              <a:rPr lang="en-US" dirty="0"/>
              <a:t>2. Oligohydramnios during pregnancy usually indicates severe disease.</a:t>
            </a:r>
            <a:endParaRPr lang="ar-EG" dirty="0"/>
          </a:p>
          <a:p>
            <a:pPr marL="0" indent="0">
              <a:buNone/>
            </a:pPr>
            <a:r>
              <a:rPr lang="en-US" dirty="0"/>
              <a:t>3. Ultrasound will show characteristic renal cysts in the absence of renal </a:t>
            </a:r>
            <a:r>
              <a:rPr lang="en-US" dirty="0" err="1"/>
              <a:t>cystsin</a:t>
            </a:r>
            <a:endParaRPr lang="ar-EG" dirty="0"/>
          </a:p>
          <a:p>
            <a:pPr marL="0" indent="0">
              <a:buNone/>
            </a:pPr>
            <a:r>
              <a:rPr lang="en-US" dirty="0"/>
              <a:t>either parent. Ultrasound will also show hepatomegaly and dilated bile ducts.</a:t>
            </a:r>
            <a:endParaRPr lang="ar-EG" dirty="0"/>
          </a:p>
          <a:p>
            <a:pPr marL="0" indent="0">
              <a:buNone/>
            </a:pPr>
            <a:r>
              <a:rPr lang="en-US" dirty="0"/>
              <a:t>4. Molecular genetic testing may confirm the disease in cases where the diagnosis is unclear.</a:t>
            </a:r>
            <a:endParaRPr lang="ar-EG" dirty="0"/>
          </a:p>
          <a:p>
            <a:pPr marL="0" indent="0">
              <a:buNone/>
            </a:pPr>
            <a:endParaRPr lang="ar-EG" b="1" dirty="0"/>
          </a:p>
          <a:p>
            <a:pPr marL="0" indent="0">
              <a:buNone/>
            </a:pPr>
            <a:r>
              <a:rPr lang="en-US" dirty="0"/>
              <a:t>D. </a:t>
            </a:r>
            <a:r>
              <a:rPr lang="en-US" b="1" dirty="0"/>
              <a:t>Treatment</a:t>
            </a:r>
            <a:endParaRPr lang="ar-EG" b="1" dirty="0"/>
          </a:p>
          <a:p>
            <a:pPr marL="0" indent="0">
              <a:buNone/>
            </a:pPr>
            <a:r>
              <a:rPr lang="en-US" dirty="0"/>
              <a:t>1. No curative therapy is available.</a:t>
            </a:r>
            <a:endParaRPr lang="ar-EG" dirty="0"/>
          </a:p>
          <a:p>
            <a:pPr marL="0" indent="0">
              <a:buNone/>
            </a:pPr>
            <a:r>
              <a:rPr lang="en-US" dirty="0"/>
              <a:t>2. Manage respiratory issues in </a:t>
            </a:r>
            <a:r>
              <a:rPr lang="en-US" dirty="0" err="1"/>
              <a:t>newborns,and</a:t>
            </a:r>
            <a:r>
              <a:rPr lang="en-US" dirty="0"/>
              <a:t> treat ESRD with renal replacement therapy.</a:t>
            </a:r>
            <a:endParaRPr lang="ar-EG" dirty="0"/>
          </a:p>
          <a:p>
            <a:pPr marL="0" indent="0">
              <a:buNone/>
            </a:pPr>
            <a:r>
              <a:rPr lang="en-US" dirty="0"/>
              <a:t> </a:t>
            </a:r>
            <a:endParaRPr lang="ar-EG" dirty="0"/>
          </a:p>
          <a:p>
            <a:pPr marL="0" indent="0">
              <a:buNone/>
            </a:pPr>
            <a:endParaRPr lang="ar-EG" dirty="0"/>
          </a:p>
        </p:txBody>
      </p:sp>
    </p:spTree>
    <p:extLst>
      <p:ext uri="{BB962C8B-B14F-4D97-AF65-F5344CB8AC3E}">
        <p14:creationId xmlns:p14="http://schemas.microsoft.com/office/powerpoint/2010/main" val="424100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3840" y="1102822"/>
            <a:ext cx="10756669" cy="4150822"/>
          </a:xfrm>
          <a:prstGeom prst="rect">
            <a:avLst/>
          </a:prstGeom>
        </p:spPr>
      </p:pic>
    </p:spTree>
    <p:extLst>
      <p:ext uri="{BB962C8B-B14F-4D97-AF65-F5344CB8AC3E}">
        <p14:creationId xmlns:p14="http://schemas.microsoft.com/office/powerpoint/2010/main" val="14949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850" y="386135"/>
            <a:ext cx="10651375" cy="6142127"/>
          </a:xfrm>
          <a:prstGeom prst="rect">
            <a:avLst/>
          </a:prstGeom>
        </p:spPr>
      </p:pic>
    </p:spTree>
    <p:extLst>
      <p:ext uri="{BB962C8B-B14F-4D97-AF65-F5344CB8AC3E}">
        <p14:creationId xmlns:p14="http://schemas.microsoft.com/office/powerpoint/2010/main" val="11068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846" y="1116674"/>
            <a:ext cx="11078096"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Polycystic kidney disease (PKD): is an inherited kidney disease.</a:t>
            </a:r>
          </a:p>
          <a:p>
            <a:pPr marL="457200" indent="-457200">
              <a:buFont typeface="Arial" panose="020B0604020202020204" pitchFamily="34" charset="0"/>
              <a:buChar char="•"/>
            </a:pPr>
            <a:r>
              <a:rPr lang="en-US" sz="3200" kern="1200" dirty="0" smtClean="0">
                <a:solidFill>
                  <a:schemeClr val="tx1"/>
                </a:solidFill>
              </a:rPr>
              <a:t>It is denoted by cysts formation in the kidney and enlargement of the kidney. </a:t>
            </a:r>
            <a:br>
              <a:rPr lang="en-US" sz="3200" kern="1200" dirty="0" smtClean="0">
                <a:solidFill>
                  <a:schemeClr val="tx1"/>
                </a:solidFill>
              </a:rPr>
            </a:br>
            <a:endParaRPr lang="en-US" sz="3200" kern="1200" dirty="0" smtClean="0">
              <a:solidFill>
                <a:schemeClr val="tx1"/>
              </a:solidFill>
            </a:endParaRPr>
          </a:p>
          <a:p>
            <a:pPr marL="457200" indent="-457200">
              <a:buFont typeface="Arial" panose="020B0604020202020204" pitchFamily="34" charset="0"/>
              <a:buChar char="•"/>
            </a:pPr>
            <a:r>
              <a:rPr lang="en-US" sz="3200" dirty="0" smtClean="0"/>
              <a:t>It is the 4</a:t>
            </a:r>
            <a:r>
              <a:rPr lang="en-US" sz="3200" baseline="30000" dirty="0" smtClean="0"/>
              <a:t>th</a:t>
            </a:r>
            <a:r>
              <a:rPr lang="en-US" sz="3200" dirty="0" smtClean="0"/>
              <a:t> leading cause of kidney failure</a:t>
            </a:r>
          </a:p>
          <a:p>
            <a:pPr marL="457200" indent="-457200">
              <a:buFont typeface="Arial" panose="020B0604020202020204" pitchFamily="34" charset="0"/>
              <a:buChar char="•"/>
            </a:pPr>
            <a:r>
              <a:rPr lang="en-US" sz="3200" kern="1200" dirty="0" smtClean="0">
                <a:solidFill>
                  <a:schemeClr val="tx1"/>
                </a:solidFill>
              </a:rPr>
              <a:t>It can also cause developing cysts in the liver and other complication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It impairs kidney function and eventually lead to kidney damage and failure</a:t>
            </a:r>
            <a:endParaRPr lang="en-US" sz="3200" kern="1200" dirty="0">
              <a:solidFill>
                <a:schemeClr val="tx1"/>
              </a:solidFill>
            </a:endParaRPr>
          </a:p>
        </p:txBody>
      </p:sp>
      <p:sp>
        <p:nvSpPr>
          <p:cNvPr id="4" name="Rectangle 3"/>
          <p:cNvSpPr/>
          <p:nvPr/>
        </p:nvSpPr>
        <p:spPr>
          <a:xfrm rot="10800000" flipV="1">
            <a:off x="600944" y="453827"/>
            <a:ext cx="7756117" cy="523220"/>
          </a:xfrm>
          <a:prstGeom prst="rect">
            <a:avLst/>
          </a:prstGeom>
        </p:spPr>
        <p:txBody>
          <a:bodyPr wrap="square">
            <a:spAutoFit/>
          </a:bodyPr>
          <a:lstStyle/>
          <a:p>
            <a:r>
              <a:rPr lang="en-US" sz="2800" b="1" dirty="0">
                <a:solidFill>
                  <a:srgbClr val="00589C"/>
                </a:solidFill>
                <a:latin typeface="Roboto"/>
              </a:rPr>
              <a:t>What is polycystic kidney disease (PKD)?</a:t>
            </a:r>
            <a:endParaRPr lang="en-US" sz="2800" b="1" dirty="0">
              <a:solidFill>
                <a:srgbClr val="00589C"/>
              </a:solidFill>
              <a:latin typeface="Roboto"/>
            </a:endParaRPr>
          </a:p>
        </p:txBody>
      </p:sp>
      <p:sp>
        <p:nvSpPr>
          <p:cNvPr id="5" name="Rectangle 4"/>
          <p:cNvSpPr/>
          <p:nvPr/>
        </p:nvSpPr>
        <p:spPr>
          <a:xfrm>
            <a:off x="5636030" y="5534394"/>
            <a:ext cx="6395257" cy="1477328"/>
          </a:xfrm>
          <a:prstGeom prst="rect">
            <a:avLst/>
          </a:prstGeom>
        </p:spPr>
        <p:txBody>
          <a:bodyPr wrap="square">
            <a:spAutoFit/>
          </a:bodyPr>
          <a:lstStyle/>
          <a:p>
            <a:r>
              <a:rPr lang="en-US" b="0" i="0" dirty="0" smtClean="0">
                <a:solidFill>
                  <a:srgbClr val="555555"/>
                </a:solidFill>
                <a:effectLst/>
                <a:latin typeface="__Roboto_2d2bf0"/>
              </a:rPr>
              <a:t>PKD isn’t the same as simple </a:t>
            </a:r>
            <a:r>
              <a:rPr lang="en-US" b="0" i="0" dirty="0" smtClean="0">
                <a:solidFill>
                  <a:srgbClr val="007BC2"/>
                </a:solidFill>
                <a:effectLst/>
                <a:latin typeface="__Roboto_2d2bf0"/>
                <a:hlinkClick r:id="rId2"/>
              </a:rPr>
              <a:t>kidney cysts</a:t>
            </a:r>
            <a:r>
              <a:rPr lang="en-US" b="0" i="0" dirty="0" smtClean="0">
                <a:solidFill>
                  <a:srgbClr val="555555"/>
                </a:solidFill>
                <a:effectLst/>
                <a:latin typeface="__Roboto_2d2bf0"/>
              </a:rPr>
              <a:t>, which are usually harmless. PKD is a serious type of </a:t>
            </a:r>
            <a:r>
              <a:rPr lang="en-US" b="0" i="0" dirty="0" smtClean="0">
                <a:solidFill>
                  <a:srgbClr val="007BC2"/>
                </a:solidFill>
                <a:effectLst/>
                <a:latin typeface="__Roboto_2d2bf0"/>
                <a:hlinkClick r:id="rId3"/>
              </a:rPr>
              <a:t>chronic kidney disease</a:t>
            </a:r>
            <a:r>
              <a:rPr lang="en-US" b="0" i="0" dirty="0" smtClean="0">
                <a:solidFill>
                  <a:srgbClr val="555555"/>
                </a:solidFill>
                <a:effectLst/>
                <a:latin typeface="__Roboto_2d2bf0"/>
              </a:rPr>
              <a:t>. The cysts can enlarge the kidneys and prevent them from filtering waste out of the blood. PKD can lead to </a:t>
            </a:r>
            <a:r>
              <a:rPr lang="en-US" b="0" i="0" dirty="0" smtClean="0">
                <a:solidFill>
                  <a:srgbClr val="007BC2"/>
                </a:solidFill>
                <a:effectLst/>
                <a:latin typeface="__Roboto_2d2bf0"/>
                <a:hlinkClick r:id="rId4"/>
              </a:rPr>
              <a:t>kidney failure</a:t>
            </a:r>
            <a:r>
              <a:rPr lang="en-US" b="0" i="0" dirty="0" smtClean="0">
                <a:solidFill>
                  <a:srgbClr val="555555"/>
                </a:solidFill>
                <a:effectLst/>
                <a:latin typeface="__Roboto_2d2bf0"/>
              </a:rPr>
              <a:t>.</a:t>
            </a:r>
            <a:endParaRPr lang="en-US" dirty="0"/>
          </a:p>
        </p:txBody>
      </p:sp>
    </p:spTree>
    <p:extLst>
      <p:ext uri="{BB962C8B-B14F-4D97-AF65-F5344CB8AC3E}">
        <p14:creationId xmlns:p14="http://schemas.microsoft.com/office/powerpoint/2010/main" val="401859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565" y="359939"/>
            <a:ext cx="10833155" cy="5963275"/>
          </a:xfrm>
          <a:prstGeom prst="rect">
            <a:avLst/>
          </a:prstGeom>
        </p:spPr>
      </p:pic>
    </p:spTree>
    <p:extLst>
      <p:ext uri="{BB962C8B-B14F-4D97-AF65-F5344CB8AC3E}">
        <p14:creationId xmlns:p14="http://schemas.microsoft.com/office/powerpoint/2010/main" val="86685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external file that holds a picture, illustration, etc.&#10;Object name is ijnrd-3-069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73" y="1021714"/>
            <a:ext cx="10124498" cy="56672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6349" y="207464"/>
            <a:ext cx="9459884" cy="646331"/>
          </a:xfrm>
          <a:prstGeom prst="rect">
            <a:avLst/>
          </a:prstGeom>
        </p:spPr>
        <p:txBody>
          <a:bodyPr wrap="square">
            <a:spAutoFit/>
          </a:bodyPr>
          <a:lstStyle/>
          <a:p>
            <a:r>
              <a:rPr lang="en-US" b="0" i="0" dirty="0" smtClean="0">
                <a:solidFill>
                  <a:srgbClr val="333333"/>
                </a:solidFill>
                <a:effectLst/>
                <a:latin typeface="Cambria" panose="02040503050406030204" pitchFamily="18" charset="0"/>
              </a:rPr>
              <a:t>Explanted polycystic kidneys reveal the massive expansion resulting from progressive cystic growth.</a:t>
            </a:r>
            <a:endParaRPr lang="en-US" dirty="0"/>
          </a:p>
        </p:txBody>
      </p:sp>
    </p:spTree>
    <p:extLst>
      <p:ext uri="{BB962C8B-B14F-4D97-AF65-F5344CB8AC3E}">
        <p14:creationId xmlns:p14="http://schemas.microsoft.com/office/powerpoint/2010/main" val="329581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4" y="1482450"/>
            <a:ext cx="10712336" cy="5016758"/>
          </a:xfrm>
          <a:prstGeom prst="rect">
            <a:avLst/>
          </a:prstGeom>
        </p:spPr>
        <p:txBody>
          <a:bodyPr wrap="square">
            <a:spAutoFit/>
          </a:bodyPr>
          <a:lstStyle/>
          <a:p>
            <a:r>
              <a:rPr lang="en-US" sz="3200" b="0" i="0" dirty="0" smtClean="0">
                <a:solidFill>
                  <a:srgbClr val="1B1B1B"/>
                </a:solidFill>
                <a:effectLst/>
                <a:latin typeface="HCo Ideal Sans"/>
              </a:rPr>
              <a:t>PKD can cause several symptoms, including </a:t>
            </a:r>
            <a:r>
              <a:rPr lang="en-US" sz="3200" b="0" i="0" dirty="0" smtClean="0">
                <a:solidFill>
                  <a:srgbClr val="FF0000"/>
                </a:solidFill>
                <a:effectLst/>
                <a:latin typeface="HCo Ideal Sans"/>
              </a:rPr>
              <a:t>high blood pressure</a:t>
            </a:r>
            <a:r>
              <a:rPr lang="en-US" sz="3200" b="0" i="0" dirty="0" smtClean="0">
                <a:solidFill>
                  <a:srgbClr val="1B1B1B"/>
                </a:solidFill>
                <a:effectLst/>
                <a:latin typeface="HCo Ideal Sans"/>
              </a:rPr>
              <a:t>, </a:t>
            </a:r>
            <a:r>
              <a:rPr lang="en-US" sz="3200" b="0" i="0" dirty="0" smtClean="0">
                <a:solidFill>
                  <a:srgbClr val="FF0000"/>
                </a:solidFill>
                <a:effectLst/>
                <a:latin typeface="HCo Ideal Sans"/>
              </a:rPr>
              <a:t>blood in urine</a:t>
            </a:r>
            <a:r>
              <a:rPr lang="en-US" sz="3200" b="0" i="0" dirty="0" smtClean="0">
                <a:solidFill>
                  <a:srgbClr val="1B1B1B"/>
                </a:solidFill>
                <a:effectLst/>
                <a:latin typeface="HCo Ideal Sans"/>
              </a:rPr>
              <a:t> and </a:t>
            </a:r>
            <a:r>
              <a:rPr lang="en-US" sz="3200" b="0" i="0" dirty="0" smtClean="0">
                <a:solidFill>
                  <a:srgbClr val="FF0000"/>
                </a:solidFill>
                <a:effectLst/>
                <a:latin typeface="HCo Ideal Sans"/>
              </a:rPr>
              <a:t>pain in the lower back</a:t>
            </a:r>
            <a:r>
              <a:rPr lang="en-US" sz="3200" b="0" i="0" dirty="0" smtClean="0">
                <a:solidFill>
                  <a:srgbClr val="1B1B1B"/>
                </a:solidFill>
                <a:effectLst/>
                <a:latin typeface="HCo Ideal Sans"/>
              </a:rPr>
              <a:t>. High blood pressure occurs in about 60-70% of people with PKD, and it’s often one of the first noticeable polycystic kidney disease symptoms. When cysts form on your kidneys, they press on the surrounding blood vessels. Your kidneys start getting less blood, mimicking the circumstances of low blood pressure. In response, your body starts releasing substances that tighten blood vessels, causing blood pressure to rise even higher.</a:t>
            </a:r>
            <a:endParaRPr lang="en-US" sz="3200" dirty="0"/>
          </a:p>
        </p:txBody>
      </p:sp>
      <p:sp>
        <p:nvSpPr>
          <p:cNvPr id="3" name="Rectangle 2"/>
          <p:cNvSpPr/>
          <p:nvPr/>
        </p:nvSpPr>
        <p:spPr>
          <a:xfrm>
            <a:off x="345199" y="562094"/>
            <a:ext cx="9910085" cy="584775"/>
          </a:xfrm>
          <a:prstGeom prst="rect">
            <a:avLst/>
          </a:prstGeom>
        </p:spPr>
        <p:txBody>
          <a:bodyPr wrap="none">
            <a:spAutoFit/>
          </a:bodyPr>
          <a:lstStyle/>
          <a:p>
            <a:r>
              <a:rPr lang="en-US" sz="3200" b="0" i="0" dirty="0" smtClean="0">
                <a:solidFill>
                  <a:srgbClr val="002D62"/>
                </a:solidFill>
                <a:effectLst/>
                <a:latin typeface="HCo Ideal Sans"/>
              </a:rPr>
              <a:t>What are the symptoms of polycystic kidney disease?</a:t>
            </a:r>
            <a:endParaRPr lang="en-US" sz="3200" b="0" i="0" dirty="0">
              <a:solidFill>
                <a:srgbClr val="002D62"/>
              </a:solidFill>
              <a:effectLst/>
              <a:latin typeface="HCo Ideal Sans"/>
            </a:endParaRPr>
          </a:p>
        </p:txBody>
      </p:sp>
    </p:spTree>
    <p:extLst>
      <p:ext uri="{BB962C8B-B14F-4D97-AF65-F5344CB8AC3E}">
        <p14:creationId xmlns:p14="http://schemas.microsoft.com/office/powerpoint/2010/main" val="27288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63331"/>
            <a:ext cx="6009389" cy="523220"/>
          </a:xfrm>
          <a:prstGeom prst="rect">
            <a:avLst/>
          </a:prstGeom>
        </p:spPr>
        <p:txBody>
          <a:bodyPr wrap="square">
            <a:spAutoFit/>
          </a:bodyPr>
          <a:lstStyle/>
          <a:p>
            <a:r>
              <a:rPr lang="en-US" sz="2800" b="1" i="0" dirty="0" smtClean="0">
                <a:solidFill>
                  <a:srgbClr val="00589C"/>
                </a:solidFill>
                <a:effectLst/>
                <a:latin typeface="Roboto"/>
              </a:rPr>
              <a:t>What are the two types of PKD?</a:t>
            </a:r>
            <a:endParaRPr lang="en-US" sz="2800" b="1" i="0" dirty="0">
              <a:solidFill>
                <a:srgbClr val="00589C"/>
              </a:solidFill>
              <a:effectLst/>
              <a:latin typeface="Roboto"/>
            </a:endParaRPr>
          </a:p>
        </p:txBody>
      </p:sp>
      <p:sp>
        <p:nvSpPr>
          <p:cNvPr id="3" name="Rectangle 2"/>
          <p:cNvSpPr/>
          <p:nvPr/>
        </p:nvSpPr>
        <p:spPr>
          <a:xfrm>
            <a:off x="110836" y="634802"/>
            <a:ext cx="11432771" cy="369332"/>
          </a:xfrm>
          <a:prstGeom prst="rect">
            <a:avLst/>
          </a:prstGeom>
        </p:spPr>
        <p:txBody>
          <a:bodyPr wrap="square">
            <a:spAutoFit/>
          </a:bodyPr>
          <a:lstStyle/>
          <a:p>
            <a:r>
              <a:rPr lang="en-US" dirty="0"/>
              <a:t>The two main types of PKD </a:t>
            </a:r>
            <a:r>
              <a:rPr lang="en-US" dirty="0" smtClean="0"/>
              <a:t>are: </a:t>
            </a:r>
            <a:r>
              <a:rPr lang="en-US" sz="1600" b="0" i="0" dirty="0" smtClean="0">
                <a:solidFill>
                  <a:srgbClr val="000000"/>
                </a:solidFill>
                <a:effectLst/>
                <a:latin typeface="Roboto"/>
              </a:rPr>
              <a:t>autosomal dominant PKD and autosomal recessive PKD. </a:t>
            </a:r>
            <a:endParaRPr lang="en-US" sz="1600" dirty="0"/>
          </a:p>
        </p:txBody>
      </p:sp>
      <p:pic>
        <p:nvPicPr>
          <p:cNvPr id="1026" name="Picture 2" descr="Polycystic kidney Disease – SRIA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817" y="1021607"/>
            <a:ext cx="8921830" cy="549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8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62734" y="311112"/>
            <a:ext cx="4688786" cy="441660"/>
          </a:xfrm>
          <a:prstGeom prst="rect">
            <a:avLst/>
          </a:prstGeom>
        </p:spPr>
        <p:txBody>
          <a:bodyPr vert="horz" wrap="square" lIns="0" tIns="10669" rIns="0" bIns="0" rtlCol="0">
            <a:spAutoFit/>
          </a:bodyPr>
          <a:lstStyle/>
          <a:p>
            <a:pPr marL="8536">
              <a:spcBef>
                <a:spcPts val="84"/>
              </a:spcBef>
            </a:pPr>
            <a:r>
              <a:rPr sz="2800" b="1" spc="-3" dirty="0">
                <a:latin typeface="Arial"/>
                <a:cs typeface="Arial"/>
              </a:rPr>
              <a:t>Polycystic</a:t>
            </a:r>
            <a:r>
              <a:rPr sz="2800" b="1" spc="-17" dirty="0">
                <a:latin typeface="Arial"/>
                <a:cs typeface="Arial"/>
              </a:rPr>
              <a:t> </a:t>
            </a:r>
            <a:r>
              <a:rPr sz="2800" b="1" dirty="0">
                <a:latin typeface="Arial"/>
                <a:cs typeface="Arial"/>
              </a:rPr>
              <a:t>kidney</a:t>
            </a:r>
            <a:r>
              <a:rPr sz="2800" b="1" spc="-17" dirty="0">
                <a:latin typeface="Arial"/>
                <a:cs typeface="Arial"/>
              </a:rPr>
              <a:t> </a:t>
            </a:r>
            <a:r>
              <a:rPr sz="2800" b="1" spc="7" dirty="0">
                <a:latin typeface="Arial"/>
                <a:cs typeface="Arial"/>
              </a:rPr>
              <a:t>disease</a:t>
            </a:r>
            <a:endParaRPr sz="2800" dirty="0">
              <a:latin typeface="Arial"/>
              <a:cs typeface="Arial"/>
            </a:endParaRPr>
          </a:p>
        </p:txBody>
      </p:sp>
      <p:sp>
        <p:nvSpPr>
          <p:cNvPr id="3" name="object 3"/>
          <p:cNvSpPr/>
          <p:nvPr/>
        </p:nvSpPr>
        <p:spPr>
          <a:xfrm>
            <a:off x="3801465" y="2330270"/>
            <a:ext cx="23472" cy="0"/>
          </a:xfrm>
          <a:custGeom>
            <a:avLst/>
            <a:gdLst/>
            <a:ahLst/>
            <a:cxnLst/>
            <a:rect l="l" t="t" r="r" b="b"/>
            <a:pathLst>
              <a:path w="34925">
                <a:moveTo>
                  <a:pt x="0" y="0"/>
                </a:moveTo>
                <a:lnTo>
                  <a:pt x="34518" y="0"/>
                </a:lnTo>
              </a:path>
            </a:pathLst>
          </a:custGeom>
          <a:ln w="12699">
            <a:solidFill>
              <a:srgbClr val="ED3624"/>
            </a:solidFill>
          </a:ln>
        </p:spPr>
        <p:txBody>
          <a:bodyPr wrap="square" lIns="0" tIns="0" rIns="0" bIns="0" rtlCol="0"/>
          <a:lstStyle/>
          <a:p>
            <a:endParaRPr sz="1210"/>
          </a:p>
        </p:txBody>
      </p:sp>
      <p:sp>
        <p:nvSpPr>
          <p:cNvPr id="4" name="object 4"/>
          <p:cNvSpPr txBox="1"/>
          <p:nvPr/>
        </p:nvSpPr>
        <p:spPr>
          <a:xfrm>
            <a:off x="314874" y="4423083"/>
            <a:ext cx="6784387" cy="944257"/>
          </a:xfrm>
          <a:prstGeom prst="rect">
            <a:avLst/>
          </a:prstGeom>
        </p:spPr>
        <p:txBody>
          <a:bodyPr vert="horz" wrap="square" lIns="0" tIns="5548" rIns="0" bIns="0" rtlCol="0">
            <a:spAutoFit/>
          </a:bodyPr>
          <a:lstStyle/>
          <a:p>
            <a:pPr marL="8536" marR="3414">
              <a:lnSpc>
                <a:spcPct val="104099"/>
              </a:lnSpc>
              <a:spcBef>
                <a:spcPts val="44"/>
              </a:spcBef>
            </a:pPr>
            <a:r>
              <a:rPr lang="en-US" sz="2000" spc="-30" smtClean="0">
                <a:latin typeface="Arial MT"/>
                <a:cs typeface="Arial MT"/>
              </a:rPr>
              <a:t>Renal</a:t>
            </a:r>
            <a:r>
              <a:rPr lang="en-US" sz="2000" spc="10" smtClean="0">
                <a:latin typeface="Arial MT"/>
                <a:cs typeface="Arial MT"/>
              </a:rPr>
              <a:t> </a:t>
            </a:r>
            <a:r>
              <a:rPr lang="en-US" sz="2000" spc="-15" smtClean="0">
                <a:latin typeface="Arial MT"/>
                <a:cs typeface="Arial MT"/>
              </a:rPr>
              <a:t>failure</a:t>
            </a:r>
            <a:r>
              <a:rPr lang="en-US" sz="2000" spc="5" smtClean="0">
                <a:latin typeface="Arial MT"/>
                <a:cs typeface="Arial MT"/>
              </a:rPr>
              <a:t> </a:t>
            </a:r>
            <a:r>
              <a:rPr lang="en-US" sz="2000" spc="15" smtClean="0">
                <a:latin typeface="Arial MT"/>
                <a:cs typeface="Arial MT"/>
              </a:rPr>
              <a:t>occurs</a:t>
            </a:r>
            <a:r>
              <a:rPr lang="en-US" sz="2000" spc="5" smtClean="0">
                <a:latin typeface="Arial MT"/>
                <a:cs typeface="Arial MT"/>
              </a:rPr>
              <a:t> from </a:t>
            </a:r>
            <a:r>
              <a:rPr lang="en-US" sz="2000" spc="10" smtClean="0">
                <a:latin typeface="Arial MT"/>
                <a:cs typeface="Arial MT"/>
              </a:rPr>
              <a:t> </a:t>
            </a:r>
            <a:r>
              <a:rPr lang="en-US" sz="2000" spc="15" smtClean="0">
                <a:latin typeface="Arial MT"/>
                <a:cs typeface="Arial MT"/>
              </a:rPr>
              <a:t>cysts</a:t>
            </a:r>
            <a:r>
              <a:rPr lang="en-US" sz="2000" spc="-5" smtClean="0">
                <a:latin typeface="Arial MT"/>
                <a:cs typeface="Arial MT"/>
              </a:rPr>
              <a:t> </a:t>
            </a:r>
            <a:r>
              <a:rPr lang="en-US" sz="2000" smtClean="0">
                <a:latin typeface="Arial MT"/>
                <a:cs typeface="Arial MT"/>
              </a:rPr>
              <a:t>replacing</a:t>
            </a:r>
            <a:r>
              <a:rPr lang="en-US" sz="2000" spc="-5" smtClean="0">
                <a:latin typeface="Arial MT"/>
                <a:cs typeface="Arial MT"/>
              </a:rPr>
              <a:t> </a:t>
            </a:r>
            <a:r>
              <a:rPr lang="en-US" sz="2000" spc="-25" smtClean="0">
                <a:latin typeface="Arial MT"/>
                <a:cs typeface="Arial MT"/>
              </a:rPr>
              <a:t>renal</a:t>
            </a:r>
            <a:r>
              <a:rPr lang="en-US" sz="2000" smtClean="0">
                <a:latin typeface="Arial MT"/>
                <a:cs typeface="Arial MT"/>
              </a:rPr>
              <a:t> </a:t>
            </a:r>
            <a:r>
              <a:rPr lang="en-US" sz="2000" spc="-5" smtClean="0">
                <a:latin typeface="Arial MT"/>
                <a:cs typeface="Arial MT"/>
              </a:rPr>
              <a:t>parenchyma over</a:t>
            </a:r>
            <a:r>
              <a:rPr lang="en-US" sz="2000" smtClean="0">
                <a:latin typeface="Arial MT"/>
                <a:cs typeface="Arial MT"/>
              </a:rPr>
              <a:t> </a:t>
            </a:r>
            <a:r>
              <a:rPr lang="en-US" sz="2000" spc="5" smtClean="0">
                <a:latin typeface="Arial MT"/>
                <a:cs typeface="Arial MT"/>
              </a:rPr>
              <a:t>time, </a:t>
            </a:r>
            <a:r>
              <a:rPr lang="en-US" sz="2000" spc="-400" smtClean="0">
                <a:latin typeface="Arial MT"/>
                <a:cs typeface="Arial MT"/>
              </a:rPr>
              <a:t> </a:t>
            </a:r>
            <a:r>
              <a:rPr lang="en-US" sz="2000" spc="-20" smtClean="0">
                <a:latin typeface="Arial MT"/>
                <a:cs typeface="Arial MT"/>
              </a:rPr>
              <a:t>as</a:t>
            </a:r>
            <a:r>
              <a:rPr lang="en-US" sz="2000" spc="-10" smtClean="0">
                <a:latin typeface="Arial MT"/>
                <a:cs typeface="Arial MT"/>
              </a:rPr>
              <a:t> </a:t>
            </a:r>
            <a:r>
              <a:rPr lang="en-US" sz="2000" smtClean="0">
                <a:latin typeface="Arial MT"/>
                <a:cs typeface="Arial MT"/>
              </a:rPr>
              <a:t>well</a:t>
            </a:r>
            <a:r>
              <a:rPr lang="en-US" sz="2000" spc="-5" smtClean="0">
                <a:latin typeface="Arial MT"/>
                <a:cs typeface="Arial MT"/>
              </a:rPr>
              <a:t> </a:t>
            </a:r>
            <a:r>
              <a:rPr lang="en-US" sz="2000" spc="-20" smtClean="0">
                <a:latin typeface="Arial MT"/>
                <a:cs typeface="Arial MT"/>
              </a:rPr>
              <a:t>as</a:t>
            </a:r>
            <a:r>
              <a:rPr lang="en-US" sz="2000" spc="-10" smtClean="0">
                <a:latin typeface="Arial MT"/>
                <a:cs typeface="Arial MT"/>
              </a:rPr>
              <a:t> </a:t>
            </a:r>
            <a:r>
              <a:rPr lang="en-US" sz="2000" spc="-5" smtClean="0">
                <a:latin typeface="Arial MT"/>
                <a:cs typeface="Arial MT"/>
              </a:rPr>
              <a:t>recurrent </a:t>
            </a:r>
            <a:r>
              <a:rPr lang="en-US" sz="2000" spc="5" smtClean="0">
                <a:latin typeface="Arial MT"/>
                <a:cs typeface="Arial MT"/>
              </a:rPr>
              <a:t>episodes</a:t>
            </a:r>
            <a:r>
              <a:rPr lang="en-US" sz="2000" spc="-10" smtClean="0">
                <a:latin typeface="Arial MT"/>
                <a:cs typeface="Arial MT"/>
              </a:rPr>
              <a:t> </a:t>
            </a:r>
            <a:r>
              <a:rPr lang="en-US" sz="2000" spc="20" smtClean="0">
                <a:latin typeface="Arial MT"/>
                <a:cs typeface="Arial MT"/>
              </a:rPr>
              <a:t>of </a:t>
            </a:r>
            <a:r>
              <a:rPr lang="en-US" sz="2000" spc="25" smtClean="0">
                <a:latin typeface="Arial MT"/>
                <a:cs typeface="Arial MT"/>
              </a:rPr>
              <a:t> </a:t>
            </a:r>
            <a:r>
              <a:rPr lang="en-US" sz="2000" spc="5" smtClean="0">
                <a:latin typeface="Arial MT"/>
                <a:cs typeface="Arial MT"/>
              </a:rPr>
              <a:t>pyelonephritis</a:t>
            </a:r>
            <a:r>
              <a:rPr lang="en-US" sz="2000" spc="-10" smtClean="0">
                <a:latin typeface="Arial MT"/>
                <a:cs typeface="Arial MT"/>
              </a:rPr>
              <a:t> </a:t>
            </a:r>
            <a:r>
              <a:rPr lang="en-US" sz="2000" smtClean="0">
                <a:latin typeface="Arial MT"/>
                <a:cs typeface="Arial MT"/>
              </a:rPr>
              <a:t>and</a:t>
            </a:r>
            <a:r>
              <a:rPr lang="en-US" sz="2000" spc="-10" smtClean="0">
                <a:latin typeface="Arial MT"/>
                <a:cs typeface="Arial MT"/>
              </a:rPr>
              <a:t> </a:t>
            </a:r>
            <a:r>
              <a:rPr lang="en-US" sz="2000" smtClean="0">
                <a:latin typeface="Arial MT"/>
                <a:cs typeface="Arial MT"/>
              </a:rPr>
              <a:t>nephrolithiasis</a:t>
            </a:r>
            <a:endParaRPr sz="2000" dirty="0">
              <a:latin typeface="Arial MT"/>
              <a:cs typeface="Arial MT"/>
            </a:endParaRPr>
          </a:p>
        </p:txBody>
      </p:sp>
      <p:pic>
        <p:nvPicPr>
          <p:cNvPr id="6" name="object 6"/>
          <p:cNvPicPr/>
          <p:nvPr/>
        </p:nvPicPr>
        <p:blipFill>
          <a:blip r:embed="rId2" cstate="print"/>
          <a:stretch>
            <a:fillRect/>
          </a:stretch>
        </p:blipFill>
        <p:spPr>
          <a:xfrm>
            <a:off x="7254241" y="1118532"/>
            <a:ext cx="4799214" cy="4644959"/>
          </a:xfrm>
          <a:prstGeom prst="rect">
            <a:avLst/>
          </a:prstGeom>
        </p:spPr>
      </p:pic>
      <p:sp>
        <p:nvSpPr>
          <p:cNvPr id="7" name="Rectangle 6"/>
          <p:cNvSpPr/>
          <p:nvPr/>
        </p:nvSpPr>
        <p:spPr>
          <a:xfrm>
            <a:off x="215307" y="1328506"/>
            <a:ext cx="7038934" cy="2086853"/>
          </a:xfrm>
          <a:prstGeom prst="rect">
            <a:avLst/>
          </a:prstGeom>
        </p:spPr>
        <p:txBody>
          <a:bodyPr wrap="square">
            <a:spAutoFit/>
          </a:bodyPr>
          <a:lstStyle/>
          <a:p>
            <a:pPr marL="12700" marR="5080">
              <a:lnSpc>
                <a:spcPct val="104099"/>
              </a:lnSpc>
              <a:spcBef>
                <a:spcPts val="65"/>
              </a:spcBef>
            </a:pPr>
            <a:r>
              <a:rPr lang="en-US" b="1" u="sng" spc="10" dirty="0">
                <a:solidFill>
                  <a:srgbClr val="ED3624"/>
                </a:solidFill>
                <a:uFill>
                  <a:solidFill>
                    <a:srgbClr val="ED3624"/>
                  </a:solidFill>
                </a:uFill>
                <a:latin typeface="Arial"/>
                <a:cs typeface="Arial"/>
              </a:rPr>
              <a:t>Autosomal </a:t>
            </a:r>
            <a:r>
              <a:rPr lang="en-US" b="1" u="sng" spc="15" dirty="0">
                <a:solidFill>
                  <a:srgbClr val="ED3624"/>
                </a:solidFill>
                <a:uFill>
                  <a:solidFill>
                    <a:srgbClr val="ED3624"/>
                  </a:solidFill>
                </a:uFill>
                <a:latin typeface="Arial"/>
                <a:cs typeface="Arial"/>
              </a:rPr>
              <a:t>dominant</a:t>
            </a:r>
            <a:r>
              <a:rPr lang="en-US" b="1" spc="10" dirty="0">
                <a:solidFill>
                  <a:srgbClr val="ED3624"/>
                </a:solidFill>
                <a:latin typeface="Arial"/>
                <a:cs typeface="Arial"/>
              </a:rPr>
              <a:t> </a:t>
            </a:r>
            <a:r>
              <a:rPr lang="en-US" b="1" dirty="0">
                <a:solidFill>
                  <a:srgbClr val="ED3624"/>
                </a:solidFill>
                <a:latin typeface="Arial"/>
                <a:cs typeface="Arial"/>
              </a:rPr>
              <a:t>p</a:t>
            </a:r>
            <a:r>
              <a:rPr lang="en-US" b="1" u="sng" dirty="0">
                <a:solidFill>
                  <a:srgbClr val="ED3624"/>
                </a:solidFill>
                <a:uFill>
                  <a:solidFill>
                    <a:srgbClr val="ED3624"/>
                  </a:solidFill>
                </a:uFill>
                <a:latin typeface="Arial"/>
                <a:cs typeface="Arial"/>
              </a:rPr>
              <a:t>ol</a:t>
            </a:r>
            <a:r>
              <a:rPr lang="en-US" b="1" dirty="0">
                <a:solidFill>
                  <a:srgbClr val="ED3624"/>
                </a:solidFill>
                <a:latin typeface="Arial"/>
                <a:cs typeface="Arial"/>
              </a:rPr>
              <a:t>y</a:t>
            </a:r>
            <a:r>
              <a:rPr lang="en-US" b="1" u="sng" dirty="0">
                <a:solidFill>
                  <a:srgbClr val="ED3624"/>
                </a:solidFill>
                <a:uFill>
                  <a:solidFill>
                    <a:srgbClr val="ED3624"/>
                  </a:solidFill>
                </a:uFill>
                <a:latin typeface="Arial"/>
                <a:cs typeface="Arial"/>
              </a:rPr>
              <a:t>c</a:t>
            </a:r>
            <a:r>
              <a:rPr lang="en-US" b="1" dirty="0">
                <a:solidFill>
                  <a:srgbClr val="ED3624"/>
                </a:solidFill>
                <a:latin typeface="Arial"/>
                <a:cs typeface="Arial"/>
              </a:rPr>
              <a:t>y</a:t>
            </a:r>
            <a:r>
              <a:rPr lang="en-US" b="1" u="sng" dirty="0">
                <a:solidFill>
                  <a:srgbClr val="ED3624"/>
                </a:solidFill>
                <a:uFill>
                  <a:solidFill>
                    <a:srgbClr val="ED3624"/>
                  </a:solidFill>
                </a:uFill>
                <a:latin typeface="Arial"/>
                <a:cs typeface="Arial"/>
              </a:rPr>
              <a:t>stic</a:t>
            </a:r>
            <a:r>
              <a:rPr lang="en-US" b="1" u="sng" spc="10" dirty="0">
                <a:solidFill>
                  <a:srgbClr val="ED3624"/>
                </a:solidFill>
                <a:uFill>
                  <a:solidFill>
                    <a:srgbClr val="ED3624"/>
                  </a:solidFill>
                </a:uFill>
                <a:latin typeface="Arial"/>
                <a:cs typeface="Arial"/>
              </a:rPr>
              <a:t> </a:t>
            </a:r>
            <a:r>
              <a:rPr lang="en-US" b="1" u="sng" spc="-25" dirty="0">
                <a:solidFill>
                  <a:srgbClr val="ED3624"/>
                </a:solidFill>
                <a:uFill>
                  <a:solidFill>
                    <a:srgbClr val="ED3624"/>
                  </a:solidFill>
                </a:uFill>
                <a:latin typeface="Arial"/>
                <a:cs typeface="Arial"/>
              </a:rPr>
              <a:t>kidne</a:t>
            </a:r>
            <a:r>
              <a:rPr lang="en-US" b="1" spc="-25" dirty="0">
                <a:solidFill>
                  <a:srgbClr val="ED3624"/>
                </a:solidFill>
                <a:latin typeface="Arial"/>
                <a:cs typeface="Arial"/>
              </a:rPr>
              <a:t>y</a:t>
            </a:r>
            <a:r>
              <a:rPr lang="en-US" b="1" u="sng" spc="195" dirty="0">
                <a:solidFill>
                  <a:srgbClr val="ED3624"/>
                </a:solidFill>
                <a:uFill>
                  <a:solidFill>
                    <a:srgbClr val="ED3624"/>
                  </a:solidFill>
                </a:uFill>
                <a:latin typeface="Arial"/>
                <a:cs typeface="Arial"/>
              </a:rPr>
              <a:t> </a:t>
            </a:r>
            <a:r>
              <a:rPr lang="en-US" b="1" u="sng" spc="10" dirty="0">
                <a:solidFill>
                  <a:srgbClr val="ED3624"/>
                </a:solidFill>
                <a:uFill>
                  <a:solidFill>
                    <a:srgbClr val="ED3624"/>
                  </a:solidFill>
                </a:uFill>
                <a:latin typeface="Arial"/>
                <a:cs typeface="Arial"/>
              </a:rPr>
              <a:t>disease </a:t>
            </a:r>
            <a:r>
              <a:rPr lang="en-US" b="1" spc="-5" dirty="0">
                <a:solidFill>
                  <a:srgbClr val="ED3624"/>
                </a:solidFill>
                <a:latin typeface="Arial"/>
                <a:cs typeface="Arial"/>
              </a:rPr>
              <a:t>(</a:t>
            </a:r>
            <a:r>
              <a:rPr lang="en-US" b="1" u="sng" spc="-5" dirty="0">
                <a:solidFill>
                  <a:srgbClr val="ED3624"/>
                </a:solidFill>
                <a:uFill>
                  <a:solidFill>
                    <a:srgbClr val="ED3624"/>
                  </a:solidFill>
                </a:uFill>
                <a:latin typeface="Arial"/>
                <a:cs typeface="Arial"/>
              </a:rPr>
              <a:t>ADPKD</a:t>
            </a:r>
            <a:r>
              <a:rPr lang="en-US" spc="-5" dirty="0">
                <a:solidFill>
                  <a:srgbClr val="ED3624"/>
                </a:solidFill>
                <a:latin typeface="Arial MT"/>
                <a:cs typeface="Arial MT"/>
              </a:rPr>
              <a:t>)</a:t>
            </a:r>
            <a:r>
              <a:rPr lang="en-US" spc="40" dirty="0">
                <a:solidFill>
                  <a:srgbClr val="ED3624"/>
                </a:solidFill>
                <a:latin typeface="Arial MT"/>
                <a:cs typeface="Arial MT"/>
              </a:rPr>
              <a:t> </a:t>
            </a:r>
            <a:r>
              <a:rPr lang="en-US" b="1" spc="-15" dirty="0">
                <a:latin typeface="Arial"/>
                <a:cs typeface="Arial"/>
              </a:rPr>
              <a:t>is</a:t>
            </a:r>
            <a:r>
              <a:rPr lang="en-US" b="1" spc="10" dirty="0">
                <a:latin typeface="Arial"/>
                <a:cs typeface="Arial"/>
              </a:rPr>
              <a:t> </a:t>
            </a:r>
            <a:r>
              <a:rPr lang="en-US" b="1" spc="20" dirty="0">
                <a:latin typeface="Arial"/>
                <a:cs typeface="Arial"/>
              </a:rPr>
              <a:t>the</a:t>
            </a:r>
            <a:r>
              <a:rPr lang="en-US" b="1" spc="15" dirty="0">
                <a:latin typeface="Arial"/>
                <a:cs typeface="Arial"/>
              </a:rPr>
              <a:t> </a:t>
            </a:r>
            <a:r>
              <a:rPr lang="en-US" b="1" spc="20" dirty="0">
                <a:latin typeface="Arial"/>
                <a:cs typeface="Arial"/>
              </a:rPr>
              <a:t>most</a:t>
            </a:r>
            <a:r>
              <a:rPr lang="en-US" b="1" spc="10" dirty="0">
                <a:latin typeface="Arial"/>
                <a:cs typeface="Arial"/>
              </a:rPr>
              <a:t> </a:t>
            </a:r>
            <a:r>
              <a:rPr lang="en-US" b="1" spc="25" dirty="0">
                <a:latin typeface="Arial"/>
                <a:cs typeface="Arial"/>
              </a:rPr>
              <a:t>common </a:t>
            </a:r>
            <a:r>
              <a:rPr lang="en-US" b="1" spc="-335" dirty="0">
                <a:latin typeface="Arial"/>
                <a:cs typeface="Arial"/>
              </a:rPr>
              <a:t> </a:t>
            </a:r>
            <a:r>
              <a:rPr lang="en-US" b="1" spc="20" dirty="0">
                <a:latin typeface="Arial"/>
                <a:cs typeface="Arial"/>
              </a:rPr>
              <a:t>genetic</a:t>
            </a:r>
            <a:r>
              <a:rPr lang="en-US" b="1" dirty="0">
                <a:latin typeface="Arial"/>
                <a:cs typeface="Arial"/>
              </a:rPr>
              <a:t> </a:t>
            </a:r>
            <a:r>
              <a:rPr lang="en-US" b="1" spc="20" dirty="0">
                <a:latin typeface="Arial"/>
                <a:cs typeface="Arial"/>
              </a:rPr>
              <a:t>cause</a:t>
            </a:r>
            <a:r>
              <a:rPr lang="en-US" b="1" spc="5" dirty="0">
                <a:latin typeface="Arial"/>
                <a:cs typeface="Arial"/>
              </a:rPr>
              <a:t> </a:t>
            </a:r>
            <a:r>
              <a:rPr lang="en-US" b="1" spc="10" dirty="0">
                <a:latin typeface="Arial"/>
                <a:cs typeface="Arial"/>
              </a:rPr>
              <a:t>of</a:t>
            </a:r>
            <a:r>
              <a:rPr lang="en-US" b="1" spc="5" dirty="0">
                <a:latin typeface="Arial"/>
                <a:cs typeface="Arial"/>
              </a:rPr>
              <a:t> </a:t>
            </a:r>
            <a:r>
              <a:rPr lang="en-US" b="1" spc="30" dirty="0">
                <a:latin typeface="Arial"/>
                <a:cs typeface="Arial"/>
              </a:rPr>
              <a:t>CKD.</a:t>
            </a:r>
            <a:endParaRPr lang="en-US" dirty="0">
              <a:latin typeface="Arial"/>
              <a:cs typeface="Arial"/>
            </a:endParaRPr>
          </a:p>
          <a:p>
            <a:pPr>
              <a:lnSpc>
                <a:spcPct val="100000"/>
              </a:lnSpc>
              <a:spcBef>
                <a:spcPts val="20"/>
              </a:spcBef>
            </a:pPr>
            <a:endParaRPr lang="en-US" dirty="0">
              <a:latin typeface="Arial"/>
              <a:cs typeface="Arial"/>
            </a:endParaRPr>
          </a:p>
          <a:p>
            <a:pPr marL="12700" marR="2471420">
              <a:lnSpc>
                <a:spcPct val="103000"/>
              </a:lnSpc>
              <a:buSzPct val="92592"/>
              <a:buFont typeface="SimSun"/>
              <a:buChar char="•"/>
              <a:tabLst>
                <a:tab pos="114935" algn="l"/>
              </a:tabLst>
            </a:pPr>
            <a:r>
              <a:rPr lang="en-US" spc="-10" dirty="0">
                <a:latin typeface="Arial MT"/>
                <a:cs typeface="Arial MT"/>
              </a:rPr>
              <a:t>The </a:t>
            </a:r>
            <a:r>
              <a:rPr lang="en-US" spc="25" dirty="0">
                <a:latin typeface="Arial MT"/>
                <a:cs typeface="Arial MT"/>
              </a:rPr>
              <a:t>course </a:t>
            </a:r>
            <a:r>
              <a:rPr lang="en-US" spc="10" dirty="0">
                <a:latin typeface="Arial MT"/>
                <a:cs typeface="Arial MT"/>
              </a:rPr>
              <a:t>is variable, </a:t>
            </a:r>
            <a:r>
              <a:rPr lang="en-US" b="1" spc="15" dirty="0" smtClean="0">
                <a:solidFill>
                  <a:srgbClr val="ED3624"/>
                </a:solidFill>
                <a:latin typeface="Arial"/>
                <a:cs typeface="Arial"/>
              </a:rPr>
              <a:t>but</a:t>
            </a:r>
            <a:r>
              <a:rPr lang="en-US" b="1" spc="20" dirty="0" smtClean="0">
                <a:solidFill>
                  <a:srgbClr val="ED3624"/>
                </a:solidFill>
                <a:latin typeface="Arial"/>
                <a:cs typeface="Arial"/>
              </a:rPr>
              <a:t> </a:t>
            </a:r>
            <a:r>
              <a:rPr lang="en-US" b="1" spc="10" dirty="0" smtClean="0">
                <a:solidFill>
                  <a:srgbClr val="ED3624"/>
                </a:solidFill>
                <a:latin typeface="Arial"/>
                <a:cs typeface="Arial"/>
              </a:rPr>
              <a:t>ESRD </a:t>
            </a:r>
            <a:r>
              <a:rPr lang="en-US" b="1" spc="10" dirty="0">
                <a:solidFill>
                  <a:srgbClr val="ED3624"/>
                </a:solidFill>
                <a:latin typeface="Arial"/>
                <a:cs typeface="Arial"/>
              </a:rPr>
              <a:t>commonly </a:t>
            </a:r>
            <a:r>
              <a:rPr lang="en-US" b="1" spc="-340" dirty="0">
                <a:solidFill>
                  <a:srgbClr val="ED3624"/>
                </a:solidFill>
                <a:latin typeface="Arial"/>
                <a:cs typeface="Arial"/>
              </a:rPr>
              <a:t> </a:t>
            </a:r>
            <a:r>
              <a:rPr lang="en-US" b="1" spc="5" dirty="0">
                <a:solidFill>
                  <a:srgbClr val="ED3624"/>
                </a:solidFill>
                <a:latin typeface="Arial"/>
                <a:cs typeface="Arial"/>
              </a:rPr>
              <a:t>develops</a:t>
            </a:r>
            <a:r>
              <a:rPr lang="en-US" b="1" spc="60" dirty="0">
                <a:solidFill>
                  <a:srgbClr val="ED3624"/>
                </a:solidFill>
                <a:latin typeface="Arial"/>
                <a:cs typeface="Arial"/>
              </a:rPr>
              <a:t> </a:t>
            </a:r>
            <a:r>
              <a:rPr lang="en-US" b="1" spc="-15" dirty="0">
                <a:solidFill>
                  <a:srgbClr val="ED3624"/>
                </a:solidFill>
                <a:latin typeface="Arial"/>
                <a:cs typeface="Arial"/>
              </a:rPr>
              <a:t>in</a:t>
            </a:r>
            <a:r>
              <a:rPr lang="en-US" b="1" spc="60" dirty="0">
                <a:solidFill>
                  <a:srgbClr val="ED3624"/>
                </a:solidFill>
                <a:latin typeface="Arial"/>
                <a:cs typeface="Arial"/>
              </a:rPr>
              <a:t> </a:t>
            </a:r>
            <a:r>
              <a:rPr lang="en-US" b="1" spc="65" dirty="0">
                <a:solidFill>
                  <a:srgbClr val="ED3624"/>
                </a:solidFill>
                <a:latin typeface="Arial"/>
                <a:cs typeface="Arial"/>
              </a:rPr>
              <a:t>50% </a:t>
            </a:r>
            <a:r>
              <a:rPr lang="en-US" b="1" spc="10" dirty="0">
                <a:solidFill>
                  <a:srgbClr val="ED3624"/>
                </a:solidFill>
                <a:latin typeface="Arial"/>
                <a:cs typeface="Arial"/>
              </a:rPr>
              <a:t>of</a:t>
            </a:r>
            <a:r>
              <a:rPr lang="en-US" b="1" spc="60" dirty="0">
                <a:solidFill>
                  <a:srgbClr val="ED3624"/>
                </a:solidFill>
                <a:latin typeface="Arial"/>
                <a:cs typeface="Arial"/>
              </a:rPr>
              <a:t> </a:t>
            </a:r>
            <a:r>
              <a:rPr lang="en-US" b="1" spc="20" dirty="0">
                <a:solidFill>
                  <a:srgbClr val="ED3624"/>
                </a:solidFill>
                <a:latin typeface="Arial"/>
                <a:cs typeface="Arial"/>
              </a:rPr>
              <a:t>the</a:t>
            </a:r>
            <a:r>
              <a:rPr lang="en-US" b="1" spc="65" dirty="0">
                <a:solidFill>
                  <a:srgbClr val="ED3624"/>
                </a:solidFill>
                <a:latin typeface="Arial"/>
                <a:cs typeface="Arial"/>
              </a:rPr>
              <a:t> </a:t>
            </a:r>
            <a:r>
              <a:rPr lang="en-US" b="1" spc="15" dirty="0">
                <a:solidFill>
                  <a:srgbClr val="ED3624"/>
                </a:solidFill>
                <a:latin typeface="Arial"/>
                <a:cs typeface="Arial"/>
              </a:rPr>
              <a:t>patients</a:t>
            </a:r>
            <a:r>
              <a:rPr lang="en-US" b="1" spc="60" dirty="0">
                <a:solidFill>
                  <a:srgbClr val="ED3624"/>
                </a:solidFill>
                <a:latin typeface="Arial"/>
                <a:cs typeface="Arial"/>
              </a:rPr>
              <a:t> </a:t>
            </a:r>
            <a:r>
              <a:rPr lang="en-US" b="1" spc="-20" dirty="0">
                <a:solidFill>
                  <a:srgbClr val="ED3624"/>
                </a:solidFill>
                <a:latin typeface="Arial"/>
                <a:cs typeface="Arial"/>
              </a:rPr>
              <a:t>(by</a:t>
            </a:r>
            <a:r>
              <a:rPr lang="en-US" b="1" spc="65" dirty="0">
                <a:solidFill>
                  <a:srgbClr val="ED3624"/>
                </a:solidFill>
                <a:latin typeface="Arial"/>
                <a:cs typeface="Arial"/>
              </a:rPr>
              <a:t> </a:t>
            </a:r>
            <a:r>
              <a:rPr lang="en-US" b="1" spc="20" dirty="0">
                <a:solidFill>
                  <a:srgbClr val="ED3624"/>
                </a:solidFill>
                <a:latin typeface="Arial"/>
                <a:cs typeface="Arial"/>
              </a:rPr>
              <a:t>late</a:t>
            </a:r>
            <a:r>
              <a:rPr lang="en-US" b="1" spc="60" dirty="0">
                <a:solidFill>
                  <a:srgbClr val="ED3624"/>
                </a:solidFill>
                <a:latin typeface="Arial"/>
                <a:cs typeface="Arial"/>
              </a:rPr>
              <a:t> </a:t>
            </a:r>
            <a:r>
              <a:rPr lang="en-US" b="1" spc="5" dirty="0">
                <a:solidFill>
                  <a:srgbClr val="ED3624"/>
                </a:solidFill>
                <a:latin typeface="Arial"/>
                <a:cs typeface="Arial"/>
              </a:rPr>
              <a:t>50s </a:t>
            </a:r>
            <a:r>
              <a:rPr lang="en-US" b="1" spc="10" dirty="0">
                <a:solidFill>
                  <a:srgbClr val="ED3624"/>
                </a:solidFill>
                <a:latin typeface="Arial"/>
                <a:cs typeface="Arial"/>
              </a:rPr>
              <a:t> or</a:t>
            </a:r>
            <a:r>
              <a:rPr lang="en-US" b="1" dirty="0">
                <a:solidFill>
                  <a:srgbClr val="ED3624"/>
                </a:solidFill>
                <a:latin typeface="Arial"/>
                <a:cs typeface="Arial"/>
              </a:rPr>
              <a:t> </a:t>
            </a:r>
            <a:r>
              <a:rPr lang="en-US" b="1" spc="-15" dirty="0">
                <a:solidFill>
                  <a:srgbClr val="ED3624"/>
                </a:solidFill>
                <a:latin typeface="Arial"/>
                <a:cs typeface="Arial"/>
              </a:rPr>
              <a:t>60s);</a:t>
            </a:r>
            <a:r>
              <a:rPr lang="en-US" b="1" spc="30" dirty="0">
                <a:solidFill>
                  <a:srgbClr val="ED3624"/>
                </a:solidFill>
                <a:latin typeface="Arial"/>
                <a:cs typeface="Arial"/>
              </a:rPr>
              <a:t> </a:t>
            </a:r>
            <a:r>
              <a:rPr lang="en-US" spc="15" dirty="0">
                <a:latin typeface="Arial MT"/>
                <a:cs typeface="Arial MT"/>
              </a:rPr>
              <a:t>remainder</a:t>
            </a:r>
            <a:r>
              <a:rPr lang="en-US" spc="5" dirty="0">
                <a:latin typeface="Arial MT"/>
                <a:cs typeface="Arial MT"/>
              </a:rPr>
              <a:t> have </a:t>
            </a:r>
            <a:r>
              <a:rPr lang="en-US" spc="-10" dirty="0">
                <a:latin typeface="Arial MT"/>
                <a:cs typeface="Arial MT"/>
              </a:rPr>
              <a:t>a</a:t>
            </a:r>
            <a:r>
              <a:rPr lang="en-US" spc="10" dirty="0">
                <a:latin typeface="Arial MT"/>
                <a:cs typeface="Arial MT"/>
              </a:rPr>
              <a:t> </a:t>
            </a:r>
            <a:r>
              <a:rPr lang="en-US" spc="20" dirty="0">
                <a:latin typeface="Arial MT"/>
                <a:cs typeface="Arial MT"/>
              </a:rPr>
              <a:t>normal</a:t>
            </a:r>
            <a:r>
              <a:rPr lang="en-US" spc="5" dirty="0">
                <a:latin typeface="Arial MT"/>
                <a:cs typeface="Arial MT"/>
              </a:rPr>
              <a:t> </a:t>
            </a:r>
            <a:r>
              <a:rPr lang="en-US" spc="15" dirty="0" smtClean="0">
                <a:latin typeface="Arial MT"/>
                <a:cs typeface="Arial MT"/>
              </a:rPr>
              <a:t>lifespan.</a:t>
            </a:r>
            <a:endParaRPr lang="en-US" dirty="0"/>
          </a:p>
        </p:txBody>
      </p:sp>
      <p:sp>
        <p:nvSpPr>
          <p:cNvPr id="8" name="Rectangle 7"/>
          <p:cNvSpPr/>
          <p:nvPr/>
        </p:nvSpPr>
        <p:spPr>
          <a:xfrm flipH="1">
            <a:off x="215307" y="3927408"/>
            <a:ext cx="2261889" cy="369332"/>
          </a:xfrm>
          <a:prstGeom prst="rect">
            <a:avLst/>
          </a:prstGeom>
        </p:spPr>
        <p:txBody>
          <a:bodyPr wrap="square">
            <a:spAutoFit/>
          </a:bodyPr>
          <a:lstStyle/>
          <a:p>
            <a:r>
              <a:rPr lang="en-US" b="1" u="sng" dirty="0" smtClean="0">
                <a:solidFill>
                  <a:srgbClr val="ED3624"/>
                </a:solidFill>
                <a:uFill>
                  <a:solidFill>
                    <a:srgbClr val="ED3624"/>
                  </a:solidFill>
                </a:uFill>
                <a:latin typeface="Arial"/>
                <a:cs typeface="Arial"/>
              </a:rPr>
              <a:t>Patho</a:t>
            </a:r>
            <a:r>
              <a:rPr lang="en-US" b="1" dirty="0" smtClean="0">
                <a:solidFill>
                  <a:srgbClr val="ED3624"/>
                </a:solidFill>
                <a:latin typeface="Arial"/>
                <a:cs typeface="Arial"/>
              </a:rPr>
              <a:t>p</a:t>
            </a:r>
            <a:r>
              <a:rPr lang="en-US" b="1" u="sng" dirty="0" smtClean="0">
                <a:solidFill>
                  <a:srgbClr val="ED3624"/>
                </a:solidFill>
                <a:uFill>
                  <a:solidFill>
                    <a:srgbClr val="ED3624"/>
                  </a:solidFill>
                </a:uFill>
                <a:latin typeface="Arial"/>
                <a:cs typeface="Arial"/>
              </a:rPr>
              <a:t>h</a:t>
            </a:r>
            <a:r>
              <a:rPr lang="en-US" b="1" dirty="0" smtClean="0">
                <a:solidFill>
                  <a:srgbClr val="ED3624"/>
                </a:solidFill>
                <a:latin typeface="Arial"/>
                <a:cs typeface="Arial"/>
              </a:rPr>
              <a:t>y</a:t>
            </a:r>
            <a:r>
              <a:rPr lang="en-US" b="1" u="sng" dirty="0" smtClean="0">
                <a:solidFill>
                  <a:srgbClr val="ED3624"/>
                </a:solidFill>
                <a:uFill>
                  <a:solidFill>
                    <a:srgbClr val="ED3624"/>
                  </a:solidFill>
                </a:uFill>
                <a:latin typeface="Arial"/>
                <a:cs typeface="Arial"/>
              </a:rPr>
              <a:t>siolo</a:t>
            </a:r>
            <a:r>
              <a:rPr lang="en-US" b="1" dirty="0" smtClean="0">
                <a:solidFill>
                  <a:srgbClr val="ED3624"/>
                </a:solidFill>
                <a:latin typeface="Arial"/>
                <a:cs typeface="Arial"/>
              </a:rPr>
              <a:t>gy:</a:t>
            </a:r>
            <a:endParaRPr lang="en-US" dirty="0"/>
          </a:p>
        </p:txBody>
      </p:sp>
    </p:spTree>
    <p:extLst>
      <p:ext uri="{BB962C8B-B14F-4D97-AF65-F5344CB8AC3E}">
        <p14:creationId xmlns:p14="http://schemas.microsoft.com/office/powerpoint/2010/main" val="256868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0" y="653431"/>
            <a:ext cx="10446328" cy="5747343"/>
          </a:xfrm>
          <a:prstGeom prst="rect">
            <a:avLst/>
          </a:prstGeom>
        </p:spPr>
        <p:txBody>
          <a:bodyPr wrap="square">
            <a:spAutoFit/>
          </a:bodyPr>
          <a:lstStyle/>
          <a:p>
            <a:pPr marL="220345" indent="-208279">
              <a:lnSpc>
                <a:spcPct val="100000"/>
              </a:lnSpc>
              <a:spcBef>
                <a:spcPts val="130"/>
              </a:spcBef>
              <a:buFont typeface="SimSun"/>
              <a:buChar char="•"/>
              <a:tabLst>
                <a:tab pos="219710" algn="l"/>
                <a:tab pos="220979" algn="l"/>
              </a:tabLst>
            </a:pPr>
            <a:r>
              <a:rPr lang="en-US" sz="2800" spc="-5" dirty="0" smtClean="0">
                <a:latin typeface="Arial MT"/>
                <a:cs typeface="Arial MT"/>
              </a:rPr>
              <a:t>A</a:t>
            </a:r>
            <a:r>
              <a:rPr lang="en-US" sz="2800" dirty="0" smtClean="0">
                <a:latin typeface="Arial MT"/>
                <a:cs typeface="Arial MT"/>
              </a:rPr>
              <a:t> </a:t>
            </a:r>
            <a:r>
              <a:rPr lang="en-US" sz="2800" spc="30" dirty="0" smtClean="0">
                <a:latin typeface="Arial MT"/>
                <a:cs typeface="Arial MT"/>
              </a:rPr>
              <a:t>wide</a:t>
            </a:r>
            <a:r>
              <a:rPr lang="en-US" sz="2800" spc="5" dirty="0" smtClean="0">
                <a:latin typeface="Arial MT"/>
                <a:cs typeface="Arial MT"/>
              </a:rPr>
              <a:t> range</a:t>
            </a:r>
            <a:r>
              <a:rPr lang="en-US" sz="2800" dirty="0" smtClean="0">
                <a:latin typeface="Arial MT"/>
                <a:cs typeface="Arial MT"/>
              </a:rPr>
              <a:t> </a:t>
            </a:r>
            <a:r>
              <a:rPr lang="en-US" sz="2800" spc="35" dirty="0" smtClean="0">
                <a:latin typeface="Arial MT"/>
                <a:cs typeface="Arial MT"/>
              </a:rPr>
              <a:t>of</a:t>
            </a:r>
            <a:r>
              <a:rPr lang="en-US" sz="2800" spc="5" dirty="0" smtClean="0">
                <a:latin typeface="Arial MT"/>
                <a:cs typeface="Arial MT"/>
              </a:rPr>
              <a:t> </a:t>
            </a:r>
            <a:r>
              <a:rPr lang="en-US" sz="2800" spc="-45" dirty="0" smtClean="0">
                <a:latin typeface="Arial MT"/>
                <a:cs typeface="Arial MT"/>
              </a:rPr>
              <a:t>di</a:t>
            </a:r>
            <a:r>
              <a:rPr lang="en-US" sz="2800" spc="-45" dirty="0" smtClean="0">
                <a:latin typeface="SimSun"/>
                <a:cs typeface="SimSun"/>
              </a:rPr>
              <a:t>ff</a:t>
            </a:r>
            <a:r>
              <a:rPr lang="en-US" sz="2800" spc="-45" dirty="0" smtClean="0">
                <a:latin typeface="Arial MT"/>
                <a:cs typeface="Arial MT"/>
              </a:rPr>
              <a:t>erent</a:t>
            </a:r>
            <a:r>
              <a:rPr lang="en-US" sz="2800" dirty="0" smtClean="0">
                <a:latin typeface="Arial MT"/>
                <a:cs typeface="Arial MT"/>
              </a:rPr>
              <a:t> </a:t>
            </a:r>
            <a:r>
              <a:rPr lang="en-US" sz="2800" spc="25" dirty="0" smtClean="0">
                <a:latin typeface="Arial MT"/>
                <a:cs typeface="Arial MT"/>
              </a:rPr>
              <a:t>mutations</a:t>
            </a:r>
            <a:r>
              <a:rPr lang="en-US" sz="2800" spc="5" dirty="0" smtClean="0">
                <a:latin typeface="Arial MT"/>
                <a:cs typeface="Arial MT"/>
              </a:rPr>
              <a:t> </a:t>
            </a:r>
            <a:r>
              <a:rPr lang="en-US" sz="2800" spc="10" dirty="0" smtClean="0">
                <a:latin typeface="Arial MT"/>
                <a:cs typeface="Arial MT"/>
              </a:rPr>
              <a:t>in</a:t>
            </a:r>
            <a:r>
              <a:rPr lang="en-US" sz="2800" dirty="0" smtClean="0">
                <a:latin typeface="Arial MT"/>
                <a:cs typeface="Arial MT"/>
              </a:rPr>
              <a:t> </a:t>
            </a:r>
            <a:r>
              <a:rPr lang="en-US" sz="2800" b="1" spc="25" dirty="0" smtClean="0">
                <a:latin typeface="Arial"/>
                <a:cs typeface="Arial"/>
              </a:rPr>
              <a:t>PKD1</a:t>
            </a:r>
            <a:r>
              <a:rPr lang="en-US" sz="2800" b="1" spc="5" dirty="0" smtClean="0">
                <a:latin typeface="Arial"/>
                <a:cs typeface="Arial"/>
              </a:rPr>
              <a:t> </a:t>
            </a:r>
            <a:r>
              <a:rPr lang="en-US" sz="2800" spc="20" dirty="0" smtClean="0">
                <a:latin typeface="Arial MT"/>
                <a:cs typeface="Arial MT"/>
              </a:rPr>
              <a:t>and</a:t>
            </a:r>
            <a:r>
              <a:rPr lang="en-US" sz="2800" dirty="0" smtClean="0">
                <a:latin typeface="Arial MT"/>
                <a:cs typeface="Arial MT"/>
              </a:rPr>
              <a:t> </a:t>
            </a:r>
            <a:r>
              <a:rPr lang="en-US" sz="2800" b="1" spc="25" dirty="0" smtClean="0">
                <a:latin typeface="Arial"/>
                <a:cs typeface="Arial"/>
              </a:rPr>
              <a:t>PKD2</a:t>
            </a:r>
            <a:endParaRPr lang="en-US" sz="2800" dirty="0" smtClean="0">
              <a:latin typeface="Arial"/>
              <a:cs typeface="Arial"/>
            </a:endParaRPr>
          </a:p>
          <a:p>
            <a:pPr marL="174625" indent="-162560">
              <a:lnSpc>
                <a:spcPct val="100000"/>
              </a:lnSpc>
              <a:spcBef>
                <a:spcPts val="60"/>
              </a:spcBef>
              <a:buFont typeface="SimSun"/>
              <a:buChar char="•"/>
              <a:tabLst>
                <a:tab pos="175260" algn="l"/>
              </a:tabLst>
            </a:pPr>
            <a:r>
              <a:rPr lang="en-US" sz="2800" spc="-10" dirty="0" smtClean="0">
                <a:latin typeface="Arial MT"/>
                <a:cs typeface="Arial MT"/>
              </a:rPr>
              <a:t>The</a:t>
            </a:r>
            <a:r>
              <a:rPr lang="en-US" sz="2800" spc="5" dirty="0" smtClean="0">
                <a:latin typeface="Arial MT"/>
                <a:cs typeface="Arial MT"/>
              </a:rPr>
              <a:t> </a:t>
            </a:r>
            <a:r>
              <a:rPr lang="en-US" sz="2800" b="1" spc="25" dirty="0" smtClean="0">
                <a:latin typeface="Arial"/>
                <a:cs typeface="Arial"/>
              </a:rPr>
              <a:t>PKD1</a:t>
            </a:r>
            <a:r>
              <a:rPr lang="en-US" sz="2800" b="1" spc="5" dirty="0" smtClean="0">
                <a:latin typeface="Arial"/>
                <a:cs typeface="Arial"/>
              </a:rPr>
              <a:t> </a:t>
            </a:r>
            <a:r>
              <a:rPr lang="en-US" sz="2800" spc="25" dirty="0" smtClean="0">
                <a:latin typeface="Arial MT"/>
                <a:cs typeface="Arial MT"/>
              </a:rPr>
              <a:t>encodes</a:t>
            </a:r>
            <a:r>
              <a:rPr lang="en-US" sz="2800" spc="5" dirty="0" smtClean="0">
                <a:latin typeface="Arial MT"/>
                <a:cs typeface="Arial MT"/>
              </a:rPr>
              <a:t> </a:t>
            </a:r>
            <a:r>
              <a:rPr lang="en-US" sz="2800" spc="-10" dirty="0" smtClean="0">
                <a:latin typeface="Arial MT"/>
                <a:cs typeface="Arial MT"/>
              </a:rPr>
              <a:t>a</a:t>
            </a:r>
            <a:r>
              <a:rPr lang="en-US" sz="2800" spc="10" dirty="0" smtClean="0">
                <a:latin typeface="Arial MT"/>
                <a:cs typeface="Arial MT"/>
              </a:rPr>
              <a:t> </a:t>
            </a:r>
            <a:r>
              <a:rPr lang="en-US" sz="2800" spc="-5" dirty="0" smtClean="0">
                <a:latin typeface="Arial MT"/>
                <a:cs typeface="Arial MT"/>
              </a:rPr>
              <a:t>large</a:t>
            </a:r>
            <a:r>
              <a:rPr lang="en-US" sz="2800" spc="5" dirty="0" smtClean="0">
                <a:latin typeface="Arial MT"/>
                <a:cs typeface="Arial MT"/>
              </a:rPr>
              <a:t> </a:t>
            </a:r>
            <a:r>
              <a:rPr lang="en-US" sz="2800" spc="10" dirty="0" smtClean="0">
                <a:latin typeface="Arial MT"/>
                <a:cs typeface="Arial MT"/>
              </a:rPr>
              <a:t>integral</a:t>
            </a:r>
            <a:r>
              <a:rPr lang="en-US" sz="2800" spc="5" dirty="0" smtClean="0">
                <a:latin typeface="Arial MT"/>
                <a:cs typeface="Arial MT"/>
              </a:rPr>
              <a:t> </a:t>
            </a:r>
            <a:r>
              <a:rPr lang="en-US" sz="2800" spc="20" dirty="0" smtClean="0">
                <a:latin typeface="Arial MT"/>
                <a:cs typeface="Arial MT"/>
              </a:rPr>
              <a:t>membrane</a:t>
            </a:r>
            <a:r>
              <a:rPr lang="en-US" sz="2800" spc="10" dirty="0" smtClean="0">
                <a:latin typeface="Arial MT"/>
                <a:cs typeface="Arial MT"/>
              </a:rPr>
              <a:t> </a:t>
            </a:r>
            <a:r>
              <a:rPr lang="en-US" sz="2800" spc="20" dirty="0" smtClean="0">
                <a:latin typeface="Arial MT"/>
                <a:cs typeface="Arial MT"/>
              </a:rPr>
              <a:t>protein</a:t>
            </a:r>
            <a:r>
              <a:rPr lang="en-US" sz="2800" spc="5" dirty="0" smtClean="0">
                <a:latin typeface="Arial MT"/>
                <a:cs typeface="Arial MT"/>
              </a:rPr>
              <a:t> </a:t>
            </a:r>
            <a:r>
              <a:rPr lang="en-US" sz="2800" spc="20" dirty="0" smtClean="0">
                <a:latin typeface="Arial MT"/>
                <a:cs typeface="Arial MT"/>
              </a:rPr>
              <a:t>named</a:t>
            </a:r>
            <a:r>
              <a:rPr lang="en-US" sz="2800" spc="5" dirty="0" smtClean="0">
                <a:latin typeface="Arial MT"/>
                <a:cs typeface="Arial MT"/>
              </a:rPr>
              <a:t> </a:t>
            </a:r>
            <a:r>
              <a:rPr lang="en-US" sz="2800" b="1" spc="10" dirty="0" smtClean="0">
                <a:latin typeface="Arial"/>
                <a:cs typeface="Arial"/>
              </a:rPr>
              <a:t>polycystin-1</a:t>
            </a:r>
            <a:endParaRPr lang="en-US" sz="2800" dirty="0" smtClean="0">
              <a:latin typeface="Arial"/>
              <a:cs typeface="Arial"/>
            </a:endParaRPr>
          </a:p>
          <a:p>
            <a:pPr marL="175260" marR="5080" indent="-175260">
              <a:lnSpc>
                <a:spcPct val="102099"/>
              </a:lnSpc>
              <a:buFont typeface="SimSun"/>
              <a:buChar char="•"/>
              <a:tabLst>
                <a:tab pos="175260" algn="l"/>
              </a:tabLst>
            </a:pPr>
            <a:r>
              <a:rPr lang="en-US" sz="2800" b="1" spc="10" dirty="0" smtClean="0">
                <a:latin typeface="Arial"/>
                <a:cs typeface="Arial"/>
              </a:rPr>
              <a:t>Polycystin-1</a:t>
            </a:r>
            <a:r>
              <a:rPr lang="en-US" sz="2800" b="1" spc="5" dirty="0" smtClean="0">
                <a:latin typeface="Arial"/>
                <a:cs typeface="Arial"/>
              </a:rPr>
              <a:t> </a:t>
            </a:r>
            <a:r>
              <a:rPr lang="en-US" sz="2800" spc="10" dirty="0" smtClean="0">
                <a:latin typeface="Arial MT"/>
                <a:cs typeface="Arial MT"/>
              </a:rPr>
              <a:t>is</a:t>
            </a:r>
            <a:r>
              <a:rPr lang="en-US" sz="2800" spc="15" dirty="0" smtClean="0">
                <a:latin typeface="Arial MT"/>
                <a:cs typeface="Arial MT"/>
              </a:rPr>
              <a:t> </a:t>
            </a:r>
            <a:r>
              <a:rPr lang="en-US" sz="2800" spc="20" dirty="0" smtClean="0">
                <a:latin typeface="Arial MT"/>
                <a:cs typeface="Arial MT"/>
              </a:rPr>
              <a:t>expressed</a:t>
            </a:r>
            <a:r>
              <a:rPr lang="en-US" sz="2800" spc="10" dirty="0" smtClean="0">
                <a:latin typeface="Arial MT"/>
                <a:cs typeface="Arial MT"/>
              </a:rPr>
              <a:t> in</a:t>
            </a:r>
            <a:r>
              <a:rPr lang="en-US" sz="2800" spc="15" dirty="0" smtClean="0">
                <a:latin typeface="Arial MT"/>
                <a:cs typeface="Arial MT"/>
              </a:rPr>
              <a:t> </a:t>
            </a:r>
            <a:r>
              <a:rPr lang="en-US" sz="2800" spc="25" dirty="0" smtClean="0">
                <a:latin typeface="Arial MT"/>
                <a:cs typeface="Arial MT"/>
              </a:rPr>
              <a:t>tubular</a:t>
            </a:r>
            <a:r>
              <a:rPr lang="en-US" sz="2800" spc="15" dirty="0" smtClean="0">
                <a:latin typeface="Arial MT"/>
                <a:cs typeface="Arial MT"/>
              </a:rPr>
              <a:t> epithelial</a:t>
            </a:r>
            <a:r>
              <a:rPr lang="en-US" sz="2800" spc="10" dirty="0" smtClean="0">
                <a:latin typeface="Arial MT"/>
                <a:cs typeface="Arial MT"/>
              </a:rPr>
              <a:t> </a:t>
            </a:r>
            <a:r>
              <a:rPr lang="en-US" sz="2800" spc="15" dirty="0" smtClean="0">
                <a:latin typeface="Arial MT"/>
                <a:cs typeface="Arial MT"/>
              </a:rPr>
              <a:t>cells </a:t>
            </a:r>
            <a:r>
              <a:rPr lang="en-US" sz="2800" spc="10" dirty="0" smtClean="0">
                <a:latin typeface="Arial MT"/>
                <a:cs typeface="Arial MT"/>
              </a:rPr>
              <a:t>,</a:t>
            </a:r>
            <a:r>
              <a:rPr lang="en-US" sz="2800" spc="15" dirty="0" smtClean="0">
                <a:latin typeface="Arial MT"/>
                <a:cs typeface="Arial MT"/>
              </a:rPr>
              <a:t> </a:t>
            </a:r>
            <a:r>
              <a:rPr lang="en-US" sz="2800" spc="20" dirty="0" smtClean="0">
                <a:latin typeface="Arial MT"/>
                <a:cs typeface="Arial MT"/>
              </a:rPr>
              <a:t>particularly</a:t>
            </a:r>
            <a:r>
              <a:rPr lang="en-US" sz="2800" spc="10" dirty="0" smtClean="0">
                <a:latin typeface="Arial MT"/>
                <a:cs typeface="Arial MT"/>
              </a:rPr>
              <a:t> </a:t>
            </a:r>
            <a:r>
              <a:rPr lang="en-US" sz="2800" spc="25" dirty="0" smtClean="0">
                <a:latin typeface="Arial MT"/>
                <a:cs typeface="Arial MT"/>
              </a:rPr>
              <a:t>those</a:t>
            </a:r>
            <a:r>
              <a:rPr lang="en-US" sz="2800" spc="15" dirty="0" smtClean="0">
                <a:latin typeface="Arial MT"/>
                <a:cs typeface="Arial MT"/>
              </a:rPr>
              <a:t> </a:t>
            </a:r>
            <a:r>
              <a:rPr lang="en-US" sz="2800" spc="40" dirty="0" smtClean="0">
                <a:latin typeface="Arial MT"/>
                <a:cs typeface="Arial MT"/>
              </a:rPr>
              <a:t>of</a:t>
            </a:r>
            <a:r>
              <a:rPr lang="en-US" sz="2800" spc="15" dirty="0" smtClean="0">
                <a:latin typeface="Arial MT"/>
                <a:cs typeface="Arial MT"/>
              </a:rPr>
              <a:t> </a:t>
            </a:r>
            <a:r>
              <a:rPr lang="en-US" sz="2800" spc="25" dirty="0" smtClean="0">
                <a:latin typeface="Arial MT"/>
                <a:cs typeface="Arial MT"/>
              </a:rPr>
              <a:t>the</a:t>
            </a:r>
            <a:r>
              <a:rPr lang="en-US" sz="2800" spc="10" dirty="0" smtClean="0">
                <a:latin typeface="Arial MT"/>
                <a:cs typeface="Arial MT"/>
              </a:rPr>
              <a:t> </a:t>
            </a:r>
            <a:r>
              <a:rPr lang="en-US" sz="2800" spc="25" dirty="0" smtClean="0">
                <a:latin typeface="Arial MT"/>
                <a:cs typeface="Arial MT"/>
              </a:rPr>
              <a:t>distal</a:t>
            </a:r>
            <a:r>
              <a:rPr lang="en-US" sz="2800" spc="15" dirty="0" smtClean="0">
                <a:latin typeface="Arial MT"/>
                <a:cs typeface="Arial MT"/>
              </a:rPr>
              <a:t> </a:t>
            </a:r>
            <a:r>
              <a:rPr lang="en-US" sz="2800" spc="20" dirty="0" smtClean="0">
                <a:latin typeface="Arial MT"/>
                <a:cs typeface="Arial MT"/>
              </a:rPr>
              <a:t>nephron </a:t>
            </a:r>
            <a:r>
              <a:rPr lang="en-US" sz="2800" spc="-360" dirty="0" smtClean="0">
                <a:latin typeface="Arial MT"/>
                <a:cs typeface="Arial MT"/>
              </a:rPr>
              <a:t> </a:t>
            </a:r>
            <a:r>
              <a:rPr lang="en-US" sz="2800" spc="25" dirty="0" smtClean="0">
                <a:latin typeface="Arial MT"/>
                <a:cs typeface="Arial MT"/>
              </a:rPr>
              <a:t>and</a:t>
            </a:r>
            <a:r>
              <a:rPr lang="en-US" sz="2800" spc="10" dirty="0" smtClean="0">
                <a:latin typeface="Arial MT"/>
                <a:cs typeface="Arial MT"/>
              </a:rPr>
              <a:t> usually </a:t>
            </a:r>
            <a:r>
              <a:rPr lang="en-US" sz="2800" spc="20" dirty="0" smtClean="0">
                <a:latin typeface="Arial MT"/>
                <a:cs typeface="Arial MT"/>
              </a:rPr>
              <a:t>involved</a:t>
            </a:r>
            <a:r>
              <a:rPr lang="en-US" sz="2800" spc="10" dirty="0" smtClean="0">
                <a:latin typeface="Arial MT"/>
                <a:cs typeface="Arial MT"/>
              </a:rPr>
              <a:t> in </a:t>
            </a:r>
            <a:r>
              <a:rPr lang="en-US" sz="2800" spc="25" dirty="0" smtClean="0">
                <a:latin typeface="Arial MT"/>
                <a:cs typeface="Arial MT"/>
              </a:rPr>
              <a:t>cell-cell</a:t>
            </a:r>
            <a:r>
              <a:rPr lang="en-US" sz="2800" spc="10" dirty="0" smtClean="0">
                <a:latin typeface="Arial MT"/>
                <a:cs typeface="Arial MT"/>
              </a:rPr>
              <a:t> </a:t>
            </a:r>
            <a:r>
              <a:rPr lang="en-US" sz="2800" spc="25" dirty="0" smtClean="0">
                <a:latin typeface="Arial MT"/>
                <a:cs typeface="Arial MT"/>
              </a:rPr>
              <a:t>and</a:t>
            </a:r>
            <a:r>
              <a:rPr lang="en-US" sz="2800" spc="10" dirty="0" smtClean="0">
                <a:latin typeface="Arial MT"/>
                <a:cs typeface="Arial MT"/>
              </a:rPr>
              <a:t> </a:t>
            </a:r>
            <a:r>
              <a:rPr lang="en-US" sz="2800" spc="30" dirty="0" smtClean="0">
                <a:latin typeface="Arial MT"/>
                <a:cs typeface="Arial MT"/>
              </a:rPr>
              <a:t>cell-matrix</a:t>
            </a:r>
            <a:r>
              <a:rPr lang="en-US" sz="2800" spc="10" dirty="0" smtClean="0">
                <a:latin typeface="Arial MT"/>
                <a:cs typeface="Arial MT"/>
              </a:rPr>
              <a:t> </a:t>
            </a:r>
            <a:r>
              <a:rPr lang="en-US" sz="2800" spc="25" dirty="0" smtClean="0">
                <a:latin typeface="Arial MT"/>
                <a:cs typeface="Arial MT"/>
              </a:rPr>
              <a:t>interactions</a:t>
            </a:r>
            <a:endParaRPr lang="en-US" sz="2800" dirty="0" smtClean="0">
              <a:latin typeface="Arial MT"/>
              <a:cs typeface="Arial MT"/>
            </a:endParaRPr>
          </a:p>
          <a:p>
            <a:pPr marL="188595" indent="-176530">
              <a:lnSpc>
                <a:spcPct val="100000"/>
              </a:lnSpc>
              <a:spcBef>
                <a:spcPts val="35"/>
              </a:spcBef>
              <a:buFont typeface="SimSun"/>
              <a:buChar char="•"/>
              <a:tabLst>
                <a:tab pos="189230" algn="l"/>
              </a:tabLst>
            </a:pPr>
            <a:r>
              <a:rPr lang="en-US" sz="2800" spc="30" dirty="0" smtClean="0">
                <a:latin typeface="Arial MT"/>
                <a:cs typeface="Arial MT"/>
              </a:rPr>
              <a:t>Mutations</a:t>
            </a:r>
            <a:r>
              <a:rPr lang="en-US" sz="2800" spc="10" dirty="0" smtClean="0">
                <a:latin typeface="Arial MT"/>
                <a:cs typeface="Arial MT"/>
              </a:rPr>
              <a:t> in</a:t>
            </a:r>
            <a:r>
              <a:rPr lang="en-US" sz="2800" spc="15" dirty="0" smtClean="0">
                <a:latin typeface="Arial MT"/>
                <a:cs typeface="Arial MT"/>
              </a:rPr>
              <a:t> </a:t>
            </a:r>
            <a:r>
              <a:rPr lang="en-US" sz="2800" b="1" spc="25" dirty="0" smtClean="0">
                <a:latin typeface="Arial"/>
                <a:cs typeface="Arial"/>
              </a:rPr>
              <a:t>PKD1</a:t>
            </a:r>
            <a:r>
              <a:rPr lang="en-US" sz="2800" b="1" spc="10" dirty="0" smtClean="0">
                <a:latin typeface="Arial"/>
                <a:cs typeface="Arial"/>
              </a:rPr>
              <a:t> </a:t>
            </a:r>
            <a:r>
              <a:rPr lang="en-US" sz="2800" b="1" spc="-40" dirty="0" smtClean="0">
                <a:latin typeface="Arial"/>
                <a:cs typeface="Arial"/>
              </a:rPr>
              <a:t>(</a:t>
            </a:r>
            <a:r>
              <a:rPr lang="en-US" sz="2800" b="1" spc="10" dirty="0" smtClean="0">
                <a:latin typeface="Arial"/>
                <a:cs typeface="Arial"/>
              </a:rPr>
              <a:t> </a:t>
            </a:r>
            <a:r>
              <a:rPr lang="en-US" sz="2800" b="1" spc="20" dirty="0" smtClean="0">
                <a:latin typeface="Arial"/>
                <a:cs typeface="Arial"/>
              </a:rPr>
              <a:t>located</a:t>
            </a:r>
            <a:r>
              <a:rPr lang="en-US" sz="2800" b="1" spc="10" dirty="0" smtClean="0">
                <a:latin typeface="Arial"/>
                <a:cs typeface="Arial"/>
              </a:rPr>
              <a:t> </a:t>
            </a:r>
            <a:r>
              <a:rPr lang="en-US" sz="2800" b="1" spc="5" dirty="0" smtClean="0">
                <a:latin typeface="Arial"/>
                <a:cs typeface="Arial"/>
              </a:rPr>
              <a:t>on</a:t>
            </a:r>
            <a:r>
              <a:rPr lang="en-US" sz="2800" b="1" spc="10" dirty="0" smtClean="0">
                <a:latin typeface="Arial"/>
                <a:cs typeface="Arial"/>
              </a:rPr>
              <a:t> </a:t>
            </a:r>
            <a:r>
              <a:rPr lang="en-US" sz="2800" b="1" spc="20" dirty="0" smtClean="0">
                <a:solidFill>
                  <a:srgbClr val="ED3624"/>
                </a:solidFill>
                <a:latin typeface="Arial"/>
                <a:cs typeface="Arial"/>
              </a:rPr>
              <a:t>chromosome</a:t>
            </a:r>
            <a:r>
              <a:rPr lang="en-US" sz="2800" b="1" spc="10" dirty="0" smtClean="0">
                <a:solidFill>
                  <a:srgbClr val="ED3624"/>
                </a:solidFill>
                <a:latin typeface="Arial"/>
                <a:cs typeface="Arial"/>
              </a:rPr>
              <a:t> </a:t>
            </a:r>
            <a:r>
              <a:rPr lang="en-US" sz="2800" b="1" spc="-5" dirty="0" smtClean="0">
                <a:solidFill>
                  <a:srgbClr val="ED3624"/>
                </a:solidFill>
                <a:latin typeface="Arial"/>
                <a:cs typeface="Arial"/>
              </a:rPr>
              <a:t>16</a:t>
            </a:r>
            <a:r>
              <a:rPr lang="en-US" sz="2800" b="1" spc="-5" dirty="0" smtClean="0">
                <a:latin typeface="Arial"/>
                <a:cs typeface="Arial"/>
              </a:rPr>
              <a:t>)</a:t>
            </a:r>
            <a:r>
              <a:rPr lang="en-US" sz="2800" b="1" spc="10" dirty="0" smtClean="0">
                <a:latin typeface="Arial"/>
                <a:cs typeface="Arial"/>
              </a:rPr>
              <a:t> </a:t>
            </a:r>
            <a:r>
              <a:rPr lang="en-US" sz="2800" spc="35" dirty="0" smtClean="0">
                <a:latin typeface="Arial MT"/>
                <a:cs typeface="Arial MT"/>
              </a:rPr>
              <a:t>account</a:t>
            </a:r>
            <a:r>
              <a:rPr lang="en-US" sz="2800" spc="15" dirty="0" smtClean="0">
                <a:latin typeface="Arial MT"/>
                <a:cs typeface="Arial MT"/>
              </a:rPr>
              <a:t> </a:t>
            </a:r>
            <a:r>
              <a:rPr lang="en-US" sz="2800" spc="30" dirty="0" smtClean="0">
                <a:latin typeface="Arial MT"/>
                <a:cs typeface="Arial MT"/>
              </a:rPr>
              <a:t>for</a:t>
            </a:r>
            <a:r>
              <a:rPr lang="en-US" sz="2800" spc="15" dirty="0" smtClean="0">
                <a:latin typeface="Arial MT"/>
                <a:cs typeface="Arial MT"/>
              </a:rPr>
              <a:t> </a:t>
            </a:r>
            <a:r>
              <a:rPr lang="en-US" sz="2800" spc="35" dirty="0" smtClean="0">
                <a:latin typeface="Arial MT"/>
                <a:cs typeface="Arial MT"/>
              </a:rPr>
              <a:t>about</a:t>
            </a:r>
            <a:r>
              <a:rPr lang="en-US" sz="2800" spc="15" dirty="0" smtClean="0">
                <a:latin typeface="Arial MT"/>
                <a:cs typeface="Arial MT"/>
              </a:rPr>
              <a:t> </a:t>
            </a:r>
            <a:r>
              <a:rPr lang="en-US" sz="2800" spc="75" dirty="0" smtClean="0">
                <a:solidFill>
                  <a:srgbClr val="ED3624"/>
                </a:solidFill>
                <a:latin typeface="Arial MT"/>
                <a:cs typeface="Arial MT"/>
              </a:rPr>
              <a:t>85%</a:t>
            </a:r>
            <a:r>
              <a:rPr lang="en-US" sz="2800" spc="15" dirty="0" smtClean="0">
                <a:solidFill>
                  <a:srgbClr val="ED3624"/>
                </a:solidFill>
                <a:latin typeface="Arial MT"/>
                <a:cs typeface="Arial MT"/>
              </a:rPr>
              <a:t> </a:t>
            </a:r>
            <a:r>
              <a:rPr lang="en-US" sz="2800" spc="40" dirty="0" smtClean="0">
                <a:latin typeface="Arial MT"/>
                <a:cs typeface="Arial MT"/>
              </a:rPr>
              <a:t>of</a:t>
            </a:r>
            <a:r>
              <a:rPr lang="en-US" sz="2800" spc="15" dirty="0" smtClean="0">
                <a:latin typeface="Arial MT"/>
                <a:cs typeface="Arial MT"/>
              </a:rPr>
              <a:t> cases</a:t>
            </a:r>
            <a:endParaRPr lang="en-US" sz="2800" dirty="0" smtClean="0">
              <a:latin typeface="Arial MT"/>
              <a:cs typeface="Arial MT"/>
            </a:endParaRPr>
          </a:p>
          <a:p>
            <a:pPr marL="188595" marR="525780" indent="-176530">
              <a:lnSpc>
                <a:spcPct val="102299"/>
              </a:lnSpc>
              <a:spcBef>
                <a:spcPts val="25"/>
              </a:spcBef>
              <a:buFont typeface="SimSun"/>
              <a:buChar char="•"/>
              <a:tabLst>
                <a:tab pos="189230" algn="l"/>
              </a:tabLst>
            </a:pPr>
            <a:r>
              <a:rPr lang="en-US" sz="2800" spc="-10" dirty="0" smtClean="0">
                <a:latin typeface="Arial MT"/>
                <a:cs typeface="Arial MT"/>
              </a:rPr>
              <a:t>The </a:t>
            </a:r>
            <a:r>
              <a:rPr lang="en-US" sz="2800" b="1" spc="25" dirty="0" smtClean="0">
                <a:latin typeface="Arial"/>
                <a:cs typeface="Arial"/>
              </a:rPr>
              <a:t>PKD2 </a:t>
            </a:r>
            <a:r>
              <a:rPr lang="en-US" sz="2800" spc="10" dirty="0" smtClean="0">
                <a:latin typeface="Arial MT"/>
                <a:cs typeface="Arial MT"/>
              </a:rPr>
              <a:t>gene </a:t>
            </a:r>
            <a:r>
              <a:rPr lang="en-US" sz="2800" b="1" spc="-40" dirty="0" smtClean="0">
                <a:latin typeface="Arial"/>
                <a:cs typeface="Arial"/>
              </a:rPr>
              <a:t>( </a:t>
            </a:r>
            <a:r>
              <a:rPr lang="en-US" sz="2800" b="1" spc="5" dirty="0" smtClean="0">
                <a:latin typeface="Arial"/>
                <a:cs typeface="Arial"/>
              </a:rPr>
              <a:t>on </a:t>
            </a:r>
            <a:r>
              <a:rPr lang="en-US" sz="2800" b="1" spc="20" dirty="0" smtClean="0">
                <a:solidFill>
                  <a:srgbClr val="ED3624"/>
                </a:solidFill>
                <a:latin typeface="Arial"/>
                <a:cs typeface="Arial"/>
              </a:rPr>
              <a:t>chromosome </a:t>
            </a:r>
            <a:r>
              <a:rPr lang="en-US" sz="2800" b="1" spc="-10" dirty="0" smtClean="0">
                <a:solidFill>
                  <a:srgbClr val="ED3624"/>
                </a:solidFill>
                <a:latin typeface="Arial"/>
                <a:cs typeface="Arial"/>
              </a:rPr>
              <a:t>4</a:t>
            </a:r>
            <a:r>
              <a:rPr lang="en-US" sz="2800" b="1" spc="-10" dirty="0" smtClean="0">
                <a:latin typeface="Arial"/>
                <a:cs typeface="Arial"/>
              </a:rPr>
              <a:t>) </a:t>
            </a:r>
            <a:r>
              <a:rPr lang="en-US" sz="2800" spc="35" dirty="0" smtClean="0">
                <a:latin typeface="Arial MT"/>
                <a:cs typeface="Arial MT"/>
              </a:rPr>
              <a:t>accounts </a:t>
            </a:r>
            <a:r>
              <a:rPr lang="en-US" sz="2800" spc="30" dirty="0" smtClean="0">
                <a:latin typeface="Arial MT"/>
                <a:cs typeface="Arial MT"/>
              </a:rPr>
              <a:t>for </a:t>
            </a:r>
            <a:r>
              <a:rPr lang="en-US" sz="2800" spc="45" dirty="0" smtClean="0">
                <a:latin typeface="Arial MT"/>
                <a:cs typeface="Arial MT"/>
              </a:rPr>
              <a:t>most </a:t>
            </a:r>
            <a:r>
              <a:rPr lang="en-US" sz="2800" spc="40" dirty="0" smtClean="0">
                <a:latin typeface="Arial MT"/>
                <a:cs typeface="Arial MT"/>
              </a:rPr>
              <a:t>of </a:t>
            </a:r>
            <a:r>
              <a:rPr lang="en-US" sz="2800" spc="25" dirty="0" smtClean="0">
                <a:latin typeface="Arial MT"/>
                <a:cs typeface="Arial MT"/>
              </a:rPr>
              <a:t>the </a:t>
            </a:r>
            <a:r>
              <a:rPr lang="en-US" sz="2800" spc="10" dirty="0" smtClean="0">
                <a:latin typeface="Arial MT"/>
                <a:cs typeface="Arial MT"/>
              </a:rPr>
              <a:t>remaining </a:t>
            </a:r>
            <a:r>
              <a:rPr lang="en-US" sz="2800" spc="15" dirty="0" smtClean="0">
                <a:latin typeface="Arial MT"/>
                <a:cs typeface="Arial MT"/>
              </a:rPr>
              <a:t>cases </a:t>
            </a:r>
            <a:r>
              <a:rPr lang="en-US" sz="2800" spc="40" dirty="0" smtClean="0">
                <a:latin typeface="Arial MT"/>
                <a:cs typeface="Arial MT"/>
              </a:rPr>
              <a:t>of </a:t>
            </a:r>
            <a:r>
              <a:rPr lang="en-US" sz="2800" spc="45" dirty="0" smtClean="0">
                <a:latin typeface="Arial MT"/>
                <a:cs typeface="Arial MT"/>
              </a:rPr>
              <a:t> </a:t>
            </a:r>
            <a:r>
              <a:rPr lang="en-US" sz="2800" spc="35" dirty="0" smtClean="0">
                <a:latin typeface="Arial MT"/>
                <a:cs typeface="Arial MT"/>
              </a:rPr>
              <a:t>polycystic</a:t>
            </a:r>
            <a:r>
              <a:rPr lang="en-US" sz="2800" spc="15" dirty="0" smtClean="0">
                <a:latin typeface="Arial MT"/>
                <a:cs typeface="Arial MT"/>
              </a:rPr>
              <a:t> </a:t>
            </a:r>
            <a:r>
              <a:rPr lang="en-US" sz="2800" spc="10" dirty="0" smtClean="0">
                <a:latin typeface="Arial MT"/>
                <a:cs typeface="Arial MT"/>
              </a:rPr>
              <a:t>disease.</a:t>
            </a:r>
            <a:r>
              <a:rPr lang="en-US" sz="2800" spc="20" dirty="0" smtClean="0">
                <a:latin typeface="Arial MT"/>
                <a:cs typeface="Arial MT"/>
              </a:rPr>
              <a:t> Its</a:t>
            </a:r>
            <a:r>
              <a:rPr lang="en-US" sz="2800" spc="15" dirty="0" smtClean="0">
                <a:latin typeface="Arial MT"/>
                <a:cs typeface="Arial MT"/>
              </a:rPr>
              <a:t> </a:t>
            </a:r>
            <a:r>
              <a:rPr lang="en-US" sz="2800" spc="40" dirty="0" smtClean="0">
                <a:latin typeface="Arial MT"/>
                <a:cs typeface="Arial MT"/>
              </a:rPr>
              <a:t>product,</a:t>
            </a:r>
            <a:r>
              <a:rPr lang="en-US" sz="2800" spc="-15" dirty="0" smtClean="0">
                <a:latin typeface="Arial MT"/>
                <a:cs typeface="Arial MT"/>
              </a:rPr>
              <a:t> </a:t>
            </a:r>
            <a:r>
              <a:rPr lang="en-US" sz="2800" b="1" spc="10" dirty="0" smtClean="0">
                <a:latin typeface="Arial"/>
                <a:cs typeface="Arial"/>
              </a:rPr>
              <a:t>Polycystin-2</a:t>
            </a:r>
            <a:r>
              <a:rPr lang="en-US" sz="2800" spc="10" dirty="0" smtClean="0">
                <a:latin typeface="Arial MT"/>
                <a:cs typeface="Arial MT"/>
              </a:rPr>
              <a:t>,</a:t>
            </a:r>
            <a:r>
              <a:rPr lang="en-US" sz="2800" spc="45" dirty="0" smtClean="0">
                <a:latin typeface="Arial MT"/>
                <a:cs typeface="Arial MT"/>
              </a:rPr>
              <a:t> </a:t>
            </a:r>
            <a:r>
              <a:rPr lang="en-US" sz="2800" spc="10" dirty="0" smtClean="0">
                <a:latin typeface="Arial MT"/>
                <a:cs typeface="Arial MT"/>
              </a:rPr>
              <a:t>is</a:t>
            </a:r>
            <a:r>
              <a:rPr lang="en-US" sz="2800" spc="15" dirty="0" smtClean="0">
                <a:latin typeface="Arial MT"/>
                <a:cs typeface="Arial MT"/>
              </a:rPr>
              <a:t> </a:t>
            </a:r>
            <a:r>
              <a:rPr lang="en-US" sz="2800" spc="5" dirty="0" smtClean="0">
                <a:latin typeface="Arial MT"/>
                <a:cs typeface="Arial MT"/>
              </a:rPr>
              <a:t>an</a:t>
            </a:r>
            <a:r>
              <a:rPr lang="en-US" sz="2800" spc="20" dirty="0" smtClean="0">
                <a:latin typeface="Arial MT"/>
                <a:cs typeface="Arial MT"/>
              </a:rPr>
              <a:t> </a:t>
            </a:r>
            <a:r>
              <a:rPr lang="en-US" sz="2800" spc="15" dirty="0" smtClean="0">
                <a:latin typeface="Arial MT"/>
                <a:cs typeface="Arial MT"/>
              </a:rPr>
              <a:t>integral </a:t>
            </a:r>
            <a:r>
              <a:rPr lang="en-US" sz="2800" spc="20" dirty="0" smtClean="0">
                <a:latin typeface="Arial MT"/>
                <a:cs typeface="Arial MT"/>
              </a:rPr>
              <a:t>membrane </a:t>
            </a:r>
            <a:r>
              <a:rPr lang="en-US" sz="2800" spc="25" dirty="0" smtClean="0">
                <a:latin typeface="Arial MT"/>
                <a:cs typeface="Arial MT"/>
              </a:rPr>
              <a:t>protein</a:t>
            </a:r>
            <a:r>
              <a:rPr lang="en-US" sz="2800" spc="15" dirty="0" smtClean="0">
                <a:latin typeface="Arial MT"/>
                <a:cs typeface="Arial MT"/>
              </a:rPr>
              <a:t> </a:t>
            </a:r>
            <a:r>
              <a:rPr lang="en-US" sz="2800" spc="30" dirty="0" smtClean="0">
                <a:latin typeface="Arial MT"/>
                <a:cs typeface="Arial MT"/>
              </a:rPr>
              <a:t>that</a:t>
            </a:r>
            <a:r>
              <a:rPr lang="en-US" sz="2800" spc="20" dirty="0" smtClean="0">
                <a:latin typeface="Arial MT"/>
                <a:cs typeface="Arial MT"/>
              </a:rPr>
              <a:t> </a:t>
            </a:r>
            <a:r>
              <a:rPr lang="en-US" sz="2800" spc="10" dirty="0" smtClean="0">
                <a:latin typeface="Arial MT"/>
                <a:cs typeface="Arial MT"/>
              </a:rPr>
              <a:t>is </a:t>
            </a:r>
            <a:r>
              <a:rPr lang="en-US" sz="2800" spc="-360" dirty="0" smtClean="0">
                <a:latin typeface="Arial MT"/>
                <a:cs typeface="Arial MT"/>
              </a:rPr>
              <a:t> </a:t>
            </a:r>
            <a:r>
              <a:rPr lang="en-US" sz="2800" spc="20" dirty="0" smtClean="0">
                <a:latin typeface="Arial MT"/>
                <a:cs typeface="Arial MT"/>
              </a:rPr>
              <a:t>expressed</a:t>
            </a:r>
            <a:r>
              <a:rPr lang="en-US" sz="2800" spc="10" dirty="0" smtClean="0">
                <a:latin typeface="Arial MT"/>
                <a:cs typeface="Arial MT"/>
              </a:rPr>
              <a:t> in </a:t>
            </a:r>
            <a:r>
              <a:rPr lang="en-US" sz="2800" dirty="0" smtClean="0">
                <a:latin typeface="Arial MT"/>
                <a:cs typeface="Arial MT"/>
              </a:rPr>
              <a:t>all</a:t>
            </a:r>
            <a:r>
              <a:rPr lang="en-US" sz="2800" spc="10" dirty="0" smtClean="0">
                <a:latin typeface="Arial MT"/>
                <a:cs typeface="Arial MT"/>
              </a:rPr>
              <a:t> </a:t>
            </a:r>
            <a:r>
              <a:rPr lang="en-US" sz="2800" spc="25" dirty="0" smtClean="0">
                <a:latin typeface="Arial MT"/>
                <a:cs typeface="Arial MT"/>
              </a:rPr>
              <a:t>segments</a:t>
            </a:r>
            <a:r>
              <a:rPr lang="en-US" sz="2800" spc="10" dirty="0" smtClean="0">
                <a:latin typeface="Arial MT"/>
                <a:cs typeface="Arial MT"/>
              </a:rPr>
              <a:t> </a:t>
            </a:r>
            <a:r>
              <a:rPr lang="en-US" sz="2800" spc="40" dirty="0" smtClean="0">
                <a:latin typeface="Arial MT"/>
                <a:cs typeface="Arial MT"/>
              </a:rPr>
              <a:t>of</a:t>
            </a:r>
            <a:r>
              <a:rPr lang="en-US" sz="2800" spc="10" dirty="0" smtClean="0">
                <a:latin typeface="Arial MT"/>
                <a:cs typeface="Arial MT"/>
              </a:rPr>
              <a:t> </a:t>
            </a:r>
            <a:r>
              <a:rPr lang="en-US" sz="2800" spc="25" dirty="0" smtClean="0">
                <a:latin typeface="Arial MT"/>
                <a:cs typeface="Arial MT"/>
              </a:rPr>
              <a:t>the</a:t>
            </a:r>
            <a:r>
              <a:rPr lang="en-US" sz="2800" spc="10" dirty="0" smtClean="0">
                <a:latin typeface="Arial MT"/>
                <a:cs typeface="Arial MT"/>
              </a:rPr>
              <a:t> </a:t>
            </a:r>
            <a:r>
              <a:rPr lang="en-US" sz="2800" dirty="0" smtClean="0">
                <a:latin typeface="Arial MT"/>
                <a:cs typeface="Arial MT"/>
              </a:rPr>
              <a:t>renal</a:t>
            </a:r>
            <a:r>
              <a:rPr lang="en-US" sz="2800" spc="10" dirty="0" smtClean="0">
                <a:latin typeface="Arial MT"/>
                <a:cs typeface="Arial MT"/>
              </a:rPr>
              <a:t> </a:t>
            </a:r>
            <a:r>
              <a:rPr lang="en-US" sz="2800" spc="25" dirty="0" smtClean="0">
                <a:latin typeface="Arial MT"/>
                <a:cs typeface="Arial MT"/>
              </a:rPr>
              <a:t>tubules</a:t>
            </a:r>
            <a:r>
              <a:rPr lang="en-US" sz="2800" spc="15" dirty="0" smtClean="0">
                <a:latin typeface="Arial MT"/>
                <a:cs typeface="Arial MT"/>
              </a:rPr>
              <a:t> </a:t>
            </a:r>
            <a:r>
              <a:rPr lang="en-US" sz="2800" spc="25" dirty="0" smtClean="0">
                <a:latin typeface="Arial MT"/>
                <a:cs typeface="Arial MT"/>
              </a:rPr>
              <a:t>and</a:t>
            </a:r>
            <a:r>
              <a:rPr lang="en-US" sz="2800" spc="10" dirty="0" smtClean="0">
                <a:latin typeface="Arial MT"/>
                <a:cs typeface="Arial MT"/>
              </a:rPr>
              <a:t> in </a:t>
            </a:r>
            <a:r>
              <a:rPr lang="en-US" sz="2800" spc="20" dirty="0" smtClean="0">
                <a:latin typeface="Arial MT"/>
                <a:cs typeface="Arial MT"/>
              </a:rPr>
              <a:t>many</a:t>
            </a:r>
            <a:r>
              <a:rPr lang="en-US" sz="2800" spc="10" dirty="0" smtClean="0">
                <a:latin typeface="Arial MT"/>
                <a:cs typeface="Arial MT"/>
              </a:rPr>
              <a:t> </a:t>
            </a:r>
            <a:r>
              <a:rPr lang="en-US" sz="2800" spc="10" dirty="0" err="1" smtClean="0">
                <a:latin typeface="Arial MT"/>
                <a:cs typeface="Arial MT"/>
              </a:rPr>
              <a:t>extrarenal</a:t>
            </a:r>
            <a:r>
              <a:rPr lang="en-US" sz="2800" spc="10" dirty="0" smtClean="0">
                <a:latin typeface="Arial MT"/>
                <a:cs typeface="Arial MT"/>
              </a:rPr>
              <a:t> </a:t>
            </a:r>
            <a:r>
              <a:rPr lang="en-US" sz="2800" spc="15" dirty="0" smtClean="0">
                <a:latin typeface="Arial MT"/>
                <a:cs typeface="Arial MT"/>
              </a:rPr>
              <a:t>tissues</a:t>
            </a:r>
            <a:r>
              <a:rPr lang="en-US" sz="2800" spc="10" dirty="0" smtClean="0">
                <a:latin typeface="Arial MT"/>
                <a:cs typeface="Arial MT"/>
              </a:rPr>
              <a:t> .</a:t>
            </a:r>
            <a:endParaRPr lang="en-US" sz="2800" dirty="0">
              <a:latin typeface="Arial MT"/>
              <a:cs typeface="Arial MT"/>
            </a:endParaRPr>
          </a:p>
        </p:txBody>
      </p:sp>
    </p:spTree>
    <p:extLst>
      <p:ext uri="{BB962C8B-B14F-4D97-AF65-F5344CB8AC3E}">
        <p14:creationId xmlns:p14="http://schemas.microsoft.com/office/powerpoint/2010/main" val="2836357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978</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SimSun</vt:lpstr>
      <vt:lpstr>__Roboto_2d2bf0</vt:lpstr>
      <vt:lpstr>Arial</vt:lpstr>
      <vt:lpstr>Arial MT</vt:lpstr>
      <vt:lpstr>Calibri</vt:lpstr>
      <vt:lpstr>Calibri Light</vt:lpstr>
      <vt:lpstr>Cambria</vt:lpstr>
      <vt:lpstr>HCo Ideal Sans</vt:lpstr>
      <vt:lpstr>Microsoft Sans Serif</vt:lpstr>
      <vt:lpstr>Roboto</vt:lpstr>
      <vt:lpstr>Roboto Medium</vt:lpstr>
      <vt:lpstr>Office Theme</vt:lpstr>
      <vt:lpstr>Polycystic kidney disease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features:</vt:lpstr>
      <vt:lpstr>PowerPoint Presentation</vt:lpstr>
      <vt:lpstr>Complications:</vt:lpstr>
      <vt:lpstr>PowerPoint Presentation</vt:lpstr>
      <vt:lpstr>Autosomal Recessive Polycystic Kidney Disease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25</cp:revision>
  <dcterms:created xsi:type="dcterms:W3CDTF">2023-10-10T09:17:38Z</dcterms:created>
  <dcterms:modified xsi:type="dcterms:W3CDTF">2023-10-11T19:04:18Z</dcterms:modified>
</cp:coreProperties>
</file>