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370" r:id="rId2"/>
    <p:sldId id="257" r:id="rId3"/>
    <p:sldId id="258" r:id="rId4"/>
    <p:sldId id="260" r:id="rId5"/>
    <p:sldId id="261" r:id="rId6"/>
    <p:sldId id="266" r:id="rId7"/>
    <p:sldId id="263" r:id="rId8"/>
    <p:sldId id="264" r:id="rId9"/>
    <p:sldId id="265" r:id="rId10"/>
    <p:sldId id="268" r:id="rId11"/>
    <p:sldId id="269" r:id="rId12"/>
    <p:sldId id="273" r:id="rId13"/>
    <p:sldId id="274" r:id="rId14"/>
    <p:sldId id="277" r:id="rId15"/>
    <p:sldId id="278" r:id="rId16"/>
    <p:sldId id="284" r:id="rId17"/>
    <p:sldId id="288" r:id="rId18"/>
    <p:sldId id="292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308" r:id="rId28"/>
    <p:sldId id="310" r:id="rId29"/>
    <p:sldId id="311" r:id="rId30"/>
    <p:sldId id="312" r:id="rId31"/>
    <p:sldId id="320" r:id="rId32"/>
    <p:sldId id="327" r:id="rId33"/>
    <p:sldId id="328" r:id="rId34"/>
    <p:sldId id="331" r:id="rId35"/>
    <p:sldId id="372" r:id="rId36"/>
    <p:sldId id="374" r:id="rId37"/>
    <p:sldId id="335" r:id="rId38"/>
    <p:sldId id="337" r:id="rId39"/>
    <p:sldId id="339" r:id="rId40"/>
    <p:sldId id="340" r:id="rId41"/>
    <p:sldId id="343" r:id="rId42"/>
    <p:sldId id="344" r:id="rId43"/>
    <p:sldId id="345" r:id="rId44"/>
    <p:sldId id="347" r:id="rId45"/>
    <p:sldId id="348" r:id="rId46"/>
    <p:sldId id="352" r:id="rId47"/>
    <p:sldId id="354" r:id="rId48"/>
    <p:sldId id="355" r:id="rId49"/>
    <p:sldId id="357" r:id="rId50"/>
    <p:sldId id="359" r:id="rId51"/>
    <p:sldId id="367" r:id="rId52"/>
    <p:sldId id="373" r:id="rId5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946" y="-259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presProps" Target="pres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54" Type="http://schemas.openxmlformats.org/officeDocument/2006/relationships/notesMaster" Target="notesMasters/notesMaster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slide" Target="slides/slide52.xml" /><Relationship Id="rId58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viewProps" Target="viewProps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3" Type="http://schemas.openxmlformats.org/officeDocument/2006/relationships/slide" Target="slides/slide2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BA56F1-0ED7-434F-B18A-83E4AE594C38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9B3133-A9C8-430E-AD3E-903AE7534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605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>
            <a:extLst>
              <a:ext uri="{FF2B5EF4-FFF2-40B4-BE49-F238E27FC236}">
                <a16:creationId xmlns:a16="http://schemas.microsoft.com/office/drawing/2014/main" id="{D59317AE-1AFD-436C-875C-F407B9BCC0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2707" name="Notes Placeholder 2">
            <a:extLst>
              <a:ext uri="{FF2B5EF4-FFF2-40B4-BE49-F238E27FC236}">
                <a16:creationId xmlns:a16="http://schemas.microsoft.com/office/drawing/2014/main" id="{AAA1009E-4E1B-46CA-ACD7-3EB1843D4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08" name="Slide Number Placeholder 3">
            <a:extLst>
              <a:ext uri="{FF2B5EF4-FFF2-40B4-BE49-F238E27FC236}">
                <a16:creationId xmlns:a16="http://schemas.microsoft.com/office/drawing/2014/main" id="{BDAE19A9-DF30-4887-909D-29133488A3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EEFEDE-182A-4CA0-B2B3-99395159974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>
            <a:extLst>
              <a:ext uri="{FF2B5EF4-FFF2-40B4-BE49-F238E27FC236}">
                <a16:creationId xmlns:a16="http://schemas.microsoft.com/office/drawing/2014/main" id="{A1B4D570-8921-49CA-95B7-F6C27646BA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4755" name="Notes Placeholder 2">
            <a:extLst>
              <a:ext uri="{FF2B5EF4-FFF2-40B4-BE49-F238E27FC236}">
                <a16:creationId xmlns:a16="http://schemas.microsoft.com/office/drawing/2014/main" id="{A82AF904-443A-4E3B-B5F4-41F161693C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756" name="Slide Number Placeholder 3">
            <a:extLst>
              <a:ext uri="{FF2B5EF4-FFF2-40B4-BE49-F238E27FC236}">
                <a16:creationId xmlns:a16="http://schemas.microsoft.com/office/drawing/2014/main" id="{56B03F80-9541-4526-8A73-F851745C85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5AC863-B77F-4FB8-B471-D6ECE137627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>
            <a:extLst>
              <a:ext uri="{FF2B5EF4-FFF2-40B4-BE49-F238E27FC236}">
                <a16:creationId xmlns:a16="http://schemas.microsoft.com/office/drawing/2014/main" id="{6D00B012-C019-45CE-AC9B-989656EDB8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8851" name="Notes Placeholder 2">
            <a:extLst>
              <a:ext uri="{FF2B5EF4-FFF2-40B4-BE49-F238E27FC236}">
                <a16:creationId xmlns:a16="http://schemas.microsoft.com/office/drawing/2014/main" id="{F3BFF9DD-D173-4E61-B65E-C5E819E4E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852" name="Slide Number Placeholder 3">
            <a:extLst>
              <a:ext uri="{FF2B5EF4-FFF2-40B4-BE49-F238E27FC236}">
                <a16:creationId xmlns:a16="http://schemas.microsoft.com/office/drawing/2014/main" id="{27D506AE-01F4-417C-8222-9FBB93832B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EFB9C0-09A1-4ED0-8FED-C2717639AE6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>
            <a:extLst>
              <a:ext uri="{FF2B5EF4-FFF2-40B4-BE49-F238E27FC236}">
                <a16:creationId xmlns:a16="http://schemas.microsoft.com/office/drawing/2014/main" id="{5E7BED20-3F2A-4F7B-8B36-FEA7FA85FE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0899" name="Notes Placeholder 2">
            <a:extLst>
              <a:ext uri="{FF2B5EF4-FFF2-40B4-BE49-F238E27FC236}">
                <a16:creationId xmlns:a16="http://schemas.microsoft.com/office/drawing/2014/main" id="{0E1FBFA0-713A-4556-AF39-0172BCF54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900" name="Slide Number Placeholder 3">
            <a:extLst>
              <a:ext uri="{FF2B5EF4-FFF2-40B4-BE49-F238E27FC236}">
                <a16:creationId xmlns:a16="http://schemas.microsoft.com/office/drawing/2014/main" id="{EE4866B8-1A0C-4EAB-8252-F26957364D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6B65F1-7BFE-4873-8E57-3D5C9F0D3F5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>
            <a:extLst>
              <a:ext uri="{FF2B5EF4-FFF2-40B4-BE49-F238E27FC236}">
                <a16:creationId xmlns:a16="http://schemas.microsoft.com/office/drawing/2014/main" id="{403A1AD7-550C-43F2-AE22-7369D4918E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1" name="Notes Placeholder 2">
            <a:extLst>
              <a:ext uri="{FF2B5EF4-FFF2-40B4-BE49-F238E27FC236}">
                <a16:creationId xmlns:a16="http://schemas.microsoft.com/office/drawing/2014/main" id="{45BCC8F1-CB14-442F-8477-E7255C812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972" name="Slide Number Placeholder 3">
            <a:extLst>
              <a:ext uri="{FF2B5EF4-FFF2-40B4-BE49-F238E27FC236}">
                <a16:creationId xmlns:a16="http://schemas.microsoft.com/office/drawing/2014/main" id="{AD5DA33D-0FD5-43D4-A4E3-4D7A89628F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1F760F-1197-493D-8A2F-DEB4FC8CD1A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>
            <a:extLst>
              <a:ext uri="{FF2B5EF4-FFF2-40B4-BE49-F238E27FC236}">
                <a16:creationId xmlns:a16="http://schemas.microsoft.com/office/drawing/2014/main" id="{27FABE27-DC0A-4ABD-80AE-24314B2CB4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6019" name="Notes Placeholder 2">
            <a:extLst>
              <a:ext uri="{FF2B5EF4-FFF2-40B4-BE49-F238E27FC236}">
                <a16:creationId xmlns:a16="http://schemas.microsoft.com/office/drawing/2014/main" id="{CBB07AA6-9C67-434B-B3CC-E0D9135F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020" name="Slide Number Placeholder 3">
            <a:extLst>
              <a:ext uri="{FF2B5EF4-FFF2-40B4-BE49-F238E27FC236}">
                <a16:creationId xmlns:a16="http://schemas.microsoft.com/office/drawing/2014/main" id="{6D81A50D-09C2-444D-821B-FED3E57C09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E8A664-D8C9-4063-AC81-52876ECE4D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Slide Image Placeholder 1">
            <a:extLst>
              <a:ext uri="{FF2B5EF4-FFF2-40B4-BE49-F238E27FC236}">
                <a16:creationId xmlns:a16="http://schemas.microsoft.com/office/drawing/2014/main" id="{90B28D4B-C93C-4B31-9235-110CE4BBC7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7987" name="Notes Placeholder 2">
            <a:extLst>
              <a:ext uri="{FF2B5EF4-FFF2-40B4-BE49-F238E27FC236}">
                <a16:creationId xmlns:a16="http://schemas.microsoft.com/office/drawing/2014/main" id="{002B2EDB-00DD-4D6E-95B3-FDB953FE48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988" name="Slide Number Placeholder 3">
            <a:extLst>
              <a:ext uri="{FF2B5EF4-FFF2-40B4-BE49-F238E27FC236}">
                <a16:creationId xmlns:a16="http://schemas.microsoft.com/office/drawing/2014/main" id="{930F157B-5145-4119-B9E5-9F0DBFA50B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33FE27-5EC3-4EC5-A1EE-E75F0E08EF2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>
            <a:extLst>
              <a:ext uri="{FF2B5EF4-FFF2-40B4-BE49-F238E27FC236}">
                <a16:creationId xmlns:a16="http://schemas.microsoft.com/office/drawing/2014/main" id="{DDDED1CF-D641-46E1-846C-F31A236F22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>
            <a:extLst>
              <a:ext uri="{FF2B5EF4-FFF2-40B4-BE49-F238E27FC236}">
                <a16:creationId xmlns:a16="http://schemas.microsoft.com/office/drawing/2014/main" id="{D1BAF8C3-16DB-4AF4-A3E4-D190D0765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284" name="Slide Number Placeholder 3">
            <a:extLst>
              <a:ext uri="{FF2B5EF4-FFF2-40B4-BE49-F238E27FC236}">
                <a16:creationId xmlns:a16="http://schemas.microsoft.com/office/drawing/2014/main" id="{4A5C25AA-CAE8-47B6-AFCE-D78910E1D7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ED4849-C251-4E69-A15F-3881FFE6277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BCF22-98C7-44E3-B388-2435924AF2D4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BF81-7F52-490A-A5CF-6E62F64B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68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BCF22-98C7-44E3-B388-2435924AF2D4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BF81-7F52-490A-A5CF-6E62F64B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32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BCF22-98C7-44E3-B388-2435924AF2D4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BF81-7F52-490A-A5CF-6E62F64B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27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BCF22-98C7-44E3-B388-2435924AF2D4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BF81-7F52-490A-A5CF-6E62F64B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6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BCF22-98C7-44E3-B388-2435924AF2D4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BF81-7F52-490A-A5CF-6E62F64B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968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BCF22-98C7-44E3-B388-2435924AF2D4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BF81-7F52-490A-A5CF-6E62F64B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918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BCF22-98C7-44E3-B388-2435924AF2D4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BF81-7F52-490A-A5CF-6E62F64B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268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BCF22-98C7-44E3-B388-2435924AF2D4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BF81-7F52-490A-A5CF-6E62F64B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889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BCF22-98C7-44E3-B388-2435924AF2D4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BF81-7F52-490A-A5CF-6E62F64B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44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BCF22-98C7-44E3-B388-2435924AF2D4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BF81-7F52-490A-A5CF-6E62F64B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358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BCF22-98C7-44E3-B388-2435924AF2D4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BF81-7F52-490A-A5CF-6E62F64B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2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4BCF22-98C7-44E3-B388-2435924AF2D4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BBF81-7F52-490A-A5CF-6E62F64B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33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 /><Relationship Id="rId1" Type="http://schemas.openxmlformats.org/officeDocument/2006/relationships/slideLayout" Target="../slideLayouts/slideLayout7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 /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7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 /><Relationship Id="rId1" Type="http://schemas.openxmlformats.org/officeDocument/2006/relationships/slideLayout" Target="../slideLayouts/slideLayout7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 /><Relationship Id="rId1" Type="http://schemas.openxmlformats.org/officeDocument/2006/relationships/slideLayout" Target="../slideLayouts/slideLayout7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 /><Relationship Id="rId1" Type="http://schemas.openxmlformats.org/officeDocument/2006/relationships/slideLayout" Target="../slideLayouts/slideLayout7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 /><Relationship Id="rId1" Type="http://schemas.openxmlformats.org/officeDocument/2006/relationships/slideLayout" Target="../slideLayouts/slideLayout7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 /><Relationship Id="rId1" Type="http://schemas.openxmlformats.org/officeDocument/2006/relationships/slideLayout" Target="../slideLayouts/slideLayout7.xml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 /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30.jpeg" /><Relationship Id="rId4" Type="http://schemas.openxmlformats.org/officeDocument/2006/relationships/image" Target="../media/image29.jpeg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7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 /><Relationship Id="rId1" Type="http://schemas.openxmlformats.org/officeDocument/2006/relationships/slideLayout" Target="../slideLayouts/slideLayout7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 /><Relationship Id="rId1" Type="http://schemas.openxmlformats.org/officeDocument/2006/relationships/slideLayout" Target="../slideLayouts/slideLayout7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7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 /><Relationship Id="rId1" Type="http://schemas.openxmlformats.org/officeDocument/2006/relationships/slideLayout" Target="../slideLayouts/slideLayout7.xml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 /><Relationship Id="rId1" Type="http://schemas.openxmlformats.org/officeDocument/2006/relationships/slideLayout" Target="../slideLayouts/slideLayout7.xml" 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 /><Relationship Id="rId1" Type="http://schemas.openxmlformats.org/officeDocument/2006/relationships/slideLayout" Target="../slideLayouts/slideLayout7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 /><Relationship Id="rId1" Type="http://schemas.openxmlformats.org/officeDocument/2006/relationships/slideLayout" Target="../slideLayouts/slideLayout7.xml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 /><Relationship Id="rId1" Type="http://schemas.openxmlformats.org/officeDocument/2006/relationships/slideLayout" Target="../slideLayouts/slideLayout7.xml" 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 /><Relationship Id="rId1" Type="http://schemas.openxmlformats.org/officeDocument/2006/relationships/slideLayout" Target="../slideLayouts/slideLayout7.xml" 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 /><Relationship Id="rId1" Type="http://schemas.openxmlformats.org/officeDocument/2006/relationships/slideLayout" Target="../slideLayouts/slideLayout7.xml" 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 /><Relationship Id="rId1" Type="http://schemas.openxmlformats.org/officeDocument/2006/relationships/slideLayout" Target="../slideLayouts/slideLayout7.xml" 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 /><Relationship Id="rId1" Type="http://schemas.openxmlformats.org/officeDocument/2006/relationships/slideLayout" Target="../slideLayouts/slideLayout7.xml" 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7.xml" 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 /><Relationship Id="rId2" Type="http://schemas.openxmlformats.org/officeDocument/2006/relationships/image" Target="../media/image45.jpeg" /><Relationship Id="rId1" Type="http://schemas.openxmlformats.org/officeDocument/2006/relationships/slideLayout" Target="../slideLayouts/slideLayout7.xml" 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 /><Relationship Id="rId1" Type="http://schemas.openxmlformats.org/officeDocument/2006/relationships/slideLayout" Target="../slideLayouts/slideLayout7.xml" 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177B3-2A33-DA4F-BF99-60858D544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3303"/>
            <a:ext cx="8229600" cy="4388644"/>
          </a:xfrm>
        </p:spPr>
        <p:txBody>
          <a:bodyPr>
            <a:normAutofit/>
          </a:bodyPr>
          <a:lstStyle/>
          <a:p>
            <a:r>
              <a:rPr lang="en-US" sz="8800">
                <a:solidFill>
                  <a:srgbClr val="C00000"/>
                </a:solidFill>
              </a:rPr>
              <a:t>ANATOMY LAB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6D4A4D-4E10-8146-8DC5-16D27CD14D00}"/>
              </a:ext>
            </a:extLst>
          </p:cNvPr>
          <p:cNvSpPr txBox="1"/>
          <p:nvPr/>
        </p:nvSpPr>
        <p:spPr>
          <a:xfrm>
            <a:off x="5153498" y="3271371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/>
              <a:t>Dr.yousef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42DAFF-DFD2-1647-B1BD-47661324DB3F}"/>
              </a:ext>
            </a:extLst>
          </p:cNvPr>
          <p:cNvSpPr txBox="1"/>
          <p:nvPr/>
        </p:nvSpPr>
        <p:spPr>
          <a:xfrm>
            <a:off x="3656946" y="1657186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313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>
            <a:extLst>
              <a:ext uri="{FF2B5EF4-FFF2-40B4-BE49-F238E27FC236}">
                <a16:creationId xmlns:a16="http://schemas.microsoft.com/office/drawing/2014/main" id="{C8293BFE-0F28-47AE-B390-4697E687A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" contrast="40000"/>
          </a:blip>
          <a:srcRect l="21646" t="12195" r="32042" b="24806"/>
          <a:stretch>
            <a:fillRect/>
          </a:stretch>
        </p:blipFill>
        <p:spPr bwMode="auto">
          <a:xfrm>
            <a:off x="2958703" y="0"/>
            <a:ext cx="5042297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20867" name="AutoShape 3">
            <a:extLst>
              <a:ext uri="{FF2B5EF4-FFF2-40B4-BE49-F238E27FC236}">
                <a16:creationId xmlns:a16="http://schemas.microsoft.com/office/drawing/2014/main" id="{746D167B-AC8B-43D0-8AFA-0BD34AB9C4A1}"/>
              </a:ext>
            </a:extLst>
          </p:cNvPr>
          <p:cNvSpPr>
            <a:spLocks/>
          </p:cNvSpPr>
          <p:nvPr/>
        </p:nvSpPr>
        <p:spPr bwMode="auto">
          <a:xfrm>
            <a:off x="1601392" y="1220392"/>
            <a:ext cx="1434703" cy="686990"/>
          </a:xfrm>
          <a:prstGeom prst="borderCallout2">
            <a:avLst>
              <a:gd name="adj1" fmla="val 12477"/>
              <a:gd name="adj2" fmla="val 103981"/>
              <a:gd name="adj3" fmla="val 12477"/>
              <a:gd name="adj4" fmla="val 107718"/>
              <a:gd name="adj5" fmla="val 95667"/>
              <a:gd name="adj6" fmla="val 227884"/>
            </a:avLst>
          </a:prstGeom>
          <a:solidFill>
            <a:srgbClr val="FFFF00"/>
          </a:solidFill>
          <a:ln w="57150">
            <a:solidFill>
              <a:srgbClr val="FFFF00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Coronary sinus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20869" name="AutoShape 5">
            <a:extLst>
              <a:ext uri="{FF2B5EF4-FFF2-40B4-BE49-F238E27FC236}">
                <a16:creationId xmlns:a16="http://schemas.microsoft.com/office/drawing/2014/main" id="{C2A2E196-4932-426A-A6C7-2FE947B80994}"/>
              </a:ext>
            </a:extLst>
          </p:cNvPr>
          <p:cNvSpPr>
            <a:spLocks/>
          </p:cNvSpPr>
          <p:nvPr/>
        </p:nvSpPr>
        <p:spPr bwMode="auto">
          <a:xfrm>
            <a:off x="1312069" y="2191941"/>
            <a:ext cx="1585913" cy="804863"/>
          </a:xfrm>
          <a:prstGeom prst="borderCallout2">
            <a:avLst>
              <a:gd name="adj1" fmla="val 10653"/>
              <a:gd name="adj2" fmla="val 103602"/>
              <a:gd name="adj3" fmla="val 10653"/>
              <a:gd name="adj4" fmla="val 183185"/>
              <a:gd name="adj5" fmla="val -20120"/>
              <a:gd name="adj6" fmla="val 219296"/>
            </a:avLst>
          </a:prstGeom>
          <a:solidFill>
            <a:srgbClr val="FF3300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Coronary sulcus </a:t>
            </a:r>
          </a:p>
        </p:txBody>
      </p:sp>
      <p:sp>
        <p:nvSpPr>
          <p:cNvPr id="420871" name="AutoShape 7">
            <a:extLst>
              <a:ext uri="{FF2B5EF4-FFF2-40B4-BE49-F238E27FC236}">
                <a16:creationId xmlns:a16="http://schemas.microsoft.com/office/drawing/2014/main" id="{C8FD0877-D8DF-45B9-8F4D-FFBFEC9018DE}"/>
              </a:ext>
            </a:extLst>
          </p:cNvPr>
          <p:cNvSpPr>
            <a:spLocks/>
          </p:cNvSpPr>
          <p:nvPr/>
        </p:nvSpPr>
        <p:spPr bwMode="auto">
          <a:xfrm>
            <a:off x="1676400" y="398861"/>
            <a:ext cx="1829991" cy="534590"/>
          </a:xfrm>
          <a:prstGeom prst="borderCallout2">
            <a:avLst>
              <a:gd name="adj1" fmla="val 16037"/>
              <a:gd name="adj2" fmla="val 103125"/>
              <a:gd name="adj3" fmla="val 16037"/>
              <a:gd name="adj4" fmla="val 112884"/>
              <a:gd name="adj5" fmla="val 147662"/>
              <a:gd name="adj6" fmla="val 181523"/>
            </a:avLst>
          </a:prstGeom>
          <a:solidFill>
            <a:srgbClr val="9933FF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 atrium </a:t>
            </a:r>
          </a:p>
        </p:txBody>
      </p:sp>
      <p:sp>
        <p:nvSpPr>
          <p:cNvPr id="420872" name="AutoShape 8">
            <a:extLst>
              <a:ext uri="{FF2B5EF4-FFF2-40B4-BE49-F238E27FC236}">
                <a16:creationId xmlns:a16="http://schemas.microsoft.com/office/drawing/2014/main" id="{B4E70A5D-9CE3-4A02-A5FD-E79AF932EDFF}"/>
              </a:ext>
            </a:extLst>
          </p:cNvPr>
          <p:cNvSpPr>
            <a:spLocks/>
          </p:cNvSpPr>
          <p:nvPr/>
        </p:nvSpPr>
        <p:spPr bwMode="auto">
          <a:xfrm>
            <a:off x="1294211" y="4277916"/>
            <a:ext cx="1902619" cy="460772"/>
          </a:xfrm>
          <a:prstGeom prst="borderCallout2">
            <a:avLst>
              <a:gd name="adj1" fmla="val 18606"/>
              <a:gd name="adj2" fmla="val 103005"/>
              <a:gd name="adj3" fmla="val 18606"/>
              <a:gd name="adj4" fmla="val 106884"/>
              <a:gd name="adj5" fmla="val -187338"/>
              <a:gd name="adj6" fmla="val 164644"/>
            </a:avLst>
          </a:prstGeom>
          <a:solidFill>
            <a:srgbClr val="FF3399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 ventricle </a:t>
            </a:r>
          </a:p>
        </p:txBody>
      </p:sp>
      <p:sp>
        <p:nvSpPr>
          <p:cNvPr id="420874" name="AutoShape 10">
            <a:extLst>
              <a:ext uri="{FF2B5EF4-FFF2-40B4-BE49-F238E27FC236}">
                <a16:creationId xmlns:a16="http://schemas.microsoft.com/office/drawing/2014/main" id="{BECFF3A4-EDC9-4F1C-9197-F6B3FF5A65CF}"/>
              </a:ext>
            </a:extLst>
          </p:cNvPr>
          <p:cNvSpPr>
            <a:spLocks/>
          </p:cNvSpPr>
          <p:nvPr/>
        </p:nvSpPr>
        <p:spPr bwMode="auto">
          <a:xfrm>
            <a:off x="4443413" y="90488"/>
            <a:ext cx="1829991" cy="428625"/>
          </a:xfrm>
          <a:prstGeom prst="borderCallout2">
            <a:avLst>
              <a:gd name="adj1" fmla="val 20000"/>
              <a:gd name="adj2" fmla="val 103125"/>
              <a:gd name="adj3" fmla="val 20000"/>
              <a:gd name="adj4" fmla="val 106181"/>
              <a:gd name="adj5" fmla="val 218333"/>
              <a:gd name="adj6" fmla="val 127523"/>
            </a:avLst>
          </a:prstGeom>
          <a:solidFill>
            <a:srgbClr val="FF00FF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 atrium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2CE2CB-B33A-42D5-A4FA-E0FE42D1621F}"/>
              </a:ext>
            </a:extLst>
          </p:cNvPr>
          <p:cNvSpPr txBox="1"/>
          <p:nvPr/>
        </p:nvSpPr>
        <p:spPr>
          <a:xfrm>
            <a:off x="8279296" y="4542184"/>
            <a:ext cx="526774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/>
              </a:rPr>
              <a:t>14</a:t>
            </a: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F047DE50-E314-4128-8709-5389548FCBBF}"/>
              </a:ext>
            </a:extLst>
          </p:cNvPr>
          <p:cNvSpPr>
            <a:spLocks/>
          </p:cNvSpPr>
          <p:nvPr/>
        </p:nvSpPr>
        <p:spPr bwMode="auto">
          <a:xfrm>
            <a:off x="698898" y="3188494"/>
            <a:ext cx="1804988" cy="804863"/>
          </a:xfrm>
          <a:prstGeom prst="borderCallout2">
            <a:avLst>
              <a:gd name="adj1" fmla="val 10653"/>
              <a:gd name="adj2" fmla="val 103602"/>
              <a:gd name="adj3" fmla="val 10653"/>
              <a:gd name="adj4" fmla="val 157431"/>
              <a:gd name="adj5" fmla="val -143728"/>
              <a:gd name="adj6" fmla="val 250631"/>
            </a:avLst>
          </a:prstGeom>
          <a:solidFill>
            <a:srgbClr val="FF3300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</p:spPr>
        <p:txBody>
          <a:bodyPr lIns="68580" tIns="34290" rIns="68580" bIns="3429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FFFF00"/>
                </a:solidFill>
              </a:rPr>
              <a:t>Circumflex cardiac A </a:t>
            </a:r>
          </a:p>
        </p:txBody>
      </p:sp>
      <p:sp>
        <p:nvSpPr>
          <p:cNvPr id="13" name="Oval 14">
            <a:extLst>
              <a:ext uri="{FF2B5EF4-FFF2-40B4-BE49-F238E27FC236}">
                <a16:creationId xmlns:a16="http://schemas.microsoft.com/office/drawing/2014/main" id="{77DB8EC7-18C3-4D37-B384-3D0A27C8F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8079" y="144780"/>
            <a:ext cx="594122" cy="432197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68580" tIns="34290" rIns="68580" bIns="3429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svc</a:t>
            </a:r>
          </a:p>
        </p:txBody>
      </p:sp>
      <p:sp>
        <p:nvSpPr>
          <p:cNvPr id="14" name="Oval 14">
            <a:extLst>
              <a:ext uri="{FF2B5EF4-FFF2-40B4-BE49-F238E27FC236}">
                <a16:creationId xmlns:a16="http://schemas.microsoft.com/office/drawing/2014/main" id="{77DB8EC7-18C3-4D37-B384-3D0A27C8F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5060" y="1627585"/>
            <a:ext cx="594122" cy="432197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68580" tIns="34290" rIns="68580" bIns="3429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IVC</a:t>
            </a:r>
          </a:p>
        </p:txBody>
      </p:sp>
    </p:spTree>
    <p:extLst>
      <p:ext uri="{BB962C8B-B14F-4D97-AF65-F5344CB8AC3E}">
        <p14:creationId xmlns:p14="http://schemas.microsoft.com/office/powerpoint/2010/main" val="120330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0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0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0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0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20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867" grpId="0" animBg="1"/>
      <p:bldP spid="420869" grpId="0" animBg="1"/>
      <p:bldP spid="420871" grpId="0" animBg="1"/>
      <p:bldP spid="420872" grpId="0" animBg="1"/>
      <p:bldP spid="420874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>
            <a:extLst>
              <a:ext uri="{FF2B5EF4-FFF2-40B4-BE49-F238E27FC236}">
                <a16:creationId xmlns:a16="http://schemas.microsoft.com/office/drawing/2014/main" id="{FCCCAECB-8C6D-41B3-9958-B71FD1195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7" t="8417" r="15979" b="5888"/>
          <a:stretch>
            <a:fillRect/>
          </a:stretch>
        </p:blipFill>
        <p:spPr bwMode="auto">
          <a:xfrm>
            <a:off x="2087166" y="555071"/>
            <a:ext cx="4267200" cy="408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3" name="AutoShape 3">
            <a:extLst>
              <a:ext uri="{FF2B5EF4-FFF2-40B4-BE49-F238E27FC236}">
                <a16:creationId xmlns:a16="http://schemas.microsoft.com/office/drawing/2014/main" id="{49575CA3-135B-476B-A160-B2BA7A9D2C80}"/>
              </a:ext>
            </a:extLst>
          </p:cNvPr>
          <p:cNvSpPr>
            <a:spLocks/>
          </p:cNvSpPr>
          <p:nvPr/>
        </p:nvSpPr>
        <p:spPr bwMode="auto">
          <a:xfrm>
            <a:off x="5192317" y="501491"/>
            <a:ext cx="1587103" cy="686991"/>
          </a:xfrm>
          <a:prstGeom prst="borderCallout2">
            <a:avLst>
              <a:gd name="adj1" fmla="val 12477"/>
              <a:gd name="adj2" fmla="val -3602"/>
              <a:gd name="adj3" fmla="val 12477"/>
              <a:gd name="adj4" fmla="val -67894"/>
              <a:gd name="adj5" fmla="val 341421"/>
              <a:gd name="adj6" fmla="val -102324"/>
            </a:avLst>
          </a:prstGeom>
          <a:solidFill>
            <a:srgbClr val="FFFF00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</p:spPr>
        <p:txBody>
          <a:bodyPr lIns="68580" tIns="34290" rIns="68580" bIns="3429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100" b="1" dirty="0">
                <a:solidFill>
                  <a:srgbClr val="000000"/>
                </a:solidFill>
              </a:rPr>
              <a:t>Coronary sinus</a:t>
            </a:r>
            <a:r>
              <a:rPr lang="en-US" altLang="en-US" sz="2100" dirty="0">
                <a:solidFill>
                  <a:srgbClr val="000000"/>
                </a:solidFill>
              </a:rPr>
              <a:t> </a:t>
            </a:r>
            <a:r>
              <a:rPr lang="en-US" altLang="en-US" sz="2100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15050" name="Line 10">
            <a:extLst>
              <a:ext uri="{FF2B5EF4-FFF2-40B4-BE49-F238E27FC236}">
                <a16:creationId xmlns:a16="http://schemas.microsoft.com/office/drawing/2014/main" id="{32B63E39-8147-4259-B79E-604782D17CA1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7710" y="2175511"/>
            <a:ext cx="485775" cy="1350169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0" tIns="34290" rIns="68580" bIns="3429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054" name="AutoShape 14">
            <a:extLst>
              <a:ext uri="{FF2B5EF4-FFF2-40B4-BE49-F238E27FC236}">
                <a16:creationId xmlns:a16="http://schemas.microsoft.com/office/drawing/2014/main" id="{F6DF5CA9-A8CA-47B6-858C-0884E1E634E7}"/>
              </a:ext>
            </a:extLst>
          </p:cNvPr>
          <p:cNvSpPr>
            <a:spLocks/>
          </p:cNvSpPr>
          <p:nvPr/>
        </p:nvSpPr>
        <p:spPr bwMode="auto">
          <a:xfrm>
            <a:off x="1143000" y="1493282"/>
            <a:ext cx="1538288" cy="676275"/>
          </a:xfrm>
          <a:prstGeom prst="borderCallout2">
            <a:avLst>
              <a:gd name="adj1" fmla="val 12676"/>
              <a:gd name="adj2" fmla="val 95435"/>
              <a:gd name="adj3" fmla="val 12676"/>
              <a:gd name="adj4" fmla="val 95435"/>
              <a:gd name="adj5" fmla="val 328171"/>
              <a:gd name="adj6" fmla="val 95435"/>
            </a:avLst>
          </a:prstGeom>
          <a:solidFill>
            <a:srgbClr val="9933FF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</p:spPr>
        <p:txBody>
          <a:bodyPr lIns="68580" tIns="34290" rIns="68580" bIns="3429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dirty="0">
                <a:solidFill>
                  <a:srgbClr val="FFFF00"/>
                </a:solidFill>
              </a:rPr>
              <a:t>Small cardiac vein </a:t>
            </a:r>
          </a:p>
        </p:txBody>
      </p:sp>
      <p:sp>
        <p:nvSpPr>
          <p:cNvPr id="215057" name="AutoShape 17">
            <a:extLst>
              <a:ext uri="{FF2B5EF4-FFF2-40B4-BE49-F238E27FC236}">
                <a16:creationId xmlns:a16="http://schemas.microsoft.com/office/drawing/2014/main" id="{91F21F25-EEA9-4968-945C-24E0A63A8273}"/>
              </a:ext>
            </a:extLst>
          </p:cNvPr>
          <p:cNvSpPr>
            <a:spLocks/>
          </p:cNvSpPr>
          <p:nvPr/>
        </p:nvSpPr>
        <p:spPr bwMode="auto">
          <a:xfrm>
            <a:off x="3512344" y="4727020"/>
            <a:ext cx="2152650" cy="409575"/>
          </a:xfrm>
          <a:prstGeom prst="borderCallout2">
            <a:avLst>
              <a:gd name="adj1" fmla="val 20931"/>
              <a:gd name="adj2" fmla="val -2653"/>
              <a:gd name="adj3" fmla="val 20931"/>
              <a:gd name="adj4" fmla="val -4810"/>
              <a:gd name="adj5" fmla="val -119769"/>
              <a:gd name="adj6" fmla="val -9069"/>
            </a:avLst>
          </a:prstGeom>
          <a:solidFill>
            <a:srgbClr val="FFCCFF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</p:spPr>
        <p:txBody>
          <a:bodyPr lIns="68580" tIns="34290" rIns="68580" bIns="3429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100" b="1" dirty="0">
                <a:solidFill>
                  <a:srgbClr val="000000"/>
                </a:solidFill>
              </a:rPr>
              <a:t>Inferior border </a:t>
            </a: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4028DA51-8758-46F1-B4DF-9031EA45389E}"/>
              </a:ext>
            </a:extLst>
          </p:cNvPr>
          <p:cNvSpPr>
            <a:spLocks/>
          </p:cNvSpPr>
          <p:nvPr/>
        </p:nvSpPr>
        <p:spPr bwMode="auto">
          <a:xfrm>
            <a:off x="6030516" y="1311116"/>
            <a:ext cx="1889522" cy="686991"/>
          </a:xfrm>
          <a:prstGeom prst="borderCallout2">
            <a:avLst>
              <a:gd name="adj1" fmla="val 12477"/>
              <a:gd name="adj2" fmla="val -3602"/>
              <a:gd name="adj3" fmla="val 90801"/>
              <a:gd name="adj4" fmla="val -7250"/>
              <a:gd name="adj5" fmla="val 243130"/>
              <a:gd name="adj6" fmla="val -45250"/>
            </a:avLst>
          </a:prstGeom>
          <a:solidFill>
            <a:srgbClr val="FFFF00"/>
          </a:solidFill>
          <a:ln w="57150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 lIns="68580" tIns="34290" rIns="68580" bIns="3429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100" b="1" dirty="0">
                <a:solidFill>
                  <a:srgbClr val="000000"/>
                </a:solidFill>
              </a:rPr>
              <a:t>Great cardiac vein</a:t>
            </a: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F017C0E1-A39D-4569-BB85-48C0EFB62F1C}"/>
              </a:ext>
            </a:extLst>
          </p:cNvPr>
          <p:cNvSpPr>
            <a:spLocks/>
          </p:cNvSpPr>
          <p:nvPr/>
        </p:nvSpPr>
        <p:spPr bwMode="auto">
          <a:xfrm>
            <a:off x="6246020" y="2985135"/>
            <a:ext cx="1754981" cy="686991"/>
          </a:xfrm>
          <a:prstGeom prst="borderCallout2">
            <a:avLst>
              <a:gd name="adj1" fmla="val 12477"/>
              <a:gd name="adj2" fmla="val -3602"/>
              <a:gd name="adj3" fmla="val 20157"/>
              <a:gd name="adj4" fmla="val -18037"/>
              <a:gd name="adj5" fmla="val 94157"/>
              <a:gd name="adj6" fmla="val -71884"/>
            </a:avLst>
          </a:prstGeom>
          <a:solidFill>
            <a:srgbClr val="FFFF00"/>
          </a:solidFill>
          <a:ln w="57150">
            <a:solidFill>
              <a:srgbClr val="FF0000"/>
            </a:solidFill>
            <a:prstDash val="sysDash"/>
            <a:miter lim="800000"/>
            <a:headEnd/>
            <a:tailEnd type="triangle" w="med" len="med"/>
          </a:ln>
        </p:spPr>
        <p:txBody>
          <a:bodyPr lIns="68580" tIns="34290" rIns="68580" bIns="3429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100" b="1" dirty="0">
                <a:solidFill>
                  <a:srgbClr val="000000"/>
                </a:solidFill>
              </a:rPr>
              <a:t>Middle cardiac vein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87575F-1AF4-455B-B0F9-23C8B514397C}"/>
              </a:ext>
            </a:extLst>
          </p:cNvPr>
          <p:cNvSpPr txBox="1"/>
          <p:nvPr/>
        </p:nvSpPr>
        <p:spPr>
          <a:xfrm>
            <a:off x="8279296" y="4717444"/>
            <a:ext cx="526774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/>
              </a:rPr>
              <a:t>15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5387340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</a:rPr>
              <a:t>A-Tributaries of the coronary sinus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434841"/>
            <a:ext cx="3680460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500" b="1" dirty="0"/>
              <a:t>4-Oblique vein of the left atrium </a:t>
            </a:r>
          </a:p>
          <a:p>
            <a:r>
              <a:rPr lang="en-US" sz="1500" b="1" dirty="0"/>
              <a:t>5-Posterior vein of the left ventricle</a:t>
            </a:r>
          </a:p>
          <a:p>
            <a:r>
              <a:rPr lang="en-US" sz="1500" b="1" dirty="0"/>
              <a:t>B-Anterior cardiac vein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87575F-1AF4-455B-B0F9-23C8B514397C}"/>
              </a:ext>
            </a:extLst>
          </p:cNvPr>
          <p:cNvSpPr txBox="1"/>
          <p:nvPr/>
        </p:nvSpPr>
        <p:spPr>
          <a:xfrm>
            <a:off x="4061895" y="1836898"/>
            <a:ext cx="526774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76600" y="1645920"/>
            <a:ext cx="373380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6560770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5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5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5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3" grpId="0" animBg="1"/>
      <p:bldP spid="215054" grpId="0" animBg="1"/>
      <p:bldP spid="215057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" y="0"/>
            <a:ext cx="914243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80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15"/>
            <a:ext cx="9144000" cy="508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96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l="16276" t="8681" r="56380" b="47155"/>
          <a:stretch>
            <a:fillRect/>
          </a:stretch>
        </p:blipFill>
        <p:spPr bwMode="auto">
          <a:xfrm>
            <a:off x="3200797" y="-19050"/>
            <a:ext cx="4246059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13"/>
          <p:cNvSpPr>
            <a:spLocks/>
          </p:cNvSpPr>
          <p:nvPr/>
        </p:nvSpPr>
        <p:spPr bwMode="auto">
          <a:xfrm flipH="1">
            <a:off x="7306326" y="672232"/>
            <a:ext cx="2294874" cy="918102"/>
          </a:xfrm>
          <a:prstGeom prst="callout2">
            <a:avLst>
              <a:gd name="adj1" fmla="val 45719"/>
              <a:gd name="adj2" fmla="val 86227"/>
              <a:gd name="adj3" fmla="val 110684"/>
              <a:gd name="adj4" fmla="val 122636"/>
              <a:gd name="adj5" fmla="val 87215"/>
              <a:gd name="adj6" fmla="val 199590"/>
            </a:avLst>
          </a:prstGeom>
          <a:noFill/>
          <a:ln w="57150">
            <a:solidFill>
              <a:srgbClr val="00FFFF"/>
            </a:solidFill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68580" tIns="34290" rIns="68580" bIns="3429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1" algn="ctr" rtl="1"/>
            <a:r>
              <a:rPr lang="en-US" sz="27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Internal carotid artery</a:t>
            </a:r>
          </a:p>
        </p:txBody>
      </p:sp>
      <p:sp>
        <p:nvSpPr>
          <p:cNvPr id="4" name="AutoShape 13"/>
          <p:cNvSpPr>
            <a:spLocks/>
          </p:cNvSpPr>
          <p:nvPr/>
        </p:nvSpPr>
        <p:spPr bwMode="auto">
          <a:xfrm flipH="1">
            <a:off x="7199453" y="2093649"/>
            <a:ext cx="2294874" cy="918102"/>
          </a:xfrm>
          <a:prstGeom prst="callout2">
            <a:avLst>
              <a:gd name="adj1" fmla="val 101191"/>
              <a:gd name="adj2" fmla="val 99341"/>
              <a:gd name="adj3" fmla="val 110684"/>
              <a:gd name="adj4" fmla="val 122636"/>
              <a:gd name="adj5" fmla="val 34265"/>
              <a:gd name="adj6" fmla="val 185972"/>
            </a:avLst>
          </a:prstGeom>
          <a:noFill/>
          <a:ln w="57150">
            <a:solidFill>
              <a:srgbClr val="00FFFF"/>
            </a:solidFill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68580" tIns="34290" rIns="68580" bIns="3429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1" algn="ctr" rtl="1"/>
            <a:r>
              <a:rPr lang="en-US" sz="27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External </a:t>
            </a:r>
            <a:r>
              <a:rPr lang="en-US" sz="27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carotid artery</a:t>
            </a:r>
          </a:p>
        </p:txBody>
      </p:sp>
      <p:sp>
        <p:nvSpPr>
          <p:cNvPr id="5" name="AutoShape 13"/>
          <p:cNvSpPr>
            <a:spLocks/>
          </p:cNvSpPr>
          <p:nvPr/>
        </p:nvSpPr>
        <p:spPr bwMode="auto">
          <a:xfrm flipH="1">
            <a:off x="6818453" y="3486150"/>
            <a:ext cx="2294874" cy="918102"/>
          </a:xfrm>
          <a:prstGeom prst="callout2">
            <a:avLst>
              <a:gd name="adj1" fmla="val 48241"/>
              <a:gd name="adj2" fmla="val 87741"/>
              <a:gd name="adj3" fmla="val 46387"/>
              <a:gd name="adj4" fmla="val 115070"/>
              <a:gd name="adj5" fmla="val -72896"/>
              <a:gd name="adj6" fmla="val 170336"/>
            </a:avLst>
          </a:prstGeom>
          <a:noFill/>
          <a:ln w="57150">
            <a:solidFill>
              <a:srgbClr val="00FFFF"/>
            </a:solidFill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68580" tIns="34290" rIns="68580" bIns="3429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1" algn="ctr" rtl="1"/>
            <a:r>
              <a:rPr lang="en-US" sz="27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Carotid body</a:t>
            </a:r>
          </a:p>
        </p:txBody>
      </p:sp>
      <p:sp>
        <p:nvSpPr>
          <p:cNvPr id="6" name="AutoShape 13"/>
          <p:cNvSpPr>
            <a:spLocks/>
          </p:cNvSpPr>
          <p:nvPr/>
        </p:nvSpPr>
        <p:spPr bwMode="auto">
          <a:xfrm flipH="1">
            <a:off x="798653" y="1653648"/>
            <a:ext cx="2294874" cy="918102"/>
          </a:xfrm>
          <a:prstGeom prst="callout2">
            <a:avLst>
              <a:gd name="adj1" fmla="val 33113"/>
              <a:gd name="adj2" fmla="val 30747"/>
              <a:gd name="adj3" fmla="val 26216"/>
              <a:gd name="adj4" fmla="val -10518"/>
              <a:gd name="adj5" fmla="val 132601"/>
              <a:gd name="adj6" fmla="val -87902"/>
            </a:avLst>
          </a:prstGeom>
          <a:noFill/>
          <a:ln w="57150">
            <a:solidFill>
              <a:srgbClr val="00FFFF"/>
            </a:solidFill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68580" tIns="34290" rIns="68580" bIns="3429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1" algn="ctr" rtl="1"/>
            <a:r>
              <a:rPr lang="en-US" sz="27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Carotid sinus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578954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 rtl="1"/>
            <a:r>
              <a:rPr lang="en-US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Baroreceptor (pressure receptor)</a:t>
            </a:r>
          </a:p>
        </p:txBody>
      </p:sp>
      <p:sp>
        <p:nvSpPr>
          <p:cNvPr id="8" name="Rectangle 7"/>
          <p:cNvSpPr/>
          <p:nvPr/>
        </p:nvSpPr>
        <p:spPr>
          <a:xfrm>
            <a:off x="2" y="0"/>
            <a:ext cx="3200795" cy="14287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" y="1"/>
            <a:ext cx="32007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bifurication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common carotid artery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46456" y="4400550"/>
            <a:ext cx="3297544" cy="7429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791202" y="4310956"/>
            <a:ext cx="3200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Chemoreceptors (innervated by IX &amp; X)</a:t>
            </a:r>
          </a:p>
        </p:txBody>
      </p:sp>
    </p:spTree>
    <p:extLst>
      <p:ext uri="{BB962C8B-B14F-4D97-AF65-F5344CB8AC3E}">
        <p14:creationId xmlns:p14="http://schemas.microsoft.com/office/powerpoint/2010/main" val="3604404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l="16276" t="8681" r="56380" b="47155"/>
          <a:stretch>
            <a:fillRect/>
          </a:stretch>
        </p:blipFill>
        <p:spPr bwMode="auto">
          <a:xfrm>
            <a:off x="2706944" y="0"/>
            <a:ext cx="4246059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10"/>
          <p:cNvSpPr>
            <a:spLocks/>
          </p:cNvSpPr>
          <p:nvPr/>
        </p:nvSpPr>
        <p:spPr bwMode="auto">
          <a:xfrm flipH="1">
            <a:off x="6433356" y="2517745"/>
            <a:ext cx="2024844" cy="526256"/>
          </a:xfrm>
          <a:prstGeom prst="callout2">
            <a:avLst>
              <a:gd name="adj1" fmla="val 53804"/>
              <a:gd name="adj2" fmla="val 94379"/>
              <a:gd name="adj3" fmla="val 57078"/>
              <a:gd name="adj4" fmla="val 106835"/>
              <a:gd name="adj5" fmla="val -13519"/>
              <a:gd name="adj6" fmla="val 183538"/>
            </a:avLst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rtl="1">
              <a:defRPr/>
            </a:pP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External carotid artery</a:t>
            </a:r>
          </a:p>
        </p:txBody>
      </p:sp>
      <p:sp>
        <p:nvSpPr>
          <p:cNvPr id="4" name="AutoShape 13"/>
          <p:cNvSpPr>
            <a:spLocks/>
          </p:cNvSpPr>
          <p:nvPr/>
        </p:nvSpPr>
        <p:spPr bwMode="auto">
          <a:xfrm flipH="1">
            <a:off x="6163326" y="1113588"/>
            <a:ext cx="2294874" cy="918102"/>
          </a:xfrm>
          <a:prstGeom prst="callout2">
            <a:avLst>
              <a:gd name="adj1" fmla="val 45719"/>
              <a:gd name="adj2" fmla="val 86227"/>
              <a:gd name="adj3" fmla="val 82948"/>
              <a:gd name="adj4" fmla="val 148863"/>
              <a:gd name="adj5" fmla="val 59479"/>
              <a:gd name="adj6" fmla="val 152683"/>
            </a:avLst>
          </a:prstGeom>
          <a:noFill/>
          <a:ln w="57150">
            <a:solidFill>
              <a:srgbClr val="00FFFF"/>
            </a:solidFill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68580" tIns="34290" rIns="68580" bIns="3429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1" algn="ctr" rtl="1"/>
            <a:r>
              <a:rPr lang="en-US" sz="27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Maxillary artery</a:t>
            </a:r>
          </a:p>
        </p:txBody>
      </p:sp>
      <p:sp>
        <p:nvSpPr>
          <p:cNvPr id="5" name="AutoShape 13"/>
          <p:cNvSpPr>
            <a:spLocks/>
          </p:cNvSpPr>
          <p:nvPr/>
        </p:nvSpPr>
        <p:spPr bwMode="auto">
          <a:xfrm>
            <a:off x="1600200" y="249492"/>
            <a:ext cx="2132856" cy="810090"/>
          </a:xfrm>
          <a:prstGeom prst="callout2">
            <a:avLst>
              <a:gd name="adj1" fmla="val 34387"/>
              <a:gd name="adj2" fmla="val 74123"/>
              <a:gd name="adj3" fmla="val 27404"/>
              <a:gd name="adj4" fmla="val 115180"/>
              <a:gd name="adj5" fmla="val 168283"/>
              <a:gd name="adj6" fmla="val 144075"/>
            </a:avLst>
          </a:prstGeom>
          <a:noFill/>
          <a:ln w="57150">
            <a:solidFill>
              <a:srgbClr val="00B0F0"/>
            </a:solidFill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68580" tIns="34290" rIns="68580" bIns="3429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1" algn="ctr" rtl="1"/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Superficial temporal artery</a:t>
            </a:r>
          </a:p>
        </p:txBody>
      </p:sp>
      <p:grpSp>
        <p:nvGrpSpPr>
          <p:cNvPr id="6" name="Group 38"/>
          <p:cNvGrpSpPr>
            <a:grpSpLocks/>
          </p:cNvGrpSpPr>
          <p:nvPr/>
        </p:nvGrpSpPr>
        <p:grpSpPr bwMode="auto">
          <a:xfrm flipH="1">
            <a:off x="1630257" y="1268898"/>
            <a:ext cx="3074911" cy="546768"/>
            <a:chOff x="5095197" y="1299247"/>
            <a:chExt cx="3264292" cy="1222189"/>
          </a:xfr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7" name="TextBox 6"/>
            <p:cNvSpPr txBox="1"/>
            <p:nvPr/>
          </p:nvSpPr>
          <p:spPr>
            <a:xfrm>
              <a:off x="7216489" y="1299247"/>
              <a:ext cx="1143000" cy="1031958"/>
            </a:xfrm>
            <a:prstGeom prst="rect">
              <a:avLst/>
            </a:prstGeom>
            <a:grpFill/>
            <a:ln>
              <a:solidFill>
                <a:srgbClr val="00FF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1">
              <a:spAutoFit/>
            </a:bodyPr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End</a:t>
              </a:r>
              <a:endParaRPr lang="ar-SA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8" name="Straight Arrow Connector 7"/>
            <p:cNvCxnSpPr>
              <a:cxnSpLocks/>
            </p:cNvCxnSpPr>
            <p:nvPr/>
          </p:nvCxnSpPr>
          <p:spPr>
            <a:xfrm flipH="1">
              <a:off x="5095197" y="1978198"/>
              <a:ext cx="2164089" cy="543238"/>
            </a:xfrm>
            <a:prstGeom prst="straightConnector1">
              <a:avLst/>
            </a:prstGeom>
            <a:grpFill/>
            <a:ln w="57150">
              <a:solidFill>
                <a:srgbClr val="00FF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5407242" y="4623979"/>
            <a:ext cx="3050958" cy="438582"/>
          </a:xfrm>
          <a:prstGeom prst="rect">
            <a:avLst/>
          </a:prstGeom>
          <a:solidFill>
            <a:srgbClr val="00FFFF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alibri"/>
              </a:rPr>
              <a:t>External carotid artery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33356" y="133351"/>
            <a:ext cx="2710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Behind neck of mandible inside the parotid gland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75" y="1780396"/>
            <a:ext cx="2856166" cy="336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39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86"/>
            <a:ext cx="9144000" cy="509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40"/>
            <a:ext cx="9168955" cy="5151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7252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04" y="0"/>
            <a:ext cx="9155284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-1143000" y="4869656"/>
            <a:ext cx="2133600" cy="273844"/>
          </a:xfrm>
        </p:spPr>
        <p:txBody>
          <a:bodyPr/>
          <a:lstStyle/>
          <a:p>
            <a:fld id="{DC3C6F1D-206F-4627-8E1C-1C98388AC4C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236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9188069" cy="516255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54469" y="4835366"/>
            <a:ext cx="2133600" cy="273844"/>
          </a:xfrm>
        </p:spPr>
        <p:txBody>
          <a:bodyPr/>
          <a:lstStyle/>
          <a:p>
            <a:fld id="{DC3C6F1D-206F-4627-8E1C-1C98388AC4C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976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>
            <a:extLst>
              <a:ext uri="{FF2B5EF4-FFF2-40B4-BE49-F238E27FC236}">
                <a16:creationId xmlns:a16="http://schemas.microsoft.com/office/drawing/2014/main" id="{DDC43DAB-EC99-431C-B192-EC1346E3D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" contrast="30000"/>
          </a:blip>
          <a:srcRect l="17874" t="12195" r="35834" b="23528"/>
          <a:stretch>
            <a:fillRect/>
          </a:stretch>
        </p:blipFill>
        <p:spPr bwMode="auto">
          <a:xfrm>
            <a:off x="2951560" y="0"/>
            <a:ext cx="4719638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5364" name="AutoShape 4">
            <a:extLst>
              <a:ext uri="{FF2B5EF4-FFF2-40B4-BE49-F238E27FC236}">
                <a16:creationId xmlns:a16="http://schemas.microsoft.com/office/drawing/2014/main" id="{EAE6ED31-4CE5-4806-8DBA-6214FCF7E762}"/>
              </a:ext>
            </a:extLst>
          </p:cNvPr>
          <p:cNvSpPr>
            <a:spLocks/>
          </p:cNvSpPr>
          <p:nvPr/>
        </p:nvSpPr>
        <p:spPr bwMode="auto">
          <a:xfrm>
            <a:off x="1439466" y="369096"/>
            <a:ext cx="2152650" cy="736997"/>
          </a:xfrm>
          <a:prstGeom prst="borderCallout2">
            <a:avLst>
              <a:gd name="adj1" fmla="val 11630"/>
              <a:gd name="adj2" fmla="val 102653"/>
              <a:gd name="adj3" fmla="val 11630"/>
              <a:gd name="adj4" fmla="val 116259"/>
              <a:gd name="adj5" fmla="val 222778"/>
              <a:gd name="adj6" fmla="val 142977"/>
            </a:avLst>
          </a:prstGeom>
          <a:solidFill>
            <a:srgbClr val="FFFF00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coronary artery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366" name="AutoShape 6">
            <a:extLst>
              <a:ext uri="{FF2B5EF4-FFF2-40B4-BE49-F238E27FC236}">
                <a16:creationId xmlns:a16="http://schemas.microsoft.com/office/drawing/2014/main" id="{5BD4A6C3-06F8-4F38-8E74-A33BADE4984D}"/>
              </a:ext>
            </a:extLst>
          </p:cNvPr>
          <p:cNvSpPr>
            <a:spLocks/>
          </p:cNvSpPr>
          <p:nvPr/>
        </p:nvSpPr>
        <p:spPr bwMode="auto">
          <a:xfrm>
            <a:off x="1391841" y="4044553"/>
            <a:ext cx="2152650" cy="528638"/>
          </a:xfrm>
          <a:prstGeom prst="borderCallout2">
            <a:avLst>
              <a:gd name="adj1" fmla="val 16218"/>
              <a:gd name="adj2" fmla="val 102653"/>
              <a:gd name="adj3" fmla="val 16218"/>
              <a:gd name="adj4" fmla="val 105310"/>
              <a:gd name="adj5" fmla="val -94593"/>
              <a:gd name="adj6" fmla="val 110565"/>
            </a:avLst>
          </a:prstGeom>
          <a:solidFill>
            <a:srgbClr val="FFCCFF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Inferior border </a:t>
            </a:r>
          </a:p>
        </p:txBody>
      </p:sp>
      <p:sp>
        <p:nvSpPr>
          <p:cNvPr id="15367" name="AutoShape 7">
            <a:extLst>
              <a:ext uri="{FF2B5EF4-FFF2-40B4-BE49-F238E27FC236}">
                <a16:creationId xmlns:a16="http://schemas.microsoft.com/office/drawing/2014/main" id="{16E74E6F-33AB-4FA1-9D5F-99E6870ACBEE}"/>
              </a:ext>
            </a:extLst>
          </p:cNvPr>
          <p:cNvSpPr>
            <a:spLocks/>
          </p:cNvSpPr>
          <p:nvPr/>
        </p:nvSpPr>
        <p:spPr bwMode="auto">
          <a:xfrm>
            <a:off x="6298408" y="2457451"/>
            <a:ext cx="1565672" cy="720329"/>
          </a:xfrm>
          <a:prstGeom prst="borderCallout2">
            <a:avLst>
              <a:gd name="adj1" fmla="val 11903"/>
              <a:gd name="adj2" fmla="val -3648"/>
              <a:gd name="adj3" fmla="val 11903"/>
              <a:gd name="adj4" fmla="val -26769"/>
              <a:gd name="adj5" fmla="val -42977"/>
              <a:gd name="adj6" fmla="val -72394"/>
            </a:avLst>
          </a:prstGeom>
          <a:solidFill>
            <a:srgbClr val="FF3300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Pulmonary trunk</a:t>
            </a:r>
            <a:endParaRPr lang="en-US" sz="21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8" name="AutoShape 8">
            <a:extLst>
              <a:ext uri="{FF2B5EF4-FFF2-40B4-BE49-F238E27FC236}">
                <a16:creationId xmlns:a16="http://schemas.microsoft.com/office/drawing/2014/main" id="{E0E1156F-90FE-4A40-AFC8-ACEC0CFEED0B}"/>
              </a:ext>
            </a:extLst>
          </p:cNvPr>
          <p:cNvSpPr>
            <a:spLocks/>
          </p:cNvSpPr>
          <p:nvPr/>
        </p:nvSpPr>
        <p:spPr bwMode="auto">
          <a:xfrm>
            <a:off x="1871664" y="1506142"/>
            <a:ext cx="1160860" cy="795338"/>
          </a:xfrm>
          <a:prstGeom prst="borderCallout2">
            <a:avLst>
              <a:gd name="adj1" fmla="val 10778"/>
              <a:gd name="adj2" fmla="val 104921"/>
              <a:gd name="adj3" fmla="val 10778"/>
              <a:gd name="adj4" fmla="val 139282"/>
              <a:gd name="adj5" fmla="val 11676"/>
              <a:gd name="adj6" fmla="val 206769"/>
            </a:avLst>
          </a:prstGeom>
          <a:solidFill>
            <a:srgbClr val="9933FF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auricle </a:t>
            </a:r>
            <a:endParaRPr lang="en-US" sz="21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9" name="AutoShape 9">
            <a:extLst>
              <a:ext uri="{FF2B5EF4-FFF2-40B4-BE49-F238E27FC236}">
                <a16:creationId xmlns:a16="http://schemas.microsoft.com/office/drawing/2014/main" id="{D953D35D-D8CA-4CAC-BC0B-47C5E8E2B5E9}"/>
              </a:ext>
            </a:extLst>
          </p:cNvPr>
          <p:cNvSpPr>
            <a:spLocks/>
          </p:cNvSpPr>
          <p:nvPr/>
        </p:nvSpPr>
        <p:spPr bwMode="auto">
          <a:xfrm>
            <a:off x="5813825" y="78582"/>
            <a:ext cx="1674019" cy="710804"/>
          </a:xfrm>
          <a:prstGeom prst="borderCallout2">
            <a:avLst>
              <a:gd name="adj1" fmla="val 12060"/>
              <a:gd name="adj2" fmla="val -3412"/>
              <a:gd name="adj3" fmla="val 12060"/>
              <a:gd name="adj4" fmla="val -6190"/>
              <a:gd name="adj5" fmla="val 180236"/>
              <a:gd name="adj6" fmla="val -29231"/>
            </a:avLst>
          </a:prstGeom>
          <a:solidFill>
            <a:srgbClr val="FF3300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Ascending Aorta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70" name="AutoShape 10">
            <a:extLst>
              <a:ext uri="{FF2B5EF4-FFF2-40B4-BE49-F238E27FC236}">
                <a16:creationId xmlns:a16="http://schemas.microsoft.com/office/drawing/2014/main" id="{E1DEAF33-AE1A-4881-A250-2D0B20B6091C}"/>
              </a:ext>
            </a:extLst>
          </p:cNvPr>
          <p:cNvSpPr>
            <a:spLocks/>
          </p:cNvSpPr>
          <p:nvPr/>
        </p:nvSpPr>
        <p:spPr bwMode="auto">
          <a:xfrm>
            <a:off x="1443039" y="2833688"/>
            <a:ext cx="1565672" cy="720329"/>
          </a:xfrm>
          <a:prstGeom prst="borderCallout2">
            <a:avLst>
              <a:gd name="adj1" fmla="val 11903"/>
              <a:gd name="adj2" fmla="val 103648"/>
              <a:gd name="adj3" fmla="val 11903"/>
              <a:gd name="adj4" fmla="val 125398"/>
              <a:gd name="adj5" fmla="val -70579"/>
              <a:gd name="adj6" fmla="val 168213"/>
            </a:avLst>
          </a:prstGeom>
          <a:solidFill>
            <a:srgbClr val="FF3300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Coronary sulcus</a:t>
            </a:r>
            <a:endParaRPr lang="en-US" sz="21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90" name="TextBox 1">
            <a:extLst>
              <a:ext uri="{FF2B5EF4-FFF2-40B4-BE49-F238E27FC236}">
                <a16:creationId xmlns:a16="http://schemas.microsoft.com/office/drawing/2014/main" id="{FDDE5B67-DB55-4A82-BCED-81873E559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7335" y="1707358"/>
            <a:ext cx="675084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0000"/>
                </a:solidFill>
              </a:rPr>
              <a:t>RA</a:t>
            </a:r>
          </a:p>
        </p:txBody>
      </p:sp>
      <p:sp>
        <p:nvSpPr>
          <p:cNvPr id="71691" name="TextBox 2">
            <a:extLst>
              <a:ext uri="{FF2B5EF4-FFF2-40B4-BE49-F238E27FC236}">
                <a16:creationId xmlns:a16="http://schemas.microsoft.com/office/drawing/2014/main" id="{66F194BE-E329-4E37-8A85-A0EA72323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0347" y="2457450"/>
            <a:ext cx="917972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0000"/>
                </a:solidFill>
              </a:rPr>
              <a:t>RV</a:t>
            </a:r>
          </a:p>
        </p:txBody>
      </p:sp>
      <p:sp>
        <p:nvSpPr>
          <p:cNvPr id="71692" name="TextBox 3">
            <a:extLst>
              <a:ext uri="{FF2B5EF4-FFF2-40B4-BE49-F238E27FC236}">
                <a16:creationId xmlns:a16="http://schemas.microsoft.com/office/drawing/2014/main" id="{0A3252A8-6C94-4A51-9FB4-FE8BC1C85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9871" y="3436144"/>
            <a:ext cx="648891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0000"/>
                </a:solidFill>
              </a:rPr>
              <a:t>LV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52CEB9-6133-44C5-852E-6D30D5FB6AD1}"/>
              </a:ext>
            </a:extLst>
          </p:cNvPr>
          <p:cNvSpPr txBox="1"/>
          <p:nvPr/>
        </p:nvSpPr>
        <p:spPr>
          <a:xfrm>
            <a:off x="445659" y="4699095"/>
            <a:ext cx="5706665" cy="346249"/>
          </a:xfrm>
          <a:prstGeom prst="rect">
            <a:avLst/>
          </a:prstGeom>
          <a:solidFill>
            <a:srgbClr val="0000CC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Right coronary artery sternocostal surface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D80C2D-018D-4352-ABB4-8CB4B6DF7B1C}"/>
              </a:ext>
            </a:extLst>
          </p:cNvPr>
          <p:cNvSpPr txBox="1"/>
          <p:nvPr/>
        </p:nvSpPr>
        <p:spPr>
          <a:xfrm>
            <a:off x="8279296" y="4542184"/>
            <a:ext cx="318052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548172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animBg="1"/>
      <p:bldP spid="15366" grpId="0" animBg="1"/>
      <p:bldP spid="15367" grpId="0" animBg="1"/>
      <p:bldP spid="15368" grpId="0" animBg="1"/>
      <p:bldP spid="15369" grpId="0" animBg="1"/>
      <p:bldP spid="1537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962"/>
            <a:ext cx="9140135" cy="513253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C6F1D-206F-4627-8E1C-1C98388AC4C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3936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>
            <a:extLst>
              <a:ext uri="{FF2B5EF4-FFF2-40B4-BE49-F238E27FC236}">
                <a16:creationId xmlns:a16="http://schemas.microsoft.com/office/drawing/2014/main" id="{0AF4D721-5072-45FF-8921-15E4385C54D0}"/>
              </a:ext>
            </a:extLst>
          </p:cNvPr>
          <p:cNvSpPr/>
          <p:nvPr/>
        </p:nvSpPr>
        <p:spPr>
          <a:xfrm>
            <a:off x="4140882" y="357188"/>
            <a:ext cx="685979" cy="41052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589" tIns="34295" rIns="68589" bIns="34295" anchor="ctr"/>
          <a:lstStyle/>
          <a:p>
            <a:pPr algn="ctr" defTabSz="6858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2F10CDA1-E74E-4B3A-8E14-5708B34E556E}"/>
              </a:ext>
            </a:extLst>
          </p:cNvPr>
          <p:cNvCxnSpPr/>
          <p:nvPr/>
        </p:nvCxnSpPr>
        <p:spPr>
          <a:xfrm>
            <a:off x="4140882" y="1059656"/>
            <a:ext cx="685979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C7E01945-09A0-4345-9B4A-87D154580F74}"/>
              </a:ext>
            </a:extLst>
          </p:cNvPr>
          <p:cNvCxnSpPr/>
          <p:nvPr/>
        </p:nvCxnSpPr>
        <p:spPr>
          <a:xfrm>
            <a:off x="4140882" y="1815704"/>
            <a:ext cx="685979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B4A5237D-5957-4DE2-83C0-F5E6EF5AE197}"/>
              </a:ext>
            </a:extLst>
          </p:cNvPr>
          <p:cNvCxnSpPr/>
          <p:nvPr/>
        </p:nvCxnSpPr>
        <p:spPr>
          <a:xfrm>
            <a:off x="4140882" y="2733675"/>
            <a:ext cx="685979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83371CEA-030A-4678-9BDE-3158C3780E66}"/>
              </a:ext>
            </a:extLst>
          </p:cNvPr>
          <p:cNvCxnSpPr/>
          <p:nvPr/>
        </p:nvCxnSpPr>
        <p:spPr>
          <a:xfrm>
            <a:off x="4140882" y="3706416"/>
            <a:ext cx="685979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108" name="TextBox 12">
            <a:extLst>
              <a:ext uri="{FF2B5EF4-FFF2-40B4-BE49-F238E27FC236}">
                <a16:creationId xmlns:a16="http://schemas.microsoft.com/office/drawing/2014/main" id="{9444FADA-F293-4AD5-9002-800809B98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883" y="573883"/>
            <a:ext cx="653823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9" tIns="34295" rIns="68589" bIns="34295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prstClr val="white"/>
                </a:solidFill>
                <a:latin typeface="Arial" panose="020B0604020202020204" pitchFamily="34" charset="0"/>
              </a:rPr>
              <a:t>T12</a:t>
            </a:r>
          </a:p>
        </p:txBody>
      </p:sp>
      <p:sp>
        <p:nvSpPr>
          <p:cNvPr id="109" name="TextBox 13">
            <a:extLst>
              <a:ext uri="{FF2B5EF4-FFF2-40B4-BE49-F238E27FC236}">
                <a16:creationId xmlns:a16="http://schemas.microsoft.com/office/drawing/2014/main" id="{6182BB5B-7FB6-48D3-A0A4-64FAC200C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3037" y="1206105"/>
            <a:ext cx="653824" cy="34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9" tIns="34295" rIns="68589" bIns="34295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prstClr val="white"/>
                </a:solidFill>
                <a:latin typeface="Arial" panose="020B0604020202020204" pitchFamily="34" charset="0"/>
              </a:rPr>
              <a:t>L1</a:t>
            </a:r>
          </a:p>
        </p:txBody>
      </p:sp>
      <p:sp>
        <p:nvSpPr>
          <p:cNvPr id="110" name="TextBox 14">
            <a:extLst>
              <a:ext uri="{FF2B5EF4-FFF2-40B4-BE49-F238E27FC236}">
                <a16:creationId xmlns:a16="http://schemas.microsoft.com/office/drawing/2014/main" id="{A2C8585C-7EBC-46EA-B419-F67D959F1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7575" y="2018110"/>
            <a:ext cx="653823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9" tIns="34295" rIns="68589" bIns="34295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prstClr val="white"/>
                </a:solidFill>
                <a:latin typeface="Arial" panose="020B0604020202020204" pitchFamily="34" charset="0"/>
              </a:rPr>
              <a:t>L2</a:t>
            </a:r>
          </a:p>
        </p:txBody>
      </p:sp>
      <p:sp>
        <p:nvSpPr>
          <p:cNvPr id="111" name="TextBox 15">
            <a:extLst>
              <a:ext uri="{FF2B5EF4-FFF2-40B4-BE49-F238E27FC236}">
                <a16:creationId xmlns:a16="http://schemas.microsoft.com/office/drawing/2014/main" id="{0C0F0E18-311C-4D97-9AF4-7E1656648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8292" y="2930128"/>
            <a:ext cx="652632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9" tIns="34295" rIns="68589" bIns="34295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prstClr val="white"/>
                </a:solidFill>
                <a:latin typeface="Arial" panose="020B0604020202020204" pitchFamily="34" charset="0"/>
              </a:rPr>
              <a:t>L3</a:t>
            </a:r>
          </a:p>
        </p:txBody>
      </p:sp>
      <p:sp>
        <p:nvSpPr>
          <p:cNvPr id="112" name="TextBox 16">
            <a:extLst>
              <a:ext uri="{FF2B5EF4-FFF2-40B4-BE49-F238E27FC236}">
                <a16:creationId xmlns:a16="http://schemas.microsoft.com/office/drawing/2014/main" id="{563B6CAD-B0C9-4779-AEA2-29905A41D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7575" y="3839766"/>
            <a:ext cx="653823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9" tIns="34295" rIns="68589" bIns="34295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prstClr val="white"/>
                </a:solidFill>
                <a:latin typeface="Arial" panose="020B0604020202020204" pitchFamily="34" charset="0"/>
              </a:rPr>
              <a:t>L4</a:t>
            </a:r>
          </a:p>
        </p:txBody>
      </p:sp>
      <p:sp>
        <p:nvSpPr>
          <p:cNvPr id="113" name="TextBox 17">
            <a:extLst>
              <a:ext uri="{FF2B5EF4-FFF2-40B4-BE49-F238E27FC236}">
                <a16:creationId xmlns:a16="http://schemas.microsoft.com/office/drawing/2014/main" id="{68DC7777-6F9B-4DB4-8ACD-F4B48F126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7875" y="42864"/>
            <a:ext cx="2349715" cy="39290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9" tIns="34295" rIns="68589" bIns="34295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100" b="1">
                <a:solidFill>
                  <a:prstClr val="black"/>
                </a:solidFill>
                <a:latin typeface="Arial" panose="020B0604020202020204" pitchFamily="34" charset="0"/>
              </a:rPr>
              <a:t>Single branches</a:t>
            </a:r>
          </a:p>
        </p:txBody>
      </p:sp>
      <p:sp>
        <p:nvSpPr>
          <p:cNvPr id="114" name="TextBox 18">
            <a:extLst>
              <a:ext uri="{FF2B5EF4-FFF2-40B4-BE49-F238E27FC236}">
                <a16:creationId xmlns:a16="http://schemas.microsoft.com/office/drawing/2014/main" id="{BBD65504-B6BE-492C-9C86-CEBA13B58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1060" y="1"/>
            <a:ext cx="2349715" cy="39290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9" tIns="34295" rIns="68589" bIns="34295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100" b="1">
                <a:solidFill>
                  <a:prstClr val="black"/>
                </a:solidFill>
                <a:latin typeface="Arial" panose="020B0604020202020204" pitchFamily="34" charset="0"/>
              </a:rPr>
              <a:t>Paired branches</a:t>
            </a:r>
          </a:p>
        </p:txBody>
      </p:sp>
      <p:sp>
        <p:nvSpPr>
          <p:cNvPr id="115" name="Line Callout 1 (No Border) 114">
            <a:extLst>
              <a:ext uri="{FF2B5EF4-FFF2-40B4-BE49-F238E27FC236}">
                <a16:creationId xmlns:a16="http://schemas.microsoft.com/office/drawing/2014/main" id="{53E4204B-71B2-4806-9741-CCBBE9AB6CE9}"/>
              </a:ext>
            </a:extLst>
          </p:cNvPr>
          <p:cNvSpPr/>
          <p:nvPr/>
        </p:nvSpPr>
        <p:spPr>
          <a:xfrm>
            <a:off x="5383027" y="573883"/>
            <a:ext cx="2620057" cy="346472"/>
          </a:xfrm>
          <a:prstGeom prst="callout1">
            <a:avLst>
              <a:gd name="adj1" fmla="val 53891"/>
              <a:gd name="adj2" fmla="val 3493"/>
              <a:gd name="adj3" fmla="val 51347"/>
              <a:gd name="adj4" fmla="val -21179"/>
            </a:avLst>
          </a:prstGeom>
          <a:noFill/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lIns="68589" tIns="34295" rIns="68589" bIns="34295" anchor="ctr"/>
          <a:lstStyle/>
          <a:p>
            <a:pPr algn="ctr" defTabSz="6858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kern="0" dirty="0">
                <a:solidFill>
                  <a:srgbClr val="002060"/>
                </a:solidFill>
                <a:latin typeface="Calibri"/>
              </a:rPr>
              <a:t>Inferior phrenic artery</a:t>
            </a:r>
          </a:p>
        </p:txBody>
      </p:sp>
      <p:sp>
        <p:nvSpPr>
          <p:cNvPr id="116" name="Line Callout 1 (No Border) 115">
            <a:extLst>
              <a:ext uri="{FF2B5EF4-FFF2-40B4-BE49-F238E27FC236}">
                <a16:creationId xmlns:a16="http://schemas.microsoft.com/office/drawing/2014/main" id="{D9CC96D6-10D5-4501-A21B-067FB3545372}"/>
              </a:ext>
            </a:extLst>
          </p:cNvPr>
          <p:cNvSpPr/>
          <p:nvPr/>
        </p:nvSpPr>
        <p:spPr>
          <a:xfrm>
            <a:off x="5328244" y="1173957"/>
            <a:ext cx="2620057" cy="346472"/>
          </a:xfrm>
          <a:prstGeom prst="callout1">
            <a:avLst>
              <a:gd name="adj1" fmla="val 44307"/>
              <a:gd name="adj2" fmla="val 3493"/>
              <a:gd name="adj3" fmla="val 48152"/>
              <a:gd name="adj4" fmla="val -18645"/>
            </a:avLst>
          </a:prstGeom>
          <a:noFill/>
          <a:ln w="57150" cap="flat" cmpd="sng" algn="ctr">
            <a:solidFill>
              <a:srgbClr val="1F497D"/>
            </a:solidFill>
            <a:prstDash val="solid"/>
          </a:ln>
          <a:effectLst/>
        </p:spPr>
        <p:txBody>
          <a:bodyPr lIns="68589" tIns="34295" rIns="68589" bIns="34295" anchor="ctr"/>
          <a:lstStyle/>
          <a:p>
            <a:pPr algn="ctr" defTabSz="6858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kern="0" dirty="0">
                <a:solidFill>
                  <a:srgbClr val="002060"/>
                </a:solidFill>
                <a:latin typeface="Calibri"/>
              </a:rPr>
              <a:t>Middle suprarenal artery</a:t>
            </a:r>
          </a:p>
        </p:txBody>
      </p:sp>
      <p:sp>
        <p:nvSpPr>
          <p:cNvPr id="117" name="Line Callout 1 (No Border) 116">
            <a:extLst>
              <a:ext uri="{FF2B5EF4-FFF2-40B4-BE49-F238E27FC236}">
                <a16:creationId xmlns:a16="http://schemas.microsoft.com/office/drawing/2014/main" id="{C60FD9D9-9C29-4DF3-9A81-01FA5709E374}"/>
              </a:ext>
            </a:extLst>
          </p:cNvPr>
          <p:cNvSpPr/>
          <p:nvPr/>
        </p:nvSpPr>
        <p:spPr>
          <a:xfrm>
            <a:off x="5328244" y="1935958"/>
            <a:ext cx="1567271" cy="345281"/>
          </a:xfrm>
          <a:prstGeom prst="callout1">
            <a:avLst>
              <a:gd name="adj1" fmla="val 53891"/>
              <a:gd name="adj2" fmla="val 3493"/>
              <a:gd name="adj3" fmla="val 54542"/>
              <a:gd name="adj4" fmla="val -32177"/>
            </a:avLst>
          </a:prstGeom>
          <a:noFill/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lIns="68589" tIns="34295" rIns="68589" bIns="34295" anchor="ctr"/>
          <a:lstStyle/>
          <a:p>
            <a:pPr algn="ctr" defTabSz="6858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kern="0" dirty="0">
                <a:solidFill>
                  <a:srgbClr val="002060"/>
                </a:solidFill>
                <a:latin typeface="Calibri"/>
              </a:rPr>
              <a:t>Renal artery</a:t>
            </a:r>
          </a:p>
        </p:txBody>
      </p:sp>
      <p:sp>
        <p:nvSpPr>
          <p:cNvPr id="118" name="Line Callout 1 (No Border) 117">
            <a:extLst>
              <a:ext uri="{FF2B5EF4-FFF2-40B4-BE49-F238E27FC236}">
                <a16:creationId xmlns:a16="http://schemas.microsoft.com/office/drawing/2014/main" id="{8DA0E519-CFF6-4979-93E0-4D8A3057C0C8}"/>
              </a:ext>
            </a:extLst>
          </p:cNvPr>
          <p:cNvSpPr/>
          <p:nvPr/>
        </p:nvSpPr>
        <p:spPr>
          <a:xfrm>
            <a:off x="5328244" y="2930128"/>
            <a:ext cx="1730429" cy="346472"/>
          </a:xfrm>
          <a:prstGeom prst="callout1">
            <a:avLst>
              <a:gd name="adj1" fmla="val 53891"/>
              <a:gd name="adj2" fmla="val 3493"/>
              <a:gd name="adj3" fmla="val 64126"/>
              <a:gd name="adj4" fmla="val -29662"/>
            </a:avLst>
          </a:prstGeom>
          <a:noFill/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lIns="68589" tIns="34295" rIns="68589" bIns="34295" anchor="ctr"/>
          <a:lstStyle/>
          <a:p>
            <a:pPr algn="ctr" defTabSz="6858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kern="0" dirty="0">
                <a:solidFill>
                  <a:srgbClr val="002060"/>
                </a:solidFill>
                <a:latin typeface="Calibri"/>
              </a:rPr>
              <a:t>Gonadal artery</a:t>
            </a:r>
          </a:p>
        </p:txBody>
      </p:sp>
      <p:sp>
        <p:nvSpPr>
          <p:cNvPr id="119" name="Line Callout 1 (No Border) 118">
            <a:extLst>
              <a:ext uri="{FF2B5EF4-FFF2-40B4-BE49-F238E27FC236}">
                <a16:creationId xmlns:a16="http://schemas.microsoft.com/office/drawing/2014/main" id="{91583A95-3A4B-48A4-8FFA-13290B3A2332}"/>
              </a:ext>
            </a:extLst>
          </p:cNvPr>
          <p:cNvSpPr/>
          <p:nvPr/>
        </p:nvSpPr>
        <p:spPr>
          <a:xfrm>
            <a:off x="5265125" y="4672014"/>
            <a:ext cx="2620057" cy="346472"/>
          </a:xfrm>
          <a:prstGeom prst="callout1">
            <a:avLst>
              <a:gd name="adj1" fmla="val 53891"/>
              <a:gd name="adj2" fmla="val 3493"/>
              <a:gd name="adj3" fmla="val -89216"/>
              <a:gd name="adj4" fmla="val -24558"/>
            </a:avLst>
          </a:prstGeom>
          <a:noFill/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lIns="68589" tIns="34295" rIns="68589" bIns="34295" anchor="ctr"/>
          <a:lstStyle/>
          <a:p>
            <a:pPr algn="ctr" defTabSz="6858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kern="0" dirty="0">
                <a:solidFill>
                  <a:srgbClr val="002060"/>
                </a:solidFill>
                <a:latin typeface="Calibri"/>
              </a:rPr>
              <a:t>Common iliac artery</a:t>
            </a:r>
          </a:p>
        </p:txBody>
      </p: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1D8ED243-59D1-4F66-A90F-D7B236983CA8}"/>
              </a:ext>
            </a:extLst>
          </p:cNvPr>
          <p:cNvCxnSpPr/>
          <p:nvPr/>
        </p:nvCxnSpPr>
        <p:spPr>
          <a:xfrm flipH="1">
            <a:off x="4140882" y="4354116"/>
            <a:ext cx="403727" cy="594122"/>
          </a:xfrm>
          <a:prstGeom prst="straightConnector1">
            <a:avLst/>
          </a:prstGeom>
          <a:noFill/>
          <a:ln w="57150" cap="flat" cmpd="sng" algn="ctr">
            <a:solidFill>
              <a:srgbClr val="1F497D"/>
            </a:solidFill>
            <a:prstDash val="solid"/>
            <a:tailEnd type="triangle"/>
          </a:ln>
          <a:effectLst/>
        </p:spPr>
      </p:cxnSp>
      <p:sp>
        <p:nvSpPr>
          <p:cNvPr id="121" name="Line Callout 1 (No Border) 120">
            <a:extLst>
              <a:ext uri="{FF2B5EF4-FFF2-40B4-BE49-F238E27FC236}">
                <a16:creationId xmlns:a16="http://schemas.microsoft.com/office/drawing/2014/main" id="{595572B4-4581-4A8E-A58A-90ACCD5A056C}"/>
              </a:ext>
            </a:extLst>
          </p:cNvPr>
          <p:cNvSpPr/>
          <p:nvPr/>
        </p:nvSpPr>
        <p:spPr>
          <a:xfrm>
            <a:off x="1243337" y="573883"/>
            <a:ext cx="2618867" cy="346472"/>
          </a:xfrm>
          <a:prstGeom prst="callout1">
            <a:avLst>
              <a:gd name="adj1" fmla="val 53891"/>
              <a:gd name="adj2" fmla="val 113730"/>
              <a:gd name="adj3" fmla="val 57736"/>
              <a:gd name="adj4" fmla="val 75964"/>
            </a:avLst>
          </a:prstGeom>
          <a:noFill/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lIns="68589" tIns="34295" rIns="68589" bIns="34295" anchor="ctr"/>
          <a:lstStyle/>
          <a:p>
            <a:pPr algn="ctr" defTabSz="6858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kern="0" dirty="0">
                <a:solidFill>
                  <a:srgbClr val="FF0000"/>
                </a:solidFill>
                <a:latin typeface="Calibri"/>
              </a:rPr>
              <a:t>Coeliac trunk</a:t>
            </a:r>
          </a:p>
        </p:txBody>
      </p:sp>
      <p:sp>
        <p:nvSpPr>
          <p:cNvPr id="122" name="Line Callout 1 (No Border) 121">
            <a:extLst>
              <a:ext uri="{FF2B5EF4-FFF2-40B4-BE49-F238E27FC236}">
                <a16:creationId xmlns:a16="http://schemas.microsoft.com/office/drawing/2014/main" id="{BE950D17-7CE6-46AC-85B7-C6671291EA02}"/>
              </a:ext>
            </a:extLst>
          </p:cNvPr>
          <p:cNvSpPr/>
          <p:nvPr/>
        </p:nvSpPr>
        <p:spPr>
          <a:xfrm>
            <a:off x="1198081" y="1206105"/>
            <a:ext cx="2692705" cy="345281"/>
          </a:xfrm>
          <a:prstGeom prst="callout1">
            <a:avLst>
              <a:gd name="adj1" fmla="val 53891"/>
              <a:gd name="adj2" fmla="val 113730"/>
              <a:gd name="adj3" fmla="val 57736"/>
              <a:gd name="adj4" fmla="val 95693"/>
            </a:avLst>
          </a:prstGeom>
          <a:noFill/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lIns="68589" tIns="34295" rIns="68589" bIns="34295" anchor="ctr"/>
          <a:lstStyle/>
          <a:p>
            <a:pPr algn="ctr" defTabSz="6858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kern="0" dirty="0">
                <a:solidFill>
                  <a:srgbClr val="FF0000"/>
                </a:solidFill>
                <a:latin typeface="Calibri"/>
              </a:rPr>
              <a:t>Superior mesenteric artery</a:t>
            </a:r>
          </a:p>
        </p:txBody>
      </p:sp>
      <p:sp>
        <p:nvSpPr>
          <p:cNvPr id="123" name="Line Callout 1 (No Border) 122">
            <a:extLst>
              <a:ext uri="{FF2B5EF4-FFF2-40B4-BE49-F238E27FC236}">
                <a16:creationId xmlns:a16="http://schemas.microsoft.com/office/drawing/2014/main" id="{F0C793E9-C3F5-44EE-96EB-C1A23B71B418}"/>
              </a:ext>
            </a:extLst>
          </p:cNvPr>
          <p:cNvSpPr/>
          <p:nvPr/>
        </p:nvSpPr>
        <p:spPr>
          <a:xfrm>
            <a:off x="1170690" y="2930128"/>
            <a:ext cx="2691513" cy="346472"/>
          </a:xfrm>
          <a:prstGeom prst="callout1">
            <a:avLst>
              <a:gd name="adj1" fmla="val 53891"/>
              <a:gd name="adj2" fmla="val 113730"/>
              <a:gd name="adj3" fmla="val 57736"/>
              <a:gd name="adj4" fmla="val 95693"/>
            </a:avLst>
          </a:prstGeom>
          <a:noFill/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lIns="68589" tIns="34295" rIns="68589" bIns="34295" anchor="ctr"/>
          <a:lstStyle/>
          <a:p>
            <a:pPr algn="ctr" defTabSz="6858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kern="0" dirty="0">
                <a:solidFill>
                  <a:srgbClr val="FF0000"/>
                </a:solidFill>
                <a:latin typeface="Calibri"/>
              </a:rPr>
              <a:t>Inferior  mesenteric artery</a:t>
            </a:r>
          </a:p>
        </p:txBody>
      </p:sp>
      <p:sp>
        <p:nvSpPr>
          <p:cNvPr id="124" name="Line Callout 1 (No Border) 123">
            <a:extLst>
              <a:ext uri="{FF2B5EF4-FFF2-40B4-BE49-F238E27FC236}">
                <a16:creationId xmlns:a16="http://schemas.microsoft.com/office/drawing/2014/main" id="{11BAF81C-BD90-4ED9-875C-64A1587355C6}"/>
              </a:ext>
            </a:extLst>
          </p:cNvPr>
          <p:cNvSpPr/>
          <p:nvPr/>
        </p:nvSpPr>
        <p:spPr>
          <a:xfrm>
            <a:off x="1198081" y="3839766"/>
            <a:ext cx="2692705" cy="346472"/>
          </a:xfrm>
          <a:prstGeom prst="callout1">
            <a:avLst>
              <a:gd name="adj1" fmla="val 53891"/>
              <a:gd name="adj2" fmla="val 113730"/>
              <a:gd name="adj3" fmla="val 57736"/>
              <a:gd name="adj4" fmla="val 77607"/>
            </a:avLst>
          </a:prstGeom>
          <a:noFill/>
          <a:ln w="57150" cap="flat" cmpd="sng" algn="ctr">
            <a:solidFill>
              <a:srgbClr val="002060"/>
            </a:solidFill>
            <a:prstDash val="sysDash"/>
          </a:ln>
          <a:effectLst/>
        </p:spPr>
        <p:txBody>
          <a:bodyPr lIns="68589" tIns="34295" rIns="68589" bIns="34295" anchor="ctr"/>
          <a:lstStyle/>
          <a:p>
            <a:pPr defTabSz="6858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kern="0" dirty="0">
                <a:solidFill>
                  <a:srgbClr val="FF0000"/>
                </a:solidFill>
                <a:latin typeface="Calibri"/>
              </a:rPr>
              <a:t>Median sacral artery</a:t>
            </a:r>
          </a:p>
        </p:txBody>
      </p:sp>
      <p:sp>
        <p:nvSpPr>
          <p:cNvPr id="125" name="TextBox 31">
            <a:extLst>
              <a:ext uri="{FF2B5EF4-FFF2-40B4-BE49-F238E27FC236}">
                <a16:creationId xmlns:a16="http://schemas.microsoft.com/office/drawing/2014/main" id="{0BCE4E35-94FA-40D1-8C84-06EB6061F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286250"/>
            <a:ext cx="2691513" cy="80792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9" tIns="34295" rIns="68589" bIns="34295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Branches of Abdominal aorta</a:t>
            </a:r>
          </a:p>
        </p:txBody>
      </p:sp>
      <p:sp>
        <p:nvSpPr>
          <p:cNvPr id="126" name="Line Callout 2 (No Border) 125">
            <a:extLst>
              <a:ext uri="{FF2B5EF4-FFF2-40B4-BE49-F238E27FC236}">
                <a16:creationId xmlns:a16="http://schemas.microsoft.com/office/drawing/2014/main" id="{9691BE30-99AD-4540-A04F-59AE9A69F2F1}"/>
              </a:ext>
            </a:extLst>
          </p:cNvPr>
          <p:cNvSpPr/>
          <p:nvPr/>
        </p:nvSpPr>
        <p:spPr>
          <a:xfrm>
            <a:off x="6139272" y="4186239"/>
            <a:ext cx="1296928" cy="459581"/>
          </a:xfrm>
          <a:prstGeom prst="callout2">
            <a:avLst>
              <a:gd name="adj1" fmla="val 1899"/>
              <a:gd name="adj2" fmla="val -101354"/>
              <a:gd name="adj3" fmla="val -79950"/>
              <a:gd name="adj4" fmla="val -18374"/>
              <a:gd name="adj5" fmla="val -171563"/>
              <a:gd name="adj6" fmla="val -100431"/>
            </a:avLst>
          </a:prstGeom>
          <a:noFill/>
          <a:ln w="57150" cap="flat" cmpd="sng" algn="ctr">
            <a:solidFill>
              <a:srgbClr val="1F497D"/>
            </a:solidFill>
            <a:prstDash val="solid"/>
          </a:ln>
          <a:effectLst/>
        </p:spPr>
        <p:txBody>
          <a:bodyPr lIns="68589" tIns="34295" rIns="68589" bIns="34295" anchor="ctr"/>
          <a:lstStyle/>
          <a:p>
            <a:pPr algn="ctr" defTabSz="6858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Rectangle 33">
            <a:extLst>
              <a:ext uri="{FF2B5EF4-FFF2-40B4-BE49-F238E27FC236}">
                <a16:creationId xmlns:a16="http://schemas.microsoft.com/office/drawing/2014/main" id="{C84CA093-8F93-4FEA-BD59-4DCA63BD8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5111" y="3609976"/>
            <a:ext cx="1885251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9" tIns="34295" rIns="68589" bIns="34295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2060"/>
                </a:solidFill>
                <a:latin typeface="Arial" panose="020B0604020202020204" pitchFamily="34" charset="0"/>
              </a:rPr>
              <a:t>Lumbar arteries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C6F1D-206F-4627-8E1C-1C98388AC4C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399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" y="-11334"/>
            <a:ext cx="9161802" cy="515483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C6F1D-206F-4627-8E1C-1C98388AC4C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464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40" y="0"/>
            <a:ext cx="9156539" cy="514348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590799" cy="319083"/>
          </a:xfrm>
        </p:spPr>
        <p:txBody>
          <a:bodyPr/>
          <a:lstStyle/>
          <a:p>
            <a:fld id="{DC3C6F1D-206F-4627-8E1C-1C98388AC4C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698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AA77CA5-27C9-45BB-81ED-F94180BD5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9694" r="40085" b="36629"/>
          <a:stretch>
            <a:fillRect/>
          </a:stretch>
        </p:blipFill>
        <p:spPr bwMode="auto">
          <a:xfrm>
            <a:off x="2057400" y="-19049"/>
            <a:ext cx="4267200" cy="512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3F0EEEFA-7157-45CD-974C-5ADB2F0CB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258766"/>
            <a:ext cx="987424" cy="438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4" tIns="34292" rIns="68584" bIns="3429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0000CC"/>
                </a:solidFill>
                <a:ea typeface="SimSun" panose="02010600030101010101" pitchFamily="2" charset="-122"/>
              </a:rPr>
              <a:t>T8 </a:t>
            </a:r>
            <a:endParaRPr lang="en-US" altLang="en-US" sz="2400" b="1" dirty="0">
              <a:solidFill>
                <a:srgbClr val="0000CC"/>
              </a:solidFill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757A375A-4E77-4088-A2C2-252C17276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0930" y="3105152"/>
            <a:ext cx="1008063" cy="48474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4" tIns="34292" rIns="68584" bIns="3429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CC"/>
                </a:solidFill>
              </a:rPr>
              <a:t>L5</a:t>
            </a:r>
            <a:endParaRPr lang="en-US" altLang="en-US" dirty="0">
              <a:solidFill>
                <a:srgbClr val="0000CC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2D8C61-0139-084B-A44C-25780AC29ECE}"/>
              </a:ext>
            </a:extLst>
          </p:cNvPr>
          <p:cNvSpPr txBox="1"/>
          <p:nvPr/>
        </p:nvSpPr>
        <p:spPr>
          <a:xfrm>
            <a:off x="185337" y="258766"/>
            <a:ext cx="20627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/>
              <a:t>Inferior </a:t>
            </a:r>
          </a:p>
          <a:p>
            <a:pPr algn="l"/>
            <a:r>
              <a:rPr lang="en-US" sz="4000" b="1"/>
              <a:t>Vena </a:t>
            </a:r>
          </a:p>
          <a:p>
            <a:pPr algn="l"/>
            <a:r>
              <a:rPr lang="en-US" sz="4000" b="1"/>
              <a:t>Cava</a:t>
            </a:r>
          </a:p>
        </p:txBody>
      </p:sp>
    </p:spTree>
    <p:extLst>
      <p:ext uri="{BB962C8B-B14F-4D97-AF65-F5344CB8AC3E}">
        <p14:creationId xmlns:p14="http://schemas.microsoft.com/office/powerpoint/2010/main" val="48041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48400" y="0"/>
            <a:ext cx="2895599" cy="1200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248400" y="-47089"/>
            <a:ext cx="289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Begins as continuation of the external iliac artery at the mid inguinal point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3562350"/>
            <a:ext cx="3276600" cy="1581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3562350"/>
            <a:ext cx="3276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Termination : It passes through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openneing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in adductor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magnus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from anterior to posterior to continue as popliteal artery.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61F31-B5F5-4174-8FB1-B33ACE1C38B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28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" y="-1"/>
            <a:ext cx="9098280" cy="514350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61F31-B5F5-4174-8FB1-B33ACE1C38B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1650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9144000" cy="49102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53000" y="4552950"/>
            <a:ext cx="4191000" cy="590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953000" y="4552950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Branches of femoral artery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-1143000" y="4839427"/>
            <a:ext cx="2133600" cy="273844"/>
          </a:xfrm>
        </p:spPr>
        <p:txBody>
          <a:bodyPr/>
          <a:lstStyle/>
          <a:p>
            <a:fld id="{A4661F31-B5F5-4174-8FB1-B33ACE1C38BD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1214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982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61F31-B5F5-4174-8FB1-B33ACE1C38B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58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>
            <a:extLst>
              <a:ext uri="{FF2B5EF4-FFF2-40B4-BE49-F238E27FC236}">
                <a16:creationId xmlns:a16="http://schemas.microsoft.com/office/drawing/2014/main" id="{ED7904D0-0CFA-4A04-BC4B-22D55D403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" contrast="30000"/>
          </a:blip>
          <a:srcRect l="21646" t="12195" r="32042" b="24806"/>
          <a:stretch>
            <a:fillRect/>
          </a:stretch>
        </p:blipFill>
        <p:spPr bwMode="auto">
          <a:xfrm>
            <a:off x="2303862" y="1"/>
            <a:ext cx="4976813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56006" name="AutoShape 6">
            <a:extLst>
              <a:ext uri="{FF2B5EF4-FFF2-40B4-BE49-F238E27FC236}">
                <a16:creationId xmlns:a16="http://schemas.microsoft.com/office/drawing/2014/main" id="{45370345-BBC1-4305-A260-40C40BC67BD5}"/>
              </a:ext>
            </a:extLst>
          </p:cNvPr>
          <p:cNvSpPr>
            <a:spLocks/>
          </p:cNvSpPr>
          <p:nvPr/>
        </p:nvSpPr>
        <p:spPr bwMode="auto">
          <a:xfrm>
            <a:off x="5944792" y="215504"/>
            <a:ext cx="1868090" cy="690563"/>
          </a:xfrm>
          <a:prstGeom prst="borderCallout2">
            <a:avLst>
              <a:gd name="adj1" fmla="val 12412"/>
              <a:gd name="adj2" fmla="val -3060"/>
              <a:gd name="adj3" fmla="val 12412"/>
              <a:gd name="adj4" fmla="val -6755"/>
              <a:gd name="adj5" fmla="val 365861"/>
              <a:gd name="adj6" fmla="val -10519"/>
            </a:avLst>
          </a:prstGeom>
          <a:solidFill>
            <a:srgbClr val="FFFF00"/>
          </a:solidFill>
          <a:ln w="57150">
            <a:solidFill>
              <a:srgbClr val="FFFF00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coronary artery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6007" name="AutoShape 7">
            <a:extLst>
              <a:ext uri="{FF2B5EF4-FFF2-40B4-BE49-F238E27FC236}">
                <a16:creationId xmlns:a16="http://schemas.microsoft.com/office/drawing/2014/main" id="{740A6D0F-3B28-4605-A85B-81A86B3A15AF}"/>
              </a:ext>
            </a:extLst>
          </p:cNvPr>
          <p:cNvSpPr>
            <a:spLocks/>
          </p:cNvSpPr>
          <p:nvPr/>
        </p:nvSpPr>
        <p:spPr bwMode="auto">
          <a:xfrm>
            <a:off x="1456138" y="3683795"/>
            <a:ext cx="1225153" cy="720329"/>
          </a:xfrm>
          <a:prstGeom prst="borderCallout2">
            <a:avLst>
              <a:gd name="adj1" fmla="val 11903"/>
              <a:gd name="adj2" fmla="val 104667"/>
              <a:gd name="adj3" fmla="val 11903"/>
              <a:gd name="adj4" fmla="val 118463"/>
              <a:gd name="adj5" fmla="val -211241"/>
              <a:gd name="adj6" fmla="val 299611"/>
            </a:avLst>
          </a:prstGeom>
          <a:solidFill>
            <a:srgbClr val="FF3300"/>
          </a:solidFill>
          <a:ln w="57150">
            <a:solidFill>
              <a:srgbClr val="66FF99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Cardiac crux</a:t>
            </a:r>
            <a:endParaRPr lang="en-US" sz="21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08" name="AutoShape 8">
            <a:extLst>
              <a:ext uri="{FF2B5EF4-FFF2-40B4-BE49-F238E27FC236}">
                <a16:creationId xmlns:a16="http://schemas.microsoft.com/office/drawing/2014/main" id="{EB11A475-701C-4F76-B0EE-321E70805573}"/>
              </a:ext>
            </a:extLst>
          </p:cNvPr>
          <p:cNvSpPr>
            <a:spLocks/>
          </p:cNvSpPr>
          <p:nvPr/>
        </p:nvSpPr>
        <p:spPr bwMode="auto">
          <a:xfrm>
            <a:off x="1277544" y="121446"/>
            <a:ext cx="1997869" cy="1017985"/>
          </a:xfrm>
          <a:prstGeom prst="borderCallout2">
            <a:avLst>
              <a:gd name="adj1" fmla="val 8421"/>
              <a:gd name="adj2" fmla="val 102861"/>
              <a:gd name="adj3" fmla="val 8421"/>
              <a:gd name="adj4" fmla="val 104708"/>
              <a:gd name="adj5" fmla="val 107718"/>
              <a:gd name="adj6" fmla="val 108282"/>
            </a:avLst>
          </a:prstGeom>
          <a:solidFill>
            <a:srgbClr val="CCFFCC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Circumflex br. of left coronary artery</a:t>
            </a:r>
          </a:p>
        </p:txBody>
      </p:sp>
      <p:sp>
        <p:nvSpPr>
          <p:cNvPr id="256010" name="AutoShape 10">
            <a:extLst>
              <a:ext uri="{FF2B5EF4-FFF2-40B4-BE49-F238E27FC236}">
                <a16:creationId xmlns:a16="http://schemas.microsoft.com/office/drawing/2014/main" id="{E489C46B-66FC-4479-82C0-D11D28CA3075}"/>
              </a:ext>
            </a:extLst>
          </p:cNvPr>
          <p:cNvSpPr>
            <a:spLocks/>
          </p:cNvSpPr>
          <p:nvPr/>
        </p:nvSpPr>
        <p:spPr bwMode="auto">
          <a:xfrm>
            <a:off x="6300787" y="3926684"/>
            <a:ext cx="2137534" cy="859631"/>
          </a:xfrm>
          <a:prstGeom prst="borderCallout2">
            <a:avLst>
              <a:gd name="adj1" fmla="val 9972"/>
              <a:gd name="adj2" fmla="val -3560"/>
              <a:gd name="adj3" fmla="val 9972"/>
              <a:gd name="adj4" fmla="val -10384"/>
              <a:gd name="adj5" fmla="val -124292"/>
              <a:gd name="adj6" fmla="val -30084"/>
            </a:avLst>
          </a:prstGeom>
          <a:solidFill>
            <a:srgbClr val="9933FF"/>
          </a:solidFill>
          <a:ln w="57150">
            <a:solidFill>
              <a:srgbClr val="FFFF00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Posterior </a:t>
            </a:r>
            <a:r>
              <a:rPr lang="en-US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atrioventricular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groove</a:t>
            </a:r>
          </a:p>
        </p:txBody>
      </p:sp>
      <p:sp>
        <p:nvSpPr>
          <p:cNvPr id="256011" name="AutoShape 11">
            <a:extLst>
              <a:ext uri="{FF2B5EF4-FFF2-40B4-BE49-F238E27FC236}">
                <a16:creationId xmlns:a16="http://schemas.microsoft.com/office/drawing/2014/main" id="{6D572FF8-98B7-4C32-BDD1-AEC271E08E74}"/>
              </a:ext>
            </a:extLst>
          </p:cNvPr>
          <p:cNvSpPr>
            <a:spLocks noChangeArrowheads="1"/>
          </p:cNvSpPr>
          <p:nvPr/>
        </p:nvSpPr>
        <p:spPr bwMode="auto">
          <a:xfrm rot="1928802">
            <a:off x="3545683" y="1837137"/>
            <a:ext cx="545306" cy="191690"/>
          </a:xfrm>
          <a:prstGeom prst="diamond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68580" tIns="34290" rIns="68580" bIns="3429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ar-SA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37" name="TextBox 1">
            <a:extLst>
              <a:ext uri="{FF2B5EF4-FFF2-40B4-BE49-F238E27FC236}">
                <a16:creationId xmlns:a16="http://schemas.microsoft.com/office/drawing/2014/main" id="{341CD47E-DDBD-446F-B2C0-11695726B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0622" y="3489722"/>
            <a:ext cx="756047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0000"/>
                </a:solidFill>
              </a:rPr>
              <a:t>RV</a:t>
            </a:r>
          </a:p>
        </p:txBody>
      </p:sp>
      <p:sp>
        <p:nvSpPr>
          <p:cNvPr id="73738" name="TextBox 2">
            <a:extLst>
              <a:ext uri="{FF2B5EF4-FFF2-40B4-BE49-F238E27FC236}">
                <a16:creationId xmlns:a16="http://schemas.microsoft.com/office/drawing/2014/main" id="{2873800D-0B90-45F7-BFDA-CCF3483B2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6157" y="2571750"/>
            <a:ext cx="711994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0000"/>
                </a:solidFill>
              </a:rPr>
              <a:t>LV</a:t>
            </a:r>
          </a:p>
        </p:txBody>
      </p:sp>
      <p:sp>
        <p:nvSpPr>
          <p:cNvPr id="73739" name="TextBox 3">
            <a:extLst>
              <a:ext uri="{FF2B5EF4-FFF2-40B4-BE49-F238E27FC236}">
                <a16:creationId xmlns:a16="http://schemas.microsoft.com/office/drawing/2014/main" id="{75E2BF3B-D082-4FAA-9B13-B77162EDB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5786" y="1706168"/>
            <a:ext cx="594122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</a:rPr>
              <a:t>RA</a:t>
            </a:r>
          </a:p>
        </p:txBody>
      </p:sp>
      <p:sp>
        <p:nvSpPr>
          <p:cNvPr id="73740" name="TextBox 4">
            <a:extLst>
              <a:ext uri="{FF2B5EF4-FFF2-40B4-BE49-F238E27FC236}">
                <a16:creationId xmlns:a16="http://schemas.microsoft.com/office/drawing/2014/main" id="{AEFA18D7-DC1E-4686-B914-02EECD32E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0514" y="844154"/>
            <a:ext cx="850106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0000"/>
                </a:solidFill>
              </a:rPr>
              <a:t>LA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2FC670-D71C-4746-9A1A-C7E24B656CCD}"/>
              </a:ext>
            </a:extLst>
          </p:cNvPr>
          <p:cNvSpPr txBox="1"/>
          <p:nvPr/>
        </p:nvSpPr>
        <p:spPr>
          <a:xfrm>
            <a:off x="22624" y="1892239"/>
            <a:ext cx="2281236" cy="1177245"/>
          </a:xfrm>
          <a:prstGeom prst="rect">
            <a:avLst/>
          </a:prstGeom>
          <a:solidFill>
            <a:srgbClr val="0000CC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Right coronary artery diaphragmatic surface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D57877-B5CC-4297-98ED-A33937863FE2}"/>
              </a:ext>
            </a:extLst>
          </p:cNvPr>
          <p:cNvSpPr txBox="1"/>
          <p:nvPr/>
        </p:nvSpPr>
        <p:spPr>
          <a:xfrm>
            <a:off x="8500276" y="4542184"/>
            <a:ext cx="318052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15" name="AutoShape 6">
            <a:extLst>
              <a:ext uri="{FF2B5EF4-FFF2-40B4-BE49-F238E27FC236}">
                <a16:creationId xmlns:a16="http://schemas.microsoft.com/office/drawing/2014/main" id="{45370345-BBC1-4305-A260-40C40BC67BD5}"/>
              </a:ext>
            </a:extLst>
          </p:cNvPr>
          <p:cNvSpPr>
            <a:spLocks/>
          </p:cNvSpPr>
          <p:nvPr/>
        </p:nvSpPr>
        <p:spPr bwMode="auto">
          <a:xfrm>
            <a:off x="7194472" y="1498412"/>
            <a:ext cx="1868090" cy="690563"/>
          </a:xfrm>
          <a:prstGeom prst="borderCallout2">
            <a:avLst>
              <a:gd name="adj1" fmla="val 12412"/>
              <a:gd name="adj2" fmla="val -3060"/>
              <a:gd name="adj3" fmla="val 12412"/>
              <a:gd name="adj4" fmla="val -6755"/>
              <a:gd name="adj5" fmla="val 189308"/>
              <a:gd name="adj6" fmla="val -45599"/>
            </a:avLst>
          </a:prstGeom>
          <a:solidFill>
            <a:srgbClr val="FFFF00"/>
          </a:solidFill>
          <a:ln w="57150">
            <a:solidFill>
              <a:srgbClr val="FFFF00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cardiac vein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2966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6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56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56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56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56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06" grpId="0" animBg="1"/>
      <p:bldP spid="256007" grpId="0" animBg="1"/>
      <p:bldP spid="256008" grpId="0" animBg="1"/>
      <p:bldP spid="256010" grpId="0" animBg="1"/>
      <p:bldP spid="256011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61F31-B5F5-4174-8FB1-B33ACE1C38B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844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72200" y="1733550"/>
            <a:ext cx="1752600" cy="1295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172200" y="1733550"/>
            <a:ext cx="175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Common </a:t>
            </a:r>
            <a:r>
              <a:rPr lang="en-US" sz="2400" b="1" dirty="0" err="1"/>
              <a:t>peroneal</a:t>
            </a:r>
            <a:r>
              <a:rPr lang="en-US" sz="2400" b="1" dirty="0"/>
              <a:t> nerve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61F31-B5F5-4174-8FB1-B33ACE1C38B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398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61F31-B5F5-4174-8FB1-B33ACE1C38BD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5147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1"/>
            <a:ext cx="9144000" cy="512826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4860766"/>
            <a:ext cx="2133600" cy="273844"/>
          </a:xfrm>
        </p:spPr>
        <p:txBody>
          <a:bodyPr/>
          <a:lstStyle/>
          <a:p>
            <a:fld id="{A4661F31-B5F5-4174-8FB1-B33ACE1C38BD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4512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61F31-B5F5-4174-8FB1-B33ACE1C38B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1525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2D455BC-BB5A-FF42-9CAF-5026AE57FD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5" r="7096" b="5352"/>
          <a:stretch/>
        </p:blipFill>
        <p:spPr>
          <a:xfrm>
            <a:off x="4652748" y="0"/>
            <a:ext cx="4491252" cy="265624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93C9A80-5696-3D46-A493-F078E172C8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" t="6360" r="9090" b="7204"/>
          <a:stretch/>
        </p:blipFill>
        <p:spPr>
          <a:xfrm>
            <a:off x="-97184" y="0"/>
            <a:ext cx="4669184" cy="2862401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6463F00-3492-7E4C-97E4-2601E6C51D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2" r="3116" b="6581"/>
          <a:stretch/>
        </p:blipFill>
        <p:spPr>
          <a:xfrm>
            <a:off x="4410125" y="2462081"/>
            <a:ext cx="4810990" cy="268141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396D0EC6-4268-1B4B-9CAE-ECEED23553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7" b="3017"/>
          <a:stretch/>
        </p:blipFill>
        <p:spPr>
          <a:xfrm>
            <a:off x="0" y="2862401"/>
            <a:ext cx="4028274" cy="233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346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A9F2A14-97D8-6340-8562-9B4D454B8C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5" t="5762" r="10399" b="6865"/>
          <a:stretch/>
        </p:blipFill>
        <p:spPr>
          <a:xfrm>
            <a:off x="971125" y="0"/>
            <a:ext cx="7302391" cy="508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535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965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211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057"/>
            <a:ext cx="9162003" cy="514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456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1" y="0"/>
            <a:ext cx="9181005" cy="51625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3870112"/>
            <a:ext cx="7391400" cy="126957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700" b="1" dirty="0">
                <a:latin typeface="Arial" pitchFamily="34" charset="0"/>
                <a:cs typeface="Arial" pitchFamily="34" charset="0"/>
              </a:rPr>
              <a:t>- It passes upward deep to the lateral </a:t>
            </a:r>
            <a:r>
              <a:rPr lang="en-US" sz="1700" b="1" dirty="0" err="1">
                <a:latin typeface="Arial" pitchFamily="34" charset="0"/>
                <a:cs typeface="Arial" pitchFamily="34" charset="0"/>
              </a:rPr>
              <a:t>pterygoid</a:t>
            </a:r>
            <a:r>
              <a:rPr lang="en-US" sz="1700" b="1" dirty="0">
                <a:latin typeface="Arial" pitchFamily="34" charset="0"/>
                <a:cs typeface="Arial" pitchFamily="34" charset="0"/>
              </a:rPr>
              <a:t> muscle.</a:t>
            </a:r>
          </a:p>
          <a:p>
            <a:pPr>
              <a:lnSpc>
                <a:spcPct val="150000"/>
              </a:lnSpc>
            </a:pPr>
            <a:r>
              <a:rPr lang="en-US" sz="1700" b="1" dirty="0">
                <a:latin typeface="Arial" pitchFamily="34" charset="0"/>
                <a:cs typeface="Arial" pitchFamily="34" charset="0"/>
              </a:rPr>
              <a:t>- Then it passes between the 2 roots of the </a:t>
            </a:r>
            <a:r>
              <a:rPr lang="en-US" sz="1700" b="1" dirty="0" err="1">
                <a:latin typeface="Arial" pitchFamily="34" charset="0"/>
                <a:cs typeface="Arial" pitchFamily="34" charset="0"/>
              </a:rPr>
              <a:t>auriculotemporal</a:t>
            </a:r>
            <a:r>
              <a:rPr lang="en-US" sz="1700" b="1" dirty="0">
                <a:latin typeface="Arial" pitchFamily="34" charset="0"/>
                <a:cs typeface="Arial" pitchFamily="34" charset="0"/>
              </a:rPr>
              <a:t> nerve.</a:t>
            </a:r>
          </a:p>
          <a:p>
            <a:pPr>
              <a:lnSpc>
                <a:spcPct val="150000"/>
              </a:lnSpc>
            </a:pPr>
            <a:r>
              <a:rPr lang="en-US" sz="1700" b="1" dirty="0">
                <a:latin typeface="Arial" pitchFamily="34" charset="0"/>
                <a:cs typeface="Arial" pitchFamily="34" charset="0"/>
              </a:rPr>
              <a:t>- It enters the foramen </a:t>
            </a:r>
            <a:r>
              <a:rPr lang="en-US" sz="1700" b="1" dirty="0" err="1">
                <a:latin typeface="Arial" pitchFamily="34" charset="0"/>
                <a:cs typeface="Arial" pitchFamily="34" charset="0"/>
              </a:rPr>
              <a:t>spinosum</a:t>
            </a:r>
            <a:r>
              <a:rPr lang="en-US" sz="1700" b="1" dirty="0">
                <a:latin typeface="Arial" pitchFamily="34" charset="0"/>
                <a:cs typeface="Arial" pitchFamily="34" charset="0"/>
              </a:rPr>
              <a:t> to reach the middle cranial fossa.</a:t>
            </a:r>
          </a:p>
        </p:txBody>
      </p:sp>
    </p:spTree>
    <p:extLst>
      <p:ext uri="{BB962C8B-B14F-4D97-AF65-F5344CB8AC3E}">
        <p14:creationId xmlns:p14="http://schemas.microsoft.com/office/powerpoint/2010/main" val="3340264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>
            <a:extLst>
              <a:ext uri="{FF2B5EF4-FFF2-40B4-BE49-F238E27FC236}">
                <a16:creationId xmlns:a16="http://schemas.microsoft.com/office/drawing/2014/main" id="{596B8F12-6A9D-4EC9-A0F6-FF55F8668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" contrast="30000"/>
          </a:blip>
          <a:srcRect l="17874" t="12195" r="35834" b="23528"/>
          <a:stretch>
            <a:fillRect/>
          </a:stretch>
        </p:blipFill>
        <p:spPr bwMode="auto">
          <a:xfrm>
            <a:off x="2951560" y="0"/>
            <a:ext cx="4719638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54628" name="AutoShape 4">
            <a:extLst>
              <a:ext uri="{FF2B5EF4-FFF2-40B4-BE49-F238E27FC236}">
                <a16:creationId xmlns:a16="http://schemas.microsoft.com/office/drawing/2014/main" id="{38F606D1-E26F-457B-B271-E86DB5139BA5}"/>
              </a:ext>
            </a:extLst>
          </p:cNvPr>
          <p:cNvSpPr>
            <a:spLocks/>
          </p:cNvSpPr>
          <p:nvPr/>
        </p:nvSpPr>
        <p:spPr bwMode="auto">
          <a:xfrm>
            <a:off x="1287066" y="951309"/>
            <a:ext cx="2152650" cy="736997"/>
          </a:xfrm>
          <a:prstGeom prst="borderCallout2">
            <a:avLst>
              <a:gd name="adj1" fmla="val 11630"/>
              <a:gd name="adj2" fmla="val 102653"/>
              <a:gd name="adj3" fmla="val 11630"/>
              <a:gd name="adj4" fmla="val 109847"/>
              <a:gd name="adj5" fmla="val 126032"/>
              <a:gd name="adj6" fmla="val 151787"/>
            </a:avLst>
          </a:prstGeom>
          <a:solidFill>
            <a:srgbClr val="FFFF00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coronary artery</a:t>
            </a:r>
            <a:r>
              <a:rPr lang="en-US" sz="2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4981" name="AutoShape 5">
            <a:extLst>
              <a:ext uri="{FF2B5EF4-FFF2-40B4-BE49-F238E27FC236}">
                <a16:creationId xmlns:a16="http://schemas.microsoft.com/office/drawing/2014/main" id="{6FEAA7F1-FB2B-43FA-BDEC-643C7E301416}"/>
              </a:ext>
            </a:extLst>
          </p:cNvPr>
          <p:cNvSpPr>
            <a:spLocks/>
          </p:cNvSpPr>
          <p:nvPr/>
        </p:nvSpPr>
        <p:spPr bwMode="auto">
          <a:xfrm>
            <a:off x="1407319" y="4455321"/>
            <a:ext cx="2300288" cy="384572"/>
          </a:xfrm>
          <a:prstGeom prst="borderCallout2">
            <a:avLst>
              <a:gd name="adj1" fmla="val 22292"/>
              <a:gd name="adj2" fmla="val 102486"/>
              <a:gd name="adj3" fmla="val 22292"/>
              <a:gd name="adj4" fmla="val 109574"/>
              <a:gd name="adj5" fmla="val -236843"/>
              <a:gd name="adj6" fmla="val 123343"/>
            </a:avLst>
          </a:prstGeom>
          <a:solidFill>
            <a:srgbClr val="FFCCFF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Rt. Marginal artery </a:t>
            </a:r>
          </a:p>
        </p:txBody>
      </p:sp>
      <p:sp>
        <p:nvSpPr>
          <p:cNvPr id="254982" name="AutoShape 6">
            <a:extLst>
              <a:ext uri="{FF2B5EF4-FFF2-40B4-BE49-F238E27FC236}">
                <a16:creationId xmlns:a16="http://schemas.microsoft.com/office/drawing/2014/main" id="{068B599B-4254-48F7-B41F-8148F30DFE78}"/>
              </a:ext>
            </a:extLst>
          </p:cNvPr>
          <p:cNvSpPr>
            <a:spLocks/>
          </p:cNvSpPr>
          <p:nvPr/>
        </p:nvSpPr>
        <p:spPr bwMode="auto">
          <a:xfrm>
            <a:off x="1439467" y="3775474"/>
            <a:ext cx="1944290" cy="531019"/>
          </a:xfrm>
          <a:prstGeom prst="borderCallout2">
            <a:avLst>
              <a:gd name="adj1" fmla="val 16144"/>
              <a:gd name="adj2" fmla="val 102940"/>
              <a:gd name="adj3" fmla="val 16144"/>
              <a:gd name="adj4" fmla="val 112370"/>
              <a:gd name="adj5" fmla="val -200449"/>
              <a:gd name="adj6" fmla="val 169870"/>
            </a:avLst>
          </a:prstGeom>
          <a:solidFill>
            <a:srgbClr val="FF3300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Ant. Ventricular branches</a:t>
            </a:r>
          </a:p>
        </p:txBody>
      </p:sp>
      <p:sp>
        <p:nvSpPr>
          <p:cNvPr id="254983" name="AutoShape 7">
            <a:extLst>
              <a:ext uri="{FF2B5EF4-FFF2-40B4-BE49-F238E27FC236}">
                <a16:creationId xmlns:a16="http://schemas.microsoft.com/office/drawing/2014/main" id="{001B710B-8A8A-4E66-B9D9-B67B0608C172}"/>
              </a:ext>
            </a:extLst>
          </p:cNvPr>
          <p:cNvSpPr>
            <a:spLocks/>
          </p:cNvSpPr>
          <p:nvPr/>
        </p:nvSpPr>
        <p:spPr bwMode="auto">
          <a:xfrm>
            <a:off x="1500188" y="1958579"/>
            <a:ext cx="1668066" cy="676275"/>
          </a:xfrm>
          <a:prstGeom prst="borderCallout2">
            <a:avLst>
              <a:gd name="adj1" fmla="val 12676"/>
              <a:gd name="adj2" fmla="val 103426"/>
              <a:gd name="adj3" fmla="val 12676"/>
              <a:gd name="adj4" fmla="val 108495"/>
              <a:gd name="adj5" fmla="val 84153"/>
              <a:gd name="adj6" fmla="val 118273"/>
            </a:avLst>
          </a:prstGeom>
          <a:solidFill>
            <a:srgbClr val="66FF99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Ant. Atrial  branches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4984" name="Rectangle 8">
            <a:extLst>
              <a:ext uri="{FF2B5EF4-FFF2-40B4-BE49-F238E27FC236}">
                <a16:creationId xmlns:a16="http://schemas.microsoft.com/office/drawing/2014/main" id="{DAAB4E36-C496-481F-BDB5-EBC52F299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6124" y="88107"/>
            <a:ext cx="3208951" cy="432197"/>
          </a:xfrm>
          <a:prstGeom prst="rect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68580" tIns="34290" rIns="68580" bIns="3429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Branches RC on front </a:t>
            </a:r>
          </a:p>
        </p:txBody>
      </p:sp>
      <p:sp>
        <p:nvSpPr>
          <p:cNvPr id="254985" name="AutoShape 9">
            <a:extLst>
              <a:ext uri="{FF2B5EF4-FFF2-40B4-BE49-F238E27FC236}">
                <a16:creationId xmlns:a16="http://schemas.microsoft.com/office/drawing/2014/main" id="{0D731A96-C70D-4B7A-985D-F868E37F54C9}"/>
              </a:ext>
            </a:extLst>
          </p:cNvPr>
          <p:cNvSpPr>
            <a:spLocks/>
          </p:cNvSpPr>
          <p:nvPr/>
        </p:nvSpPr>
        <p:spPr bwMode="auto">
          <a:xfrm>
            <a:off x="1682357" y="102396"/>
            <a:ext cx="1377553" cy="716756"/>
          </a:xfrm>
          <a:prstGeom prst="borderCallout2">
            <a:avLst>
              <a:gd name="adj1" fmla="val 11958"/>
              <a:gd name="adj2" fmla="val 104148"/>
              <a:gd name="adj3" fmla="val 11958"/>
              <a:gd name="adj4" fmla="val 140190"/>
              <a:gd name="adj5" fmla="val 120292"/>
              <a:gd name="adj6" fmla="val 215718"/>
            </a:avLst>
          </a:prstGeom>
          <a:solidFill>
            <a:srgbClr val="009900"/>
          </a:solidFill>
          <a:ln w="57150">
            <a:solidFill>
              <a:srgbClr val="009900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Artery of SA node</a:t>
            </a:r>
            <a:endParaRPr lang="en-US" sz="21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4986" name="AutoShape 10">
            <a:extLst>
              <a:ext uri="{FF2B5EF4-FFF2-40B4-BE49-F238E27FC236}">
                <a16:creationId xmlns:a16="http://schemas.microsoft.com/office/drawing/2014/main" id="{82D13812-9F6C-43E6-A3B5-0B9FA5C226D7}"/>
              </a:ext>
            </a:extLst>
          </p:cNvPr>
          <p:cNvSpPr>
            <a:spLocks/>
          </p:cNvSpPr>
          <p:nvPr/>
        </p:nvSpPr>
        <p:spPr bwMode="auto">
          <a:xfrm>
            <a:off x="1408510" y="2968229"/>
            <a:ext cx="1832372" cy="432197"/>
          </a:xfrm>
          <a:prstGeom prst="borderCallout2">
            <a:avLst>
              <a:gd name="adj1" fmla="val 19833"/>
              <a:gd name="adj2" fmla="val 103120"/>
              <a:gd name="adj3" fmla="val 19833"/>
              <a:gd name="adj4" fmla="val 128134"/>
              <a:gd name="adj5" fmla="val -125069"/>
              <a:gd name="adj6" fmla="val 177519"/>
            </a:avLst>
          </a:prstGeom>
          <a:solidFill>
            <a:srgbClr val="669900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conus a.</a:t>
            </a:r>
            <a:endParaRPr lang="en-US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4987" name="Line 11">
            <a:extLst>
              <a:ext uri="{FF2B5EF4-FFF2-40B4-BE49-F238E27FC236}">
                <a16:creationId xmlns:a16="http://schemas.microsoft.com/office/drawing/2014/main" id="{1D4C550D-8273-4311-ADE6-9852CFAA135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00451" y="3057525"/>
            <a:ext cx="431006" cy="810816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ar-SA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4988" name="AutoShape 12">
            <a:extLst>
              <a:ext uri="{FF2B5EF4-FFF2-40B4-BE49-F238E27FC236}">
                <a16:creationId xmlns:a16="http://schemas.microsoft.com/office/drawing/2014/main" id="{BE90EA90-A7E3-4AEB-A571-2317F454FE6E}"/>
              </a:ext>
            </a:extLst>
          </p:cNvPr>
          <p:cNvSpPr>
            <a:spLocks/>
          </p:cNvSpPr>
          <p:nvPr/>
        </p:nvSpPr>
        <p:spPr bwMode="auto">
          <a:xfrm>
            <a:off x="6569870" y="915592"/>
            <a:ext cx="1370410" cy="738188"/>
          </a:xfrm>
          <a:prstGeom prst="borderCallout2">
            <a:avLst>
              <a:gd name="adj1" fmla="val 11611"/>
              <a:gd name="adj2" fmla="val -4171"/>
              <a:gd name="adj3" fmla="val 11611"/>
              <a:gd name="adj4" fmla="val -47523"/>
              <a:gd name="adj5" fmla="val 130162"/>
              <a:gd name="adj6" fmla="val -132579"/>
            </a:avLst>
          </a:prstGeom>
          <a:solidFill>
            <a:srgbClr val="FFCCFF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Vasa vasorum</a:t>
            </a:r>
            <a:endParaRPr lang="en-US" sz="21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4">
            <a:extLst>
              <a:ext uri="{FF2B5EF4-FFF2-40B4-BE49-F238E27FC236}">
                <a16:creationId xmlns:a16="http://schemas.microsoft.com/office/drawing/2014/main" id="{A396DD98-33B3-4D3D-B6F0-2C27CA4AB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9797" y="267892"/>
            <a:ext cx="594122" cy="432197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68580" tIns="34290" rIns="68580" bIns="3429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svc</a:t>
            </a:r>
          </a:p>
        </p:txBody>
      </p:sp>
      <p:sp>
        <p:nvSpPr>
          <p:cNvPr id="77838" name="TextBox 1">
            <a:extLst>
              <a:ext uri="{FF2B5EF4-FFF2-40B4-BE49-F238E27FC236}">
                <a16:creationId xmlns:a16="http://schemas.microsoft.com/office/drawing/2014/main" id="{6AB0268A-4C0A-401E-A6CB-52A705515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9719" y="1545433"/>
            <a:ext cx="650081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0000"/>
                </a:solidFill>
              </a:rPr>
              <a:t>RA</a:t>
            </a:r>
          </a:p>
        </p:txBody>
      </p:sp>
      <p:sp>
        <p:nvSpPr>
          <p:cNvPr id="77839" name="TextBox 2">
            <a:extLst>
              <a:ext uri="{FF2B5EF4-FFF2-40B4-BE49-F238E27FC236}">
                <a16:creationId xmlns:a16="http://schemas.microsoft.com/office/drawing/2014/main" id="{EC7F9DD4-FC54-498F-A3CF-B0B00B924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2966" y="3327798"/>
            <a:ext cx="675085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0000"/>
                </a:solidFill>
              </a:rPr>
              <a:t>RV</a:t>
            </a:r>
          </a:p>
        </p:txBody>
      </p:sp>
      <p:sp>
        <p:nvSpPr>
          <p:cNvPr id="77840" name="TextBox 3">
            <a:extLst>
              <a:ext uri="{FF2B5EF4-FFF2-40B4-BE49-F238E27FC236}">
                <a16:creationId xmlns:a16="http://schemas.microsoft.com/office/drawing/2014/main" id="{E852E77A-C9AF-4519-8CE9-657E921F5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7460" y="2085976"/>
            <a:ext cx="1970484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100" b="1">
                <a:solidFill>
                  <a:srgbClr val="000000"/>
                </a:solidFill>
              </a:rPr>
              <a:t>Infundibulum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111D91-2C59-422B-B68C-98D4A8026A8F}"/>
              </a:ext>
            </a:extLst>
          </p:cNvPr>
          <p:cNvSpPr txBox="1"/>
          <p:nvPr/>
        </p:nvSpPr>
        <p:spPr>
          <a:xfrm>
            <a:off x="8279296" y="4542184"/>
            <a:ext cx="318052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456813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4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54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54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54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54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54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54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981" grpId="0" animBg="1"/>
      <p:bldP spid="254982" grpId="0" animBg="1"/>
      <p:bldP spid="254983" grpId="0" animBg="1"/>
      <p:bldP spid="254985" grpId="0" animBg="1"/>
      <p:bldP spid="254986" grpId="0" animBg="1"/>
      <p:bldP spid="254988" grpId="0" animBg="1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08"/>
            <a:ext cx="9153813" cy="51379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200" y="1962150"/>
            <a:ext cx="3733800" cy="2971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200" y="1983740"/>
            <a:ext cx="3733800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Arial" pitchFamily="34" charset="0"/>
                <a:cs typeface="Arial" pitchFamily="34" charset="0"/>
              </a:rPr>
              <a:t>- In the cranial cavity. It turns 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forward &amp; laterally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grooving the surface of the bone till it reaches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petrion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300" dirty="0">
              <a:latin typeface="Arial" pitchFamily="34" charset="0"/>
              <a:cs typeface="Arial" pitchFamily="34" charset="0"/>
            </a:endParaRPr>
          </a:p>
          <a:p>
            <a:r>
              <a:rPr lang="en-US" sz="2300" dirty="0">
                <a:latin typeface="Arial" pitchFamily="34" charset="0"/>
                <a:cs typeface="Arial" pitchFamily="34" charset="0"/>
              </a:rPr>
              <a:t>- It 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ends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by dividing into anterior (larger) &amp; posterior branches to the meninges.</a:t>
            </a:r>
          </a:p>
          <a:p>
            <a:pPr marL="285750" indent="-285750">
              <a:buFontTx/>
              <a:buChar char="-"/>
            </a:pPr>
            <a:endParaRPr lang="en-US" sz="23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3181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6"/>
            <a:ext cx="9146342" cy="51421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030720" y="1504950"/>
            <a:ext cx="1981200" cy="2209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4293" y="1467981"/>
            <a:ext cx="20218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 Black" pitchFamily="34" charset="0"/>
                <a:cs typeface="Arial" pitchFamily="34" charset="0"/>
              </a:rPr>
              <a:t>Middle meningeal artery is the most cause of epidural or extradural hematoma</a:t>
            </a:r>
          </a:p>
        </p:txBody>
      </p:sp>
    </p:spTree>
    <p:extLst>
      <p:ext uri="{BB962C8B-B14F-4D97-AF65-F5344CB8AC3E}">
        <p14:creationId xmlns:p14="http://schemas.microsoft.com/office/powerpoint/2010/main" val="26604927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07"/>
            <a:ext cx="9144000" cy="51214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91200" y="57150"/>
            <a:ext cx="3352800" cy="426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7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791200" y="57150"/>
            <a:ext cx="33528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Inferior alveolar artery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700" b="1" dirty="0">
                <a:latin typeface="Arial Black" pitchFamily="34" charset="0"/>
                <a:cs typeface="Arial" pitchFamily="34" charset="0"/>
              </a:rPr>
              <a:t> It runs downwards deep to ramus of mandible.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700" b="1" dirty="0">
                <a:latin typeface="Arial Black" pitchFamily="34" charset="0"/>
                <a:cs typeface="Arial" pitchFamily="34" charset="0"/>
              </a:rPr>
              <a:t>It enters the mandibular foramen and runs in the mandibular canal.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700" b="1" dirty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Branches;</a:t>
            </a:r>
          </a:p>
          <a:p>
            <a:r>
              <a:rPr lang="en-US" sz="1700" b="1" dirty="0">
                <a:latin typeface="Arial Black" pitchFamily="34" charset="0"/>
                <a:cs typeface="Arial" pitchFamily="34" charset="0"/>
              </a:rPr>
              <a:t> 1) </a:t>
            </a:r>
            <a:r>
              <a:rPr lang="en-US" sz="1700" b="1" dirty="0" err="1">
                <a:latin typeface="Arial Black" pitchFamily="34" charset="0"/>
                <a:cs typeface="Arial" pitchFamily="34" charset="0"/>
              </a:rPr>
              <a:t>Mylohyoid</a:t>
            </a:r>
            <a:r>
              <a:rPr lang="en-US" sz="1700" b="1" dirty="0">
                <a:latin typeface="Arial Black" pitchFamily="34" charset="0"/>
                <a:cs typeface="Arial" pitchFamily="34" charset="0"/>
              </a:rPr>
              <a:t> artery </a:t>
            </a:r>
          </a:p>
          <a:p>
            <a:r>
              <a:rPr lang="en-US" sz="1700" b="1" dirty="0">
                <a:latin typeface="Arial Black" pitchFamily="34" charset="0"/>
                <a:cs typeface="Arial" pitchFamily="34" charset="0"/>
              </a:rPr>
              <a:t>     before entering the</a:t>
            </a:r>
          </a:p>
          <a:p>
            <a:r>
              <a:rPr lang="en-US" sz="1700" b="1" dirty="0">
                <a:latin typeface="Arial Black" pitchFamily="34" charset="0"/>
                <a:cs typeface="Arial" pitchFamily="34" charset="0"/>
              </a:rPr>
              <a:t>     foramen.</a:t>
            </a:r>
          </a:p>
          <a:p>
            <a:r>
              <a:rPr lang="en-US" sz="1700" b="1" dirty="0">
                <a:latin typeface="Arial Black" pitchFamily="34" charset="0"/>
                <a:cs typeface="Arial" pitchFamily="34" charset="0"/>
              </a:rPr>
              <a:t> 2) Dental branches to</a:t>
            </a:r>
          </a:p>
          <a:p>
            <a:r>
              <a:rPr lang="en-US" sz="1700" b="1" dirty="0">
                <a:latin typeface="Arial Black" pitchFamily="34" charset="0"/>
                <a:cs typeface="Arial" pitchFamily="34" charset="0"/>
              </a:rPr>
              <a:t>     the lower teeth. </a:t>
            </a:r>
          </a:p>
          <a:p>
            <a:r>
              <a:rPr lang="en-US" sz="1700" b="1" dirty="0">
                <a:latin typeface="Arial Black" pitchFamily="34" charset="0"/>
                <a:cs typeface="Arial" pitchFamily="34" charset="0"/>
              </a:rPr>
              <a:t> 3) Mental branch exits </a:t>
            </a:r>
          </a:p>
          <a:p>
            <a:r>
              <a:rPr lang="en-US" sz="1700" b="1" dirty="0">
                <a:latin typeface="Arial Black" pitchFamily="34" charset="0"/>
                <a:cs typeface="Arial" pitchFamily="34" charset="0"/>
              </a:rPr>
              <a:t>     from the mental </a:t>
            </a:r>
          </a:p>
          <a:p>
            <a:r>
              <a:rPr lang="en-US" sz="1700" b="1" dirty="0">
                <a:latin typeface="Arial Black" pitchFamily="34" charset="0"/>
                <a:cs typeface="Arial" pitchFamily="34" charset="0"/>
              </a:rPr>
              <a:t>     foramen to the chin.</a:t>
            </a:r>
          </a:p>
        </p:txBody>
      </p:sp>
    </p:spTree>
    <p:extLst>
      <p:ext uri="{BB962C8B-B14F-4D97-AF65-F5344CB8AC3E}">
        <p14:creationId xmlns:p14="http://schemas.microsoft.com/office/powerpoint/2010/main" val="10745426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" y="0"/>
            <a:ext cx="913305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795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912"/>
            <a:ext cx="9174265" cy="51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2825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8"/>
            <a:ext cx="9153814" cy="513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581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80166DF-C079-F24B-85DF-B466AA6401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r="9005"/>
          <a:stretch/>
        </p:blipFill>
        <p:spPr>
          <a:xfrm>
            <a:off x="434540" y="221236"/>
            <a:ext cx="8274920" cy="470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4091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8F7DD0BA-EEEA-BC4F-9A92-D3366C9199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r="9433"/>
          <a:stretch/>
        </p:blipFill>
        <p:spPr>
          <a:xfrm>
            <a:off x="267940" y="0"/>
            <a:ext cx="8162420" cy="50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947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E259D14-CD58-6440-9054-5FAB85FA5A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9112"/>
          <a:stretch/>
        </p:blipFill>
        <p:spPr>
          <a:xfrm>
            <a:off x="575094" y="285303"/>
            <a:ext cx="7625262" cy="43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760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29B74B7-2A7D-BD41-BAFB-C8D5DCE809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4" r="8575"/>
          <a:stretch/>
        </p:blipFill>
        <p:spPr>
          <a:xfrm>
            <a:off x="509741" y="203907"/>
            <a:ext cx="8357662" cy="473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64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>
            <a:extLst>
              <a:ext uri="{FF2B5EF4-FFF2-40B4-BE49-F238E27FC236}">
                <a16:creationId xmlns:a16="http://schemas.microsoft.com/office/drawing/2014/main" id="{525DD6AF-3404-42AA-84F9-B1BBE9552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" contrast="30000"/>
          </a:blip>
          <a:srcRect l="21646" t="12195" r="32042" b="24806"/>
          <a:stretch>
            <a:fillRect/>
          </a:stretch>
        </p:blipFill>
        <p:spPr bwMode="auto">
          <a:xfrm>
            <a:off x="1143002" y="1"/>
            <a:ext cx="4976813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6388" name="AutoShape 4">
            <a:extLst>
              <a:ext uri="{FF2B5EF4-FFF2-40B4-BE49-F238E27FC236}">
                <a16:creationId xmlns:a16="http://schemas.microsoft.com/office/drawing/2014/main" id="{3D18D27D-1210-4EE4-9872-3EFB2BA8FF4F}"/>
              </a:ext>
            </a:extLst>
          </p:cNvPr>
          <p:cNvSpPr>
            <a:spLocks/>
          </p:cNvSpPr>
          <p:nvPr/>
        </p:nvSpPr>
        <p:spPr bwMode="auto">
          <a:xfrm>
            <a:off x="5274472" y="4407696"/>
            <a:ext cx="1978819" cy="475060"/>
          </a:xfrm>
          <a:prstGeom prst="borderCallout2">
            <a:avLst>
              <a:gd name="adj1" fmla="val 18046"/>
              <a:gd name="adj2" fmla="val -2889"/>
              <a:gd name="adj3" fmla="val 18046"/>
              <a:gd name="adj4" fmla="val -34056"/>
              <a:gd name="adj5" fmla="val -231066"/>
              <a:gd name="adj6" fmla="val -96010"/>
            </a:avLst>
          </a:prstGeom>
          <a:solidFill>
            <a:srgbClr val="9933FF"/>
          </a:solidFill>
          <a:ln w="57150">
            <a:solidFill>
              <a:srgbClr val="FFFF00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Posterior IV a. </a:t>
            </a:r>
          </a:p>
        </p:txBody>
      </p:sp>
      <p:sp>
        <p:nvSpPr>
          <p:cNvPr id="155652" name="AutoShape 6">
            <a:extLst>
              <a:ext uri="{FF2B5EF4-FFF2-40B4-BE49-F238E27FC236}">
                <a16:creationId xmlns:a16="http://schemas.microsoft.com/office/drawing/2014/main" id="{B3D0AB49-9632-4F81-84EA-1101D3134B47}"/>
              </a:ext>
            </a:extLst>
          </p:cNvPr>
          <p:cNvSpPr>
            <a:spLocks/>
          </p:cNvSpPr>
          <p:nvPr/>
        </p:nvSpPr>
        <p:spPr bwMode="auto">
          <a:xfrm>
            <a:off x="5944792" y="2007395"/>
            <a:ext cx="1868090" cy="690563"/>
          </a:xfrm>
          <a:prstGeom prst="borderCallout2">
            <a:avLst>
              <a:gd name="adj1" fmla="val 12412"/>
              <a:gd name="adj2" fmla="val -3060"/>
              <a:gd name="adj3" fmla="val 12412"/>
              <a:gd name="adj4" fmla="val -34032"/>
              <a:gd name="adj5" fmla="val 108449"/>
              <a:gd name="adj6" fmla="val -65454"/>
            </a:avLst>
          </a:prstGeom>
          <a:solidFill>
            <a:srgbClr val="FFFF00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coronary artery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393" name="AutoShape 9">
            <a:extLst>
              <a:ext uri="{FF2B5EF4-FFF2-40B4-BE49-F238E27FC236}">
                <a16:creationId xmlns:a16="http://schemas.microsoft.com/office/drawing/2014/main" id="{8B06ADD1-DAC3-4447-9B8C-73068C648FA2}"/>
              </a:ext>
            </a:extLst>
          </p:cNvPr>
          <p:cNvSpPr>
            <a:spLocks/>
          </p:cNvSpPr>
          <p:nvPr/>
        </p:nvSpPr>
        <p:spPr bwMode="auto">
          <a:xfrm>
            <a:off x="6012657" y="1237061"/>
            <a:ext cx="1835944" cy="676275"/>
          </a:xfrm>
          <a:prstGeom prst="borderCallout2">
            <a:avLst>
              <a:gd name="adj1" fmla="val 12676"/>
              <a:gd name="adj2" fmla="val -3111"/>
              <a:gd name="adj3" fmla="val 12676"/>
              <a:gd name="adj4" fmla="val -96176"/>
              <a:gd name="adj5" fmla="val 166551"/>
              <a:gd name="adj6" fmla="val -97796"/>
            </a:avLst>
          </a:prstGeom>
          <a:solidFill>
            <a:srgbClr val="66FF99"/>
          </a:solidFill>
          <a:ln w="57150">
            <a:solidFill>
              <a:srgbClr val="FFFF00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Post. Atrial  branches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654" name="AutoShape 10">
            <a:extLst>
              <a:ext uri="{FF2B5EF4-FFF2-40B4-BE49-F238E27FC236}">
                <a16:creationId xmlns:a16="http://schemas.microsoft.com/office/drawing/2014/main" id="{8C1B539E-129C-4368-B48E-A40684D0D2C7}"/>
              </a:ext>
            </a:extLst>
          </p:cNvPr>
          <p:cNvSpPr>
            <a:spLocks/>
          </p:cNvSpPr>
          <p:nvPr/>
        </p:nvSpPr>
        <p:spPr bwMode="auto">
          <a:xfrm>
            <a:off x="5812631" y="3506393"/>
            <a:ext cx="1796654" cy="702469"/>
          </a:xfrm>
          <a:prstGeom prst="borderCallout2">
            <a:avLst>
              <a:gd name="adj1" fmla="val 12204"/>
              <a:gd name="adj2" fmla="val -3181"/>
              <a:gd name="adj3" fmla="val 12204"/>
              <a:gd name="adj4" fmla="val -10935"/>
              <a:gd name="adj5" fmla="val 52251"/>
              <a:gd name="adj6" fmla="val -61586"/>
            </a:avLst>
          </a:prstGeom>
          <a:solidFill>
            <a:srgbClr val="FF3300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Rt. </a:t>
            </a:r>
            <a:r>
              <a:rPr lang="en-US" sz="21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Mrginal</a:t>
            </a:r>
            <a:r>
              <a:rPr lang="en-US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artery</a:t>
            </a:r>
          </a:p>
        </p:txBody>
      </p:sp>
      <p:sp>
        <p:nvSpPr>
          <p:cNvPr id="16395" name="Rectangle 11">
            <a:extLst>
              <a:ext uri="{FF2B5EF4-FFF2-40B4-BE49-F238E27FC236}">
                <a16:creationId xmlns:a16="http://schemas.microsoft.com/office/drawing/2014/main" id="{62291D73-7554-48C9-8258-38B617E8C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" y="179786"/>
            <a:ext cx="2437209" cy="394097"/>
          </a:xfrm>
          <a:prstGeom prst="rect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68580" tIns="34290" rIns="68580" bIns="3429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Branches on back </a:t>
            </a:r>
          </a:p>
        </p:txBody>
      </p:sp>
      <p:sp>
        <p:nvSpPr>
          <p:cNvPr id="16397" name="AutoShape 13">
            <a:extLst>
              <a:ext uri="{FF2B5EF4-FFF2-40B4-BE49-F238E27FC236}">
                <a16:creationId xmlns:a16="http://schemas.microsoft.com/office/drawing/2014/main" id="{D5B08738-FDC0-4308-9FAB-0F53F3017D3E}"/>
              </a:ext>
            </a:extLst>
          </p:cNvPr>
          <p:cNvSpPr>
            <a:spLocks/>
          </p:cNvSpPr>
          <p:nvPr/>
        </p:nvSpPr>
        <p:spPr bwMode="auto">
          <a:xfrm>
            <a:off x="6082904" y="196456"/>
            <a:ext cx="1589484" cy="716756"/>
          </a:xfrm>
          <a:prstGeom prst="borderCallout2">
            <a:avLst>
              <a:gd name="adj1" fmla="val 11958"/>
              <a:gd name="adj2" fmla="val -3597"/>
              <a:gd name="adj3" fmla="val 11958"/>
              <a:gd name="adj4" fmla="val -24046"/>
              <a:gd name="adj5" fmla="val 78241"/>
              <a:gd name="adj6" fmla="val -64046"/>
            </a:avLst>
          </a:prstGeom>
          <a:solidFill>
            <a:srgbClr val="009900"/>
          </a:solidFill>
          <a:ln w="57150">
            <a:solidFill>
              <a:srgbClr val="009900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Artery of SA node</a:t>
            </a:r>
            <a:endParaRPr lang="en-US" sz="21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658" name="Oval 14">
            <a:extLst>
              <a:ext uri="{FF2B5EF4-FFF2-40B4-BE49-F238E27FC236}">
                <a16:creationId xmlns:a16="http://schemas.microsoft.com/office/drawing/2014/main" id="{77DB8EC7-18C3-4D37-B384-3D0A27C8F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5578" y="141686"/>
            <a:ext cx="594122" cy="432197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68580" tIns="34290" rIns="68580" bIns="3429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svc</a:t>
            </a:r>
          </a:p>
        </p:txBody>
      </p:sp>
      <p:sp>
        <p:nvSpPr>
          <p:cNvPr id="79882" name="TextBox 1">
            <a:extLst>
              <a:ext uri="{FF2B5EF4-FFF2-40B4-BE49-F238E27FC236}">
                <a16:creationId xmlns:a16="http://schemas.microsoft.com/office/drawing/2014/main" id="{F2D5D933-4B73-428F-8EAF-4BBD4908E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2544" y="1707358"/>
            <a:ext cx="647700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0000"/>
                </a:solidFill>
              </a:rPr>
              <a:t>RA</a:t>
            </a:r>
          </a:p>
        </p:txBody>
      </p:sp>
      <p:sp>
        <p:nvSpPr>
          <p:cNvPr id="79883" name="TextBox 2">
            <a:extLst>
              <a:ext uri="{FF2B5EF4-FFF2-40B4-BE49-F238E27FC236}">
                <a16:creationId xmlns:a16="http://schemas.microsoft.com/office/drawing/2014/main" id="{B031B4B6-5E75-4304-BFF5-E0889BAEE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9804" y="3003949"/>
            <a:ext cx="647700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0000"/>
                </a:solidFill>
              </a:rPr>
              <a:t>RV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84F833-16CD-4F0B-BA8C-8FF922E2B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4076" y="2869408"/>
            <a:ext cx="1851422" cy="53091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500" b="1" dirty="0">
                <a:solidFill>
                  <a:srgbClr val="FF0000"/>
                </a:solidFill>
              </a:rPr>
              <a:t>Post ventricular branches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83CD0BA-2708-4420-A6BD-EB72F46C1182}"/>
              </a:ext>
            </a:extLst>
          </p:cNvPr>
          <p:cNvCxnSpPr/>
          <p:nvPr/>
        </p:nvCxnSpPr>
        <p:spPr>
          <a:xfrm flipH="1" flipV="1">
            <a:off x="4787503" y="3003948"/>
            <a:ext cx="1157288" cy="10834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9ECEEA9-3B34-4B5D-9764-B279FF756A00}"/>
              </a:ext>
            </a:extLst>
          </p:cNvPr>
          <p:cNvSpPr txBox="1"/>
          <p:nvPr/>
        </p:nvSpPr>
        <p:spPr>
          <a:xfrm>
            <a:off x="8279296" y="4542184"/>
            <a:ext cx="318052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520355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5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5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nimBg="1"/>
      <p:bldP spid="155652" grpId="0" animBg="1"/>
      <p:bldP spid="16393" grpId="0" animBg="1"/>
      <p:bldP spid="155654" grpId="0" animBg="1"/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5EFF38F-F118-844D-9E44-09923DF17B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2" r="9005"/>
          <a:stretch/>
        </p:blipFill>
        <p:spPr>
          <a:xfrm>
            <a:off x="3274117" y="104563"/>
            <a:ext cx="5869883" cy="382307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CFC4B2E-4978-5643-A170-06FEB9939C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4" r="19365"/>
          <a:stretch/>
        </p:blipFill>
        <p:spPr>
          <a:xfrm>
            <a:off x="0" y="1940312"/>
            <a:ext cx="4248729" cy="320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579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FE35938-DDC0-E444-A775-9FD4C57D3A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" r="9434"/>
          <a:stretch/>
        </p:blipFill>
        <p:spPr>
          <a:xfrm>
            <a:off x="472003" y="95783"/>
            <a:ext cx="8199993" cy="470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161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A67DE7-1EB3-3F47-9C32-C44E0111E232}"/>
              </a:ext>
            </a:extLst>
          </p:cNvPr>
          <p:cNvSpPr txBox="1"/>
          <p:nvPr/>
        </p:nvSpPr>
        <p:spPr>
          <a:xfrm>
            <a:off x="3389005" y="788010"/>
            <a:ext cx="52766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>
                <a:solidFill>
                  <a:srgbClr val="C00000"/>
                </a:solidFill>
              </a:rPr>
              <a:t>THE END 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1D51C7F7-612F-4D48-9B25-CCD87412F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514" y="1710151"/>
            <a:ext cx="4324971" cy="242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1016710">
            <a:extLst>
              <a:ext uri="{FF2B5EF4-FFF2-40B4-BE49-F238E27FC236}">
                <a16:creationId xmlns:a16="http://schemas.microsoft.com/office/drawing/2014/main" id="{0B27F5A2-7172-4CA7-8EF0-A07CB31A2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2487" y="359571"/>
            <a:ext cx="5023247" cy="4783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3">
            <a:extLst>
              <a:ext uri="{FF2B5EF4-FFF2-40B4-BE49-F238E27FC236}">
                <a16:creationId xmlns:a16="http://schemas.microsoft.com/office/drawing/2014/main" id="{8C01F320-EF1D-4EFB-87D3-1E5CCBB299E1}"/>
              </a:ext>
            </a:extLst>
          </p:cNvPr>
          <p:cNvSpPr>
            <a:spLocks/>
          </p:cNvSpPr>
          <p:nvPr/>
        </p:nvSpPr>
        <p:spPr bwMode="auto">
          <a:xfrm>
            <a:off x="1388272" y="3182542"/>
            <a:ext cx="1270397" cy="917972"/>
          </a:xfrm>
          <a:prstGeom prst="borderCallout2">
            <a:avLst>
              <a:gd name="adj1" fmla="val 9338"/>
              <a:gd name="adj2" fmla="val 104500"/>
              <a:gd name="adj3" fmla="val 9338"/>
              <a:gd name="adj4" fmla="val 147796"/>
              <a:gd name="adj5" fmla="val -11412"/>
              <a:gd name="adj6" fmla="val 191282"/>
            </a:avLst>
          </a:prstGeom>
          <a:solidFill>
            <a:srgbClr val="FF3300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A-V  groove (coronary)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6D9FD1FA-F409-41F4-95F2-E19A6227C2EF}"/>
              </a:ext>
            </a:extLst>
          </p:cNvPr>
          <p:cNvSpPr>
            <a:spLocks/>
          </p:cNvSpPr>
          <p:nvPr/>
        </p:nvSpPr>
        <p:spPr bwMode="auto">
          <a:xfrm>
            <a:off x="1359695" y="1084662"/>
            <a:ext cx="1188244" cy="925115"/>
          </a:xfrm>
          <a:prstGeom prst="borderCallout2">
            <a:avLst>
              <a:gd name="adj1" fmla="val 9269"/>
              <a:gd name="adj2" fmla="val 104810"/>
              <a:gd name="adj3" fmla="val 9269"/>
              <a:gd name="adj4" fmla="val 117736"/>
              <a:gd name="adj5" fmla="val 200000"/>
              <a:gd name="adj6" fmla="val 219741"/>
            </a:avLst>
          </a:prstGeom>
          <a:solidFill>
            <a:srgbClr val="FFFF00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coronary artery</a:t>
            </a:r>
          </a:p>
        </p:txBody>
      </p:sp>
      <p:sp>
        <p:nvSpPr>
          <p:cNvPr id="5" name="Oval 8">
            <a:extLst>
              <a:ext uri="{FF2B5EF4-FFF2-40B4-BE49-F238E27FC236}">
                <a16:creationId xmlns:a16="http://schemas.microsoft.com/office/drawing/2014/main" id="{625D5FC3-BC47-4527-9283-D7B71AC41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2829" y="1583533"/>
            <a:ext cx="378619" cy="378619"/>
          </a:xfrm>
          <a:prstGeom prst="ellipse">
            <a:avLst/>
          </a:prstGeom>
          <a:noFill/>
          <a:ln w="57150">
            <a:noFill/>
            <a:round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68580" tIns="34290" rIns="68580" bIns="3429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</a:p>
        </p:txBody>
      </p:sp>
      <p:sp>
        <p:nvSpPr>
          <p:cNvPr id="6" name="Oval 9">
            <a:extLst>
              <a:ext uri="{FF2B5EF4-FFF2-40B4-BE49-F238E27FC236}">
                <a16:creationId xmlns:a16="http://schemas.microsoft.com/office/drawing/2014/main" id="{CDB3B952-787E-488D-9AE6-0A003053F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1782" y="729854"/>
            <a:ext cx="486965" cy="485775"/>
          </a:xfrm>
          <a:prstGeom prst="ellipse">
            <a:avLst/>
          </a:prstGeom>
          <a:noFill/>
          <a:ln w="57150">
            <a:noFill/>
            <a:round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68580" tIns="34290" rIns="68580" bIns="3429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</a:t>
            </a:r>
          </a:p>
        </p:txBody>
      </p:sp>
      <p:sp>
        <p:nvSpPr>
          <p:cNvPr id="7" name="AutoShape 12">
            <a:extLst>
              <a:ext uri="{FF2B5EF4-FFF2-40B4-BE49-F238E27FC236}">
                <a16:creationId xmlns:a16="http://schemas.microsoft.com/office/drawing/2014/main" id="{22B6C02A-FB7F-4C55-8BB6-AB48C4B47B22}"/>
              </a:ext>
            </a:extLst>
          </p:cNvPr>
          <p:cNvSpPr>
            <a:spLocks/>
          </p:cNvSpPr>
          <p:nvPr/>
        </p:nvSpPr>
        <p:spPr bwMode="auto">
          <a:xfrm>
            <a:off x="6641310" y="453321"/>
            <a:ext cx="1134665" cy="622697"/>
          </a:xfrm>
          <a:prstGeom prst="borderCallout2">
            <a:avLst>
              <a:gd name="adj1" fmla="val 13769"/>
              <a:gd name="adj2" fmla="val -5037"/>
              <a:gd name="adj3" fmla="val 13769"/>
              <a:gd name="adj4" fmla="val -18259"/>
              <a:gd name="adj5" fmla="val 249204"/>
              <a:gd name="adj6" fmla="val -48305"/>
            </a:avLst>
          </a:prstGeom>
          <a:solidFill>
            <a:schemeClr val="bg1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 auricle 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49E89DA0-8307-402D-B869-0CC485361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5911" y="1650206"/>
            <a:ext cx="864394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0000"/>
                </a:solidFill>
              </a:rPr>
              <a:t>RA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F83884AC-C1AF-4652-B2DF-5FD8D30E7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7316" y="2857500"/>
            <a:ext cx="998935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0000"/>
                </a:solidFill>
              </a:rPr>
              <a:t>RV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BFAC9EA2-349A-46AA-BA5B-6DED2E3B0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3720" y="3274220"/>
            <a:ext cx="540544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0000"/>
                </a:solidFill>
              </a:rPr>
              <a:t>LV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E99ADE-FD01-4850-B987-B8B52CCBA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2" y="4261338"/>
            <a:ext cx="1828799" cy="3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srgbClr val="FFFFFF"/>
                </a:solidFill>
              </a:rPr>
              <a:t>Apex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773A52-9C6F-4C98-A91C-D323E6966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4194" y="3790951"/>
            <a:ext cx="3402806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schemeClr val="bg1"/>
                </a:solidFill>
                <a:latin typeface="Arial Black" pitchFamily="34" charset="0"/>
              </a:rPr>
              <a:t>Ant </a:t>
            </a:r>
            <a:r>
              <a:rPr lang="en-US" altLang="en-US" sz="2000" b="1" dirty="0" err="1">
                <a:solidFill>
                  <a:schemeClr val="bg1"/>
                </a:solidFill>
                <a:latin typeface="Arial Black" pitchFamily="34" charset="0"/>
              </a:rPr>
              <a:t>interventricular</a:t>
            </a:r>
            <a:r>
              <a:rPr lang="en-US" altLang="en-US" sz="2000" b="1" dirty="0">
                <a:solidFill>
                  <a:schemeClr val="bg1"/>
                </a:solidFill>
                <a:latin typeface="Arial Black" pitchFamily="34" charset="0"/>
              </a:rPr>
              <a:t> groove (ant. </a:t>
            </a:r>
            <a:r>
              <a:rPr lang="en-US" altLang="en-US" sz="2000" b="1" dirty="0" err="1">
                <a:solidFill>
                  <a:schemeClr val="bg1"/>
                </a:solidFill>
                <a:latin typeface="Arial Black" pitchFamily="34" charset="0"/>
              </a:rPr>
              <a:t>Intervent</a:t>
            </a:r>
            <a:r>
              <a:rPr lang="en-US" altLang="en-US" sz="2000" b="1" dirty="0">
                <a:solidFill>
                  <a:schemeClr val="bg1"/>
                </a:solidFill>
                <a:latin typeface="Arial Black" pitchFamily="34" charset="0"/>
              </a:rPr>
              <a:t> A &amp; great cardiac V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C4BC14C-1A90-4DA0-9DC3-F2B9A5545688}"/>
              </a:ext>
            </a:extLst>
          </p:cNvPr>
          <p:cNvCxnSpPr/>
          <p:nvPr/>
        </p:nvCxnSpPr>
        <p:spPr>
          <a:xfrm flipV="1">
            <a:off x="5922170" y="3589735"/>
            <a:ext cx="594122" cy="33218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E22FF42-65FD-45B2-AEFC-B2A606A90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9569"/>
            <a:ext cx="2255044" cy="56169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C00000"/>
                </a:solidFill>
              </a:rPr>
              <a:t>R. auricle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5B41C8C-EE0F-4A66-ACA7-705484F8F1B0}"/>
              </a:ext>
            </a:extLst>
          </p:cNvPr>
          <p:cNvCxnSpPr/>
          <p:nvPr/>
        </p:nvCxnSpPr>
        <p:spPr>
          <a:xfrm>
            <a:off x="2712246" y="627462"/>
            <a:ext cx="2115741" cy="118824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4">
            <a:extLst>
              <a:ext uri="{FF2B5EF4-FFF2-40B4-BE49-F238E27FC236}">
                <a16:creationId xmlns:a16="http://schemas.microsoft.com/office/drawing/2014/main" id="{5D308D67-6718-4928-BD8B-408EF0832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939" y="-14288"/>
            <a:ext cx="3863579" cy="37702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 err="1">
                <a:solidFill>
                  <a:srgbClr val="C00000"/>
                </a:solidFill>
              </a:rPr>
              <a:t>Sternocostal</a:t>
            </a:r>
            <a:r>
              <a:rPr lang="en-US" altLang="en-US" sz="2000" b="1" dirty="0">
                <a:solidFill>
                  <a:srgbClr val="C00000"/>
                </a:solidFill>
              </a:rPr>
              <a:t> surface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EC6AFD-A942-4322-A6F1-20F099D7ED21}"/>
              </a:ext>
            </a:extLst>
          </p:cNvPr>
          <p:cNvSpPr txBox="1"/>
          <p:nvPr/>
        </p:nvSpPr>
        <p:spPr>
          <a:xfrm>
            <a:off x="8279296" y="4542184"/>
            <a:ext cx="526774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24798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>
            <a:extLst>
              <a:ext uri="{FF2B5EF4-FFF2-40B4-BE49-F238E27FC236}">
                <a16:creationId xmlns:a16="http://schemas.microsoft.com/office/drawing/2014/main" id="{3A58622F-CFF6-4DA7-8EB5-ADD32F90A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" contrast="30000"/>
          </a:blip>
          <a:srcRect l="17874" t="12195" r="35834" b="23528"/>
          <a:stretch>
            <a:fillRect/>
          </a:stretch>
        </p:blipFill>
        <p:spPr bwMode="auto">
          <a:xfrm>
            <a:off x="1503760" y="0"/>
            <a:ext cx="4719638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23236" name="AutoShape 4">
            <a:extLst>
              <a:ext uri="{FF2B5EF4-FFF2-40B4-BE49-F238E27FC236}">
                <a16:creationId xmlns:a16="http://schemas.microsoft.com/office/drawing/2014/main" id="{C7902E2C-6BB3-4CA5-99B2-E87AA8EC7C42}"/>
              </a:ext>
            </a:extLst>
          </p:cNvPr>
          <p:cNvSpPr>
            <a:spLocks/>
          </p:cNvSpPr>
          <p:nvPr/>
        </p:nvSpPr>
        <p:spPr bwMode="auto">
          <a:xfrm>
            <a:off x="5484019" y="186929"/>
            <a:ext cx="2152650" cy="736997"/>
          </a:xfrm>
          <a:prstGeom prst="borderCallout2">
            <a:avLst>
              <a:gd name="adj1" fmla="val 11630"/>
              <a:gd name="adj2" fmla="val -2653"/>
              <a:gd name="adj3" fmla="val 11630"/>
              <a:gd name="adj4" fmla="val -19579"/>
              <a:gd name="adj5" fmla="val 190468"/>
              <a:gd name="adj6" fmla="val -52764"/>
            </a:avLst>
          </a:prstGeom>
          <a:solidFill>
            <a:srgbClr val="00FFFF"/>
          </a:solidFill>
          <a:ln w="57150">
            <a:solidFill>
              <a:srgbClr val="66FF99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 coronary artery </a:t>
            </a:r>
          </a:p>
        </p:txBody>
      </p:sp>
      <p:sp>
        <p:nvSpPr>
          <p:cNvPr id="223238" name="AutoShape 6">
            <a:extLst>
              <a:ext uri="{FF2B5EF4-FFF2-40B4-BE49-F238E27FC236}">
                <a16:creationId xmlns:a16="http://schemas.microsoft.com/office/drawing/2014/main" id="{04B5423B-0376-411B-B4D9-3498977351D2}"/>
              </a:ext>
            </a:extLst>
          </p:cNvPr>
          <p:cNvSpPr>
            <a:spLocks/>
          </p:cNvSpPr>
          <p:nvPr/>
        </p:nvSpPr>
        <p:spPr bwMode="auto">
          <a:xfrm>
            <a:off x="6167437" y="1919290"/>
            <a:ext cx="2111858" cy="736997"/>
          </a:xfrm>
          <a:prstGeom prst="borderCallout2">
            <a:avLst>
              <a:gd name="adj1" fmla="val 11630"/>
              <a:gd name="adj2" fmla="val -3431"/>
              <a:gd name="adj3" fmla="val 11630"/>
              <a:gd name="adj4" fmla="val -32000"/>
              <a:gd name="adj5" fmla="val -36123"/>
              <a:gd name="adj6" fmla="val -70750"/>
            </a:avLst>
          </a:prstGeom>
          <a:solidFill>
            <a:srgbClr val="CCFFCC"/>
          </a:solidFill>
          <a:ln w="57150">
            <a:solidFill>
              <a:srgbClr val="66FF99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Circumflex cardiac artery</a:t>
            </a:r>
          </a:p>
        </p:txBody>
      </p:sp>
      <p:sp>
        <p:nvSpPr>
          <p:cNvPr id="223239" name="AutoShape 7">
            <a:extLst>
              <a:ext uri="{FF2B5EF4-FFF2-40B4-BE49-F238E27FC236}">
                <a16:creationId xmlns:a16="http://schemas.microsoft.com/office/drawing/2014/main" id="{7E16E486-A833-4942-A5EE-4A192DEF9FAF}"/>
              </a:ext>
            </a:extLst>
          </p:cNvPr>
          <p:cNvSpPr>
            <a:spLocks/>
          </p:cNvSpPr>
          <p:nvPr/>
        </p:nvSpPr>
        <p:spPr bwMode="auto">
          <a:xfrm>
            <a:off x="6223400" y="2998708"/>
            <a:ext cx="2189083" cy="1100852"/>
          </a:xfrm>
          <a:prstGeom prst="borderCallout2">
            <a:avLst>
              <a:gd name="adj1" fmla="val 11630"/>
              <a:gd name="adj2" fmla="val -3231"/>
              <a:gd name="adj3" fmla="val 11630"/>
              <a:gd name="adj4" fmla="val -28218"/>
              <a:gd name="adj5" fmla="val -63822"/>
              <a:gd name="adj6" fmla="val -67211"/>
            </a:avLst>
          </a:prstGeom>
          <a:solidFill>
            <a:srgbClr val="9933FF"/>
          </a:solidFill>
          <a:ln w="57150">
            <a:solidFill>
              <a:srgbClr val="00FF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Anterior </a:t>
            </a:r>
            <a:r>
              <a:rPr lang="en-US" sz="21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interventricular</a:t>
            </a:r>
            <a:r>
              <a:rPr lang="en-US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artery</a:t>
            </a:r>
            <a:r>
              <a:rPr lang="en-US" sz="2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3241" name="AutoShape 9">
            <a:extLst>
              <a:ext uri="{FF2B5EF4-FFF2-40B4-BE49-F238E27FC236}">
                <a16:creationId xmlns:a16="http://schemas.microsoft.com/office/drawing/2014/main" id="{651BF8A7-D2F8-40CA-949C-EA6B769AD803}"/>
              </a:ext>
            </a:extLst>
          </p:cNvPr>
          <p:cNvSpPr>
            <a:spLocks/>
          </p:cNvSpPr>
          <p:nvPr/>
        </p:nvSpPr>
        <p:spPr bwMode="auto">
          <a:xfrm>
            <a:off x="1221584" y="489349"/>
            <a:ext cx="1674019" cy="710803"/>
          </a:xfrm>
          <a:prstGeom prst="borderCallout2">
            <a:avLst>
              <a:gd name="adj1" fmla="val 12060"/>
              <a:gd name="adj2" fmla="val 103412"/>
              <a:gd name="adj3" fmla="val 12060"/>
              <a:gd name="adj4" fmla="val 103412"/>
              <a:gd name="adj5" fmla="val 118259"/>
              <a:gd name="adj6" fmla="val 149500"/>
            </a:avLst>
          </a:prstGeom>
          <a:solidFill>
            <a:srgbClr val="FF3300"/>
          </a:solidFill>
          <a:ln w="57150">
            <a:solidFill>
              <a:srgbClr val="66FF99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Ascending Aorta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3243" name="AutoShape 11">
            <a:extLst>
              <a:ext uri="{FF2B5EF4-FFF2-40B4-BE49-F238E27FC236}">
                <a16:creationId xmlns:a16="http://schemas.microsoft.com/office/drawing/2014/main" id="{AD742979-3EDF-4CFB-8E6F-F35D32A9067D}"/>
              </a:ext>
            </a:extLst>
          </p:cNvPr>
          <p:cNvSpPr>
            <a:spLocks/>
          </p:cNvSpPr>
          <p:nvPr/>
        </p:nvSpPr>
        <p:spPr bwMode="auto">
          <a:xfrm>
            <a:off x="1388270" y="2732487"/>
            <a:ext cx="1565672" cy="720328"/>
          </a:xfrm>
          <a:prstGeom prst="borderCallout2">
            <a:avLst>
              <a:gd name="adj1" fmla="val 11903"/>
              <a:gd name="adj2" fmla="val 103648"/>
              <a:gd name="adj3" fmla="val 11903"/>
              <a:gd name="adj4" fmla="val 120458"/>
              <a:gd name="adj5" fmla="val -76861"/>
              <a:gd name="adj6" fmla="val 153611"/>
            </a:avLst>
          </a:prstGeom>
          <a:solidFill>
            <a:srgbClr val="FF3300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Pulmonary trunk</a:t>
            </a:r>
            <a:endParaRPr lang="en-US" sz="21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3244" name="AutoShape 12">
            <a:extLst>
              <a:ext uri="{FF2B5EF4-FFF2-40B4-BE49-F238E27FC236}">
                <a16:creationId xmlns:a16="http://schemas.microsoft.com/office/drawing/2014/main" id="{F1D2CD76-BD97-462E-9569-3735FCDF53B7}"/>
              </a:ext>
            </a:extLst>
          </p:cNvPr>
          <p:cNvSpPr>
            <a:spLocks/>
          </p:cNvSpPr>
          <p:nvPr/>
        </p:nvSpPr>
        <p:spPr bwMode="auto">
          <a:xfrm>
            <a:off x="6165059" y="1003698"/>
            <a:ext cx="1561623" cy="795338"/>
          </a:xfrm>
          <a:prstGeom prst="borderCallout2">
            <a:avLst>
              <a:gd name="adj1" fmla="val 10778"/>
              <a:gd name="adj2" fmla="val -4921"/>
              <a:gd name="adj3" fmla="val 10778"/>
              <a:gd name="adj4" fmla="val -38769"/>
              <a:gd name="adj5" fmla="val 32726"/>
              <a:gd name="adj6" fmla="val -89718"/>
            </a:avLst>
          </a:prstGeom>
          <a:solidFill>
            <a:srgbClr val="9933FF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  auricle </a:t>
            </a:r>
            <a:endParaRPr lang="en-US" sz="21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53" name="TextBox 2">
            <a:extLst>
              <a:ext uri="{FF2B5EF4-FFF2-40B4-BE49-F238E27FC236}">
                <a16:creationId xmlns:a16="http://schemas.microsoft.com/office/drawing/2014/main" id="{589E9AC7-69C4-4810-A52E-C1D0AAD51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7610" y="2950369"/>
            <a:ext cx="756047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0000"/>
                </a:solidFill>
              </a:rPr>
              <a:t>RV</a:t>
            </a:r>
          </a:p>
        </p:txBody>
      </p:sp>
      <p:sp>
        <p:nvSpPr>
          <p:cNvPr id="82954" name="TextBox 3">
            <a:extLst>
              <a:ext uri="{FF2B5EF4-FFF2-40B4-BE49-F238E27FC236}">
                <a16:creationId xmlns:a16="http://schemas.microsoft.com/office/drawing/2014/main" id="{46865CC8-A6DF-4243-8E59-75528FFFA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3092055"/>
            <a:ext cx="632224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0000"/>
                </a:solidFill>
              </a:rPr>
              <a:t>LV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EC6AFD-A942-4322-A6F1-20F099D7ED21}"/>
              </a:ext>
            </a:extLst>
          </p:cNvPr>
          <p:cNvSpPr txBox="1"/>
          <p:nvPr/>
        </p:nvSpPr>
        <p:spPr>
          <a:xfrm>
            <a:off x="8279296" y="4542184"/>
            <a:ext cx="526774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6552251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3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23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23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23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23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23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36" grpId="0" animBg="1"/>
      <p:bldP spid="223238" grpId="0" animBg="1"/>
      <p:bldP spid="223239" grpId="0" animBg="1"/>
      <p:bldP spid="223241" grpId="0" animBg="1"/>
      <p:bldP spid="223243" grpId="0" animBg="1"/>
      <p:bldP spid="2232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>
            <a:extLst>
              <a:ext uri="{FF2B5EF4-FFF2-40B4-BE49-F238E27FC236}">
                <a16:creationId xmlns:a16="http://schemas.microsoft.com/office/drawing/2014/main" id="{AAE12EA2-134C-4DE4-AA8A-EA0975757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" contrast="30000"/>
          </a:blip>
          <a:srcRect l="17874" t="12195" r="35834" b="23528"/>
          <a:stretch>
            <a:fillRect/>
          </a:stretch>
        </p:blipFill>
        <p:spPr bwMode="auto">
          <a:xfrm>
            <a:off x="1439466" y="0"/>
            <a:ext cx="4719638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61795" name="AutoShape 4">
            <a:extLst>
              <a:ext uri="{FF2B5EF4-FFF2-40B4-BE49-F238E27FC236}">
                <a16:creationId xmlns:a16="http://schemas.microsoft.com/office/drawing/2014/main" id="{42B92BF0-EF72-4750-B5AA-284330D49590}"/>
              </a:ext>
            </a:extLst>
          </p:cNvPr>
          <p:cNvSpPr>
            <a:spLocks/>
          </p:cNvSpPr>
          <p:nvPr/>
        </p:nvSpPr>
        <p:spPr bwMode="auto">
          <a:xfrm>
            <a:off x="5484019" y="186929"/>
            <a:ext cx="2152650" cy="736997"/>
          </a:xfrm>
          <a:prstGeom prst="borderCallout2">
            <a:avLst>
              <a:gd name="adj1" fmla="val 11630"/>
              <a:gd name="adj2" fmla="val -2653"/>
              <a:gd name="adj3" fmla="val 11630"/>
              <a:gd name="adj4" fmla="val -19579"/>
              <a:gd name="adj5" fmla="val 190468"/>
              <a:gd name="adj6" fmla="val -52764"/>
            </a:avLst>
          </a:prstGeom>
          <a:solidFill>
            <a:srgbClr val="00FFFF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 coronary artery </a:t>
            </a:r>
          </a:p>
        </p:txBody>
      </p:sp>
      <p:sp>
        <p:nvSpPr>
          <p:cNvPr id="259078" name="AutoShape 6">
            <a:extLst>
              <a:ext uri="{FF2B5EF4-FFF2-40B4-BE49-F238E27FC236}">
                <a16:creationId xmlns:a16="http://schemas.microsoft.com/office/drawing/2014/main" id="{DC320107-6BB7-469C-977D-2B80C771C3E9}"/>
              </a:ext>
            </a:extLst>
          </p:cNvPr>
          <p:cNvSpPr>
            <a:spLocks/>
          </p:cNvSpPr>
          <p:nvPr/>
        </p:nvSpPr>
        <p:spPr bwMode="auto">
          <a:xfrm>
            <a:off x="6054328" y="2023348"/>
            <a:ext cx="2160032" cy="1108472"/>
          </a:xfrm>
          <a:prstGeom prst="borderCallout2">
            <a:avLst>
              <a:gd name="adj1" fmla="val 3381"/>
              <a:gd name="adj2" fmla="val -2669"/>
              <a:gd name="adj3" fmla="val 5443"/>
              <a:gd name="adj4" fmla="val -10729"/>
              <a:gd name="adj5" fmla="val 44374"/>
              <a:gd name="adj6" fmla="val -63900"/>
            </a:avLst>
          </a:prstGeom>
          <a:solidFill>
            <a:srgbClr val="9933FF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Anterior </a:t>
            </a:r>
            <a:r>
              <a:rPr lang="en-US" sz="21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interventricular</a:t>
            </a:r>
            <a:r>
              <a:rPr lang="en-US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artery</a:t>
            </a:r>
            <a:endParaRPr lang="en-US" sz="21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9085" name="Rectangle 13">
            <a:extLst>
              <a:ext uri="{FF2B5EF4-FFF2-40B4-BE49-F238E27FC236}">
                <a16:creationId xmlns:a16="http://schemas.microsoft.com/office/drawing/2014/main" id="{53D4F4AD-CE44-49BE-928B-67D3E8565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554" y="4482704"/>
            <a:ext cx="1809750" cy="432197"/>
          </a:xfrm>
          <a:prstGeom prst="rect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68580" tIns="34290" rIns="68580" bIns="3429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Branches </a:t>
            </a:r>
          </a:p>
        </p:txBody>
      </p:sp>
      <p:sp>
        <p:nvSpPr>
          <p:cNvPr id="259088" name="AutoShape 16">
            <a:extLst>
              <a:ext uri="{FF2B5EF4-FFF2-40B4-BE49-F238E27FC236}">
                <a16:creationId xmlns:a16="http://schemas.microsoft.com/office/drawing/2014/main" id="{3B5C1555-2BA2-4D7C-8A3A-11A9320A72E1}"/>
              </a:ext>
            </a:extLst>
          </p:cNvPr>
          <p:cNvSpPr>
            <a:spLocks/>
          </p:cNvSpPr>
          <p:nvPr/>
        </p:nvSpPr>
        <p:spPr bwMode="auto">
          <a:xfrm>
            <a:off x="269437" y="1520913"/>
            <a:ext cx="1370409" cy="738188"/>
          </a:xfrm>
          <a:prstGeom prst="borderCallout2">
            <a:avLst>
              <a:gd name="adj1" fmla="val 11611"/>
              <a:gd name="adj2" fmla="val 104171"/>
              <a:gd name="adj3" fmla="val 9545"/>
              <a:gd name="adj4" fmla="val 202740"/>
              <a:gd name="adj5" fmla="val 98112"/>
              <a:gd name="adj6" fmla="val 316645"/>
            </a:avLst>
          </a:prstGeom>
          <a:solidFill>
            <a:srgbClr val="FFCCFF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Vasa vasorum</a:t>
            </a:r>
            <a:endParaRPr lang="en-US" sz="2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002" name="TextBox 1">
            <a:extLst>
              <a:ext uri="{FF2B5EF4-FFF2-40B4-BE49-F238E27FC236}">
                <a16:creationId xmlns:a16="http://schemas.microsoft.com/office/drawing/2014/main" id="{F0F981CC-A1BD-40B9-97DB-C97E20190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5468" y="3076575"/>
            <a:ext cx="756047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0000"/>
                </a:solidFill>
              </a:rPr>
              <a:t>RV</a:t>
            </a:r>
          </a:p>
        </p:txBody>
      </p:sp>
      <p:sp>
        <p:nvSpPr>
          <p:cNvPr id="85003" name="TextBox 2">
            <a:extLst>
              <a:ext uri="{FF2B5EF4-FFF2-40B4-BE49-F238E27FC236}">
                <a16:creationId xmlns:a16="http://schemas.microsoft.com/office/drawing/2014/main" id="{E9DEB3C5-ABFF-4D96-A56B-E9F580B5C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0422" y="3003949"/>
            <a:ext cx="533400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0000"/>
                </a:solidFill>
              </a:rPr>
              <a:t>LV</a:t>
            </a:r>
          </a:p>
        </p:txBody>
      </p:sp>
      <p:sp>
        <p:nvSpPr>
          <p:cNvPr id="85004" name="TextBox 3">
            <a:extLst>
              <a:ext uri="{FF2B5EF4-FFF2-40B4-BE49-F238E27FC236}">
                <a16:creationId xmlns:a16="http://schemas.microsoft.com/office/drawing/2014/main" id="{5380B07C-464A-4D7B-81F5-47BD1AB3C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2421" y="2085977"/>
            <a:ext cx="184958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dirty="0">
                <a:solidFill>
                  <a:srgbClr val="000000"/>
                </a:solidFill>
                <a:latin typeface="Arial Black" panose="020B0A04020102020204" pitchFamily="34" charset="0"/>
              </a:rPr>
              <a:t>Infundibulum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7D922C-1D6F-48CA-99DE-54204F93610A}"/>
              </a:ext>
            </a:extLst>
          </p:cNvPr>
          <p:cNvSpPr txBox="1"/>
          <p:nvPr/>
        </p:nvSpPr>
        <p:spPr>
          <a:xfrm>
            <a:off x="8279296" y="4542184"/>
            <a:ext cx="526774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/>
              </a:rPr>
              <a:t>9</a:t>
            </a:r>
          </a:p>
        </p:txBody>
      </p:sp>
      <p:sp>
        <p:nvSpPr>
          <p:cNvPr id="11" name="AutoShape 16">
            <a:extLst>
              <a:ext uri="{FF2B5EF4-FFF2-40B4-BE49-F238E27FC236}">
                <a16:creationId xmlns:a16="http://schemas.microsoft.com/office/drawing/2014/main" id="{A36ACEF2-53C0-4CCB-854D-35A190BEF896}"/>
              </a:ext>
            </a:extLst>
          </p:cNvPr>
          <p:cNvSpPr>
            <a:spLocks/>
          </p:cNvSpPr>
          <p:nvPr/>
        </p:nvSpPr>
        <p:spPr bwMode="auto">
          <a:xfrm>
            <a:off x="133353" y="3803997"/>
            <a:ext cx="1370409" cy="738188"/>
          </a:xfrm>
          <a:prstGeom prst="borderCallout2">
            <a:avLst>
              <a:gd name="adj1" fmla="val 11611"/>
              <a:gd name="adj2" fmla="val 104171"/>
              <a:gd name="adj3" fmla="val 14931"/>
              <a:gd name="adj4" fmla="val 109181"/>
              <a:gd name="adj5" fmla="val 13288"/>
              <a:gd name="adj6" fmla="val 101241"/>
            </a:avLst>
          </a:prstGeom>
          <a:solidFill>
            <a:srgbClr val="FFCCFF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Nodal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35%</a:t>
            </a:r>
            <a:endParaRPr lang="en-US" sz="2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utoShape 10">
            <a:extLst>
              <a:ext uri="{FF2B5EF4-FFF2-40B4-BE49-F238E27FC236}">
                <a16:creationId xmlns:a16="http://schemas.microsoft.com/office/drawing/2014/main" id="{6B4B470C-6EDD-4901-AA25-BC9BB78B5834}"/>
              </a:ext>
            </a:extLst>
          </p:cNvPr>
          <p:cNvSpPr>
            <a:spLocks/>
          </p:cNvSpPr>
          <p:nvPr/>
        </p:nvSpPr>
        <p:spPr bwMode="auto">
          <a:xfrm>
            <a:off x="644726" y="434629"/>
            <a:ext cx="1589485" cy="676275"/>
          </a:xfrm>
          <a:prstGeom prst="borderCallout2">
            <a:avLst>
              <a:gd name="adj1" fmla="val 12676"/>
              <a:gd name="adj2" fmla="val 103597"/>
              <a:gd name="adj3" fmla="val 12676"/>
              <a:gd name="adj4" fmla="val 133708"/>
              <a:gd name="adj5" fmla="val 114329"/>
              <a:gd name="adj6" fmla="val 233381"/>
            </a:avLst>
          </a:prstGeom>
          <a:solidFill>
            <a:srgbClr val="66FF99"/>
          </a:solidFill>
          <a:ln w="57150">
            <a:solidFill>
              <a:srgbClr val="FFFF00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Lt. Atrial  branch</a:t>
            </a:r>
            <a:endParaRPr lang="en-US" sz="2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42B92BF0-EF72-4750-B5AA-284330D49590}"/>
              </a:ext>
            </a:extLst>
          </p:cNvPr>
          <p:cNvSpPr>
            <a:spLocks/>
          </p:cNvSpPr>
          <p:nvPr/>
        </p:nvSpPr>
        <p:spPr bwMode="auto">
          <a:xfrm>
            <a:off x="6168152" y="3435499"/>
            <a:ext cx="2152650" cy="736997"/>
          </a:xfrm>
          <a:prstGeom prst="borderCallout2">
            <a:avLst>
              <a:gd name="adj1" fmla="val -5947"/>
              <a:gd name="adj2" fmla="val -1945"/>
              <a:gd name="adj3" fmla="val -12150"/>
              <a:gd name="adj4" fmla="val -14269"/>
              <a:gd name="adj5" fmla="val 29176"/>
              <a:gd name="adj6" fmla="val -65153"/>
            </a:avLst>
          </a:prstGeom>
          <a:solidFill>
            <a:srgbClr val="00FFFF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cardiac vein</a:t>
            </a:r>
          </a:p>
        </p:txBody>
      </p:sp>
    </p:spTree>
    <p:extLst>
      <p:ext uri="{BB962C8B-B14F-4D97-AF65-F5344CB8AC3E}">
        <p14:creationId xmlns:p14="http://schemas.microsoft.com/office/powerpoint/2010/main" val="1588624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9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1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9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9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5" grpId="0" animBg="1"/>
      <p:bldP spid="259078" grpId="0" animBg="1"/>
      <p:bldP spid="259085" grpId="0" animBg="1"/>
      <p:bldP spid="259088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25DD6AF-3404-42AA-84F9-B1BBE9552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0000" contrast="30000"/>
          </a:blip>
          <a:srcRect l="21646" t="12195" r="32042" b="24806"/>
          <a:stretch>
            <a:fillRect/>
          </a:stretch>
        </p:blipFill>
        <p:spPr bwMode="auto">
          <a:xfrm>
            <a:off x="2118362" y="1"/>
            <a:ext cx="4976813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AutoShape 6">
            <a:extLst>
              <a:ext uri="{FF2B5EF4-FFF2-40B4-BE49-F238E27FC236}">
                <a16:creationId xmlns:a16="http://schemas.microsoft.com/office/drawing/2014/main" id="{B3D0AB49-9632-4F81-84EA-1101D3134B47}"/>
              </a:ext>
            </a:extLst>
          </p:cNvPr>
          <p:cNvSpPr>
            <a:spLocks/>
          </p:cNvSpPr>
          <p:nvPr/>
        </p:nvSpPr>
        <p:spPr bwMode="auto">
          <a:xfrm>
            <a:off x="6920152" y="2007395"/>
            <a:ext cx="1868090" cy="690563"/>
          </a:xfrm>
          <a:prstGeom prst="borderCallout2">
            <a:avLst>
              <a:gd name="adj1" fmla="val 12412"/>
              <a:gd name="adj2" fmla="val -3060"/>
              <a:gd name="adj3" fmla="val 12412"/>
              <a:gd name="adj4" fmla="val -34032"/>
              <a:gd name="adj5" fmla="val 108449"/>
              <a:gd name="adj6" fmla="val -65454"/>
            </a:avLst>
          </a:prstGeom>
          <a:solidFill>
            <a:srgbClr val="FFFF00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coronary artery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Oval 14">
            <a:extLst>
              <a:ext uri="{FF2B5EF4-FFF2-40B4-BE49-F238E27FC236}">
                <a16:creationId xmlns:a16="http://schemas.microsoft.com/office/drawing/2014/main" id="{77DB8EC7-18C3-4D37-B384-3D0A27C8F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938" y="141686"/>
            <a:ext cx="594122" cy="432197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68580" tIns="34290" rIns="68580" bIns="3429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svc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F2D5D933-4B73-428F-8EAF-4BBD4908E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7904" y="1707358"/>
            <a:ext cx="647700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0000"/>
                </a:solidFill>
              </a:rPr>
              <a:t>RA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B031B4B6-5E75-4304-BFF5-E0889BAEE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5164" y="3003949"/>
            <a:ext cx="647700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</a:rPr>
              <a:t>RV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ECEEA9-3B34-4B5D-9764-B279FF756A00}"/>
              </a:ext>
            </a:extLst>
          </p:cNvPr>
          <p:cNvSpPr txBox="1"/>
          <p:nvPr/>
        </p:nvSpPr>
        <p:spPr>
          <a:xfrm>
            <a:off x="8298181" y="4638244"/>
            <a:ext cx="649088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/>
              </a:rPr>
              <a:t>10</a:t>
            </a: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B031B4B6-5E75-4304-BFF5-E0889BAEE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884" y="2899172"/>
            <a:ext cx="647700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</a:rPr>
              <a:t>LV</a:t>
            </a: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B031B4B6-5E75-4304-BFF5-E0889BAEE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3584" y="847489"/>
            <a:ext cx="647700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</a:rPr>
              <a:t>LA</a:t>
            </a:r>
          </a:p>
        </p:txBody>
      </p:sp>
      <p:sp>
        <p:nvSpPr>
          <p:cNvPr id="17" name="AutoShape 11">
            <a:extLst>
              <a:ext uri="{FF2B5EF4-FFF2-40B4-BE49-F238E27FC236}">
                <a16:creationId xmlns:a16="http://schemas.microsoft.com/office/drawing/2014/main" id="{AD742979-3EDF-4CFB-8E6F-F35D32A9067D}"/>
              </a:ext>
            </a:extLst>
          </p:cNvPr>
          <p:cNvSpPr>
            <a:spLocks/>
          </p:cNvSpPr>
          <p:nvPr/>
        </p:nvSpPr>
        <p:spPr bwMode="auto">
          <a:xfrm>
            <a:off x="397671" y="925473"/>
            <a:ext cx="2002631" cy="720328"/>
          </a:xfrm>
          <a:prstGeom prst="borderCallout2">
            <a:avLst>
              <a:gd name="adj1" fmla="val 11903"/>
              <a:gd name="adj2" fmla="val 103648"/>
              <a:gd name="adj3" fmla="val 11903"/>
              <a:gd name="adj4" fmla="val 120458"/>
              <a:gd name="adj5" fmla="val 37387"/>
              <a:gd name="adj6" fmla="val 141055"/>
            </a:avLst>
          </a:prstGeom>
          <a:solidFill>
            <a:srgbClr val="FF3300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Circumflex cardiac artery</a:t>
            </a:r>
            <a:endParaRPr lang="en-US" sz="21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utoShape 11">
            <a:extLst>
              <a:ext uri="{FF2B5EF4-FFF2-40B4-BE49-F238E27FC236}">
                <a16:creationId xmlns:a16="http://schemas.microsoft.com/office/drawing/2014/main" id="{AD742979-3EDF-4CFB-8E6F-F35D32A9067D}"/>
              </a:ext>
            </a:extLst>
          </p:cNvPr>
          <p:cNvSpPr>
            <a:spLocks/>
          </p:cNvSpPr>
          <p:nvPr/>
        </p:nvSpPr>
        <p:spPr bwMode="auto">
          <a:xfrm>
            <a:off x="88347" y="3223023"/>
            <a:ext cx="2002631" cy="720328"/>
          </a:xfrm>
          <a:prstGeom prst="borderCallout2">
            <a:avLst>
              <a:gd name="adj1" fmla="val -153122"/>
              <a:gd name="adj2" fmla="val 130663"/>
              <a:gd name="adj3" fmla="val -5023"/>
              <a:gd name="adj4" fmla="val 102194"/>
              <a:gd name="adj5" fmla="val -126580"/>
              <a:gd name="adj6" fmla="val 146762"/>
            </a:avLst>
          </a:prstGeom>
          <a:solidFill>
            <a:srgbClr val="FF3300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Lt. Marginal artery</a:t>
            </a:r>
            <a:endParaRPr lang="en-US" sz="21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54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872</Words>
  <Application>Microsoft Office PowerPoint</Application>
  <PresentationFormat>On-screen Show (16:9)</PresentationFormat>
  <Paragraphs>303</Paragraphs>
  <Slides>52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ANATOMY 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Lul Mi</cp:lastModifiedBy>
  <cp:revision>17</cp:revision>
  <dcterms:created xsi:type="dcterms:W3CDTF">2020-12-04T13:58:21Z</dcterms:created>
  <dcterms:modified xsi:type="dcterms:W3CDTF">2021-12-09T14:11:21Z</dcterms:modified>
</cp:coreProperties>
</file>