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0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18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9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58" r:id="rId4"/>
    <p:sldId id="261" r:id="rId5"/>
    <p:sldId id="263" r:id="rId6"/>
    <p:sldId id="262" r:id="rId7"/>
    <p:sldId id="264" r:id="rId8"/>
    <p:sldId id="265" r:id="rId9"/>
    <p:sldId id="276" r:id="rId10"/>
    <p:sldId id="267" r:id="rId11"/>
    <p:sldId id="266" r:id="rId12"/>
    <p:sldId id="277" r:id="rId13"/>
    <p:sldId id="268" r:id="rId14"/>
    <p:sldId id="269" r:id="rId15"/>
    <p:sldId id="270" r:id="rId16"/>
    <p:sldId id="260" r:id="rId17"/>
    <p:sldId id="257" r:id="rId18"/>
    <p:sldId id="271" r:id="rId19"/>
    <p:sldId id="272" r:id="rId20"/>
    <p:sldId id="273" r:id="rId21"/>
    <p:sldId id="274" r:id="rId22"/>
    <p:sldId id="279" r:id="rId23"/>
    <p:sldId id="281" r:id="rId24"/>
    <p:sldId id="275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1" d="100"/>
          <a:sy n="61" d="100"/>
        </p:scale>
        <p:origin x="-91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3A8789A-8C39-42C2-94FB-F821DF4079EA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EAC3960-8CB4-46CC-99DE-53EAD8D7467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8789A-8C39-42C2-94FB-F821DF4079EA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3960-8CB4-46CC-99DE-53EAD8D746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8789A-8C39-42C2-94FB-F821DF4079EA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3960-8CB4-46CC-99DE-53EAD8D746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3A8789A-8C39-42C2-94FB-F821DF4079EA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EAC3960-8CB4-46CC-99DE-53EAD8D7467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3A8789A-8C39-42C2-94FB-F821DF4079EA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EAC3960-8CB4-46CC-99DE-53EAD8D7467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8789A-8C39-42C2-94FB-F821DF4079EA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3960-8CB4-46CC-99DE-53EAD8D7467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8789A-8C39-42C2-94FB-F821DF4079EA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3960-8CB4-46CC-99DE-53EAD8D7467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3A8789A-8C39-42C2-94FB-F821DF4079EA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EAC3960-8CB4-46CC-99DE-53EAD8D7467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8789A-8C39-42C2-94FB-F821DF4079EA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3960-8CB4-46CC-99DE-53EAD8D746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3A8789A-8C39-42C2-94FB-F821DF4079EA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EAC3960-8CB4-46CC-99DE-53EAD8D74675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3A8789A-8C39-42C2-94FB-F821DF4079EA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EAC3960-8CB4-46CC-99DE-53EAD8D74675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3A8789A-8C39-42C2-94FB-F821DF4079EA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EAC3960-8CB4-46CC-99DE-53EAD8D7467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1680" y="476672"/>
            <a:ext cx="7900392" cy="1894362"/>
          </a:xfrm>
        </p:spPr>
        <p:txBody>
          <a:bodyPr>
            <a:normAutofit/>
          </a:bodyPr>
          <a:lstStyle/>
          <a:p>
            <a:r>
              <a:rPr lang="en-US" dirty="0"/>
              <a:t>Female Genital </a:t>
            </a:r>
            <a:r>
              <a:rPr lang="en-US" dirty="0" smtClean="0"/>
              <a:t>System, Lecture1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Vulva and Vagina</a:t>
            </a:r>
            <a:endParaRPr lang="en-US" dirty="0"/>
          </a:p>
        </p:txBody>
      </p:sp>
      <p:sp>
        <p:nvSpPr>
          <p:cNvPr id="4" name="Subtitle 9"/>
          <p:cNvSpPr txBox="1">
            <a:spLocks/>
          </p:cNvSpPr>
          <p:nvPr/>
        </p:nvSpPr>
        <p:spPr>
          <a:xfrm>
            <a:off x="3347864" y="4064000"/>
            <a:ext cx="6400800" cy="2505075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None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dirty="0" smtClean="0">
                <a:solidFill>
                  <a:schemeClr val="tx1"/>
                </a:solidFill>
              </a:rPr>
              <a:t>Dr. </a:t>
            </a:r>
            <a:r>
              <a:rPr lang="en-US" altLang="en-US" sz="2400" dirty="0" err="1" smtClean="0">
                <a:solidFill>
                  <a:schemeClr val="tx1"/>
                </a:solidFill>
              </a:rPr>
              <a:t>Bushra</a:t>
            </a:r>
            <a:r>
              <a:rPr lang="en-US" altLang="en-US" sz="2400" dirty="0" smtClean="0">
                <a:solidFill>
                  <a:schemeClr val="tx1"/>
                </a:solidFill>
              </a:rPr>
              <a:t> </a:t>
            </a:r>
            <a:r>
              <a:rPr lang="en-US" altLang="en-US" sz="2400" dirty="0" err="1" smtClean="0">
                <a:solidFill>
                  <a:schemeClr val="tx1"/>
                </a:solidFill>
              </a:rPr>
              <a:t>AlTarawneh</a:t>
            </a:r>
            <a:r>
              <a:rPr lang="en-US" altLang="en-US" sz="2400" dirty="0" smtClean="0">
                <a:solidFill>
                  <a:schemeClr val="tx1"/>
                </a:solidFill>
              </a:rPr>
              <a:t>, MD</a:t>
            </a:r>
          </a:p>
          <a:p>
            <a:r>
              <a:rPr lang="en-US" altLang="en-US" sz="2400" dirty="0" smtClean="0">
                <a:solidFill>
                  <a:schemeClr val="tx1"/>
                </a:solidFill>
              </a:rPr>
              <a:t>Anatomical pathology </a:t>
            </a:r>
            <a:br>
              <a:rPr lang="en-US" altLang="en-US" sz="2400" dirty="0" smtClean="0">
                <a:solidFill>
                  <a:schemeClr val="tx1"/>
                </a:solidFill>
              </a:rPr>
            </a:br>
            <a:r>
              <a:rPr lang="en-US" altLang="en-US" sz="2400" dirty="0" err="1" smtClean="0">
                <a:solidFill>
                  <a:schemeClr val="tx1"/>
                </a:solidFill>
              </a:rPr>
              <a:t>Mutah</a:t>
            </a:r>
            <a:r>
              <a:rPr lang="en-US" altLang="en-US" sz="2400" dirty="0" smtClean="0">
                <a:solidFill>
                  <a:schemeClr val="tx1"/>
                </a:solidFill>
              </a:rPr>
              <a:t> University</a:t>
            </a:r>
            <a:br>
              <a:rPr lang="en-US" altLang="en-US" sz="2400" dirty="0" smtClean="0">
                <a:solidFill>
                  <a:schemeClr val="tx1"/>
                </a:solidFill>
              </a:rPr>
            </a:br>
            <a:r>
              <a:rPr lang="en-US" altLang="en-US" sz="2400" dirty="0" smtClean="0">
                <a:solidFill>
                  <a:schemeClr val="tx1"/>
                </a:solidFill>
              </a:rPr>
              <a:t>School of Medicine- Department of Laboratory medicine &amp; Pathology</a:t>
            </a:r>
            <a:r>
              <a:rPr lang="en-US" altLang="en-US" dirty="0" smtClean="0">
                <a:solidFill>
                  <a:schemeClr val="tx1"/>
                </a:solidFill>
              </a:rPr>
              <a:t/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dirty="0" smtClean="0">
                <a:solidFill>
                  <a:schemeClr val="tx1"/>
                </a:solidFill>
              </a:rPr>
              <a:t>GUS lectures 2021</a:t>
            </a:r>
          </a:p>
        </p:txBody>
      </p:sp>
      <p:pic>
        <p:nvPicPr>
          <p:cNvPr id="5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19" t="35616" r="19514" b="22572"/>
          <a:stretch>
            <a:fillRect/>
          </a:stretch>
        </p:blipFill>
        <p:spPr bwMode="auto">
          <a:xfrm>
            <a:off x="-34838" y="62613"/>
            <a:ext cx="1377007" cy="1422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261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836712"/>
            <a:ext cx="8286750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9541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Carcinoma of the Vulva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980728"/>
            <a:ext cx="8712968" cy="5493224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Carcinoma </a:t>
            </a:r>
            <a:r>
              <a:rPr lang="en-US" dirty="0"/>
              <a:t>of the vulva represents about 3% of all </a:t>
            </a:r>
            <a:r>
              <a:rPr lang="en-US" dirty="0" smtClean="0"/>
              <a:t>female genital </a:t>
            </a:r>
            <a:r>
              <a:rPr lang="en-US" dirty="0"/>
              <a:t>tract cancers, occurring mostly in women older </a:t>
            </a:r>
            <a:r>
              <a:rPr lang="en-US" dirty="0" smtClean="0"/>
              <a:t>than age </a:t>
            </a:r>
            <a:r>
              <a:rPr lang="en-US" dirty="0"/>
              <a:t>60.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Approximately </a:t>
            </a:r>
            <a:r>
              <a:rPr lang="en-US" dirty="0"/>
              <a:t>90% of carcinomas are </a:t>
            </a:r>
            <a:r>
              <a:rPr lang="en-US" dirty="0" smtClean="0"/>
              <a:t>squamous cell </a:t>
            </a:r>
            <a:r>
              <a:rPr lang="en-US" dirty="0"/>
              <a:t>carcinomas; the other tumors are mainly </a:t>
            </a:r>
            <a:r>
              <a:rPr lang="en-US" dirty="0" smtClean="0"/>
              <a:t>adenocarcinomas or </a:t>
            </a:r>
            <a:r>
              <a:rPr lang="en-US" dirty="0"/>
              <a:t>basal cell carcinomas.</a:t>
            </a:r>
          </a:p>
          <a:p>
            <a:r>
              <a:rPr lang="en-US" dirty="0"/>
              <a:t>There appear to be </a:t>
            </a:r>
            <a:r>
              <a:rPr lang="en-US" dirty="0">
                <a:solidFill>
                  <a:srgbClr val="FF0000"/>
                </a:solidFill>
              </a:rPr>
              <a:t>two</a:t>
            </a:r>
            <a:r>
              <a:rPr lang="en-US" dirty="0"/>
              <a:t> distinct forms of vulvar </a:t>
            </a:r>
            <a:r>
              <a:rPr lang="en-US" dirty="0" smtClean="0"/>
              <a:t>squamous cell carcinoma</a:t>
            </a:r>
            <a:r>
              <a:rPr lang="en-US" dirty="0"/>
              <a:t>: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1- The </a:t>
            </a:r>
            <a:r>
              <a:rPr lang="en-US" dirty="0"/>
              <a:t>less common form is related </a:t>
            </a:r>
            <a:r>
              <a:rPr lang="en-US" dirty="0" smtClean="0"/>
              <a:t>to high-risk </a:t>
            </a:r>
            <a:r>
              <a:rPr lang="en-US" dirty="0"/>
              <a:t>HPV strains (especially HPV subtypes 16 and 18</a:t>
            </a:r>
            <a:r>
              <a:rPr lang="en-US" dirty="0" smtClean="0"/>
              <a:t>) and </a:t>
            </a:r>
            <a:r>
              <a:rPr lang="en-US" dirty="0"/>
              <a:t>occurs in middle-aged women, particularly </a:t>
            </a:r>
            <a:r>
              <a:rPr lang="en-US" dirty="0" smtClean="0"/>
              <a:t>cigarette smokers</a:t>
            </a:r>
            <a:r>
              <a:rPr lang="en-US" dirty="0"/>
              <a:t>. In this form, the onset of carcinoma often is </a:t>
            </a:r>
            <a:r>
              <a:rPr lang="en-US" dirty="0" smtClean="0"/>
              <a:t>preceded by </a:t>
            </a:r>
            <a:r>
              <a:rPr lang="en-US" dirty="0"/>
              <a:t>precancerous changes in the epithelium </a:t>
            </a:r>
            <a:r>
              <a:rPr lang="en-US" dirty="0" smtClean="0"/>
              <a:t>termed </a:t>
            </a:r>
            <a:r>
              <a:rPr lang="en-US" i="1" dirty="0" smtClean="0"/>
              <a:t>vulvar </a:t>
            </a:r>
            <a:r>
              <a:rPr lang="en-US" i="1" dirty="0"/>
              <a:t>intraepithelial </a:t>
            </a:r>
            <a:r>
              <a:rPr lang="en-US" i="1" dirty="0" err="1"/>
              <a:t>neoplasia</a:t>
            </a:r>
            <a:r>
              <a:rPr lang="en-US" i="1" dirty="0"/>
              <a:t> </a:t>
            </a:r>
            <a:r>
              <a:rPr lang="en-US" dirty="0"/>
              <a:t>(VIN).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2- A </a:t>
            </a:r>
            <a:r>
              <a:rPr lang="en-US" dirty="0"/>
              <a:t>second form of vulvar carcinoma occurs in </a:t>
            </a:r>
            <a:r>
              <a:rPr lang="en-US" dirty="0" smtClean="0"/>
              <a:t>older women</a:t>
            </a:r>
            <a:r>
              <a:rPr lang="en-US" dirty="0"/>
              <a:t>. It is not associated with HPV but often is </a:t>
            </a:r>
            <a:r>
              <a:rPr lang="en-US" dirty="0" smtClean="0"/>
              <a:t>preceded by </a:t>
            </a:r>
            <a:r>
              <a:rPr lang="en-US" dirty="0"/>
              <a:t>years of reactive epithelial changes, principally </a:t>
            </a:r>
            <a:r>
              <a:rPr lang="en-US" dirty="0" smtClean="0"/>
              <a:t>lichen </a:t>
            </a:r>
            <a:r>
              <a:rPr lang="en-US" dirty="0" err="1" smtClean="0"/>
              <a:t>sclerosus</a:t>
            </a:r>
            <a:r>
              <a:rPr lang="en-US" dirty="0"/>
              <a:t>. The overlying epithelium </a:t>
            </a:r>
            <a:r>
              <a:rPr lang="en-US" dirty="0" smtClean="0"/>
              <a:t>frequently </a:t>
            </a:r>
            <a:r>
              <a:rPr lang="en-US" dirty="0"/>
              <a:t>lacks </a:t>
            </a:r>
            <a:r>
              <a:rPr lang="en-US" dirty="0" smtClean="0"/>
              <a:t>the typical </a:t>
            </a:r>
            <a:r>
              <a:rPr lang="en-US" dirty="0" err="1"/>
              <a:t>cytologic</a:t>
            </a:r>
            <a:r>
              <a:rPr lang="en-US" dirty="0"/>
              <a:t> changes of VIN, but it may display </a:t>
            </a:r>
            <a:r>
              <a:rPr lang="en-US" dirty="0" smtClean="0"/>
              <a:t>subtle </a:t>
            </a:r>
            <a:r>
              <a:rPr lang="en-US" dirty="0" err="1" smtClean="0"/>
              <a:t>atypia</a:t>
            </a:r>
            <a:r>
              <a:rPr lang="en-US" dirty="0" smtClean="0"/>
              <a:t> </a:t>
            </a:r>
            <a:r>
              <a:rPr lang="en-US" dirty="0"/>
              <a:t>of the basal layer and basal keratinization. </a:t>
            </a:r>
            <a:r>
              <a:rPr lang="en-US" dirty="0" smtClean="0"/>
              <a:t>Invasive tumors </a:t>
            </a:r>
            <a:r>
              <a:rPr lang="en-US" dirty="0"/>
              <a:t>of this form tend to </a:t>
            </a:r>
            <a:r>
              <a:rPr lang="en-US" b="1" dirty="0">
                <a:solidFill>
                  <a:srgbClr val="FF0000"/>
                </a:solidFill>
              </a:rPr>
              <a:t>be well differentiated </a:t>
            </a:r>
            <a:r>
              <a:rPr lang="en-US" b="1" dirty="0" smtClean="0">
                <a:solidFill>
                  <a:srgbClr val="FF0000"/>
                </a:solidFill>
              </a:rPr>
              <a:t>and highly </a:t>
            </a:r>
            <a:r>
              <a:rPr lang="en-US" b="1" dirty="0">
                <a:solidFill>
                  <a:srgbClr val="FF0000"/>
                </a:solidFill>
              </a:rPr>
              <a:t>keratinizing.</a:t>
            </a:r>
          </a:p>
        </p:txBody>
      </p:sp>
    </p:spTree>
    <p:extLst>
      <p:ext uri="{BB962C8B-B14F-4D97-AF65-F5344CB8AC3E}">
        <p14:creationId xmlns:p14="http://schemas.microsoft.com/office/powerpoint/2010/main" val="1609427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116632"/>
            <a:ext cx="8496944" cy="635732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VIN and early vulvar carcinomas manifest as areas of </a:t>
            </a:r>
            <a:r>
              <a:rPr lang="en-US" dirty="0" smtClean="0"/>
              <a:t>leukoplakia in </a:t>
            </a:r>
            <a:r>
              <a:rPr lang="en-US" dirty="0"/>
              <a:t>the form of whitish patches of epithelial thickening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Over </a:t>
            </a:r>
            <a:r>
              <a:rPr lang="en-US" dirty="0"/>
              <a:t>time, these </a:t>
            </a:r>
            <a:r>
              <a:rPr lang="en-US" dirty="0" smtClean="0"/>
              <a:t>areas are </a:t>
            </a:r>
            <a:r>
              <a:rPr lang="en-US" dirty="0"/>
              <a:t>transformed into overt </a:t>
            </a:r>
            <a:r>
              <a:rPr lang="en-US" dirty="0" err="1"/>
              <a:t>exophytic</a:t>
            </a:r>
            <a:r>
              <a:rPr lang="en-US" dirty="0"/>
              <a:t> or ulcerative </a:t>
            </a:r>
            <a:r>
              <a:rPr lang="en-US" dirty="0" err="1" smtClean="0"/>
              <a:t>endophytic</a:t>
            </a:r>
            <a:r>
              <a:rPr lang="en-US" dirty="0" smtClean="0"/>
              <a:t> tumors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VIN </a:t>
            </a:r>
            <a:r>
              <a:rPr lang="en-US" dirty="0"/>
              <a:t>progresses in </a:t>
            </a:r>
            <a:r>
              <a:rPr lang="en-US" dirty="0" smtClean="0"/>
              <a:t>most patients </a:t>
            </a:r>
            <a:r>
              <a:rPr lang="en-US" dirty="0"/>
              <a:t>to greater degrees of </a:t>
            </a:r>
            <a:r>
              <a:rPr lang="en-US" dirty="0" err="1"/>
              <a:t>atypia</a:t>
            </a:r>
            <a:r>
              <a:rPr lang="en-US" dirty="0"/>
              <a:t> and eventually </a:t>
            </a:r>
            <a:r>
              <a:rPr lang="en-US" dirty="0" smtClean="0"/>
              <a:t>undergoes transformation </a:t>
            </a:r>
            <a:r>
              <a:rPr lang="en-US" dirty="0"/>
              <a:t>to carcinoma in situ; however, </a:t>
            </a:r>
            <a:r>
              <a:rPr lang="en-US" dirty="0" smtClean="0"/>
              <a:t>progression to </a:t>
            </a:r>
            <a:r>
              <a:rPr lang="en-US" dirty="0"/>
              <a:t>invasive carcinoma is not inevitable and </a:t>
            </a:r>
            <a:r>
              <a:rPr lang="en-US" dirty="0" smtClean="0"/>
              <a:t>often occurs </a:t>
            </a:r>
            <a:r>
              <a:rPr lang="en-US" dirty="0"/>
              <a:t>after many years.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Environmental </a:t>
            </a:r>
            <a:r>
              <a:rPr lang="en-US" dirty="0"/>
              <a:t>factors such </a:t>
            </a:r>
            <a:r>
              <a:rPr lang="en-US" dirty="0" smtClean="0"/>
              <a:t>as cigarette </a:t>
            </a:r>
            <a:r>
              <a:rPr lang="en-US" dirty="0"/>
              <a:t>smoking and immunodeficiency appear </a:t>
            </a:r>
            <a:r>
              <a:rPr lang="en-US" dirty="0" smtClean="0"/>
              <a:t>to increase </a:t>
            </a:r>
            <a:r>
              <a:rPr lang="en-US" dirty="0"/>
              <a:t>the risk of such progression.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874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1124744"/>
            <a:ext cx="8496944" cy="5349208"/>
          </a:xfrm>
        </p:spPr>
        <p:txBody>
          <a:bodyPr>
            <a:normAutofit fontScale="92500" lnSpcReduction="10000"/>
          </a:bodyPr>
          <a:lstStyle/>
          <a:p>
            <a:pPr marL="93663" indent="0"/>
            <a:r>
              <a:rPr lang="en-US" dirty="0" smtClean="0"/>
              <a:t>HPV-positive </a:t>
            </a:r>
            <a:r>
              <a:rPr lang="en-US" dirty="0"/>
              <a:t>tumors often are </a:t>
            </a:r>
            <a:r>
              <a:rPr lang="en-US" dirty="0" smtClean="0"/>
              <a:t>multifocal and </a:t>
            </a:r>
            <a:r>
              <a:rPr lang="en-US" dirty="0"/>
              <a:t>warty and tend to be </a:t>
            </a:r>
            <a:r>
              <a:rPr lang="en-US" sz="2200" b="1" dirty="0">
                <a:solidFill>
                  <a:srgbClr val="FF0000"/>
                </a:solidFill>
              </a:rPr>
              <a:t>poorly differentiated squamous cell carcinomas, </a:t>
            </a:r>
            <a:r>
              <a:rPr lang="en-US" dirty="0"/>
              <a:t>whereas HPV-negative tumors usually </a:t>
            </a:r>
            <a:r>
              <a:rPr lang="en-US" dirty="0" smtClean="0"/>
              <a:t>are </a:t>
            </a:r>
            <a:r>
              <a:rPr lang="en-US" dirty="0" err="1" smtClean="0"/>
              <a:t>unifocal</a:t>
            </a:r>
            <a:r>
              <a:rPr lang="en-US" dirty="0" smtClean="0"/>
              <a:t> </a:t>
            </a:r>
            <a:r>
              <a:rPr lang="en-US" dirty="0"/>
              <a:t>and typically manifest as </a:t>
            </a:r>
            <a:r>
              <a:rPr lang="en-US" b="1" dirty="0">
                <a:solidFill>
                  <a:srgbClr val="FF0000"/>
                </a:solidFill>
              </a:rPr>
              <a:t>well-differentiated </a:t>
            </a:r>
            <a:r>
              <a:rPr lang="en-US" b="1" dirty="0" smtClean="0">
                <a:solidFill>
                  <a:srgbClr val="FF0000"/>
                </a:solidFill>
              </a:rPr>
              <a:t>keratinizing squamous </a:t>
            </a:r>
            <a:r>
              <a:rPr lang="en-US" b="1" dirty="0">
                <a:solidFill>
                  <a:srgbClr val="FF0000"/>
                </a:solidFill>
              </a:rPr>
              <a:t>cell carcinomas</a:t>
            </a:r>
            <a:r>
              <a:rPr lang="en-US" dirty="0" smtClean="0"/>
              <a:t>.</a:t>
            </a:r>
          </a:p>
          <a:p>
            <a:pPr marL="93663" indent="0"/>
            <a:endParaRPr lang="en-US" dirty="0"/>
          </a:p>
          <a:p>
            <a:pPr marL="93663" indent="0"/>
            <a:r>
              <a:rPr lang="en-US" dirty="0"/>
              <a:t>Both forms of vulvar carcinoma tend to remain confined</a:t>
            </a:r>
          </a:p>
          <a:p>
            <a:pPr marL="93663" indent="0">
              <a:buNone/>
            </a:pPr>
            <a:r>
              <a:rPr lang="en-US" dirty="0"/>
              <a:t>to their site of origin for a few years but ultimately invade</a:t>
            </a:r>
          </a:p>
          <a:p>
            <a:pPr marL="93663" indent="0">
              <a:buNone/>
            </a:pPr>
            <a:r>
              <a:rPr lang="en-US" dirty="0" smtClean="0"/>
              <a:t>and </a:t>
            </a:r>
            <a:r>
              <a:rPr lang="en-US" dirty="0"/>
              <a:t>spread, usually first to regional nodes. </a:t>
            </a:r>
            <a:endParaRPr lang="en-US" dirty="0" smtClean="0"/>
          </a:p>
          <a:p>
            <a:pPr marL="93663" indent="0">
              <a:buNone/>
            </a:pPr>
            <a:endParaRPr lang="en-US" dirty="0" smtClean="0"/>
          </a:p>
          <a:p>
            <a:pPr marL="93663" indent="0"/>
            <a:r>
              <a:rPr lang="en-US" dirty="0" smtClean="0"/>
              <a:t>The </a:t>
            </a:r>
            <a:r>
              <a:rPr lang="en-US" dirty="0"/>
              <a:t>risk </a:t>
            </a:r>
            <a:r>
              <a:rPr lang="en-US" dirty="0" smtClean="0"/>
              <a:t>of metastasis </a:t>
            </a:r>
            <a:r>
              <a:rPr lang="en-US" dirty="0"/>
              <a:t>correlates with the size of the tumor and </a:t>
            </a:r>
            <a:r>
              <a:rPr lang="en-US" dirty="0" smtClean="0"/>
              <a:t>the depth </a:t>
            </a:r>
            <a:r>
              <a:rPr lang="en-US" dirty="0"/>
              <a:t>of invasion. </a:t>
            </a:r>
            <a:r>
              <a:rPr lang="en-US" dirty="0" smtClean="0"/>
              <a:t> Women </a:t>
            </a:r>
            <a:r>
              <a:rPr lang="en-US" dirty="0"/>
              <a:t>with tumors less than 2 cm </a:t>
            </a:r>
            <a:r>
              <a:rPr lang="en-US" dirty="0" smtClean="0"/>
              <a:t>in diameter </a:t>
            </a:r>
            <a:r>
              <a:rPr lang="en-US" dirty="0"/>
              <a:t>have about a 90% 5-year survival rate after </a:t>
            </a:r>
            <a:r>
              <a:rPr lang="en-US" dirty="0" smtClean="0"/>
              <a:t>radical excision</a:t>
            </a:r>
            <a:r>
              <a:rPr lang="en-US" dirty="0"/>
              <a:t>, whereas only 20% of those with </a:t>
            </a:r>
            <a:r>
              <a:rPr lang="en-US" dirty="0" smtClean="0"/>
              <a:t>advanced-stage  lesions </a:t>
            </a:r>
            <a:r>
              <a:rPr lang="en-US" dirty="0"/>
              <a:t>survive for 10 years.</a:t>
            </a:r>
          </a:p>
        </p:txBody>
      </p:sp>
    </p:spTree>
    <p:extLst>
      <p:ext uri="{BB962C8B-B14F-4D97-AF65-F5344CB8AC3E}">
        <p14:creationId xmlns:p14="http://schemas.microsoft.com/office/powerpoint/2010/main" val="241953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0"/>
            <a:ext cx="7467600" cy="836712"/>
          </a:xfrm>
        </p:spPr>
        <p:txBody>
          <a:bodyPr/>
          <a:lstStyle/>
          <a:p>
            <a:r>
              <a:rPr lang="en-US" dirty="0" err="1"/>
              <a:t>Extramammary</a:t>
            </a:r>
            <a:r>
              <a:rPr lang="en-US" dirty="0"/>
              <a:t> Paget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836712"/>
            <a:ext cx="8784976" cy="563724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Paget disease is an </a:t>
            </a:r>
            <a:r>
              <a:rPr lang="en-US" dirty="0" err="1"/>
              <a:t>intraepidermal</a:t>
            </a:r>
            <a:r>
              <a:rPr lang="en-US" dirty="0"/>
              <a:t> proliferation of </a:t>
            </a:r>
            <a:r>
              <a:rPr lang="en-US" dirty="0" smtClean="0"/>
              <a:t>malignant epithelial </a:t>
            </a:r>
            <a:r>
              <a:rPr lang="en-US" dirty="0"/>
              <a:t>cells that can occur in the skin of the </a:t>
            </a:r>
            <a:r>
              <a:rPr lang="en-US" dirty="0" smtClean="0"/>
              <a:t>vulva or </a:t>
            </a:r>
            <a:r>
              <a:rPr lang="en-US" dirty="0"/>
              <a:t>nipple of the breast. </a:t>
            </a:r>
            <a:endParaRPr lang="en-US" dirty="0" smtClean="0"/>
          </a:p>
          <a:p>
            <a:pPr marL="0" indent="0">
              <a:buNone/>
            </a:pPr>
            <a:endParaRPr lang="en-US" sz="900" dirty="0" smtClean="0"/>
          </a:p>
          <a:p>
            <a:r>
              <a:rPr lang="en-US" dirty="0" smtClean="0"/>
              <a:t>A </a:t>
            </a:r>
            <a:r>
              <a:rPr lang="en-US" dirty="0"/>
              <a:t>majority of </a:t>
            </a:r>
            <a:r>
              <a:rPr lang="en-US" dirty="0" smtClean="0"/>
              <a:t>cases </a:t>
            </a:r>
            <a:r>
              <a:rPr lang="en-US" dirty="0"/>
              <a:t>of vulvar (</a:t>
            </a:r>
            <a:r>
              <a:rPr lang="en-US" dirty="0" err="1"/>
              <a:t>extramammary</a:t>
            </a:r>
            <a:r>
              <a:rPr lang="en-US" dirty="0" smtClean="0"/>
              <a:t>) Paget </a:t>
            </a:r>
            <a:r>
              <a:rPr lang="en-US" dirty="0"/>
              <a:t>disease have no demonstrable </a:t>
            </a:r>
            <a:r>
              <a:rPr lang="en-US" dirty="0" smtClean="0"/>
              <a:t>underlying tumor</a:t>
            </a:r>
            <a:r>
              <a:rPr lang="en-US" dirty="0"/>
              <a:t>. </a:t>
            </a:r>
            <a:endParaRPr lang="en-US" dirty="0" smtClean="0"/>
          </a:p>
          <a:p>
            <a:endParaRPr lang="en-US" sz="900" dirty="0" smtClean="0"/>
          </a:p>
          <a:p>
            <a:r>
              <a:rPr lang="en-US" dirty="0" smtClean="0"/>
              <a:t>Only </a:t>
            </a:r>
            <a:r>
              <a:rPr lang="en-US" dirty="0"/>
              <a:t>occasionally</a:t>
            </a:r>
            <a:r>
              <a:rPr lang="en-US" dirty="0" smtClean="0"/>
              <a:t>, Paget </a:t>
            </a:r>
            <a:r>
              <a:rPr lang="en-US" dirty="0"/>
              <a:t>disease in this location is accompanied by </a:t>
            </a:r>
            <a:r>
              <a:rPr lang="en-US" dirty="0" smtClean="0"/>
              <a:t>a </a:t>
            </a:r>
            <a:r>
              <a:rPr lang="en-US" dirty="0" err="1" smtClean="0"/>
              <a:t>subepithelial</a:t>
            </a:r>
            <a:r>
              <a:rPr lang="en-US" dirty="0" smtClean="0"/>
              <a:t> </a:t>
            </a:r>
            <a:r>
              <a:rPr lang="en-US" dirty="0"/>
              <a:t>or submucosal tumor arising in an </a:t>
            </a:r>
            <a:r>
              <a:rPr lang="en-US" dirty="0" smtClean="0"/>
              <a:t>adnexal structure</a:t>
            </a:r>
            <a:r>
              <a:rPr lang="en-US" dirty="0"/>
              <a:t>, typically </a:t>
            </a:r>
            <a:r>
              <a:rPr lang="en-US" dirty="0" smtClean="0"/>
              <a:t>sweat </a:t>
            </a:r>
            <a:r>
              <a:rPr lang="en-US" dirty="0"/>
              <a:t>glands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sz="900" dirty="0"/>
          </a:p>
          <a:p>
            <a:r>
              <a:rPr lang="en-US" dirty="0"/>
              <a:t>Paget disease manifests as a red, scaly, crusted </a:t>
            </a:r>
            <a:r>
              <a:rPr lang="en-US" dirty="0" smtClean="0"/>
              <a:t>plaque that </a:t>
            </a:r>
            <a:r>
              <a:rPr lang="en-US" dirty="0"/>
              <a:t>may mimic the appearance of an inflammatory dermatitis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sz="900" dirty="0" smtClean="0"/>
          </a:p>
          <a:p>
            <a:r>
              <a:rPr lang="en-US" dirty="0" err="1" smtClean="0"/>
              <a:t>Intraepidermal</a:t>
            </a:r>
            <a:r>
              <a:rPr lang="en-US" dirty="0" smtClean="0"/>
              <a:t> </a:t>
            </a:r>
            <a:r>
              <a:rPr lang="en-US" dirty="0"/>
              <a:t>Paget disease may persist for years or</a:t>
            </a:r>
          </a:p>
          <a:p>
            <a:pPr marL="0" indent="0">
              <a:buNone/>
            </a:pPr>
            <a:r>
              <a:rPr lang="en-US" dirty="0"/>
              <a:t>even decades without evidence of invasion. However</a:t>
            </a:r>
            <a:r>
              <a:rPr lang="en-US" dirty="0" smtClean="0"/>
              <a:t>, when </a:t>
            </a:r>
            <a:r>
              <a:rPr lang="en-US" dirty="0"/>
              <a:t>there is an associated tumor involving skin appendages</a:t>
            </a:r>
            <a:r>
              <a:rPr lang="en-US" dirty="0" smtClean="0"/>
              <a:t>, the </a:t>
            </a:r>
            <a:r>
              <a:rPr lang="en-US" dirty="0"/>
              <a:t>Paget cells may invade locally, and </a:t>
            </a:r>
            <a:r>
              <a:rPr lang="en-US" dirty="0" smtClean="0"/>
              <a:t>ultimately metastasize</a:t>
            </a:r>
            <a:r>
              <a:rPr lang="en-US" dirty="0"/>
              <a:t>. Once metastasis occurs, the prognosis </a:t>
            </a:r>
            <a:r>
              <a:rPr lang="en-US" dirty="0" smtClean="0"/>
              <a:t>is poor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70177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116632"/>
            <a:ext cx="8712968" cy="33123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On </a:t>
            </a:r>
            <a:r>
              <a:rPr lang="en-US" dirty="0"/>
              <a:t>histologic examination, large </a:t>
            </a:r>
            <a:r>
              <a:rPr lang="en-US" dirty="0" err="1"/>
              <a:t>epithelioid</a:t>
            </a:r>
            <a:r>
              <a:rPr lang="en-US" dirty="0"/>
              <a:t> cells with</a:t>
            </a:r>
          </a:p>
          <a:p>
            <a:pPr marL="0" indent="0">
              <a:buNone/>
            </a:pPr>
            <a:r>
              <a:rPr lang="en-US" dirty="0"/>
              <a:t>abundant pale, finely granular cytoplasm and occasional</a:t>
            </a:r>
          </a:p>
          <a:p>
            <a:pPr marL="0" indent="0">
              <a:buNone/>
            </a:pPr>
            <a:r>
              <a:rPr lang="en-US" dirty="0"/>
              <a:t>cytoplasmic vacuoles infiltrate the epidermis, singly and in</a:t>
            </a:r>
          </a:p>
          <a:p>
            <a:pPr marL="0" indent="0">
              <a:buNone/>
            </a:pPr>
            <a:r>
              <a:rPr lang="en-US" dirty="0"/>
              <a:t>g</a:t>
            </a:r>
            <a:r>
              <a:rPr lang="en-US" dirty="0" smtClean="0"/>
              <a:t>roups. The </a:t>
            </a:r>
            <a:r>
              <a:rPr lang="en-US" dirty="0"/>
              <a:t>presence of </a:t>
            </a:r>
            <a:r>
              <a:rPr lang="en-US" dirty="0" err="1"/>
              <a:t>mucin</a:t>
            </a:r>
            <a:r>
              <a:rPr lang="en-US" dirty="0"/>
              <a:t>, as detected </a:t>
            </a:r>
            <a:r>
              <a:rPr lang="en-US" dirty="0" smtClean="0"/>
              <a:t>by periodic </a:t>
            </a:r>
            <a:r>
              <a:rPr lang="en-US" dirty="0"/>
              <a:t>acid–Schiff (PAS) staining, is useful in </a:t>
            </a:r>
            <a:r>
              <a:rPr lang="en-US" dirty="0" smtClean="0"/>
              <a:t>distinguishing Paget </a:t>
            </a:r>
            <a:r>
              <a:rPr lang="en-US" dirty="0"/>
              <a:t>disease from vulvar melanoma, which </a:t>
            </a:r>
            <a:r>
              <a:rPr lang="en-US" dirty="0" smtClean="0"/>
              <a:t>lacks </a:t>
            </a:r>
            <a:r>
              <a:rPr lang="en-US" dirty="0" err="1" smtClean="0"/>
              <a:t>mucin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996952"/>
            <a:ext cx="7416824" cy="3544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9362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35696" y="476672"/>
            <a:ext cx="6172200" cy="1894362"/>
          </a:xfrm>
        </p:spPr>
        <p:txBody>
          <a:bodyPr>
            <a:noAutofit/>
          </a:bodyPr>
          <a:lstStyle/>
          <a:p>
            <a:r>
              <a:rPr lang="en-US" sz="8000" dirty="0" smtClean="0"/>
              <a:t/>
            </a:r>
            <a:br>
              <a:rPr lang="en-US" sz="8000" dirty="0" smtClean="0"/>
            </a:br>
            <a:r>
              <a:rPr lang="en-US" sz="8000" dirty="0"/>
              <a:t/>
            </a:r>
            <a:br>
              <a:rPr lang="en-US" sz="8000" dirty="0"/>
            </a:br>
            <a:r>
              <a:rPr lang="en-US" sz="8000" dirty="0" smtClean="0"/>
              <a:t>Vagina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3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1484784"/>
            <a:ext cx="8640960" cy="487375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vagina is seldom a site of </a:t>
            </a:r>
            <a:r>
              <a:rPr lang="en-US" dirty="0" smtClean="0"/>
              <a:t>primary disease.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More often, it is involved secondarily by cancer </a:t>
            </a:r>
            <a:r>
              <a:rPr lang="en-US" dirty="0" smtClean="0"/>
              <a:t>or infections </a:t>
            </a:r>
            <a:r>
              <a:rPr lang="en-US" dirty="0"/>
              <a:t>arising in adjacent organs (e.g., cervix, vulva</a:t>
            </a:r>
            <a:r>
              <a:rPr lang="en-US" dirty="0" smtClean="0"/>
              <a:t>, bladder</a:t>
            </a:r>
            <a:r>
              <a:rPr lang="en-US" dirty="0"/>
              <a:t>, rectum</a:t>
            </a:r>
            <a:r>
              <a:rPr lang="en-US" dirty="0" smtClean="0"/>
              <a:t>).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Congenital anomalies of the vagina fortunately are</a:t>
            </a:r>
          </a:p>
          <a:p>
            <a:pPr marL="0" indent="0">
              <a:buNone/>
            </a:pPr>
            <a:r>
              <a:rPr lang="en-US" dirty="0"/>
              <a:t>uncommon and include entities such as total absence of the</a:t>
            </a:r>
          </a:p>
          <a:p>
            <a:pPr marL="0" indent="0" algn="just">
              <a:buNone/>
            </a:pPr>
            <a:r>
              <a:rPr lang="en-US" dirty="0"/>
              <a:t>vagina, a </a:t>
            </a:r>
            <a:r>
              <a:rPr lang="en-US" dirty="0" err="1"/>
              <a:t>septate</a:t>
            </a:r>
            <a:r>
              <a:rPr lang="en-US" dirty="0"/>
              <a:t> or double vagina (usually associated </a:t>
            </a:r>
            <a:r>
              <a:rPr lang="en-US" dirty="0" smtClean="0"/>
              <a:t>with a </a:t>
            </a:r>
            <a:r>
              <a:rPr lang="en-US" dirty="0" err="1"/>
              <a:t>septate</a:t>
            </a:r>
            <a:r>
              <a:rPr lang="en-US" dirty="0"/>
              <a:t> cervix and, sometimes, </a:t>
            </a:r>
            <a:r>
              <a:rPr lang="en-US" dirty="0" err="1"/>
              <a:t>septate</a:t>
            </a:r>
            <a:r>
              <a:rPr lang="en-US" dirty="0"/>
              <a:t> uterus), and </a:t>
            </a:r>
            <a:r>
              <a:rPr lang="en-US" dirty="0" smtClean="0"/>
              <a:t>lateral </a:t>
            </a:r>
            <a:r>
              <a:rPr lang="en-US" dirty="0"/>
              <a:t>Gartner duct cysts arising from </a:t>
            </a:r>
            <a:r>
              <a:rPr lang="en-US" dirty="0" smtClean="0"/>
              <a:t>persistent </a:t>
            </a:r>
            <a:r>
              <a:rPr lang="en-US" dirty="0" err="1" smtClean="0"/>
              <a:t>wolffian</a:t>
            </a:r>
            <a:r>
              <a:rPr lang="en-US" dirty="0" smtClean="0"/>
              <a:t> </a:t>
            </a:r>
            <a:r>
              <a:rPr lang="en-US" dirty="0"/>
              <a:t>duct rests.</a:t>
            </a:r>
          </a:p>
        </p:txBody>
      </p:sp>
    </p:spTree>
    <p:extLst>
      <p:ext uri="{BB962C8B-B14F-4D97-AF65-F5344CB8AC3E}">
        <p14:creationId xmlns:p14="http://schemas.microsoft.com/office/powerpoint/2010/main" val="2265322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73" y="-12838"/>
            <a:ext cx="7467600" cy="1143000"/>
          </a:xfrm>
        </p:spPr>
        <p:txBody>
          <a:bodyPr/>
          <a:lstStyle/>
          <a:p>
            <a:r>
              <a:rPr lang="en-US" dirty="0"/>
              <a:t>VAGINITIS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8363272" cy="52772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Vaginitis is a relatively common condition that is </a:t>
            </a:r>
            <a:r>
              <a:rPr lang="en-US" dirty="0" smtClean="0"/>
              <a:t>usually transient </a:t>
            </a:r>
            <a:r>
              <a:rPr lang="en-US" dirty="0"/>
              <a:t>and of no clinical consequence. It is </a:t>
            </a:r>
            <a:r>
              <a:rPr lang="en-US" dirty="0" smtClean="0"/>
              <a:t>associated with </a:t>
            </a:r>
            <a:r>
              <a:rPr lang="en-US" dirty="0"/>
              <a:t>production of a vaginal discharge (</a:t>
            </a:r>
            <a:r>
              <a:rPr lang="en-US" dirty="0" err="1"/>
              <a:t>leukorrhea</a:t>
            </a:r>
            <a:r>
              <a:rPr lang="en-US" dirty="0"/>
              <a:t>).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 large </a:t>
            </a:r>
            <a:r>
              <a:rPr lang="en-US" dirty="0"/>
              <a:t>variety of organisms have been implicated, </a:t>
            </a:r>
            <a:r>
              <a:rPr lang="en-US" dirty="0" smtClean="0"/>
              <a:t>including bacteria</a:t>
            </a:r>
            <a:r>
              <a:rPr lang="en-US" dirty="0"/>
              <a:t>, fungi, and parasites. Many are normal </a:t>
            </a:r>
            <a:r>
              <a:rPr lang="en-US" dirty="0" smtClean="0"/>
              <a:t>commensals that </a:t>
            </a:r>
            <a:r>
              <a:rPr lang="en-US" dirty="0"/>
              <a:t>become pathogenic only in the setting of diabetes</a:t>
            </a:r>
            <a:r>
              <a:rPr lang="en-US" dirty="0" smtClean="0"/>
              <a:t>, systemic </a:t>
            </a:r>
            <a:r>
              <a:rPr lang="en-US" dirty="0"/>
              <a:t>antibiotic therapy (which causes disruption of</a:t>
            </a:r>
          </a:p>
          <a:p>
            <a:pPr marL="0" indent="0">
              <a:buNone/>
            </a:pPr>
            <a:r>
              <a:rPr lang="en-US" dirty="0" smtClean="0"/>
              <a:t>normal </a:t>
            </a:r>
            <a:r>
              <a:rPr lang="en-US" dirty="0"/>
              <a:t>microbial flora), immunodeficiency, pregnancy, </a:t>
            </a:r>
            <a:r>
              <a:rPr lang="en-US" dirty="0" smtClean="0"/>
              <a:t>or recent </a:t>
            </a:r>
            <a:r>
              <a:rPr lang="en-US" dirty="0"/>
              <a:t>abortion. 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Candidal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vaginitis </a:t>
            </a:r>
            <a:r>
              <a:rPr lang="en-US" dirty="0"/>
              <a:t>is characterized by a curdy white discharge. </a:t>
            </a:r>
            <a:r>
              <a:rPr lang="en-US" dirty="0" smtClean="0"/>
              <a:t>This organism </a:t>
            </a:r>
            <a:r>
              <a:rPr lang="en-US" dirty="0"/>
              <a:t>is part of the normal vaginal flora in about 5% </a:t>
            </a:r>
            <a:r>
              <a:rPr lang="en-US" dirty="0" smtClean="0"/>
              <a:t>of women</a:t>
            </a:r>
            <a:r>
              <a:rPr lang="en-US" dirty="0"/>
              <a:t>, so the appearance of symptomatic infection </a:t>
            </a:r>
            <a:r>
              <a:rPr lang="en-US" dirty="0" smtClean="0"/>
              <a:t>almost always </a:t>
            </a:r>
            <a:r>
              <a:rPr lang="en-US" dirty="0"/>
              <a:t>involves one of the predisposing </a:t>
            </a:r>
            <a:r>
              <a:rPr lang="en-US" dirty="0" smtClean="0"/>
              <a:t>influences.</a:t>
            </a:r>
            <a:endParaRPr lang="en-US" dirty="0"/>
          </a:p>
          <a:p>
            <a:pPr marL="0" indent="0">
              <a:buNone/>
            </a:pPr>
            <a:r>
              <a:rPr lang="en-US" i="1" dirty="0" err="1" smtClean="0">
                <a:solidFill>
                  <a:schemeClr val="accent1">
                    <a:lumMod val="75000"/>
                  </a:schemeClr>
                </a:solidFill>
              </a:rPr>
              <a:t>Trichomonas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</a:rPr>
              <a:t>vaginalis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/>
              <a:t>produces a watery, copious gray-green </a:t>
            </a:r>
            <a:r>
              <a:rPr lang="en-US" dirty="0" smtClean="0"/>
              <a:t>discharge in </a:t>
            </a:r>
            <a:r>
              <a:rPr lang="en-US" dirty="0"/>
              <a:t>which parasites can be identified by microscopy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44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MALIGNANT NEOPLASMS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7504" y="1600200"/>
            <a:ext cx="7817296" cy="487375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Squamous Cell Carcinoma</a:t>
            </a:r>
          </a:p>
          <a:p>
            <a:r>
              <a:rPr lang="en-US" dirty="0"/>
              <a:t>Squamous cell carcinoma of the vagina is an extremely</a:t>
            </a:r>
          </a:p>
          <a:p>
            <a:r>
              <a:rPr lang="en-US" dirty="0"/>
              <a:t>uncommon cancer that usually occurs in women older </a:t>
            </a:r>
            <a:r>
              <a:rPr lang="en-US" dirty="0" smtClean="0"/>
              <a:t>than 60 </a:t>
            </a:r>
            <a:r>
              <a:rPr lang="en-US" dirty="0"/>
              <a:t>years of </a:t>
            </a:r>
            <a:r>
              <a:rPr lang="en-US" dirty="0" smtClean="0"/>
              <a:t>age.</a:t>
            </a:r>
            <a:endParaRPr lang="en-US" dirty="0"/>
          </a:p>
          <a:p>
            <a:r>
              <a:rPr lang="en-US" dirty="0"/>
              <a:t>Vaginal intraepithelial </a:t>
            </a:r>
            <a:r>
              <a:rPr lang="en-US" dirty="0" err="1" smtClean="0"/>
              <a:t>neoplasia</a:t>
            </a:r>
            <a:r>
              <a:rPr lang="en-US" dirty="0" smtClean="0"/>
              <a:t> VIN </a:t>
            </a:r>
            <a:r>
              <a:rPr lang="en-US" dirty="0"/>
              <a:t>is a precursor lesion </a:t>
            </a:r>
            <a:r>
              <a:rPr lang="en-US" dirty="0" smtClean="0"/>
              <a:t>that is </a:t>
            </a:r>
            <a:r>
              <a:rPr lang="en-US" dirty="0"/>
              <a:t>nearly always associated with HPV infection. </a:t>
            </a:r>
            <a:r>
              <a:rPr lang="en-US" dirty="0" smtClean="0"/>
              <a:t> </a:t>
            </a:r>
          </a:p>
          <a:p>
            <a:r>
              <a:rPr lang="en-US" dirty="0" smtClean="0"/>
              <a:t>Invasive squamous </a:t>
            </a:r>
            <a:r>
              <a:rPr lang="en-US" dirty="0"/>
              <a:t>cell carcinoma of the vagina is associated </a:t>
            </a:r>
            <a:r>
              <a:rPr lang="en-US" dirty="0" smtClean="0"/>
              <a:t>with the </a:t>
            </a:r>
            <a:r>
              <a:rPr lang="en-US" dirty="0"/>
              <a:t>presence of HPV DNA in more than half of the cases</a:t>
            </a:r>
            <a:r>
              <a:rPr lang="en-US" dirty="0" smtClean="0"/>
              <a:t>, presumably </a:t>
            </a:r>
            <a:r>
              <a:rPr lang="en-US" dirty="0"/>
              <a:t>derived from HPV-positive VIN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949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35696" y="476672"/>
            <a:ext cx="6172200" cy="1894362"/>
          </a:xfrm>
        </p:spPr>
        <p:txBody>
          <a:bodyPr>
            <a:noAutofit/>
          </a:bodyPr>
          <a:lstStyle/>
          <a:p>
            <a:r>
              <a:rPr lang="en-US" sz="8000" dirty="0" smtClean="0"/>
              <a:t/>
            </a:r>
            <a:br>
              <a:rPr lang="en-US" sz="8000" dirty="0" smtClean="0"/>
            </a:br>
            <a:r>
              <a:rPr lang="en-US" sz="8000" dirty="0"/>
              <a:t/>
            </a:r>
            <a:br>
              <a:rPr lang="en-US" sz="8000" dirty="0"/>
            </a:br>
            <a:r>
              <a:rPr lang="en-US" sz="8000" dirty="0" smtClean="0"/>
              <a:t>Vulva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3573016"/>
            <a:ext cx="6172200" cy="2801906"/>
          </a:xfrm>
        </p:spPr>
        <p:txBody>
          <a:bodyPr/>
          <a:lstStyle/>
          <a:p>
            <a:r>
              <a:rPr lang="en-US" dirty="0"/>
              <a:t>The vulva is the external female genitalia and includes the moist hair-bearing skin and mucosa in that </a:t>
            </a:r>
            <a:r>
              <a:rPr lang="en-US" dirty="0" smtClean="0"/>
              <a:t>region.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965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Clear Cell Adenocarcinoma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7504" y="1052736"/>
            <a:ext cx="8712968" cy="5421216"/>
          </a:xfrm>
        </p:spPr>
        <p:txBody>
          <a:bodyPr>
            <a:normAutofit/>
          </a:bodyPr>
          <a:lstStyle/>
          <a:p>
            <a:r>
              <a:rPr lang="en-US" dirty="0" smtClean="0"/>
              <a:t>Clear </a:t>
            </a:r>
            <a:r>
              <a:rPr lang="en-US" dirty="0"/>
              <a:t>cell adenocarcinoma, a very rare tumor, </a:t>
            </a:r>
            <a:r>
              <a:rPr lang="en-US" dirty="0" smtClean="0"/>
              <a:t>was identified </a:t>
            </a:r>
            <a:r>
              <a:rPr lang="en-US" dirty="0"/>
              <a:t>in a cluster of young women whose mothers </a:t>
            </a:r>
            <a:r>
              <a:rPr lang="en-US" dirty="0" smtClean="0"/>
              <a:t>took </a:t>
            </a:r>
            <a:r>
              <a:rPr lang="en-US" dirty="0"/>
              <a:t>diethylstilbestrol DES during pregnancy to prevent </a:t>
            </a:r>
            <a:r>
              <a:rPr lang="en-US" dirty="0" smtClean="0"/>
              <a:t>threatened abortion</a:t>
            </a:r>
            <a:r>
              <a:rPr lang="en-US" dirty="0"/>
              <a:t>. </a:t>
            </a:r>
            <a:r>
              <a:rPr lang="en-US" dirty="0" smtClean="0"/>
              <a:t>Now</a:t>
            </a:r>
            <a:r>
              <a:rPr lang="en-US" dirty="0"/>
              <a:t>, Clear cell </a:t>
            </a:r>
            <a:r>
              <a:rPr lang="en-US" dirty="0" smtClean="0"/>
              <a:t>adenocarcinoma is very rare.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about one third of exposed women</a:t>
            </a:r>
            <a:r>
              <a:rPr lang="en-US" dirty="0" smtClean="0"/>
              <a:t>, small </a:t>
            </a:r>
            <a:r>
              <a:rPr lang="en-US" dirty="0"/>
              <a:t>glandular or </a:t>
            </a:r>
            <a:r>
              <a:rPr lang="en-US" dirty="0" err="1"/>
              <a:t>microcystic</a:t>
            </a:r>
            <a:r>
              <a:rPr lang="en-US" dirty="0"/>
              <a:t> inclusions appear in </a:t>
            </a:r>
            <a:r>
              <a:rPr lang="en-US" dirty="0" smtClean="0"/>
              <a:t>the vaginal </a:t>
            </a:r>
            <a:r>
              <a:rPr lang="en-US" dirty="0"/>
              <a:t>mucosa. These benign lesions are seen as red</a:t>
            </a:r>
            <a:r>
              <a:rPr lang="en-US" dirty="0" smtClean="0"/>
              <a:t>, </a:t>
            </a:r>
            <a:r>
              <a:rPr lang="en-US" dirty="0"/>
              <a:t>granular-appearing foci that on histologic examination </a:t>
            </a:r>
            <a:r>
              <a:rPr lang="en-US" dirty="0" smtClean="0"/>
              <a:t>are lined </a:t>
            </a:r>
            <a:r>
              <a:rPr lang="en-US" dirty="0"/>
              <a:t>by mucus-secreting or ciliated columnar cells. </a:t>
            </a:r>
            <a:r>
              <a:rPr lang="en-US" dirty="0" smtClean="0"/>
              <a:t>This clinical </a:t>
            </a:r>
            <a:r>
              <a:rPr lang="en-US" dirty="0"/>
              <a:t>condition is called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vaginal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</a:rPr>
              <a:t>adenosis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dirty="0"/>
              <a:t>and it is </a:t>
            </a:r>
            <a:r>
              <a:rPr lang="en-US" dirty="0" smtClean="0"/>
              <a:t>from such </a:t>
            </a:r>
            <a:r>
              <a:rPr lang="en-US" dirty="0"/>
              <a:t>precursor lesions that clear cell </a:t>
            </a:r>
            <a:r>
              <a:rPr lang="en-US" dirty="0" smtClean="0"/>
              <a:t>adenocarcinoma arises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38150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Sarcoma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Botryoides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8820472" cy="4873752"/>
          </a:xfrm>
        </p:spPr>
        <p:txBody>
          <a:bodyPr/>
          <a:lstStyle/>
          <a:p>
            <a:r>
              <a:rPr lang="pt-BR" dirty="0" smtClean="0"/>
              <a:t>Sarcoma </a:t>
            </a:r>
            <a:r>
              <a:rPr lang="pt-BR" dirty="0"/>
              <a:t>botryoides (embryonal rhabdomyosarcoma) is </a:t>
            </a:r>
            <a:r>
              <a:rPr lang="pt-BR" dirty="0" smtClean="0"/>
              <a:t>a </a:t>
            </a:r>
            <a:r>
              <a:rPr lang="en-US" dirty="0" smtClean="0"/>
              <a:t>rare </a:t>
            </a:r>
            <a:r>
              <a:rPr lang="en-US" dirty="0"/>
              <a:t>form of primary vaginal </a:t>
            </a:r>
            <a:r>
              <a:rPr lang="en-US" dirty="0" smtClean="0"/>
              <a:t>cancer.</a:t>
            </a:r>
          </a:p>
          <a:p>
            <a:endParaRPr lang="en-US" dirty="0" smtClean="0"/>
          </a:p>
          <a:p>
            <a:r>
              <a:rPr lang="en-US" dirty="0"/>
              <a:t>It usually is encountered in infants and children younger than 5 years of age. It also may occur in other sites, such as the urinary bladder and bile ducts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Grossly</a:t>
            </a:r>
            <a:r>
              <a:rPr lang="en-US" dirty="0"/>
              <a:t>, it presents as a conglomerate of soft polypoid </a:t>
            </a:r>
            <a:r>
              <a:rPr lang="en-US" dirty="0" smtClean="0"/>
              <a:t>masses resembling </a:t>
            </a:r>
            <a:r>
              <a:rPr lang="en-US" dirty="0"/>
              <a:t>a bunch of grapes—hence its designation as “</a:t>
            </a:r>
            <a:r>
              <a:rPr lang="en-US" dirty="0" err="1"/>
              <a:t>botyroid</a:t>
            </a:r>
            <a:r>
              <a:rPr lang="en-US" dirty="0" smtClean="0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4168118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786210"/>
          </a:xfrm>
        </p:spPr>
        <p:txBody>
          <a:bodyPr>
            <a:normAutofit/>
          </a:bodyPr>
          <a:lstStyle/>
          <a:p>
            <a:r>
              <a:rPr lang="en-US" dirty="0"/>
              <a:t>The grape-like configuration of </a:t>
            </a:r>
            <a:r>
              <a:rPr lang="en-US" dirty="0" err="1"/>
              <a:t>Botryoid</a:t>
            </a:r>
            <a:r>
              <a:rPr lang="en-US" dirty="0"/>
              <a:t> </a:t>
            </a:r>
            <a:r>
              <a:rPr lang="en-US" dirty="0" err="1"/>
              <a:t>Embryonal</a:t>
            </a:r>
            <a:r>
              <a:rPr lang="en-US" dirty="0"/>
              <a:t> </a:t>
            </a:r>
            <a:r>
              <a:rPr lang="en-US" dirty="0" err="1"/>
              <a:t>Rhabdomyosarcoma</a:t>
            </a:r>
            <a:r>
              <a:rPr lang="en-US" dirty="0"/>
              <a:t> of Vagina.</a:t>
            </a:r>
            <a:r>
              <a:rPr lang="en-US" dirty="0" smtClean="0"/>
              <a:t> </a:t>
            </a:r>
            <a:r>
              <a:rPr lang="en-US" dirty="0"/>
              <a:t>is characteristic.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837" y="2379662"/>
            <a:ext cx="4886325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0004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8748464" cy="487375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Microscopically, a </a:t>
            </a:r>
            <a:r>
              <a:rPr lang="en-US" dirty="0" err="1"/>
              <a:t>myxoid</a:t>
            </a:r>
            <a:r>
              <a:rPr lang="en-US" dirty="0"/>
              <a:t> stroma is seen containing a </a:t>
            </a:r>
            <a:r>
              <a:rPr lang="en-US" dirty="0" smtClean="0"/>
              <a:t>mixture of </a:t>
            </a:r>
            <a:r>
              <a:rPr lang="en-US" dirty="0"/>
              <a:t>fusiform, round, or spindle </a:t>
            </a:r>
            <a:r>
              <a:rPr lang="en-US" dirty="0" smtClean="0"/>
              <a:t>cells. Some </a:t>
            </a:r>
            <a:r>
              <a:rPr lang="en-US" dirty="0"/>
              <a:t>of these </a:t>
            </a:r>
            <a:r>
              <a:rPr lang="en-US" dirty="0" smtClean="0"/>
              <a:t>cells contain </a:t>
            </a:r>
            <a:r>
              <a:rPr lang="en-US" dirty="0"/>
              <a:t>a bright </a:t>
            </a:r>
            <a:r>
              <a:rPr lang="en-US" dirty="0" err="1"/>
              <a:t>eosinophilic</a:t>
            </a:r>
            <a:r>
              <a:rPr lang="en-US" dirty="0"/>
              <a:t> granular cytoplasm suggestive </a:t>
            </a:r>
            <a:r>
              <a:rPr lang="en-US" dirty="0" smtClean="0"/>
              <a:t>of </a:t>
            </a:r>
            <a:r>
              <a:rPr lang="en-US" dirty="0" err="1" smtClean="0"/>
              <a:t>rhabdomyoblastic</a:t>
            </a:r>
            <a:r>
              <a:rPr lang="en-US" dirty="0" smtClean="0"/>
              <a:t> </a:t>
            </a:r>
            <a:r>
              <a:rPr lang="en-US" dirty="0"/>
              <a:t>differentiation.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Cross </a:t>
            </a:r>
            <a:r>
              <a:rPr lang="en-US" dirty="0"/>
              <a:t>striations may or may not be present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An </a:t>
            </a:r>
            <a:r>
              <a:rPr lang="en-US" dirty="0" smtClean="0"/>
              <a:t>important diagnostic </a:t>
            </a:r>
            <a:r>
              <a:rPr lang="en-US" dirty="0"/>
              <a:t>feature is the crowding of the tumor cells around </a:t>
            </a:r>
            <a:r>
              <a:rPr lang="en-US" dirty="0" smtClean="0"/>
              <a:t>blood vessels </a:t>
            </a:r>
            <a:r>
              <a:rPr lang="en-US" dirty="0"/>
              <a:t>and, most important, beneath the squamous epithelium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The latter results in a distinctive </a:t>
            </a:r>
            <a:r>
              <a:rPr lang="en-US" dirty="0" err="1"/>
              <a:t>subepithelial</a:t>
            </a:r>
            <a:r>
              <a:rPr lang="en-US" dirty="0"/>
              <a:t> dense zone (</a:t>
            </a:r>
            <a:r>
              <a:rPr lang="en-US" dirty="0" smtClean="0"/>
              <a:t>the “</a:t>
            </a:r>
            <a:r>
              <a:rPr lang="en-US" dirty="0"/>
              <a:t>cambium layer</a:t>
            </a:r>
            <a:r>
              <a:rPr lang="en-US" dirty="0" smtClean="0"/>
              <a:t>”).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923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5" y="319088"/>
            <a:ext cx="6408712" cy="653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3529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85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0"/>
            <a:ext cx="7467600" cy="1143000"/>
          </a:xfrm>
        </p:spPr>
        <p:txBody>
          <a:bodyPr/>
          <a:lstStyle/>
          <a:p>
            <a:r>
              <a:rPr lang="en-US" dirty="0"/>
              <a:t>VULVITIS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8676456" cy="4873752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One of the most common causes of </a:t>
            </a:r>
            <a:r>
              <a:rPr lang="en-US" dirty="0" err="1"/>
              <a:t>vulvitis</a:t>
            </a:r>
            <a:r>
              <a:rPr lang="en-US" dirty="0"/>
              <a:t> is </a:t>
            </a:r>
            <a:r>
              <a:rPr lang="en-US" dirty="0" smtClean="0"/>
              <a:t>reactive inflammation </a:t>
            </a:r>
            <a:r>
              <a:rPr lang="en-US" dirty="0"/>
              <a:t>in </a:t>
            </a:r>
            <a:r>
              <a:rPr lang="en-US" dirty="0" smtClean="0"/>
              <a:t>response:</a:t>
            </a:r>
          </a:p>
          <a:p>
            <a:pPr marL="0" indent="0">
              <a:buNone/>
            </a:pPr>
            <a:r>
              <a:rPr lang="en-US" dirty="0" smtClean="0"/>
              <a:t>- To </a:t>
            </a:r>
            <a:r>
              <a:rPr lang="en-US" dirty="0"/>
              <a:t>an exogenous stimulus</a:t>
            </a:r>
            <a:r>
              <a:rPr lang="en-US" dirty="0" smtClean="0"/>
              <a:t>, whether </a:t>
            </a:r>
            <a:r>
              <a:rPr lang="en-US" dirty="0"/>
              <a:t>an irritant (contact irritant dermatitis) or </a:t>
            </a:r>
            <a:r>
              <a:rPr lang="en-US" dirty="0" smtClean="0"/>
              <a:t>an allergen </a:t>
            </a:r>
            <a:r>
              <a:rPr lang="en-US" dirty="0"/>
              <a:t>(contact allergic dermatitis</a:t>
            </a:r>
            <a:r>
              <a:rPr lang="en-US" dirty="0" smtClean="0"/>
              <a:t>).</a:t>
            </a:r>
          </a:p>
          <a:p>
            <a:pPr>
              <a:buFontTx/>
              <a:buChar char="-"/>
            </a:pPr>
            <a:r>
              <a:rPr lang="en-US" dirty="0" err="1" smtClean="0"/>
              <a:t>Vulvitis</a:t>
            </a:r>
            <a:r>
              <a:rPr lang="en-US" dirty="0" smtClean="0"/>
              <a:t> </a:t>
            </a:r>
            <a:r>
              <a:rPr lang="en-US" dirty="0"/>
              <a:t>also may be caused by infections, which in </a:t>
            </a:r>
            <a:r>
              <a:rPr lang="en-US" dirty="0" smtClean="0"/>
              <a:t>this setting </a:t>
            </a:r>
            <a:r>
              <a:rPr lang="en-US" dirty="0"/>
              <a:t>often are sexually </a:t>
            </a:r>
            <a:r>
              <a:rPr lang="en-US" dirty="0" smtClean="0"/>
              <a:t>transmitted and including:      </a:t>
            </a:r>
          </a:p>
          <a:p>
            <a:pPr marL="0" indent="0">
              <a:buNone/>
            </a:pPr>
            <a:r>
              <a:rPr lang="en-US" dirty="0" smtClean="0"/>
              <a:t>       </a:t>
            </a:r>
          </a:p>
          <a:p>
            <a:pPr>
              <a:buFont typeface="Arial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Human </a:t>
            </a:r>
            <a:r>
              <a:rPr lang="en-US" b="1" dirty="0">
                <a:solidFill>
                  <a:srgbClr val="FF0000"/>
                </a:solidFill>
              </a:rPr>
              <a:t>papillomavirus (HPV):</a:t>
            </a:r>
            <a:r>
              <a:rPr lang="en-US" dirty="0"/>
              <a:t>the causative agent </a:t>
            </a:r>
            <a:r>
              <a:rPr lang="en-US" dirty="0" smtClean="0"/>
              <a:t>of </a:t>
            </a:r>
            <a:r>
              <a:rPr lang="en-US" dirty="0" err="1" smtClean="0"/>
              <a:t>condyloma</a:t>
            </a:r>
            <a:r>
              <a:rPr lang="en-US" dirty="0" smtClean="0"/>
              <a:t> </a:t>
            </a:r>
            <a:r>
              <a:rPr lang="en-US" dirty="0" err="1"/>
              <a:t>acuminatum</a:t>
            </a:r>
            <a:r>
              <a:rPr lang="en-US" dirty="0"/>
              <a:t> and vulvar intraepithelial </a:t>
            </a:r>
            <a:r>
              <a:rPr lang="en-US" dirty="0" err="1" smtClean="0"/>
              <a:t>neoplasia</a:t>
            </a:r>
            <a:r>
              <a:rPr lang="en-US" dirty="0" smtClean="0"/>
              <a:t>. </a:t>
            </a:r>
          </a:p>
          <a:p>
            <a:pPr>
              <a:buFont typeface="Arial" charset="0"/>
              <a:buChar char="•"/>
            </a:pPr>
            <a:r>
              <a:rPr lang="en-US" b="1" dirty="0">
                <a:solidFill>
                  <a:srgbClr val="FF0000"/>
                </a:solidFill>
              </a:rPr>
              <a:t>Herpes simplex virus (HSV-1 or -2): </a:t>
            </a:r>
            <a:r>
              <a:rPr lang="en-US" dirty="0" smtClean="0"/>
              <a:t>Characteristic by vesicular </a:t>
            </a:r>
            <a:r>
              <a:rPr lang="en-US" dirty="0"/>
              <a:t>eruption; </a:t>
            </a:r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b="1" dirty="0">
                <a:solidFill>
                  <a:srgbClr val="FF0000"/>
                </a:solidFill>
              </a:rPr>
              <a:t>N. </a:t>
            </a:r>
            <a:r>
              <a:rPr lang="en-US" b="1" dirty="0" err="1">
                <a:solidFill>
                  <a:srgbClr val="FF0000"/>
                </a:solidFill>
              </a:rPr>
              <a:t>gonorrhoeae</a:t>
            </a:r>
            <a:r>
              <a:rPr lang="en-US" dirty="0"/>
              <a:t>, a cause of </a:t>
            </a:r>
            <a:r>
              <a:rPr lang="en-US" dirty="0" smtClean="0"/>
              <a:t>suppurative infection </a:t>
            </a:r>
            <a:r>
              <a:rPr lang="en-US" dirty="0"/>
              <a:t>of the </a:t>
            </a:r>
            <a:r>
              <a:rPr lang="en-US" dirty="0" err="1"/>
              <a:t>vulvovaginal</a:t>
            </a:r>
            <a:r>
              <a:rPr lang="en-US" dirty="0"/>
              <a:t> </a:t>
            </a:r>
            <a:r>
              <a:rPr lang="en-US" dirty="0" smtClean="0"/>
              <a:t>glands.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 </a:t>
            </a:r>
            <a:r>
              <a:rPr lang="en-US" b="1" dirty="0" err="1">
                <a:solidFill>
                  <a:srgbClr val="FF0000"/>
                </a:solidFill>
              </a:rPr>
              <a:t>Treponema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pallidum</a:t>
            </a:r>
            <a:r>
              <a:rPr lang="en-US" dirty="0" smtClean="0"/>
              <a:t>, the </a:t>
            </a:r>
            <a:r>
              <a:rPr lang="en-US" dirty="0"/>
              <a:t>syphilis pathogen, in association with the </a:t>
            </a:r>
            <a:r>
              <a:rPr lang="en-US" dirty="0" smtClean="0"/>
              <a:t>primary chancre </a:t>
            </a:r>
            <a:r>
              <a:rPr lang="en-US" dirty="0"/>
              <a:t>at a vulvar site of </a:t>
            </a:r>
            <a:r>
              <a:rPr lang="en-US" dirty="0" smtClean="0"/>
              <a:t>inoculation.</a:t>
            </a:r>
          </a:p>
          <a:p>
            <a:pPr>
              <a:buFont typeface="Arial" charset="0"/>
              <a:buChar char="•"/>
            </a:pPr>
            <a:r>
              <a:rPr lang="en-US" b="1" dirty="0">
                <a:solidFill>
                  <a:srgbClr val="FF0000"/>
                </a:solidFill>
              </a:rPr>
              <a:t>Candida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</a:p>
          <a:p>
            <a:pPr>
              <a:buFont typeface="Arial" charset="0"/>
              <a:buChar char="•"/>
            </a:pPr>
            <a:endParaRPr lang="en-US" b="1" dirty="0">
              <a:solidFill>
                <a:srgbClr val="FF0000"/>
              </a:solidFill>
            </a:endParaRPr>
          </a:p>
          <a:p>
            <a:r>
              <a:rPr lang="en-US" dirty="0" smtClean="0"/>
              <a:t>An </a:t>
            </a:r>
            <a:r>
              <a:rPr lang="en-US" dirty="0"/>
              <a:t>important complication of </a:t>
            </a:r>
            <a:r>
              <a:rPr lang="en-US" dirty="0" err="1"/>
              <a:t>vulvitis</a:t>
            </a:r>
            <a:r>
              <a:rPr lang="en-US" dirty="0"/>
              <a:t> is obstruction </a:t>
            </a:r>
            <a:r>
              <a:rPr lang="en-US" dirty="0" smtClean="0"/>
              <a:t>of the </a:t>
            </a:r>
            <a:r>
              <a:rPr lang="en-US" dirty="0"/>
              <a:t>excretory ducts of </a:t>
            </a:r>
            <a:r>
              <a:rPr lang="en-US" dirty="0" err="1"/>
              <a:t>Bartholin</a:t>
            </a:r>
            <a:r>
              <a:rPr lang="en-US" dirty="0"/>
              <a:t> glands. This blockage </a:t>
            </a:r>
            <a:r>
              <a:rPr lang="en-US" dirty="0" smtClean="0"/>
              <a:t>may result </a:t>
            </a:r>
            <a:r>
              <a:rPr lang="en-US" dirty="0"/>
              <a:t>in painful dilation of the glands (a </a:t>
            </a:r>
            <a:r>
              <a:rPr lang="en-US" dirty="0" err="1"/>
              <a:t>Bartholin</a:t>
            </a:r>
            <a:r>
              <a:rPr lang="en-US" dirty="0"/>
              <a:t> cyst</a:t>
            </a:r>
            <a:r>
              <a:rPr lang="en-US" dirty="0" smtClean="0"/>
              <a:t>) and </a:t>
            </a:r>
            <a:r>
              <a:rPr lang="en-US" dirty="0"/>
              <a:t>abscess formation.</a:t>
            </a:r>
          </a:p>
        </p:txBody>
      </p:sp>
    </p:spTree>
    <p:extLst>
      <p:ext uri="{BB962C8B-B14F-4D97-AF65-F5344CB8AC3E}">
        <p14:creationId xmlns:p14="http://schemas.microsoft.com/office/powerpoint/2010/main" val="2355787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3083"/>
            <a:ext cx="9036496" cy="1143000"/>
          </a:xfrm>
        </p:spPr>
        <p:txBody>
          <a:bodyPr/>
          <a:lstStyle/>
          <a:p>
            <a:r>
              <a:rPr lang="en-US" dirty="0"/>
              <a:t>NON-NEOPLASTIC </a:t>
            </a:r>
            <a:r>
              <a:rPr lang="en-US" dirty="0" smtClean="0"/>
              <a:t>EPITHELIAL DISORDERS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507288" cy="487375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1-</a:t>
            </a:r>
            <a:r>
              <a:rPr lang="en-US" dirty="0"/>
              <a:t>Lichen </a:t>
            </a:r>
            <a:r>
              <a:rPr lang="en-US" dirty="0" err="1" smtClean="0"/>
              <a:t>Sclerosus</a:t>
            </a:r>
            <a:r>
              <a:rPr lang="en-US" dirty="0" smtClean="0"/>
              <a:t>:</a:t>
            </a:r>
          </a:p>
          <a:p>
            <a:r>
              <a:rPr lang="en-US" dirty="0" smtClean="0"/>
              <a:t>It appears </a:t>
            </a:r>
            <a:r>
              <a:rPr lang="en-US" dirty="0"/>
              <a:t>as smooth, white plaques (termed </a:t>
            </a:r>
            <a:r>
              <a:rPr lang="en-US" i="1" dirty="0"/>
              <a:t>leukoplakia</a:t>
            </a:r>
            <a:r>
              <a:rPr lang="en-US" dirty="0"/>
              <a:t>) </a:t>
            </a:r>
            <a:r>
              <a:rPr lang="en-US" dirty="0" smtClean="0"/>
              <a:t>or papules </a:t>
            </a:r>
            <a:r>
              <a:rPr lang="en-US" dirty="0"/>
              <a:t>that in time may extend and coalesce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Lichen </a:t>
            </a:r>
            <a:r>
              <a:rPr lang="en-US" dirty="0" err="1"/>
              <a:t>sclerosus</a:t>
            </a:r>
            <a:r>
              <a:rPr lang="en-US" dirty="0"/>
              <a:t> occurs in all age groups but most </a:t>
            </a:r>
            <a:r>
              <a:rPr lang="en-US" dirty="0" smtClean="0"/>
              <a:t>commonly affects </a:t>
            </a:r>
            <a:r>
              <a:rPr lang="en-US" dirty="0"/>
              <a:t>postmenopausal women.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pathogenesis is </a:t>
            </a:r>
            <a:r>
              <a:rPr lang="en-US" dirty="0"/>
              <a:t>uncertain, </a:t>
            </a:r>
            <a:r>
              <a:rPr lang="en-US" dirty="0" smtClean="0"/>
              <a:t>autoimmune disorders??. </a:t>
            </a:r>
          </a:p>
          <a:p>
            <a:endParaRPr lang="en-US" dirty="0" smtClean="0"/>
          </a:p>
          <a:p>
            <a:r>
              <a:rPr lang="en-US" dirty="0" smtClean="0"/>
              <a:t>Lichen </a:t>
            </a:r>
            <a:r>
              <a:rPr lang="en-US" dirty="0" err="1"/>
              <a:t>sclerosus</a:t>
            </a:r>
            <a:r>
              <a:rPr lang="en-US" dirty="0"/>
              <a:t> </a:t>
            </a:r>
            <a:r>
              <a:rPr lang="en-US" dirty="0" smtClean="0"/>
              <a:t>is benign</a:t>
            </a:r>
            <a:r>
              <a:rPr lang="en-US" dirty="0"/>
              <a:t>; however, a small </a:t>
            </a:r>
            <a:r>
              <a:rPr lang="en-US" dirty="0" smtClean="0"/>
              <a:t>percentage of women </a:t>
            </a:r>
            <a:r>
              <a:rPr lang="en-US" dirty="0"/>
              <a:t>(1% </a:t>
            </a:r>
            <a:r>
              <a:rPr lang="en-US" dirty="0" smtClean="0"/>
              <a:t>) with </a:t>
            </a:r>
            <a:r>
              <a:rPr lang="en-US" dirty="0"/>
              <a:t>symptomatic lichen </a:t>
            </a:r>
            <a:r>
              <a:rPr lang="en-US" dirty="0" err="1"/>
              <a:t>sclerosus</a:t>
            </a:r>
            <a:r>
              <a:rPr lang="en-US" dirty="0"/>
              <a:t> develop squamous </a:t>
            </a:r>
            <a:r>
              <a:rPr lang="en-US" dirty="0" smtClean="0"/>
              <a:t>cell carcinoma </a:t>
            </a:r>
            <a:r>
              <a:rPr lang="en-US" dirty="0"/>
              <a:t>of the vulva.</a:t>
            </a:r>
          </a:p>
        </p:txBody>
      </p:sp>
    </p:spTree>
    <p:extLst>
      <p:ext uri="{BB962C8B-B14F-4D97-AF65-F5344CB8AC3E}">
        <p14:creationId xmlns:p14="http://schemas.microsoft.com/office/powerpoint/2010/main" val="3144916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744" y="10540"/>
            <a:ext cx="9138255" cy="19062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Lichen </a:t>
            </a:r>
            <a:r>
              <a:rPr lang="en-US" dirty="0" err="1"/>
              <a:t>sclerosus</a:t>
            </a:r>
            <a:r>
              <a:rPr lang="en-US" dirty="0"/>
              <a:t> is characterized by thinning of the epidermis, disappearance of rete pegs, </a:t>
            </a:r>
            <a:r>
              <a:rPr lang="en-US" dirty="0" err="1"/>
              <a:t>hydropic</a:t>
            </a:r>
            <a:r>
              <a:rPr lang="en-US" dirty="0"/>
              <a:t> degeneration of the basal cells, dermal fibrosis, and a scant </a:t>
            </a:r>
            <a:r>
              <a:rPr lang="en-US" dirty="0" smtClean="0"/>
              <a:t>perivascular mononuclear </a:t>
            </a:r>
            <a:r>
              <a:rPr lang="en-US" dirty="0"/>
              <a:t>inflammatory cell </a:t>
            </a:r>
            <a:r>
              <a:rPr lang="en-US" dirty="0" smtClean="0"/>
              <a:t>infiltrate.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7829706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836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58" y="33657"/>
            <a:ext cx="7467600" cy="1143000"/>
          </a:xfrm>
        </p:spPr>
        <p:txBody>
          <a:bodyPr/>
          <a:lstStyle/>
          <a:p>
            <a:r>
              <a:rPr lang="en-US" dirty="0" smtClean="0"/>
              <a:t>2-Lichen </a:t>
            </a:r>
            <a:r>
              <a:rPr lang="en-US" dirty="0"/>
              <a:t>Simplex </a:t>
            </a:r>
            <a:r>
              <a:rPr lang="en-US" dirty="0" err="1"/>
              <a:t>Chronicus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1196752"/>
            <a:ext cx="8568952" cy="5061176"/>
          </a:xfrm>
        </p:spPr>
        <p:txBody>
          <a:bodyPr>
            <a:normAutofit/>
          </a:bodyPr>
          <a:lstStyle/>
          <a:p>
            <a:r>
              <a:rPr lang="en-US" dirty="0" smtClean="0"/>
              <a:t>Lichen simplex </a:t>
            </a:r>
            <a:r>
              <a:rPr lang="en-US" dirty="0" err="1" smtClean="0"/>
              <a:t>chronicus</a:t>
            </a:r>
            <a:r>
              <a:rPr lang="en-US" dirty="0" smtClean="0"/>
              <a:t> appears as white patches or plaques( an area of leukoplakia).</a:t>
            </a:r>
          </a:p>
          <a:p>
            <a:endParaRPr lang="en-US" dirty="0"/>
          </a:p>
          <a:p>
            <a:r>
              <a:rPr lang="en-US" dirty="0"/>
              <a:t>These nonspecific changes are a consequence of chronic irritation, often caused by pruritus related to an underlying inflammatory </a:t>
            </a:r>
            <a:r>
              <a:rPr lang="en-US" dirty="0" err="1"/>
              <a:t>dermatosis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With isolated </a:t>
            </a:r>
            <a:r>
              <a:rPr lang="en-US" dirty="0"/>
              <a:t>lesions, no increased predisposition to cancer </a:t>
            </a:r>
            <a:r>
              <a:rPr lang="en-US" dirty="0" smtClean="0"/>
              <a:t>has been </a:t>
            </a:r>
            <a:r>
              <a:rPr lang="en-US" dirty="0"/>
              <a:t>found, but lichen simplex </a:t>
            </a:r>
            <a:r>
              <a:rPr lang="en-US" dirty="0" err="1"/>
              <a:t>chronicus</a:t>
            </a:r>
            <a:r>
              <a:rPr lang="en-US" dirty="0"/>
              <a:t> often is </a:t>
            </a:r>
            <a:r>
              <a:rPr lang="en-US" dirty="0" smtClean="0"/>
              <a:t>present at </a:t>
            </a:r>
            <a:r>
              <a:rPr lang="en-US" dirty="0"/>
              <a:t>the margins of established vulvar cancer, raising </a:t>
            </a:r>
            <a:r>
              <a:rPr lang="en-US" dirty="0" smtClean="0"/>
              <a:t>the possibility </a:t>
            </a:r>
            <a:r>
              <a:rPr lang="en-US" dirty="0"/>
              <a:t>of an association with neoplastic disease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9528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0"/>
            <a:ext cx="8943256" cy="4873752"/>
          </a:xfrm>
        </p:spPr>
        <p:txBody>
          <a:bodyPr>
            <a:normAutofit/>
          </a:bodyPr>
          <a:lstStyle/>
          <a:p>
            <a:r>
              <a:rPr lang="en-US" sz="1800" dirty="0"/>
              <a:t>Lichen simplex </a:t>
            </a:r>
            <a:r>
              <a:rPr lang="en-US" sz="1800" dirty="0" err="1"/>
              <a:t>chronicus</a:t>
            </a:r>
            <a:r>
              <a:rPr lang="en-US" sz="1800" dirty="0"/>
              <a:t> is marked by epithelial </a:t>
            </a:r>
            <a:r>
              <a:rPr lang="en-US" sz="1800" dirty="0" smtClean="0"/>
              <a:t>thickening (</a:t>
            </a:r>
            <a:r>
              <a:rPr lang="en-US" sz="1800" dirty="0"/>
              <a:t>particularly of the stratum </a:t>
            </a:r>
            <a:r>
              <a:rPr lang="en-US" sz="1800" dirty="0" err="1"/>
              <a:t>granulosum</a:t>
            </a:r>
            <a:r>
              <a:rPr lang="en-US" sz="1800" dirty="0"/>
              <a:t>) and hyperkeratosis</a:t>
            </a:r>
            <a:r>
              <a:rPr lang="en-US" sz="1800" dirty="0" smtClean="0"/>
              <a:t>. Increased </a:t>
            </a:r>
            <a:r>
              <a:rPr lang="en-US" sz="1800" dirty="0"/>
              <a:t>mitotic activity is seen in the basal </a:t>
            </a:r>
            <a:r>
              <a:rPr lang="en-US" sz="1800" dirty="0" smtClean="0"/>
              <a:t>and </a:t>
            </a:r>
            <a:r>
              <a:rPr lang="en-US" sz="1800" dirty="0" err="1" smtClean="0"/>
              <a:t>suprabasal</a:t>
            </a:r>
            <a:r>
              <a:rPr lang="en-US" sz="1800" dirty="0" smtClean="0"/>
              <a:t> </a:t>
            </a:r>
            <a:r>
              <a:rPr lang="en-US" sz="1800" dirty="0"/>
              <a:t>layers; however, there is no epithelial </a:t>
            </a:r>
            <a:r>
              <a:rPr lang="en-US" sz="1800" dirty="0" err="1" smtClean="0"/>
              <a:t>atypia</a:t>
            </a:r>
            <a:r>
              <a:rPr lang="en-US" sz="1800" dirty="0" smtClean="0"/>
              <a:t>. </a:t>
            </a:r>
            <a:r>
              <a:rPr lang="en-US" sz="1800" dirty="0" err="1" smtClean="0"/>
              <a:t>Leukocytic</a:t>
            </a:r>
            <a:r>
              <a:rPr lang="en-US" sz="1800" dirty="0" smtClean="0"/>
              <a:t> </a:t>
            </a:r>
            <a:r>
              <a:rPr lang="en-US" sz="1800" dirty="0"/>
              <a:t>infiltration of the dermis is </a:t>
            </a:r>
            <a:r>
              <a:rPr lang="en-US" sz="1800" dirty="0" smtClean="0"/>
              <a:t>sometimes pronounced</a:t>
            </a:r>
            <a:r>
              <a:rPr lang="en-US" sz="1800" dirty="0"/>
              <a:t>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90" y="1844824"/>
            <a:ext cx="8162925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2980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467600" cy="1143000"/>
          </a:xfrm>
        </p:spPr>
        <p:txBody>
          <a:bodyPr/>
          <a:lstStyle/>
          <a:p>
            <a:r>
              <a:rPr lang="en-US" dirty="0" err="1"/>
              <a:t>Condylomas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836712"/>
            <a:ext cx="8964488" cy="5637240"/>
          </a:xfrm>
        </p:spPr>
        <p:txBody>
          <a:bodyPr>
            <a:normAutofit fontScale="77500" lnSpcReduction="20000"/>
          </a:bodyPr>
          <a:lstStyle/>
          <a:p>
            <a:r>
              <a:rPr lang="en-US" i="1" dirty="0" err="1" smtClean="0"/>
              <a:t>Condyloma</a:t>
            </a:r>
            <a:r>
              <a:rPr lang="en-US" i="1" dirty="0" smtClean="0"/>
              <a:t> </a:t>
            </a:r>
            <a:r>
              <a:rPr lang="en-US" dirty="0"/>
              <a:t>is the name given to any warty lesion of </a:t>
            </a:r>
            <a:r>
              <a:rPr lang="en-US" dirty="0" smtClean="0"/>
              <a:t>the vulva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Most </a:t>
            </a:r>
            <a:r>
              <a:rPr lang="en-US" dirty="0"/>
              <a:t>such lesions can be assigned to one of </a:t>
            </a:r>
            <a:r>
              <a:rPr lang="en-US" dirty="0" smtClean="0"/>
              <a:t>two distinctive </a:t>
            </a:r>
            <a:r>
              <a:rPr lang="en-US" dirty="0"/>
              <a:t>forms. </a:t>
            </a:r>
            <a:endParaRPr lang="en-US" dirty="0" smtClean="0"/>
          </a:p>
          <a:p>
            <a:pPr marL="0" indent="0">
              <a:buNone/>
            </a:pPr>
            <a:r>
              <a:rPr lang="en-US" i="1" dirty="0" smtClean="0"/>
              <a:t>1.Condylomata </a:t>
            </a:r>
            <a:r>
              <a:rPr lang="en-US" i="1" dirty="0" err="1"/>
              <a:t>lata</a:t>
            </a:r>
            <a:r>
              <a:rPr lang="en-US" i="1" dirty="0"/>
              <a:t>, </a:t>
            </a:r>
            <a:r>
              <a:rPr lang="en-US" dirty="0"/>
              <a:t>not commonly </a:t>
            </a:r>
            <a:r>
              <a:rPr lang="en-US" dirty="0" smtClean="0"/>
              <a:t>seen today</a:t>
            </a:r>
            <a:r>
              <a:rPr lang="en-US" dirty="0"/>
              <a:t>, are flat, moist, minimally elevated lesions that </a:t>
            </a:r>
            <a:r>
              <a:rPr lang="en-US" dirty="0" smtClean="0"/>
              <a:t>occur in </a:t>
            </a:r>
            <a:r>
              <a:rPr lang="en-US" dirty="0"/>
              <a:t>secondary </a:t>
            </a:r>
            <a:r>
              <a:rPr lang="en-US" dirty="0" smtClean="0"/>
              <a:t>syphilis.</a:t>
            </a:r>
          </a:p>
          <a:p>
            <a:pPr marL="0" indent="0">
              <a:buNone/>
            </a:pPr>
            <a:r>
              <a:rPr lang="en-US" dirty="0" smtClean="0"/>
              <a:t>2- The </a:t>
            </a:r>
            <a:r>
              <a:rPr lang="en-US" dirty="0"/>
              <a:t>more common </a:t>
            </a:r>
            <a:r>
              <a:rPr lang="en-US" i="1" dirty="0" err="1" smtClean="0"/>
              <a:t>condylomata</a:t>
            </a:r>
            <a:r>
              <a:rPr lang="en-US" i="1" dirty="0" smtClean="0"/>
              <a:t> </a:t>
            </a:r>
            <a:r>
              <a:rPr lang="en-US" i="1" dirty="0" err="1" smtClean="0"/>
              <a:t>acuminata</a:t>
            </a:r>
            <a:r>
              <a:rPr lang="en-US" i="1" dirty="0" smtClean="0"/>
              <a:t> </a:t>
            </a:r>
            <a:r>
              <a:rPr lang="en-US" dirty="0"/>
              <a:t>may be papillary and distinctly </a:t>
            </a:r>
            <a:r>
              <a:rPr lang="en-US" dirty="0" smtClean="0"/>
              <a:t>elevated or </a:t>
            </a:r>
            <a:r>
              <a:rPr lang="en-US" dirty="0"/>
              <a:t>somewhat flat and </a:t>
            </a:r>
            <a:r>
              <a:rPr lang="en-US" dirty="0" err="1"/>
              <a:t>rugose</a:t>
            </a:r>
            <a:r>
              <a:rPr lang="en-US" dirty="0"/>
              <a:t>.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They </a:t>
            </a:r>
            <a:r>
              <a:rPr lang="en-US" dirty="0"/>
              <a:t>can occur anywhere </a:t>
            </a:r>
            <a:r>
              <a:rPr lang="en-US" dirty="0" smtClean="0"/>
              <a:t>on the </a:t>
            </a:r>
            <a:r>
              <a:rPr lang="en-US" dirty="0" err="1"/>
              <a:t>anogenital</a:t>
            </a:r>
            <a:r>
              <a:rPr lang="en-US" dirty="0"/>
              <a:t> surface, sometimes as single but more </a:t>
            </a:r>
            <a:r>
              <a:rPr lang="en-US" dirty="0" smtClean="0"/>
              <a:t>often as </a:t>
            </a:r>
            <a:r>
              <a:rPr lang="en-US" dirty="0"/>
              <a:t>multiple lesions.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When </a:t>
            </a:r>
            <a:r>
              <a:rPr lang="en-US" dirty="0"/>
              <a:t>located on the vulva, they </a:t>
            </a:r>
            <a:r>
              <a:rPr lang="en-US" dirty="0" smtClean="0"/>
              <a:t>range from </a:t>
            </a:r>
            <a:r>
              <a:rPr lang="en-US" dirty="0"/>
              <a:t>a few millimeters to many centimeters in </a:t>
            </a:r>
            <a:r>
              <a:rPr lang="en-US" dirty="0" smtClean="0"/>
              <a:t>diameter and </a:t>
            </a:r>
            <a:r>
              <a:rPr lang="en-US" dirty="0"/>
              <a:t>are red-pink to </a:t>
            </a:r>
            <a:r>
              <a:rPr lang="en-US" dirty="0" smtClean="0"/>
              <a:t>pink-brown. </a:t>
            </a:r>
          </a:p>
          <a:p>
            <a:endParaRPr lang="en-US" dirty="0" smtClean="0"/>
          </a:p>
          <a:p>
            <a:r>
              <a:rPr lang="en-US" dirty="0" smtClean="0"/>
              <a:t>Indeed</a:t>
            </a:r>
            <a:r>
              <a:rPr lang="en-US" dirty="0"/>
              <a:t>, </a:t>
            </a:r>
            <a:r>
              <a:rPr lang="en-US" dirty="0" err="1"/>
              <a:t>condylomata</a:t>
            </a:r>
            <a:r>
              <a:rPr lang="en-US" dirty="0"/>
              <a:t> </a:t>
            </a:r>
            <a:r>
              <a:rPr lang="en-US" dirty="0" err="1"/>
              <a:t>acuminata</a:t>
            </a:r>
            <a:r>
              <a:rPr lang="en-US" dirty="0"/>
              <a:t> are strongly </a:t>
            </a:r>
            <a:r>
              <a:rPr lang="en-US" dirty="0" smtClean="0"/>
              <a:t>associated with </a:t>
            </a:r>
            <a:r>
              <a:rPr lang="en-US" dirty="0"/>
              <a:t>HPV subtypes </a:t>
            </a:r>
            <a:r>
              <a:rPr lang="en-US" b="1" dirty="0">
                <a:solidFill>
                  <a:srgbClr val="FF0000"/>
                </a:solidFill>
              </a:rPr>
              <a:t>6 and 11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HPV </a:t>
            </a:r>
            <a:r>
              <a:rPr lang="en-US" dirty="0"/>
              <a:t>6 and 11 infections carry a </a:t>
            </a:r>
            <a:r>
              <a:rPr lang="en-US" dirty="0" smtClean="0"/>
              <a:t>low risk </a:t>
            </a:r>
            <a:r>
              <a:rPr lang="en-US" dirty="0"/>
              <a:t>of malignant transformation, and hence, vulvar </a:t>
            </a:r>
            <a:r>
              <a:rPr lang="en-US" dirty="0" err="1" smtClean="0"/>
              <a:t>condylomas</a:t>
            </a:r>
            <a:r>
              <a:rPr lang="en-US" dirty="0" smtClean="0"/>
              <a:t> do </a:t>
            </a:r>
            <a:r>
              <a:rPr lang="en-US" dirty="0"/>
              <a:t>not commonly progress to cancer.</a:t>
            </a:r>
          </a:p>
        </p:txBody>
      </p:sp>
    </p:spTree>
    <p:extLst>
      <p:ext uri="{BB962C8B-B14F-4D97-AF65-F5344CB8AC3E}">
        <p14:creationId xmlns:p14="http://schemas.microsoft.com/office/powerpoint/2010/main" val="789307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51392"/>
            <a:ext cx="9144000" cy="647395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On histologic examination, the characteristic cellular feature is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koilocytosis</a:t>
            </a:r>
            <a:r>
              <a:rPr lang="en-US" dirty="0"/>
              <a:t>, a </a:t>
            </a:r>
            <a:r>
              <a:rPr lang="en-US" dirty="0" err="1"/>
              <a:t>cytopathic</a:t>
            </a:r>
            <a:r>
              <a:rPr lang="en-US" dirty="0"/>
              <a:t> change characterized by </a:t>
            </a:r>
            <a:r>
              <a:rPr lang="en-US" dirty="0" err="1"/>
              <a:t>perinuclear</a:t>
            </a:r>
            <a:r>
              <a:rPr lang="en-US" dirty="0"/>
              <a:t> cytoplasmic vacuolization and wrinkled nuclear contours that</a:t>
            </a:r>
          </a:p>
          <a:p>
            <a:pPr marL="0" indent="0">
              <a:buNone/>
            </a:pPr>
            <a:r>
              <a:rPr lang="en-US" dirty="0"/>
              <a:t>is a hallmark of HPV.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88840"/>
            <a:ext cx="3876675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219" y="2204864"/>
            <a:ext cx="405765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3624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B27F43C3424F14B9B09E11064185262" ma:contentTypeVersion="2" ma:contentTypeDescription="Create a new document." ma:contentTypeScope="" ma:versionID="8778982535be8039c0c0b016c741dd98">
  <xsd:schema xmlns:xsd="http://www.w3.org/2001/XMLSchema" xmlns:xs="http://www.w3.org/2001/XMLSchema" xmlns:p="http://schemas.microsoft.com/office/2006/metadata/properties" xmlns:ns2="cfb739ad-8775-4f5f-a2cf-07c24ded535e" targetNamespace="http://schemas.microsoft.com/office/2006/metadata/properties" ma:root="true" ma:fieldsID="38f23c1e3c74877df0cf7dbc76035582" ns2:_="">
    <xsd:import namespace="cfb739ad-8775-4f5f-a2cf-07c24ded535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b739ad-8775-4f5f-a2cf-07c24ded535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BAE64DB-E147-4C45-86B9-711DB51ED263}"/>
</file>

<file path=customXml/itemProps2.xml><?xml version="1.0" encoding="utf-8"?>
<ds:datastoreItem xmlns:ds="http://schemas.openxmlformats.org/officeDocument/2006/customXml" ds:itemID="{04DF05C8-40A3-40B7-BBFB-D947DDB40BDD}"/>
</file>

<file path=customXml/itemProps3.xml><?xml version="1.0" encoding="utf-8"?>
<ds:datastoreItem xmlns:ds="http://schemas.openxmlformats.org/officeDocument/2006/customXml" ds:itemID="{4A5CF58C-618E-469B-9F3C-CB12D1A164BE}"/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255</TotalTime>
  <Words>1760</Words>
  <Application>Microsoft Office PowerPoint</Application>
  <PresentationFormat>On-screen Show (4:3)</PresentationFormat>
  <Paragraphs>127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Oriel</vt:lpstr>
      <vt:lpstr>Female Genital System, Lecture1  Vulva and Vagina</vt:lpstr>
      <vt:lpstr>  Vulva</vt:lpstr>
      <vt:lpstr>VULVITIS</vt:lpstr>
      <vt:lpstr>NON-NEOPLASTIC EPITHELIAL DISORDERS</vt:lpstr>
      <vt:lpstr>PowerPoint Presentation</vt:lpstr>
      <vt:lpstr>2-Lichen Simplex Chronicus</vt:lpstr>
      <vt:lpstr>PowerPoint Presentation</vt:lpstr>
      <vt:lpstr>Condylomas </vt:lpstr>
      <vt:lpstr>PowerPoint Presentation</vt:lpstr>
      <vt:lpstr>PowerPoint Presentation</vt:lpstr>
      <vt:lpstr>Carcinoma of the Vulva </vt:lpstr>
      <vt:lpstr>PowerPoint Presentation</vt:lpstr>
      <vt:lpstr>PowerPoint Presentation</vt:lpstr>
      <vt:lpstr>Extramammary Paget Disease</vt:lpstr>
      <vt:lpstr>PowerPoint Presentation</vt:lpstr>
      <vt:lpstr>  Vagina</vt:lpstr>
      <vt:lpstr>PowerPoint Presentation</vt:lpstr>
      <vt:lpstr>VAGINITIS</vt:lpstr>
      <vt:lpstr>MALIGNANT NEOPLASMS</vt:lpstr>
      <vt:lpstr>Clear Cell Adenocarcinoma </vt:lpstr>
      <vt:lpstr>Sarcoma Botryoides </vt:lpstr>
      <vt:lpstr>The grape-like configuration of Botryoid Embryonal Rhabdomyosarcoma of Vagina. is characteristic.</vt:lpstr>
      <vt:lpstr>PowerPoint Presentation</vt:lpstr>
      <vt:lpstr>PowerPoint Presentation</vt:lpstr>
      <vt:lpstr>THANK YOU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Toshiba</dc:creator>
  <cp:lastModifiedBy>Toshiba</cp:lastModifiedBy>
  <cp:revision>24</cp:revision>
  <dcterms:created xsi:type="dcterms:W3CDTF">2020-03-15T18:10:41Z</dcterms:created>
  <dcterms:modified xsi:type="dcterms:W3CDTF">2021-04-28T11:03:38Z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0x0101007B27F43C3424F14B9B09E11064185262</vt:lpwstr>
  </property>
</Properties>
</file>