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8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79A7FA-D876-418F-BDBF-A9852C1AFB02}" type="datetimeFigureOut">
              <a:rPr lang="ar-JO" smtClean="0"/>
              <a:t>02/03/1445</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E8DB4F-DC12-4A40-ADC1-6ABF71D12E37}" type="slidenum">
              <a:rPr lang="ar-JO" smtClean="0"/>
              <a:t>‹#›</a:t>
            </a:fld>
            <a:endParaRPr lang="ar-JO"/>
          </a:p>
        </p:txBody>
      </p:sp>
    </p:spTree>
    <p:extLst>
      <p:ext uri="{BB962C8B-B14F-4D97-AF65-F5344CB8AC3E}">
        <p14:creationId xmlns:p14="http://schemas.microsoft.com/office/powerpoint/2010/main" val="11031937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JO" dirty="0"/>
          </a:p>
        </p:txBody>
      </p:sp>
      <p:sp>
        <p:nvSpPr>
          <p:cNvPr id="4" name="عنصر نائب لرقم الشريحة 3"/>
          <p:cNvSpPr>
            <a:spLocks noGrp="1"/>
          </p:cNvSpPr>
          <p:nvPr>
            <p:ph type="sldNum" sz="quarter" idx="10"/>
          </p:nvPr>
        </p:nvSpPr>
        <p:spPr/>
        <p:txBody>
          <a:bodyPr/>
          <a:lstStyle/>
          <a:p>
            <a:fld id="{CBE8DB4F-DC12-4A40-ADC1-6ABF71D12E37}" type="slidenum">
              <a:rPr lang="ar-JO" smtClean="0"/>
              <a:t>8</a:t>
            </a:fld>
            <a:endParaRPr lang="ar-JO"/>
          </a:p>
        </p:txBody>
      </p:sp>
    </p:spTree>
    <p:extLst>
      <p:ext uri="{BB962C8B-B14F-4D97-AF65-F5344CB8AC3E}">
        <p14:creationId xmlns:p14="http://schemas.microsoft.com/office/powerpoint/2010/main" val="3161602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رابط مستقيم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ar-SA"/>
              <a:t>انقر لتحرير نمط العنوان الرئيسي</a:t>
            </a:r>
            <a:endParaRPr kumimoji="0" lang="en-US"/>
          </a:p>
        </p:txBody>
      </p:sp>
      <p:sp>
        <p:nvSpPr>
          <p:cNvPr id="25" name="عنوان فرعي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E14CC5-5092-4F43-BE3B-528A3CF97F85}" type="datetimeFigureOut">
              <a:rPr lang="ar-JO" smtClean="0"/>
              <a:t>02/03/1445</a:t>
            </a:fld>
            <a:endParaRPr lang="ar-JO"/>
          </a:p>
        </p:txBody>
      </p:sp>
      <p:sp>
        <p:nvSpPr>
          <p:cNvPr id="18" name="عنصر نائب للتذييل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ar-JO"/>
          </a:p>
        </p:txBody>
      </p:sp>
      <p:sp>
        <p:nvSpPr>
          <p:cNvPr id="29" name="عنصر نائب لرقم الشريحة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3F012DC-57CA-44E5-BC91-021CAEB06B2B}" type="slidenum">
              <a:rPr lang="ar-JO" smtClean="0"/>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BE14CC5-5092-4F43-BE3B-528A3CF97F85}" type="datetimeFigureOut">
              <a:rPr lang="ar-JO" smtClean="0"/>
              <a:t>02/03/1445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274956"/>
            <a:ext cx="1524000" cy="5851525"/>
          </a:xfrm>
        </p:spPr>
        <p:txBody>
          <a:bodyPr vert="eaVert" ancho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3"/>
            <a:ext cx="60198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a:xfrm>
            <a:off x="4242816" y="6557946"/>
            <a:ext cx="2002464" cy="226902"/>
          </a:xfrm>
        </p:spPr>
        <p:txBody>
          <a:bodyPr/>
          <a:lstStyle/>
          <a:p>
            <a:fld id="{0BE14CC5-5092-4F43-BE3B-528A3CF97F85}" type="datetimeFigureOut">
              <a:rPr lang="ar-JO" smtClean="0"/>
              <a:t>02/03/1445</a:t>
            </a:fld>
            <a:endParaRPr lang="ar-JO"/>
          </a:p>
        </p:txBody>
      </p:sp>
      <p:sp>
        <p:nvSpPr>
          <p:cNvPr id="5" name="عنصر نائب للتذييل 4"/>
          <p:cNvSpPr>
            <a:spLocks noGrp="1"/>
          </p:cNvSpPr>
          <p:nvPr>
            <p:ph type="ftr" sz="quarter" idx="11"/>
          </p:nvPr>
        </p:nvSpPr>
        <p:spPr>
          <a:xfrm>
            <a:off x="457200" y="6556248"/>
            <a:ext cx="3657600" cy="228600"/>
          </a:xfrm>
        </p:spPr>
        <p:txBody>
          <a:bodyPr/>
          <a:lstStyle/>
          <a:p>
            <a:endParaRPr lang="ar-JO"/>
          </a:p>
        </p:txBody>
      </p:sp>
      <p:sp>
        <p:nvSpPr>
          <p:cNvPr id="6" name="عنصر نائب لرقم الشريحة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3F012DC-57CA-44E5-BC91-021CAEB06B2B}"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0BE14CC5-5092-4F43-BE3B-528A3CF97F85}" type="datetimeFigureOut">
              <a:rPr lang="ar-JO" smtClean="0"/>
              <a:t>02/03/1445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0BE14CC5-5092-4F43-BE3B-528A3CF97F85}" type="datetimeFigureOut">
              <a:rPr lang="ar-JO" smtClean="0"/>
              <a:t>02/03/1445</a:t>
            </a:fld>
            <a:endParaRPr lang="ar-JO"/>
          </a:p>
        </p:txBody>
      </p:sp>
      <p:sp>
        <p:nvSpPr>
          <p:cNvPr id="5" name="عنصر نائب للتذييل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ar-JO"/>
          </a:p>
        </p:txBody>
      </p:sp>
      <p:sp>
        <p:nvSpPr>
          <p:cNvPr id="6" name="عنصر نائب لرقم الشريحة 5"/>
          <p:cNvSpPr>
            <a:spLocks noGrp="1"/>
          </p:cNvSpPr>
          <p:nvPr>
            <p:ph type="sldNum" sz="quarter" idx="12"/>
          </p:nvPr>
        </p:nvSpPr>
        <p:spPr>
          <a:xfrm>
            <a:off x="6733952" y="6555112"/>
            <a:ext cx="588336" cy="228600"/>
          </a:xfrm>
        </p:spPr>
        <p:txBody>
          <a:bodyPr/>
          <a:lstStyle/>
          <a:p>
            <a:fld id="{53F012DC-57CA-44E5-BC91-021CAEB06B2B}" type="slidenum">
              <a:rPr lang="ar-JO" smtClean="0"/>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0BE14CC5-5092-4F43-BE3B-528A3CF97F85}" type="datetimeFigureOut">
              <a:rPr lang="ar-JO" smtClean="0"/>
              <a:t>02/03/1445</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nchor="b"/>
          <a:lstStyle>
            <a:lvl1pPr>
              <a:defRPr/>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0BE14CC5-5092-4F43-BE3B-528A3CF97F85}" type="datetimeFigureOut">
              <a:rPr lang="ar-JO" smtClean="0"/>
              <a:t>02/03/1445</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42048" cy="1143000"/>
          </a:xfrm>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0BE14CC5-5092-4F43-BE3B-528A3CF97F85}" type="datetimeFigureOut">
              <a:rPr lang="ar-JO" smtClean="0"/>
              <a:t>02/03/1445</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0BE14CC5-5092-4F43-BE3B-528A3CF97F85}" type="datetimeFigureOut">
              <a:rPr lang="ar-JO" smtClean="0"/>
              <a:t>02/03/1445</a:t>
            </a:fld>
            <a:endParaRPr lang="ar-JO"/>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ar-JO"/>
          </a:p>
        </p:txBody>
      </p:sp>
      <p:sp>
        <p:nvSpPr>
          <p:cNvPr id="4" name="عنصر نائب لرقم الشريحة 3"/>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0BE14CC5-5092-4F43-BE3B-528A3CF97F85}" type="datetimeFigureOut">
              <a:rPr lang="ar-JO" smtClean="0"/>
              <a:t>02/03/1445</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53F012DC-57CA-44E5-BC91-021CAEB06B2B}" type="slidenum">
              <a:rPr lang="ar-JO" smtClean="0"/>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مستطيل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5389099"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a:t>انقر لتحرير نمط العنوان الرئيسي</a:t>
            </a:r>
            <a:endParaRPr kumimoji="0" lang="en-US" dirty="0"/>
          </a:p>
        </p:txBody>
      </p:sp>
      <p:sp>
        <p:nvSpPr>
          <p:cNvPr id="4" name="عنصر نائب للنص 3"/>
          <p:cNvSpPr>
            <a:spLocks noGrp="1"/>
          </p:cNvSpPr>
          <p:nvPr>
            <p:ph type="body" sz="half" idx="2"/>
          </p:nvPr>
        </p:nvSpPr>
        <p:spPr>
          <a:xfrm>
            <a:off x="5389099"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0BE14CC5-5092-4F43-BE3B-528A3CF97F85}" type="datetimeFigureOut">
              <a:rPr lang="ar-JO" smtClean="0"/>
              <a:t>02/03/1445</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53F012DC-57CA-44E5-BC91-021CAEB06B2B}" type="slidenum">
              <a:rPr lang="ar-JO" smtClean="0"/>
              <a:t>‹#›</a:t>
            </a:fld>
            <a:endParaRPr lang="ar-JO"/>
          </a:p>
        </p:txBody>
      </p:sp>
      <p:sp>
        <p:nvSpPr>
          <p:cNvPr id="10" name="عنصر نائب للصورة 9"/>
          <p:cNvSpPr>
            <a:spLocks noGrp="1"/>
          </p:cNvSpPr>
          <p:nvPr>
            <p:ph type="pic" idx="1"/>
          </p:nvPr>
        </p:nvSpPr>
        <p:spPr>
          <a:xfrm>
            <a:off x="663683"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عنوان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ar-SA"/>
              <a:t>انقر لتحرير نمط العنوان الرئيسي</a:t>
            </a:r>
            <a:endParaRPr kumimoji="0" lang="en-US"/>
          </a:p>
        </p:txBody>
      </p:sp>
      <p:sp>
        <p:nvSpPr>
          <p:cNvPr id="31" name="عنصر نائب للنص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27" name="عنصر نائب للتاريخ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E14CC5-5092-4F43-BE3B-528A3CF97F85}" type="datetimeFigureOut">
              <a:rPr lang="ar-JO" smtClean="0"/>
              <a:t>02/03/1445</a:t>
            </a:fld>
            <a:endParaRPr lang="ar-JO"/>
          </a:p>
        </p:txBody>
      </p:sp>
      <p:sp>
        <p:nvSpPr>
          <p:cNvPr id="4" name="عنصر نائب للتذييل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JO"/>
          </a:p>
        </p:txBody>
      </p:sp>
      <p:sp>
        <p:nvSpPr>
          <p:cNvPr id="16" name="عنصر نائب لرقم الشريحة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3F012DC-57CA-44E5-BC91-021CAEB06B2B}" type="slidenum">
              <a:rPr lang="ar-JO" smtClean="0"/>
              <a:t>‹#›</a:t>
            </a:fld>
            <a:endParaRPr lang="ar-J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987824" y="260648"/>
            <a:ext cx="5976664" cy="951384"/>
          </a:xfrm>
        </p:spPr>
        <p:txBody>
          <a:bodyPr/>
          <a:lstStyle/>
          <a:p>
            <a:r>
              <a:rPr lang="ar-JO" dirty="0">
                <a:latin typeface="Andalus" pitchFamily="18" charset="-78"/>
                <a:cs typeface="Andalus" pitchFamily="18" charset="-78"/>
              </a:rPr>
              <a:t>       </a:t>
            </a:r>
            <a:r>
              <a:rPr lang="ar-JO" sz="5400" dirty="0">
                <a:latin typeface="Andalus" pitchFamily="18" charset="-78"/>
                <a:cs typeface="Andalus" pitchFamily="18" charset="-78"/>
              </a:rPr>
              <a:t>بسم الله الرحمن الرحيم</a:t>
            </a:r>
          </a:p>
        </p:txBody>
      </p:sp>
      <p:sp>
        <p:nvSpPr>
          <p:cNvPr id="3" name="عنوان فرعي 2"/>
          <p:cNvSpPr>
            <a:spLocks noGrp="1"/>
          </p:cNvSpPr>
          <p:nvPr>
            <p:ph type="subTitle" idx="1"/>
          </p:nvPr>
        </p:nvSpPr>
        <p:spPr>
          <a:xfrm>
            <a:off x="3399424" y="2420888"/>
            <a:ext cx="5114779" cy="1101248"/>
          </a:xfrm>
        </p:spPr>
        <p:txBody>
          <a:bodyPr>
            <a:normAutofit/>
          </a:bodyPr>
          <a:lstStyle/>
          <a:p>
            <a:pPr algn="ctr"/>
            <a:r>
              <a:rPr lang="en-US" sz="4400" dirty="0">
                <a:latin typeface="Broadway" pitchFamily="82" charset="0"/>
              </a:rPr>
              <a:t>Open fracture</a:t>
            </a:r>
            <a:endParaRPr lang="ar-JO" sz="4400" dirty="0">
              <a:latin typeface="Broadway" pitchFamily="82" charset="0"/>
            </a:endParaRPr>
          </a:p>
        </p:txBody>
      </p:sp>
      <p:sp>
        <p:nvSpPr>
          <p:cNvPr id="4" name="مستطيل 3"/>
          <p:cNvSpPr/>
          <p:nvPr/>
        </p:nvSpPr>
        <p:spPr>
          <a:xfrm>
            <a:off x="2771800" y="3429000"/>
            <a:ext cx="5760640" cy="1200329"/>
          </a:xfrm>
          <a:prstGeom prst="rect">
            <a:avLst/>
          </a:prstGeom>
        </p:spPr>
        <p:txBody>
          <a:bodyPr wrap="square">
            <a:spAutoFit/>
          </a:bodyPr>
          <a:lstStyle/>
          <a:p>
            <a:pPr algn="l"/>
            <a:r>
              <a:rPr lang="en-US" sz="3600" b="1" dirty="0">
                <a:solidFill>
                  <a:schemeClr val="bg1"/>
                </a:solidFill>
                <a:latin typeface="Britannic Bold" pitchFamily="34" charset="0"/>
              </a:rPr>
              <a:t>Done by :</a:t>
            </a:r>
          </a:p>
          <a:p>
            <a:pPr algn="l"/>
            <a:r>
              <a:rPr lang="en-US" sz="3600" dirty="0" err="1">
                <a:solidFill>
                  <a:schemeClr val="bg1"/>
                </a:solidFill>
                <a:latin typeface="Andalus" pitchFamily="18" charset="-78"/>
                <a:cs typeface="Andalus" pitchFamily="18" charset="-78"/>
              </a:rPr>
              <a:t>Shahed</a:t>
            </a:r>
            <a:r>
              <a:rPr lang="en-US" sz="3600" dirty="0">
                <a:solidFill>
                  <a:schemeClr val="bg1"/>
                </a:solidFill>
                <a:latin typeface="Andalus" pitchFamily="18" charset="-78"/>
                <a:cs typeface="Andalus" pitchFamily="18" charset="-78"/>
              </a:rPr>
              <a:t> </a:t>
            </a:r>
            <a:r>
              <a:rPr lang="en-US" sz="3600" dirty="0" err="1">
                <a:solidFill>
                  <a:schemeClr val="bg1"/>
                </a:solidFill>
                <a:latin typeface="Andalus" pitchFamily="18" charset="-78"/>
                <a:cs typeface="Andalus" pitchFamily="18" charset="-78"/>
              </a:rPr>
              <a:t>awad</a:t>
            </a:r>
            <a:r>
              <a:rPr lang="en-US" sz="3600" dirty="0">
                <a:solidFill>
                  <a:schemeClr val="bg1"/>
                </a:solidFill>
                <a:latin typeface="Andalus" pitchFamily="18" charset="-78"/>
                <a:cs typeface="Andalus" pitchFamily="18" charset="-78"/>
              </a:rPr>
              <a:t> </a:t>
            </a:r>
            <a:r>
              <a:rPr lang="en-US" sz="3600" dirty="0" err="1">
                <a:solidFill>
                  <a:schemeClr val="bg1"/>
                </a:solidFill>
                <a:latin typeface="Andalus" pitchFamily="18" charset="-78"/>
                <a:cs typeface="Andalus" pitchFamily="18" charset="-78"/>
              </a:rPr>
              <a:t>alqatawneh</a:t>
            </a:r>
            <a:r>
              <a:rPr lang="en-US" sz="3600" dirty="0">
                <a:solidFill>
                  <a:schemeClr val="bg1"/>
                </a:solidFill>
                <a:latin typeface="Andalus" pitchFamily="18" charset="-78"/>
                <a:cs typeface="Andalus" pitchFamily="18" charset="-78"/>
              </a:rPr>
              <a:t> </a:t>
            </a:r>
          </a:p>
        </p:txBody>
      </p:sp>
      <p:sp>
        <p:nvSpPr>
          <p:cNvPr id="6" name="مستطيل 5"/>
          <p:cNvSpPr/>
          <p:nvPr/>
        </p:nvSpPr>
        <p:spPr>
          <a:xfrm>
            <a:off x="4211960" y="1484784"/>
            <a:ext cx="3121367" cy="523220"/>
          </a:xfrm>
          <a:prstGeom prst="rect">
            <a:avLst/>
          </a:prstGeom>
        </p:spPr>
        <p:txBody>
          <a:bodyPr wrap="none">
            <a:spAutoFit/>
          </a:bodyPr>
          <a:lstStyle/>
          <a:p>
            <a:r>
              <a:rPr lang="ar-JO" sz="2800" dirty="0">
                <a:solidFill>
                  <a:schemeClr val="bg1"/>
                </a:solidFill>
                <a:cs typeface="PT Bold Broken" pitchFamily="2" charset="-78"/>
              </a:rPr>
              <a:t>( وَقُلْ رَبِّ زِدْنِي عِلْمًا ) </a:t>
            </a: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4780870"/>
            <a:ext cx="1891514" cy="2077130"/>
          </a:xfrm>
          <a:prstGeom prst="rect">
            <a:avLst/>
          </a:prstGeom>
        </p:spPr>
      </p:pic>
    </p:spTree>
    <p:extLst>
      <p:ext uri="{BB962C8B-B14F-4D97-AF65-F5344CB8AC3E}">
        <p14:creationId xmlns:p14="http://schemas.microsoft.com/office/powerpoint/2010/main" val="223879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59632" y="260648"/>
            <a:ext cx="6408712" cy="523220"/>
          </a:xfrm>
          <a:prstGeom prst="rect">
            <a:avLst/>
          </a:prstGeom>
        </p:spPr>
        <p:txBody>
          <a:bodyPr wrap="square">
            <a:spAutoFit/>
          </a:bodyPr>
          <a:lstStyle/>
          <a:p>
            <a:r>
              <a:rPr lang="en-US" sz="2800" b="1" dirty="0">
                <a:solidFill>
                  <a:schemeClr val="tx2">
                    <a:lumMod val="75000"/>
                  </a:schemeClr>
                </a:solidFill>
              </a:rPr>
              <a:t>Treatment of More Complex Wounds</a:t>
            </a:r>
            <a:endParaRPr lang="ar-JO" sz="2800" b="1" dirty="0">
              <a:solidFill>
                <a:schemeClr val="tx2">
                  <a:lumMod val="75000"/>
                </a:schemeClr>
              </a:solidFill>
            </a:endParaRPr>
          </a:p>
        </p:txBody>
      </p:sp>
      <p:sp>
        <p:nvSpPr>
          <p:cNvPr id="5" name="مستطيل 4"/>
          <p:cNvSpPr/>
          <p:nvPr/>
        </p:nvSpPr>
        <p:spPr>
          <a:xfrm>
            <a:off x="0" y="1124744"/>
            <a:ext cx="4572000" cy="2031325"/>
          </a:xfrm>
          <a:prstGeom prst="rect">
            <a:avLst/>
          </a:prstGeom>
        </p:spPr>
        <p:txBody>
          <a:bodyPr>
            <a:spAutoFit/>
          </a:bodyPr>
          <a:lstStyle/>
          <a:p>
            <a:pPr algn="l"/>
            <a:r>
              <a:rPr lang="en-US" dirty="0"/>
              <a:t>Some open fractures have large wounds with extensive skin and soft tissue loss. These wounds are often too large to be closed. In this situation, the doctor will temporarily cover the wound to help decrease the risk of infection and promote healing.</a:t>
            </a:r>
          </a:p>
        </p:txBody>
      </p:sp>
      <p:sp>
        <p:nvSpPr>
          <p:cNvPr id="6" name="مستطيل 5"/>
          <p:cNvSpPr/>
          <p:nvPr/>
        </p:nvSpPr>
        <p:spPr>
          <a:xfrm>
            <a:off x="179512" y="3429000"/>
            <a:ext cx="4104456" cy="2862322"/>
          </a:xfrm>
          <a:prstGeom prst="rect">
            <a:avLst/>
          </a:prstGeom>
        </p:spPr>
        <p:txBody>
          <a:bodyPr wrap="square">
            <a:spAutoFit/>
          </a:bodyPr>
          <a:lstStyle/>
          <a:p>
            <a:pPr algn="l"/>
            <a:r>
              <a:rPr lang="en-US" dirty="0"/>
              <a:t>There are </a:t>
            </a:r>
            <a:r>
              <a:rPr lang="en-US" dirty="0">
                <a:solidFill>
                  <a:srgbClr val="FF0000"/>
                </a:solidFill>
              </a:rPr>
              <a:t>many types of dressings that can be used for temporary coverage</a:t>
            </a:r>
            <a:r>
              <a:rPr lang="en-US" dirty="0"/>
              <a:t> but, in many cases, a </a:t>
            </a:r>
            <a:r>
              <a:rPr lang="en-US" dirty="0">
                <a:solidFill>
                  <a:srgbClr val="FF0000"/>
                </a:solidFill>
              </a:rPr>
              <a:t>semipermeable dressing is used to seal the wound until it can be permanently closed. </a:t>
            </a:r>
            <a:r>
              <a:rPr lang="en-US" dirty="0"/>
              <a:t>Antibiotic beads are often placed into the wound before sealing </a:t>
            </a:r>
            <a:r>
              <a:rPr lang="en-US" dirty="0">
                <a:solidFill>
                  <a:srgbClr val="FF0000"/>
                </a:solidFill>
              </a:rPr>
              <a:t>to provide a high concentration of antibiotics directly to the injury.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754881"/>
            <a:ext cx="2474714" cy="322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499" y="3983489"/>
            <a:ext cx="2195819" cy="281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10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260648"/>
            <a:ext cx="3781809"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588233"/>
            <a:ext cx="4572000" cy="5078313"/>
          </a:xfrm>
          <a:prstGeom prst="rect">
            <a:avLst/>
          </a:prstGeom>
        </p:spPr>
        <p:txBody>
          <a:bodyPr>
            <a:spAutoFit/>
          </a:bodyPr>
          <a:lstStyle/>
          <a:p>
            <a:pPr algn="l"/>
            <a:r>
              <a:rPr lang="en-US" dirty="0"/>
              <a:t>After a period of time, a permanent technique will be used to close the wound. Permanent techniques for wound coverage include:</a:t>
            </a:r>
          </a:p>
          <a:p>
            <a:pPr algn="l"/>
            <a:r>
              <a:rPr lang="en-US" dirty="0">
                <a:solidFill>
                  <a:srgbClr val="FF0000"/>
                </a:solidFill>
              </a:rPr>
              <a:t>Skin graft</a:t>
            </a:r>
            <a:r>
              <a:rPr lang="en-US" dirty="0"/>
              <a:t>. If there is skin loss only, a piece of skin can be taken from another part of the body and used to cover the wound.</a:t>
            </a:r>
          </a:p>
          <a:p>
            <a:pPr algn="l"/>
            <a:r>
              <a:rPr lang="en-US" dirty="0">
                <a:solidFill>
                  <a:srgbClr val="FF0000"/>
                </a:solidFill>
              </a:rPr>
              <a:t>Local flap</a:t>
            </a:r>
            <a:r>
              <a:rPr lang="en-US" dirty="0"/>
              <a:t>. Muscle tissue from a nearby area in the same limb can be rotated into the wound to cover the defect. A skin graft may then be placed over the flap.</a:t>
            </a:r>
          </a:p>
          <a:p>
            <a:pPr algn="l"/>
            <a:r>
              <a:rPr lang="en-US" dirty="0"/>
              <a:t>Free flap. Tissue can be transferred from another part of the body, usually the back or abdomen. A free flap procedure is often done with a </a:t>
            </a:r>
            <a:r>
              <a:rPr lang="en-US" dirty="0" err="1"/>
              <a:t>microvascular</a:t>
            </a:r>
            <a:r>
              <a:rPr lang="en-US" dirty="0"/>
              <a:t> surgeon who can establish blood circulation to the flap.</a:t>
            </a:r>
          </a:p>
        </p:txBody>
      </p:sp>
    </p:spTree>
    <p:extLst>
      <p:ext uri="{BB962C8B-B14F-4D97-AF65-F5344CB8AC3E}">
        <p14:creationId xmlns:p14="http://schemas.microsoft.com/office/powerpoint/2010/main" val="139983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1450" y="65027"/>
            <a:ext cx="3510161"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628" y="260648"/>
            <a:ext cx="4788024" cy="2031325"/>
          </a:xfrm>
          <a:prstGeom prst="rect">
            <a:avLst/>
          </a:prstGeom>
        </p:spPr>
        <p:txBody>
          <a:bodyPr wrap="square">
            <a:spAutoFit/>
          </a:bodyPr>
          <a:lstStyle/>
          <a:p>
            <a:pPr algn="l"/>
            <a:r>
              <a:rPr lang="en-US" b="1" dirty="0">
                <a:solidFill>
                  <a:srgbClr val="FF0000"/>
                </a:solidFill>
              </a:rPr>
              <a:t>Infection</a:t>
            </a:r>
          </a:p>
          <a:p>
            <a:pPr algn="l"/>
            <a:r>
              <a:rPr lang="en-US" dirty="0"/>
              <a:t>Infection can occur early on during healing or much later after both the wound and fracture have healed. </a:t>
            </a:r>
          </a:p>
          <a:p>
            <a:pPr algn="l"/>
            <a:r>
              <a:rPr lang="en-US" dirty="0"/>
              <a:t>A bone infection can become chronic (osteomyelitis) and lead to further surgeries.</a:t>
            </a:r>
          </a:p>
        </p:txBody>
      </p:sp>
      <p:sp>
        <p:nvSpPr>
          <p:cNvPr id="5" name="مستطيل 4"/>
          <p:cNvSpPr/>
          <p:nvPr/>
        </p:nvSpPr>
        <p:spPr>
          <a:xfrm>
            <a:off x="36031" y="2708920"/>
            <a:ext cx="5796136" cy="3323987"/>
          </a:xfrm>
          <a:prstGeom prst="rect">
            <a:avLst/>
          </a:prstGeom>
        </p:spPr>
        <p:txBody>
          <a:bodyPr wrap="square">
            <a:spAutoFit/>
          </a:bodyPr>
          <a:lstStyle/>
          <a:p>
            <a:pPr algn="l"/>
            <a:r>
              <a:rPr lang="en-US" sz="1600" b="1" dirty="0">
                <a:solidFill>
                  <a:srgbClr val="FF0000"/>
                </a:solidFill>
              </a:rPr>
              <a:t>Nonunion</a:t>
            </a:r>
          </a:p>
          <a:p>
            <a:pPr algn="l"/>
            <a:r>
              <a:rPr lang="en-US" sz="1600" dirty="0"/>
              <a:t>Some open fractures may have difficulty healing because of damage to the blood supply around the bone at the time of injury. If the bone does not heal, further surgery, including bone grafting to the fracture site and repeat internal fixation, may be necessary.</a:t>
            </a:r>
          </a:p>
          <a:p>
            <a:pPr algn="l"/>
            <a:endParaRPr lang="en-US" sz="1600" dirty="0"/>
          </a:p>
          <a:p>
            <a:pPr algn="l"/>
            <a:r>
              <a:rPr lang="en-US" sz="1600" b="1" dirty="0">
                <a:solidFill>
                  <a:srgbClr val="FF0000"/>
                </a:solidFill>
              </a:rPr>
              <a:t>Compartment Syndrome</a:t>
            </a:r>
          </a:p>
          <a:p>
            <a:pPr algn="l"/>
            <a:r>
              <a:rPr lang="en-US" sz="1600" dirty="0"/>
              <a:t>This painful condition develops when the injured arm or leg swells and pressure builds within the muscles. When this happens, immediate surgery to relieve the pressure is required. If left untreated, compartment syndrome can lead to permanent tissue damage and </a:t>
            </a:r>
            <a:r>
              <a:rPr lang="en-US" dirty="0"/>
              <a:t>loss of function</a:t>
            </a:r>
            <a:endParaRPr lang="ar-JO" dirty="0"/>
          </a:p>
        </p:txBody>
      </p:sp>
    </p:spTree>
    <p:extLst>
      <p:ext uri="{BB962C8B-B14F-4D97-AF65-F5344CB8AC3E}">
        <p14:creationId xmlns:p14="http://schemas.microsoft.com/office/powerpoint/2010/main" val="216690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72400" cy="6858000"/>
          </a:xfrm>
          <a:prstGeom prst="rect">
            <a:avLst/>
          </a:prstGeom>
        </p:spPr>
      </p:pic>
    </p:spTree>
    <p:extLst>
      <p:ext uri="{BB962C8B-B14F-4D97-AF65-F5344CB8AC3E}">
        <p14:creationId xmlns:p14="http://schemas.microsoft.com/office/powerpoint/2010/main" val="258300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239000" cy="648072"/>
          </a:xfrm>
        </p:spPr>
        <p:txBody>
          <a:bodyPr>
            <a:normAutofit/>
          </a:bodyPr>
          <a:lstStyle/>
          <a:p>
            <a:r>
              <a:rPr lang="en-US" dirty="0" err="1"/>
              <a:t>difintion</a:t>
            </a:r>
            <a:endParaRPr lang="ar-JO" dirty="0"/>
          </a:p>
        </p:txBody>
      </p:sp>
      <p:sp>
        <p:nvSpPr>
          <p:cNvPr id="3" name="عنصر نائب للمحتوى 2"/>
          <p:cNvSpPr>
            <a:spLocks noGrp="1"/>
          </p:cNvSpPr>
          <p:nvPr>
            <p:ph idx="1"/>
          </p:nvPr>
        </p:nvSpPr>
        <p:spPr>
          <a:xfrm>
            <a:off x="28822" y="692696"/>
            <a:ext cx="9007674" cy="4846320"/>
          </a:xfrm>
        </p:spPr>
        <p:txBody>
          <a:bodyPr>
            <a:normAutofit/>
          </a:bodyPr>
          <a:lstStyle/>
          <a:p>
            <a:pPr marL="0" indent="0" algn="l">
              <a:buNone/>
            </a:pPr>
            <a:r>
              <a:rPr lang="en-US" sz="2400" dirty="0">
                <a:solidFill>
                  <a:srgbClr val="FF0000"/>
                </a:solidFill>
                <a:latin typeface="Colonna MT" pitchFamily="82" charset="0"/>
              </a:rPr>
              <a:t>- A fracture is a break in the structural continuity of</a:t>
            </a:r>
          </a:p>
          <a:p>
            <a:pPr marL="0" indent="0" algn="l">
              <a:buNone/>
            </a:pPr>
            <a:r>
              <a:rPr lang="en-US" sz="2400" dirty="0">
                <a:solidFill>
                  <a:srgbClr val="FF0000"/>
                </a:solidFill>
                <a:latin typeface="Colonna MT" pitchFamily="82" charset="0"/>
              </a:rPr>
              <a:t>bone</a:t>
            </a:r>
            <a:r>
              <a:rPr lang="en-US" sz="2400" dirty="0">
                <a:latin typeface="Colonna MT" pitchFamily="82" charset="0"/>
              </a:rPr>
              <a:t>.</a:t>
            </a:r>
          </a:p>
          <a:p>
            <a:pPr marL="0" indent="0" algn="l">
              <a:buNone/>
            </a:pPr>
            <a:r>
              <a:rPr lang="en-US" sz="2400" dirty="0">
                <a:latin typeface="Colonna MT" pitchFamily="82" charset="0"/>
              </a:rPr>
              <a:t>It may be no more than a crack, a crumpling or</a:t>
            </a:r>
          </a:p>
          <a:p>
            <a:pPr marL="0" indent="0" algn="l">
              <a:buNone/>
            </a:pPr>
            <a:r>
              <a:rPr lang="en-US" sz="2400" dirty="0">
                <a:latin typeface="Colonna MT" pitchFamily="82" charset="0"/>
              </a:rPr>
              <a:t>a splintering of the cortex; more often the break is</a:t>
            </a:r>
          </a:p>
          <a:p>
            <a:pPr marL="0" indent="0" algn="l">
              <a:buNone/>
            </a:pPr>
            <a:r>
              <a:rPr lang="en-US" sz="2400" dirty="0">
                <a:latin typeface="Colonna MT" pitchFamily="82" charset="0"/>
              </a:rPr>
              <a:t>complete and the bone fragments are displaced.</a:t>
            </a:r>
          </a:p>
          <a:p>
            <a:pPr marL="0" indent="0" algn="l">
              <a:buNone/>
            </a:pPr>
            <a:r>
              <a:rPr lang="en-US" sz="2400" dirty="0">
                <a:latin typeface="Colonna MT" pitchFamily="82" charset="0"/>
              </a:rPr>
              <a:t> </a:t>
            </a:r>
            <a:r>
              <a:rPr lang="en-US" sz="2400" dirty="0">
                <a:solidFill>
                  <a:srgbClr val="FF0000"/>
                </a:solidFill>
                <a:latin typeface="Colonna MT" pitchFamily="82" charset="0"/>
              </a:rPr>
              <a:t>If the overlying skin remains intact it is a closed (or simple)</a:t>
            </a:r>
          </a:p>
          <a:p>
            <a:pPr marL="0" indent="0" algn="l">
              <a:buNone/>
            </a:pPr>
            <a:r>
              <a:rPr lang="en-US" sz="2400" dirty="0">
                <a:solidFill>
                  <a:srgbClr val="FF0000"/>
                </a:solidFill>
                <a:latin typeface="Colonna MT" pitchFamily="82" charset="0"/>
              </a:rPr>
              <a:t>fracture</a:t>
            </a:r>
            <a:r>
              <a:rPr lang="en-US" sz="2400" dirty="0">
                <a:latin typeface="Colonna MT" pitchFamily="82" charset="0"/>
              </a:rPr>
              <a:t>; </a:t>
            </a:r>
            <a:r>
              <a:rPr lang="en-US" sz="2400" b="1" u="sng" dirty="0">
                <a:solidFill>
                  <a:srgbClr val="FF0000"/>
                </a:solidFill>
                <a:latin typeface="Colonna MT" pitchFamily="82" charset="0"/>
              </a:rPr>
              <a:t>if the skin or one of the body cavities is</a:t>
            </a:r>
          </a:p>
          <a:p>
            <a:pPr marL="0" indent="0" algn="l">
              <a:buNone/>
            </a:pPr>
            <a:r>
              <a:rPr lang="en-US" sz="2400" b="1" u="sng" dirty="0">
                <a:solidFill>
                  <a:srgbClr val="FF0000"/>
                </a:solidFill>
                <a:latin typeface="Colonna MT" pitchFamily="82" charset="0"/>
              </a:rPr>
              <a:t>breached it is an open (or compound) fracture, liable to</a:t>
            </a:r>
          </a:p>
          <a:p>
            <a:pPr marL="0" indent="0" algn="l">
              <a:buNone/>
            </a:pPr>
            <a:r>
              <a:rPr lang="en-US" sz="2400" b="1" u="sng" dirty="0">
                <a:solidFill>
                  <a:srgbClr val="FF0000"/>
                </a:solidFill>
                <a:latin typeface="Colonna MT" pitchFamily="82" charset="0"/>
              </a:rPr>
              <a:t>contamination and infection</a:t>
            </a:r>
            <a:r>
              <a:rPr lang="en-US" sz="2400" dirty="0"/>
              <a:t>.</a:t>
            </a:r>
            <a:endParaRPr lang="ar-JO" sz="2400"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322950"/>
            <a:ext cx="2564904" cy="2564904"/>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937" y="4797152"/>
            <a:ext cx="2495657" cy="1873662"/>
          </a:xfrm>
          <a:prstGeom prst="rect">
            <a:avLst/>
          </a:prstGeom>
        </p:spPr>
      </p:pic>
    </p:spTree>
    <p:extLst>
      <p:ext uri="{BB962C8B-B14F-4D97-AF65-F5344CB8AC3E}">
        <p14:creationId xmlns:p14="http://schemas.microsoft.com/office/powerpoint/2010/main" val="289409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188640"/>
            <a:ext cx="7427168" cy="1143000"/>
          </a:xfrm>
        </p:spPr>
        <p:txBody>
          <a:bodyPr>
            <a:normAutofit fontScale="90000"/>
          </a:bodyPr>
          <a:lstStyle/>
          <a:p>
            <a:br>
              <a:rPr lang="en-US" dirty="0"/>
            </a:br>
            <a:r>
              <a:rPr lang="en-US" dirty="0"/>
              <a:t>causes)</a:t>
            </a:r>
            <a:r>
              <a:rPr lang="ar-JO" dirty="0"/>
              <a:t>)</a:t>
            </a:r>
            <a:r>
              <a:rPr lang="en-US" dirty="0"/>
              <a:t>HOW FRACTURES HAPPEN?</a:t>
            </a:r>
            <a:endParaRPr lang="ar-JO" dirty="0"/>
          </a:p>
        </p:txBody>
      </p:sp>
      <p:sp>
        <p:nvSpPr>
          <p:cNvPr id="3" name="عنصر نائب للمحتوى 2"/>
          <p:cNvSpPr>
            <a:spLocks noGrp="1"/>
          </p:cNvSpPr>
          <p:nvPr>
            <p:ph idx="1"/>
          </p:nvPr>
        </p:nvSpPr>
        <p:spPr>
          <a:xfrm>
            <a:off x="323528" y="1609416"/>
            <a:ext cx="7372672" cy="4846320"/>
          </a:xfrm>
        </p:spPr>
        <p:txBody>
          <a:bodyPr/>
          <a:lstStyle/>
          <a:p>
            <a:pPr marL="0" indent="0" algn="l">
              <a:buNone/>
            </a:pPr>
            <a:r>
              <a:rPr lang="en-US" dirty="0"/>
              <a:t>sudden and excessive force(high-energy event) which may be direct or indirect ,</a:t>
            </a:r>
            <a:r>
              <a:rPr lang="en-US" dirty="0">
                <a:solidFill>
                  <a:srgbClr val="FF0000"/>
                </a:solidFill>
              </a:rPr>
              <a:t>such as a </a:t>
            </a:r>
            <a:endParaRPr lang="ar-JO" dirty="0">
              <a:solidFill>
                <a:srgbClr val="FF0000"/>
              </a:solidFill>
            </a:endParaRPr>
          </a:p>
          <a:p>
            <a:pPr marL="0" indent="0" algn="l">
              <a:buNone/>
            </a:pPr>
            <a:r>
              <a:rPr lang="en-US" dirty="0">
                <a:solidFill>
                  <a:srgbClr val="FF0000"/>
                </a:solidFill>
              </a:rPr>
              <a:t>gunshot or motor vehicle accident</a:t>
            </a:r>
          </a:p>
          <a:p>
            <a:pPr marL="0" indent="0" algn="l">
              <a:buNone/>
            </a:pPr>
            <a:r>
              <a:rPr lang="en-US" dirty="0">
                <a:solidFill>
                  <a:srgbClr val="FF0000"/>
                </a:solidFill>
              </a:rPr>
              <a:t>. An open fracture can also result from a lower-energy incident, such as a simple fall at home or an injury playing sports</a:t>
            </a:r>
            <a:endParaRPr lang="ar-JO" dirty="0">
              <a:solidFill>
                <a:srgbClr val="FF0000"/>
              </a:solidFill>
            </a:endParaRPr>
          </a:p>
        </p:txBody>
      </p:sp>
    </p:spTree>
    <p:extLst>
      <p:ext uri="{BB962C8B-B14F-4D97-AF65-F5344CB8AC3E}">
        <p14:creationId xmlns:p14="http://schemas.microsoft.com/office/powerpoint/2010/main" val="3249338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000" dirty="0" err="1"/>
              <a:t>Gustilo</a:t>
            </a:r>
            <a:r>
              <a:rPr lang="en-US" sz="2000" dirty="0"/>
              <a:t> – Anderson classification divides soft-tissue wounding of open fractures into three grades – I, II &amp; III. The III grade was later further subdivided into types IIIA, IIIB &amp; IIIC</a:t>
            </a:r>
            <a:endParaRPr lang="ar-JO"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7239000" cy="446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08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9527" y="32895"/>
            <a:ext cx="244827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FF00"/>
                </a:solidFill>
              </a:rPr>
              <a:t>Management aim </a:t>
            </a:r>
            <a:r>
              <a:rPr lang="en-US" dirty="0"/>
              <a:t>:</a:t>
            </a:r>
          </a:p>
          <a:p>
            <a:pPr algn="ctr"/>
            <a:r>
              <a:rPr lang="en-US" dirty="0"/>
              <a:t>1) prevent infection</a:t>
            </a:r>
          </a:p>
          <a:p>
            <a:pPr algn="ctr"/>
            <a:r>
              <a:rPr lang="en-US" dirty="0"/>
              <a:t>2)ensure healing</a:t>
            </a:r>
          </a:p>
          <a:p>
            <a:pPr algn="ctr"/>
            <a:r>
              <a:rPr lang="en-US" dirty="0"/>
              <a:t>3)restore function</a:t>
            </a:r>
          </a:p>
        </p:txBody>
      </p:sp>
      <p:sp>
        <p:nvSpPr>
          <p:cNvPr id="5" name="مستطيل 4"/>
          <p:cNvSpPr/>
          <p:nvPr/>
        </p:nvSpPr>
        <p:spPr>
          <a:xfrm>
            <a:off x="2843807" y="32895"/>
            <a:ext cx="4983673"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Patients with open fractures may have multiple injuries;</a:t>
            </a:r>
          </a:p>
          <a:p>
            <a:pPr algn="ctr"/>
            <a:r>
              <a:rPr lang="en-US" dirty="0"/>
              <a:t>a rapid general assessment is the first step and any </a:t>
            </a:r>
            <a:r>
              <a:rPr lang="en-US" dirty="0" err="1"/>
              <a:t>lifethreatening</a:t>
            </a:r>
            <a:r>
              <a:rPr lang="en-US" dirty="0"/>
              <a:t> conditions are addressed</a:t>
            </a:r>
            <a:endParaRPr lang="ar-JO" dirty="0"/>
          </a:p>
        </p:txBody>
      </p:sp>
      <p:sp>
        <p:nvSpPr>
          <p:cNvPr id="8" name="وسيلة شرح مستطيلة مستديرة الزوايا 7"/>
          <p:cNvSpPr/>
          <p:nvPr/>
        </p:nvSpPr>
        <p:spPr>
          <a:xfrm>
            <a:off x="0" y="2265143"/>
            <a:ext cx="7827480" cy="260798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FF00"/>
                </a:solidFill>
              </a:rPr>
              <a:t>Physical Examination</a:t>
            </a:r>
            <a:r>
              <a:rPr lang="ar-JO" dirty="0">
                <a:solidFill>
                  <a:srgbClr val="FFFF00"/>
                </a:solidFill>
              </a:rPr>
              <a:t> </a:t>
            </a:r>
            <a:r>
              <a:rPr lang="en-US" dirty="0">
                <a:solidFill>
                  <a:srgbClr val="FFFF00"/>
                </a:solidFill>
              </a:rPr>
              <a:t>history &amp;</a:t>
            </a:r>
            <a:br>
              <a:rPr lang="en-US" dirty="0"/>
            </a:br>
            <a:r>
              <a:rPr lang="en-US" dirty="0"/>
              <a:t>In the emergency room, you will do an initial evaluation and check for other injuries. you will want to know how the injury occurred and will ask about the patients medical history.</a:t>
            </a:r>
            <a:br>
              <a:rPr lang="en-US" dirty="0"/>
            </a:br>
            <a:r>
              <a:rPr lang="en-US" dirty="0"/>
              <a:t>You will then examine the wound and fracture site, checking for damage to soft tissues, nerves, and circulation. When there is any wound in the same area as a broken bone, it is assumed that there is an open fracture</a:t>
            </a:r>
            <a:endParaRPr lang="ar-JO" dirty="0"/>
          </a:p>
        </p:txBody>
      </p:sp>
      <p:sp>
        <p:nvSpPr>
          <p:cNvPr id="9" name="مستطيل 8"/>
          <p:cNvSpPr/>
          <p:nvPr/>
        </p:nvSpPr>
        <p:spPr>
          <a:xfrm>
            <a:off x="19527" y="5013176"/>
            <a:ext cx="8440905" cy="1852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FF00"/>
                </a:solidFill>
              </a:rPr>
              <a:t>Tests</a:t>
            </a:r>
            <a:br>
              <a:rPr lang="en-US" dirty="0"/>
            </a:br>
            <a:r>
              <a:rPr lang="en-US" sz="1600" dirty="0"/>
              <a:t>You will order x-rays to help determine the extent of the fracture. X-rays will show the number of breaks in the bone, as well as the position and degree of separation (displacement) between the bony fragments.</a:t>
            </a:r>
            <a:br>
              <a:rPr lang="en-US" sz="1600" dirty="0"/>
            </a:br>
            <a:r>
              <a:rPr lang="en-US" sz="1600" dirty="0"/>
              <a:t>If more information is needed, a computerized tomography (CT) scan or another type of imaging study may </a:t>
            </a:r>
            <a:r>
              <a:rPr lang="en-US" dirty="0"/>
              <a:t>also be ordered</a:t>
            </a:r>
            <a:endParaRPr lang="ar-JO" dirty="0"/>
          </a:p>
        </p:txBody>
      </p:sp>
    </p:spTree>
    <p:extLst>
      <p:ext uri="{BB962C8B-B14F-4D97-AF65-F5344CB8AC3E}">
        <p14:creationId xmlns:p14="http://schemas.microsoft.com/office/powerpoint/2010/main" val="394605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بيضاوية 3"/>
          <p:cNvSpPr/>
          <p:nvPr/>
        </p:nvSpPr>
        <p:spPr>
          <a:xfrm>
            <a:off x="2987824" y="1700808"/>
            <a:ext cx="6984776" cy="345638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0000"/>
                </a:solidFill>
              </a:rPr>
              <a:t>Antibiotics and Tetanus</a:t>
            </a:r>
            <a:br>
              <a:rPr lang="en-US" dirty="0">
                <a:solidFill>
                  <a:schemeClr val="tx1"/>
                </a:solidFill>
              </a:rPr>
            </a:br>
            <a:r>
              <a:rPr lang="en-US" dirty="0">
                <a:solidFill>
                  <a:schemeClr val="tx1"/>
                </a:solidFill>
              </a:rPr>
              <a:t>To help prevent infection, you will give antibiotics as soon as Antibiotics and Tetanus</a:t>
            </a:r>
            <a:br>
              <a:rPr lang="en-US" dirty="0">
                <a:solidFill>
                  <a:schemeClr val="tx1"/>
                </a:solidFill>
              </a:rPr>
            </a:br>
            <a:r>
              <a:rPr lang="en-US" dirty="0">
                <a:solidFill>
                  <a:schemeClr val="tx1"/>
                </a:solidFill>
              </a:rPr>
              <a:t>To help prevent infection, you will give antibiotics as soon as possible in the emergency room. You will also give a tetanus booster if the patient have not had one within the last five </a:t>
            </a:r>
            <a:r>
              <a:rPr lang="en-US" dirty="0" err="1">
                <a:solidFill>
                  <a:schemeClr val="tx1"/>
                </a:solidFill>
              </a:rPr>
              <a:t>yearsossible</a:t>
            </a:r>
            <a:r>
              <a:rPr lang="en-US" dirty="0">
                <a:solidFill>
                  <a:schemeClr val="tx1"/>
                </a:solidFill>
              </a:rPr>
              <a:t> in the emergency room. </a:t>
            </a:r>
            <a:endParaRPr lang="ar-JO" dirty="0">
              <a:solidFill>
                <a:schemeClr val="tx1"/>
              </a:solidFill>
            </a:endParaRPr>
          </a:p>
        </p:txBody>
      </p:sp>
      <p:sp>
        <p:nvSpPr>
          <p:cNvPr id="5" name="وسيلة شرح بيضاوية 4"/>
          <p:cNvSpPr/>
          <p:nvPr/>
        </p:nvSpPr>
        <p:spPr>
          <a:xfrm>
            <a:off x="49307" y="4535488"/>
            <a:ext cx="5292080" cy="230425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مستطيل 5"/>
          <p:cNvSpPr/>
          <p:nvPr/>
        </p:nvSpPr>
        <p:spPr>
          <a:xfrm>
            <a:off x="845840" y="4967208"/>
            <a:ext cx="4572000" cy="1477328"/>
          </a:xfrm>
          <a:prstGeom prst="rect">
            <a:avLst/>
          </a:prstGeom>
        </p:spPr>
        <p:txBody>
          <a:bodyPr>
            <a:spAutoFit/>
          </a:bodyPr>
          <a:lstStyle/>
          <a:p>
            <a:pPr algn="l"/>
            <a:r>
              <a:rPr lang="en-US" dirty="0">
                <a:solidFill>
                  <a:srgbClr val="FF0000"/>
                </a:solidFill>
              </a:rPr>
              <a:t>Injury Stabilization</a:t>
            </a:r>
            <a:br>
              <a:rPr lang="en-US" dirty="0"/>
            </a:br>
            <a:r>
              <a:rPr lang="en-US" dirty="0"/>
              <a:t>You will  cover the wound with sterile dressings. Then will then place the injured limb in a splint to keep the bones from moving until it is taken to surgery</a:t>
            </a:r>
            <a:endParaRPr lang="ar-JO" dirty="0"/>
          </a:p>
        </p:txBody>
      </p:sp>
      <p:pic>
        <p:nvPicPr>
          <p:cNvPr id="8" name="صورة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084630"/>
            <a:ext cx="2277717" cy="1800200"/>
          </a:xfrm>
          <a:prstGeom prst="rect">
            <a:avLst/>
          </a:prstGeom>
        </p:spPr>
      </p:pic>
      <p:sp>
        <p:nvSpPr>
          <p:cNvPr id="9" name="مستطيل 8"/>
          <p:cNvSpPr/>
          <p:nvPr/>
        </p:nvSpPr>
        <p:spPr>
          <a:xfrm>
            <a:off x="15747" y="46827"/>
            <a:ext cx="4572000" cy="2092881"/>
          </a:xfrm>
          <a:prstGeom prst="rect">
            <a:avLst/>
          </a:prstGeom>
        </p:spPr>
        <p:txBody>
          <a:bodyPr>
            <a:spAutoFit/>
          </a:bodyPr>
          <a:lstStyle/>
          <a:p>
            <a:pPr algn="l"/>
            <a:r>
              <a:rPr lang="en-US" dirty="0"/>
              <a:t>4 </a:t>
            </a:r>
            <a:r>
              <a:rPr lang="en-US" sz="1600" dirty="0"/>
              <a:t>As:</a:t>
            </a:r>
          </a:p>
          <a:p>
            <a:pPr algn="l"/>
            <a:r>
              <a:rPr lang="en-US" sz="1600" dirty="0"/>
              <a:t>1-analgesia</a:t>
            </a:r>
          </a:p>
          <a:p>
            <a:pPr algn="l"/>
            <a:r>
              <a:rPr lang="en-US" sz="1600" dirty="0"/>
              <a:t>2-Anti-tetanus</a:t>
            </a:r>
          </a:p>
          <a:p>
            <a:pPr algn="l"/>
            <a:r>
              <a:rPr lang="en-US" sz="1600" dirty="0"/>
              <a:t>3-Adequate Irrigation and debridement </a:t>
            </a:r>
          </a:p>
          <a:p>
            <a:pPr algn="l"/>
            <a:r>
              <a:rPr lang="en-US" sz="1600" dirty="0"/>
              <a:t>4-Antibiotic prophylaxis:  first or second generation </a:t>
            </a:r>
            <a:r>
              <a:rPr lang="en-US" sz="1600" dirty="0" err="1"/>
              <a:t>cephalosporine</a:t>
            </a:r>
            <a:r>
              <a:rPr lang="en-US" sz="1600" dirty="0"/>
              <a:t> + aminoglycoside (high energy) +penicillin (barnyard). </a:t>
            </a:r>
          </a:p>
          <a:p>
            <a:pPr algn="l"/>
            <a:r>
              <a:rPr lang="en-US" sz="1600" dirty="0"/>
              <a:t>-not all skin injuries mean open fracture</a:t>
            </a:r>
          </a:p>
        </p:txBody>
      </p:sp>
    </p:spTree>
    <p:extLst>
      <p:ext uri="{BB962C8B-B14F-4D97-AF65-F5344CB8AC3E}">
        <p14:creationId xmlns:p14="http://schemas.microsoft.com/office/powerpoint/2010/main" val="395915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55776" y="187275"/>
            <a:ext cx="3384376" cy="769441"/>
          </a:xfrm>
          <a:prstGeom prst="rect">
            <a:avLst/>
          </a:prstGeom>
        </p:spPr>
        <p:txBody>
          <a:bodyPr wrap="square">
            <a:spAutoFit/>
          </a:bodyPr>
          <a:lstStyle/>
          <a:p>
            <a:r>
              <a:rPr lang="en-US" sz="4400" dirty="0">
                <a:solidFill>
                  <a:schemeClr val="tx2">
                    <a:lumMod val="75000"/>
                  </a:schemeClr>
                </a:solidFill>
                <a:latin typeface="Aharoni" pitchFamily="2" charset="-79"/>
                <a:cs typeface="Aharoni" pitchFamily="2" charset="-79"/>
              </a:rPr>
              <a:t>Treatment</a:t>
            </a:r>
          </a:p>
        </p:txBody>
      </p:sp>
      <p:sp>
        <p:nvSpPr>
          <p:cNvPr id="5" name="مستطيل 4"/>
          <p:cNvSpPr/>
          <p:nvPr/>
        </p:nvSpPr>
        <p:spPr>
          <a:xfrm>
            <a:off x="125760" y="951492"/>
            <a:ext cx="7902624" cy="1200329"/>
          </a:xfrm>
          <a:prstGeom prst="rect">
            <a:avLst/>
          </a:prstGeom>
        </p:spPr>
        <p:txBody>
          <a:bodyPr wrap="square">
            <a:spAutoFit/>
          </a:bodyPr>
          <a:lstStyle/>
          <a:p>
            <a:pPr algn="l"/>
            <a:r>
              <a:rPr lang="en-US" dirty="0">
                <a:solidFill>
                  <a:schemeClr val="tx2">
                    <a:lumMod val="75000"/>
                  </a:schemeClr>
                </a:solidFill>
              </a:rPr>
              <a:t>Almost all open fractures are treated in the operating room. It is important to go to surgery as soon as possible so that the open wound can be cleaned out to help prevent infection. Depending on the specific injury, you will give either regional or general anesthesia during this procedure</a:t>
            </a:r>
            <a:endParaRPr lang="ar-JO" dirty="0">
              <a:solidFill>
                <a:schemeClr val="tx2">
                  <a:lumMod val="75000"/>
                </a:schemeClr>
              </a:solidFill>
            </a:endParaRPr>
          </a:p>
        </p:txBody>
      </p:sp>
      <p:sp>
        <p:nvSpPr>
          <p:cNvPr id="6" name="مستطيل 5"/>
          <p:cNvSpPr/>
          <p:nvPr/>
        </p:nvSpPr>
        <p:spPr>
          <a:xfrm>
            <a:off x="125760" y="2564904"/>
            <a:ext cx="7902624" cy="2031325"/>
          </a:xfrm>
          <a:prstGeom prst="rect">
            <a:avLst/>
          </a:prstGeom>
        </p:spPr>
        <p:txBody>
          <a:bodyPr wrap="square">
            <a:spAutoFit/>
          </a:bodyPr>
          <a:lstStyle/>
          <a:p>
            <a:pPr algn="l"/>
            <a:r>
              <a:rPr lang="en-US" dirty="0">
                <a:solidFill>
                  <a:srgbClr val="FF0000"/>
                </a:solidFill>
              </a:rPr>
              <a:t>Debridement and Irrigation</a:t>
            </a:r>
          </a:p>
          <a:p>
            <a:pPr algn="l"/>
            <a:r>
              <a:rPr lang="en-US" dirty="0"/>
              <a:t>These are the </a:t>
            </a:r>
            <a:r>
              <a:rPr lang="en-US" b="1" u="sng" dirty="0"/>
              <a:t>first steps in controlling the risk for infection</a:t>
            </a:r>
            <a:r>
              <a:rPr lang="en-US" dirty="0"/>
              <a:t>. In debridement, you will remove all foreign and contaminated material—as well as damaged tissue—from the wound. </a:t>
            </a:r>
          </a:p>
          <a:p>
            <a:pPr algn="l"/>
            <a:r>
              <a:rPr lang="en-US" dirty="0"/>
              <a:t>Once the wound has been cleaned, you will evaluate the fracture and stabilize the bones. Open fractures are treated with either internal or external fixation.</a:t>
            </a:r>
          </a:p>
        </p:txBody>
      </p:sp>
      <p:pic>
        <p:nvPicPr>
          <p:cNvPr id="7" name="صورة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4459462"/>
            <a:ext cx="3089548" cy="2376575"/>
          </a:xfrm>
          <a:prstGeom prst="rect">
            <a:avLst/>
          </a:prstGeom>
        </p:spPr>
      </p:pic>
    </p:spTree>
    <p:extLst>
      <p:ext uri="{BB962C8B-B14F-4D97-AF65-F5344CB8AC3E}">
        <p14:creationId xmlns:p14="http://schemas.microsoft.com/office/powerpoint/2010/main" val="74549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79512" y="260648"/>
            <a:ext cx="8136904" cy="5832648"/>
          </a:xfrm>
        </p:spPr>
        <p:txBody>
          <a:bodyPr>
            <a:normAutofit/>
          </a:bodyPr>
          <a:lstStyle/>
          <a:p>
            <a:pPr marL="0" indent="0" algn="l">
              <a:buNone/>
            </a:pPr>
            <a:r>
              <a:rPr lang="en-US" dirty="0">
                <a:solidFill>
                  <a:srgbClr val="FF0000"/>
                </a:solidFill>
              </a:rPr>
              <a:t>Internal Fixation</a:t>
            </a:r>
          </a:p>
          <a:p>
            <a:pPr marL="0" indent="0" algn="l">
              <a:buNone/>
            </a:pPr>
            <a:r>
              <a:rPr lang="en-US" sz="2000" dirty="0"/>
              <a:t>In this procedure, you will place metal implants—such as plates, rods, or screws—on the surface of or inside the broken bone. The implants will maintain the position of the bone and hold it together while the fracture heals.</a:t>
            </a:r>
          </a:p>
          <a:p>
            <a:pPr marL="0" indent="0" algn="l">
              <a:buNone/>
            </a:pPr>
            <a:r>
              <a:rPr lang="en-US" sz="2000" dirty="0">
                <a:solidFill>
                  <a:srgbClr val="0070C0"/>
                </a:solidFill>
              </a:rPr>
              <a:t>Internal fixation can be used to treat open fractures in which</a:t>
            </a:r>
            <a:r>
              <a:rPr lang="en-US" sz="2000" dirty="0"/>
              <a:t>:</a:t>
            </a:r>
          </a:p>
          <a:p>
            <a:pPr marL="0" indent="0" algn="l">
              <a:buNone/>
            </a:pPr>
            <a:r>
              <a:rPr lang="en-US" sz="2000" dirty="0"/>
              <a:t>The wound is clean,</a:t>
            </a:r>
          </a:p>
          <a:p>
            <a:pPr marL="0" indent="0" algn="l">
              <a:buNone/>
            </a:pPr>
            <a:r>
              <a:rPr lang="en-US" sz="2000" dirty="0"/>
              <a:t>There is minimal skin or tissue damage, and</a:t>
            </a:r>
          </a:p>
          <a:p>
            <a:pPr marL="0" indent="0" algn="l">
              <a:buNone/>
            </a:pPr>
            <a:r>
              <a:rPr lang="en-US" sz="2000" dirty="0"/>
              <a:t>The broken pieces of bone can be well aligned</a:t>
            </a:r>
          </a:p>
          <a:p>
            <a:pPr marL="0" indent="0" algn="l">
              <a:buNone/>
            </a:pPr>
            <a:r>
              <a:rPr lang="en-US" sz="2000" dirty="0"/>
              <a:t>It can be performed as an initial surgery or delayed if the soft tissues need to heal.</a:t>
            </a:r>
          </a:p>
          <a:p>
            <a:pPr marL="0" indent="0" algn="l">
              <a:buNone/>
            </a:pPr>
            <a:r>
              <a:rPr lang="en-US" sz="2000" dirty="0"/>
              <a:t> </a:t>
            </a:r>
            <a:endParaRPr lang="ar-JO" sz="2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46" y="3997624"/>
            <a:ext cx="405885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467544" y="5229200"/>
            <a:ext cx="4536504" cy="16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مستطيل 5"/>
          <p:cNvSpPr/>
          <p:nvPr/>
        </p:nvSpPr>
        <p:spPr>
          <a:xfrm>
            <a:off x="305780" y="5415444"/>
            <a:ext cx="4572000" cy="1200329"/>
          </a:xfrm>
          <a:prstGeom prst="rect">
            <a:avLst/>
          </a:prstGeom>
        </p:spPr>
        <p:txBody>
          <a:bodyPr>
            <a:spAutoFit/>
          </a:bodyPr>
          <a:lstStyle/>
          <a:p>
            <a:r>
              <a:rPr lang="en-US" dirty="0"/>
              <a:t>(Left) X-ray of compound fractures of tibia and fibula. (Right) A rod has been placed down the center of the tibia to hold the bone fragments in place.</a:t>
            </a:r>
          </a:p>
        </p:txBody>
      </p:sp>
    </p:spTree>
    <p:extLst>
      <p:ext uri="{BB962C8B-B14F-4D97-AF65-F5344CB8AC3E}">
        <p14:creationId xmlns:p14="http://schemas.microsoft.com/office/powerpoint/2010/main" val="312189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7531"/>
            <a:ext cx="4142109" cy="471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788024" y="5124867"/>
            <a:ext cx="3672408" cy="1477328"/>
          </a:xfrm>
          <a:prstGeom prst="rect">
            <a:avLst/>
          </a:prstGeom>
        </p:spPr>
        <p:txBody>
          <a:bodyPr wrap="square">
            <a:spAutoFit/>
          </a:bodyPr>
          <a:lstStyle/>
          <a:p>
            <a:r>
              <a:rPr lang="en-US" dirty="0">
                <a:solidFill>
                  <a:srgbClr val="FF0000"/>
                </a:solidFill>
              </a:rPr>
              <a:t>This patient's open fracture has been stabilized with external fixation and the wound has been partially closed with antibiotic beads</a:t>
            </a:r>
            <a:endParaRPr lang="ar-JO" dirty="0">
              <a:solidFill>
                <a:srgbClr val="FF0000"/>
              </a:solidFill>
            </a:endParaRPr>
          </a:p>
        </p:txBody>
      </p:sp>
      <p:sp>
        <p:nvSpPr>
          <p:cNvPr id="5" name="عنصر نائب للمحتوى 4"/>
          <p:cNvSpPr>
            <a:spLocks noGrp="1"/>
          </p:cNvSpPr>
          <p:nvPr>
            <p:ph idx="1"/>
          </p:nvPr>
        </p:nvSpPr>
        <p:spPr>
          <a:xfrm>
            <a:off x="0" y="227531"/>
            <a:ext cx="5292080" cy="6513837"/>
          </a:xfrm>
        </p:spPr>
        <p:txBody>
          <a:bodyPr>
            <a:normAutofit/>
          </a:bodyPr>
          <a:lstStyle/>
          <a:p>
            <a:pPr marL="0" indent="0" algn="l">
              <a:buNone/>
            </a:pPr>
            <a:r>
              <a:rPr lang="en-US" sz="1800" dirty="0"/>
              <a:t>External Fixation</a:t>
            </a:r>
          </a:p>
          <a:p>
            <a:pPr marL="0" indent="0" algn="l">
              <a:buNone/>
            </a:pPr>
            <a:r>
              <a:rPr lang="en-US" sz="1800" dirty="0"/>
              <a:t>In the case of  severe open fracture, you will close the wound with stitches after debridement and external fixation.</a:t>
            </a:r>
          </a:p>
          <a:p>
            <a:pPr marL="0" indent="0" algn="l">
              <a:buNone/>
            </a:pPr>
            <a:r>
              <a:rPr lang="en-US" sz="1800" dirty="0"/>
              <a:t>If the wound and broken bones are not yet ready for a permanent implant, you may apply external fixation to the injured limb. Most severe open fractures are first stabilized with external fixation.</a:t>
            </a:r>
          </a:p>
          <a:p>
            <a:pPr marL="0" indent="0" algn="l">
              <a:buNone/>
            </a:pPr>
            <a:r>
              <a:rPr lang="en-US" sz="1800" dirty="0"/>
              <a:t>In some cases, </a:t>
            </a:r>
            <a:r>
              <a:rPr lang="en-US" sz="1800" dirty="0">
                <a:solidFill>
                  <a:srgbClr val="FFFF00"/>
                </a:solidFill>
              </a:rPr>
              <a:t>the wound may need further debridement or skin and tissue grafting to cover the injured bone. </a:t>
            </a:r>
            <a:r>
              <a:rPr lang="en-US" sz="1800" dirty="0"/>
              <a:t>With an external fixator in place, the patient can often get out of bed and be mobile despite the open wound.</a:t>
            </a:r>
          </a:p>
          <a:p>
            <a:pPr marL="0" indent="0" algn="l">
              <a:buNone/>
            </a:pPr>
            <a:r>
              <a:rPr lang="en-US" sz="1800" dirty="0"/>
              <a:t>In most cases, an external fixator is kept in place only until it is safe to perform internal fixation. Sometimes, however, </a:t>
            </a:r>
            <a:r>
              <a:rPr lang="en-US" sz="1800" dirty="0">
                <a:solidFill>
                  <a:srgbClr val="FF0000"/>
                </a:solidFill>
              </a:rPr>
              <a:t>an external fixator is used to stabilize the bones until healing is complete</a:t>
            </a:r>
            <a:r>
              <a:rPr lang="en-US" sz="1800" dirty="0"/>
              <a:t>. It is then removed during a second procedure when the fracture is healed</a:t>
            </a:r>
            <a:endParaRPr lang="ar-JO" sz="1800" dirty="0"/>
          </a:p>
        </p:txBody>
      </p:sp>
    </p:spTree>
    <p:extLst>
      <p:ext uri="{BB962C8B-B14F-4D97-AF65-F5344CB8AC3E}">
        <p14:creationId xmlns:p14="http://schemas.microsoft.com/office/powerpoint/2010/main" val="8057127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وافر">
  <a:themeElements>
    <a:clrScheme name="مخصص 3">
      <a:dk1>
        <a:sysClr val="windowText" lastClr="000000"/>
      </a:dk1>
      <a:lt1>
        <a:sysClr val="window" lastClr="FFFFFF"/>
      </a:lt1>
      <a:dk2>
        <a:srgbClr val="F000F6"/>
      </a:dk2>
      <a:lt2>
        <a:srgbClr val="F4E7ED"/>
      </a:lt2>
      <a:accent1>
        <a:srgbClr val="B83D68"/>
      </a:accent1>
      <a:accent2>
        <a:srgbClr val="F000F6"/>
      </a:accent2>
      <a:accent3>
        <a:srgbClr val="DE6C36"/>
      </a:accent3>
      <a:accent4>
        <a:srgbClr val="F9B639"/>
      </a:accent4>
      <a:accent5>
        <a:srgbClr val="F000F6"/>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2747</TotalTime>
  <Words>929</Words>
  <Application>Microsoft Office PowerPoint</Application>
  <PresentationFormat>On-screen Show (4:3)</PresentationFormat>
  <Paragraphs>72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وافر</vt:lpstr>
      <vt:lpstr>       بسم الله الرحمن الرحيم</vt:lpstr>
      <vt:lpstr>difintion</vt:lpstr>
      <vt:lpstr> causes))HOW FRACTURES HAPPEN?</vt:lpstr>
      <vt:lpstr>Gustilo – Anderson classification divides soft-tissue wounding of open fractures into three grades – I, II &amp; III. The III grade was later further subdivided into types IIIA, IIIB &amp; IIIC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dr-shahd</dc:creator>
  <cp:lastModifiedBy>Shahed Awad AlQatawneh</cp:lastModifiedBy>
  <cp:revision>25</cp:revision>
  <dcterms:created xsi:type="dcterms:W3CDTF">2023-09-14T13:35:56Z</dcterms:created>
  <dcterms:modified xsi:type="dcterms:W3CDTF">2023-09-16T11:37:01Z</dcterms:modified>
</cp:coreProperties>
</file>