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22"/>
  </p:notesMasterIdLst>
  <p:sldIdLst>
    <p:sldId id="272" r:id="rId4"/>
    <p:sldId id="259" r:id="rId5"/>
    <p:sldId id="284" r:id="rId6"/>
    <p:sldId id="261" r:id="rId7"/>
    <p:sldId id="278" r:id="rId8"/>
    <p:sldId id="275" r:id="rId9"/>
    <p:sldId id="280" r:id="rId10"/>
    <p:sldId id="262" r:id="rId11"/>
    <p:sldId id="277" r:id="rId12"/>
    <p:sldId id="276" r:id="rId13"/>
    <p:sldId id="281" r:id="rId14"/>
    <p:sldId id="264" r:id="rId15"/>
    <p:sldId id="274" r:id="rId16"/>
    <p:sldId id="286" r:id="rId17"/>
    <p:sldId id="266" r:id="rId18"/>
    <p:sldId id="287" r:id="rId19"/>
    <p:sldId id="267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hvpoeDjXz/GTdRdYJoomg==" hashData="RNkwshlZOYdPqOurUwH60aAA8q1Qka185jhoh70Yw1OWg/WkKJKMs++Fh63AWqd2S9sRDStGUaTl0sUpB8JuT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C18"/>
    <a:srgbClr val="001B36"/>
    <a:srgbClr val="1A1F24"/>
    <a:srgbClr val="101316"/>
    <a:srgbClr val="00FF00"/>
    <a:srgbClr val="000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80" d="100"/>
          <a:sy n="80" d="100"/>
        </p:scale>
        <p:origin x="143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28DE6-86ED-48B0-B63B-B83A69E5B2A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52F81-3880-47EC-9696-F62BE392D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3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A04D-E3DE-4F92-B5F1-D25586367A40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2BC6-A524-4861-A720-865DE0E439F9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0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A996-7E1B-412C-9810-7265313A8041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0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A04D-E3DE-4F92-B5F1-D25586367A40}" type="datetime1">
              <a:rPr lang="en-US" smtClean="0"/>
              <a:t>5/1/2021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B73C-F352-4C5E-9517-E6539EECEBBB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0996-E31C-47EA-90D9-FECB4E57572B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080-1F20-40E1-9D59-352EB26747A3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3ABA-C261-449A-B4A0-921A77F7372F}" type="datetime1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BBCE-09C4-4C45-99FE-8DEFBE3B9E72}" type="datetime1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B737-7748-4787-BBB1-A92190276E7D}" type="datetime1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0E8B-345D-4F18-AEDF-5016E537E4D4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B73C-F352-4C5E-9517-E6539EECEBBB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3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C83F-603E-441A-BB59-6383D3679B7F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2BC6-A524-4861-A720-865DE0E439F9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A996-7E1B-412C-9810-7265313A8041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A04D-E3DE-4F92-B5F1-D25586367A40}" type="datetime1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B73C-F352-4C5E-9517-E6539EECEBBB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0996-E31C-47EA-90D9-FECB4E57572B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080-1F20-40E1-9D59-352EB26747A3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3ABA-C261-449A-B4A0-921A77F7372F}" type="datetime1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BBCE-09C4-4C45-99FE-8DEFBE3B9E72}" type="datetime1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B737-7748-4787-BBB1-A92190276E7D}" type="datetime1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0996-E31C-47EA-90D9-FECB4E57572B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1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0E8B-345D-4F18-AEDF-5016E537E4D4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C83F-603E-441A-BB59-6383D3679B7F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2BC6-A524-4861-A720-865DE0E439F9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A996-7E1B-412C-9810-7265313A8041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080-1F20-40E1-9D59-352EB26747A3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5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3ABA-C261-449A-B4A0-921A77F7372F}" type="datetime1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7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BBCE-09C4-4C45-99FE-8DEFBE3B9E72}" type="datetime1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B737-7748-4787-BBB1-A92190276E7D}" type="datetime1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1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0E8B-345D-4F18-AEDF-5016E537E4D4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C83F-603E-441A-BB59-6383D3679B7F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0F736-ED46-4939-9235-0DECC0D8CBF7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E20F736-ED46-4939-9235-0DECC0D8CBF7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Prof. Dr. Ghada Fahmy Helaly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E20F736-ED46-4939-9235-0DECC0D8CBF7}" type="datetime1">
              <a:rPr lang="en-US" smtClean="0"/>
              <a:t>5/1/2021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3AEC5CA-1C0E-4660-9577-2645D99971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90349" cy="68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BCC\Desktop\pictures for presentations In Shaa- Allah\Golden-metal-textures-vector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68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2798" y="6191552"/>
            <a:ext cx="1959429" cy="4001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flat" dir="t"/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/>
            </a:scene3d>
            <a:sp3d contourW="12700" prstMaterial="dkEdge">
              <a:bevelT w="38100" h="317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gradFill flip="none"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GUS Module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94774" y="3124200"/>
            <a:ext cx="6400800" cy="116955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rgbClr val="4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By: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rgbClr val="4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Prof. Dr. Ghada Fahmy </a:t>
            </a:r>
            <a:r>
              <a:rPr lang="en-US" sz="2800" b="1" spc="50" dirty="0" smtClean="0">
                <a:ln w="11430"/>
                <a:solidFill>
                  <a:srgbClr val="4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Helaly</a:t>
            </a:r>
            <a:endParaRPr lang="en-US" sz="2800" b="1" spc="50" dirty="0">
              <a:ln w="11430"/>
              <a:solidFill>
                <a:srgbClr val="4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</a:rPr>
              <a:t>Prof. Dr. Ghada Fahmy Helaly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4400" y="1226850"/>
            <a:ext cx="533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extrusionH="25400" contourW="8890" prstMaterial="dkEdge">
              <a:bevelT w="44450" h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 w="11430"/>
                <a:gradFill>
                  <a:gsLst>
                    <a:gs pos="0">
                      <a:srgbClr val="000000"/>
                    </a:gs>
                    <a:gs pos="21000">
                      <a:srgbClr val="000040"/>
                    </a:gs>
                    <a:gs pos="37000">
                      <a:srgbClr val="400040"/>
                    </a:gs>
                    <a:gs pos="61000">
                      <a:srgbClr val="8F0040"/>
                    </a:gs>
                    <a:gs pos="80000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Syphilis</a:t>
            </a:r>
          </a:p>
        </p:txBody>
      </p:sp>
      <p:pic>
        <p:nvPicPr>
          <p:cNvPr id="1026" name="Picture 2" descr="http://i.cbc.ca/1.1514289.1380866630!/httpImage/image.jpg_gen/derivatives/16x9_620/li-syphilis-getty1077028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637894"/>
            <a:ext cx="1883227" cy="1373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50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648200" cy="5847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b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Congenital syphilis: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029200"/>
          </a:xfrm>
        </p:spPr>
        <p:txBody>
          <a:bodyPr>
            <a:noAutofit/>
          </a:bodyPr>
          <a:lstStyle/>
          <a:p>
            <a:r>
              <a:rPr lang="en-US" sz="2400" dirty="0"/>
              <a:t>Transmitted </a:t>
            </a:r>
            <a:r>
              <a:rPr lang="en-US" sz="2400" dirty="0">
                <a:solidFill>
                  <a:srgbClr val="FFFF00"/>
                </a:solidFill>
              </a:rPr>
              <a:t>across the placenta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Infected neonates (early): </a:t>
            </a:r>
            <a:r>
              <a:rPr lang="en-US" sz="2400" dirty="0"/>
              <a:t>abortion, stillbirth, birth defects, or latent infection (most common) with snuffles (rhinitis) followed by a rash and desquamation.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After age 2 years (late): </a:t>
            </a:r>
            <a:r>
              <a:rPr lang="en-US" sz="2400" dirty="0">
                <a:solidFill>
                  <a:srgbClr val="FFFF00"/>
                </a:solidFill>
              </a:rPr>
              <a:t>hearing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FF00"/>
                </a:solidFill>
              </a:rPr>
              <a:t>language development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FF00"/>
                </a:solidFill>
              </a:rPr>
              <a:t>vision problems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FF00"/>
                </a:solidFill>
              </a:rPr>
              <a:t>facial and dental abnormalities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Prof. Dr. Ghada Fahmy Helaly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800BB8-61A2-41DC-8E99-9F76A2F5B530}"/>
              </a:ext>
            </a:extLst>
          </p:cNvPr>
          <p:cNvSpPr txBox="1">
            <a:spLocks/>
          </p:cNvSpPr>
          <p:nvPr/>
        </p:nvSpPr>
        <p:spPr>
          <a:xfrm>
            <a:off x="452336" y="4343400"/>
            <a:ext cx="2743200" cy="565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Immunity: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1DB877-F1B1-4524-A186-EFB6CD57329D}"/>
              </a:ext>
            </a:extLst>
          </p:cNvPr>
          <p:cNvSpPr txBox="1">
            <a:spLocks/>
          </p:cNvSpPr>
          <p:nvPr/>
        </p:nvSpPr>
        <p:spPr>
          <a:xfrm>
            <a:off x="939977" y="4837276"/>
            <a:ext cx="7315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FF00"/>
                </a:solidFill>
              </a:rPr>
              <a:t>Antibodies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FF00"/>
                </a:solidFill>
              </a:rPr>
              <a:t>do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FF00"/>
                </a:solidFill>
              </a:rPr>
              <a:t>not stop the progression </a:t>
            </a:r>
            <a:r>
              <a:rPr lang="en-US" sz="2400" dirty="0"/>
              <a:t>of the disease.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Patients </a:t>
            </a:r>
            <a:r>
              <a:rPr lang="en-US" sz="2400" dirty="0">
                <a:solidFill>
                  <a:srgbClr val="FFFF00"/>
                </a:solidFill>
              </a:rPr>
              <a:t>can contract syphilis again</a:t>
            </a:r>
            <a:r>
              <a:rPr lang="en-US" sz="2400" dirty="0"/>
              <a:t>. 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824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pic>
        <p:nvPicPr>
          <p:cNvPr id="2050" name="Picture 2" descr="https://s-media-cache-ak0.pinimg.com/736x/f9/d8/d6/f9d8d64f3d7e7caa6266581c8a21c4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9" y="770581"/>
            <a:ext cx="1569191" cy="11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merica.pink/images/3/1/0/7/1/1/4/en/1-mulberry-mo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33" y="770580"/>
            <a:ext cx="1630731" cy="122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lsevier.es/ficheros/publicaciones/15782190/0000010300000008/v1_201304241323/S1578219012002569/v1_201304241323/en/main.assets/gr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2844" y="783719"/>
            <a:ext cx="1142999" cy="12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snuffles syphil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4" y="3131946"/>
            <a:ext cx="1600199" cy="193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 descr="C:\Users\BCC\Desktop\Pictur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91314"/>
            <a:ext cx="19050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9215" y="2092174"/>
            <a:ext cx="228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Hutchinson’s teeth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2674340" y="2122952"/>
            <a:ext cx="1601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Mulberry molars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83133" y="5127973"/>
            <a:ext cx="11897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Saber shins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3752" y="2095289"/>
            <a:ext cx="1519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Frontal bossing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0534" y="5247253"/>
            <a:ext cx="1842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/>
              <a:t>Rhagades</a:t>
            </a:r>
            <a:r>
              <a:rPr lang="en-US" sz="1200" b="1" dirty="0"/>
              <a:t>, Snuffles</a:t>
            </a:r>
          </a:p>
        </p:txBody>
      </p:sp>
      <p:pic>
        <p:nvPicPr>
          <p:cNvPr id="2062" name="Picture 14" descr="http://usercontent1.hubimg.com/8838094_f5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b="25592"/>
          <a:stretch/>
        </p:blipFill>
        <p:spPr bwMode="auto">
          <a:xfrm>
            <a:off x="6165843" y="3191314"/>
            <a:ext cx="1609999" cy="1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03547" y="5112539"/>
            <a:ext cx="1228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Saddle nose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8065"/>
          <a:stretch/>
        </p:blipFill>
        <p:spPr bwMode="auto">
          <a:xfrm>
            <a:off x="6457494" y="1066800"/>
            <a:ext cx="1853895" cy="93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9341" y="2094544"/>
            <a:ext cx="1430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Desquamation</a:t>
            </a:r>
          </a:p>
        </p:txBody>
      </p:sp>
    </p:spTree>
    <p:extLst>
      <p:ext uri="{BB962C8B-B14F-4D97-AF65-F5344CB8AC3E}">
        <p14:creationId xmlns:p14="http://schemas.microsoft.com/office/powerpoint/2010/main" val="70264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5410200" cy="24384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Not </a:t>
            </a:r>
            <a:r>
              <a:rPr lang="en-US" sz="2400" b="1" dirty="0">
                <a:solidFill>
                  <a:srgbClr val="FF0000"/>
                </a:solidFill>
              </a:rPr>
              <a:t>seen </a:t>
            </a:r>
            <a:r>
              <a:rPr lang="en-US" sz="2400" dirty="0">
                <a:solidFill>
                  <a:srgbClr val="FFFF00"/>
                </a:solidFill>
              </a:rPr>
              <a:t>on a Gram-stained </a:t>
            </a:r>
            <a:r>
              <a:rPr lang="en-US" sz="2400" dirty="0"/>
              <a:t>smear.</a:t>
            </a:r>
          </a:p>
          <a:p>
            <a:pPr marL="45720" indent="0">
              <a:buNone/>
            </a:pPr>
            <a:endParaRPr lang="en-US" sz="800" dirty="0"/>
          </a:p>
          <a:p>
            <a:r>
              <a:rPr lang="en-US" sz="2400" dirty="0"/>
              <a:t>In the lesions of </a:t>
            </a:r>
            <a:r>
              <a:rPr lang="en-US" sz="2400" b="1" dirty="0">
                <a:solidFill>
                  <a:srgbClr val="00FF00"/>
                </a:solidFill>
              </a:rPr>
              <a:t>primary or secondary </a:t>
            </a:r>
            <a:r>
              <a:rPr lang="en-US" sz="2400" dirty="0">
                <a:solidFill>
                  <a:srgbClr val="FFFF00"/>
                </a:solidFill>
              </a:rPr>
              <a:t>syphilis </a:t>
            </a:r>
            <a:r>
              <a:rPr lang="en-US" sz="2400" dirty="0"/>
              <a:t>by </a:t>
            </a:r>
            <a:r>
              <a:rPr lang="en-US" sz="2400" b="1" dirty="0">
                <a:solidFill>
                  <a:srgbClr val="FFFF00"/>
                </a:solidFill>
              </a:rPr>
              <a:t>Dark field </a:t>
            </a:r>
            <a:r>
              <a:rPr lang="en-US" sz="2400" dirty="0">
                <a:solidFill>
                  <a:srgbClr val="FFFF00"/>
                </a:solidFill>
              </a:rPr>
              <a:t>microscopy </a:t>
            </a:r>
            <a:r>
              <a:rPr lang="en-US" sz="2400" dirty="0"/>
              <a:t>(wet preparation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motile treponemes) or by </a:t>
            </a:r>
            <a:r>
              <a:rPr lang="en-US" sz="2400" dirty="0">
                <a:solidFill>
                  <a:srgbClr val="FFFF00"/>
                </a:solidFill>
              </a:rPr>
              <a:t>direct fluorescent antibody (DFA) test. </a:t>
            </a:r>
          </a:p>
          <a:p>
            <a:pPr marL="45720" indent="0">
              <a:buNone/>
            </a:pPr>
            <a:endParaRPr lang="en-US" sz="800" dirty="0">
              <a:solidFill>
                <a:srgbClr val="FFFF00"/>
              </a:solidFill>
            </a:endParaRPr>
          </a:p>
          <a:p>
            <a:r>
              <a:rPr lang="en-US" sz="2400" dirty="0"/>
              <a:t>In </a:t>
            </a:r>
            <a:r>
              <a:rPr lang="en-US" sz="2400" b="1" dirty="0">
                <a:solidFill>
                  <a:srgbClr val="00FF00"/>
                </a:solidFill>
              </a:rPr>
              <a:t>biopsy specimens (</a:t>
            </a:r>
            <a:r>
              <a:rPr lang="en-US" sz="2400" b="1" dirty="0" err="1">
                <a:solidFill>
                  <a:srgbClr val="00FF00"/>
                </a:solidFill>
              </a:rPr>
              <a:t>gummas</a:t>
            </a:r>
            <a:r>
              <a:rPr lang="en-US" sz="2400" b="1" dirty="0">
                <a:solidFill>
                  <a:srgbClr val="00FF00"/>
                </a:solidFill>
              </a:rPr>
              <a:t>) </a:t>
            </a:r>
            <a:r>
              <a:rPr lang="en-US" sz="2400" dirty="0"/>
              <a:t>histologic stains such as </a:t>
            </a:r>
            <a:r>
              <a:rPr lang="en-US" sz="2400" dirty="0">
                <a:solidFill>
                  <a:srgbClr val="FFFF00"/>
                </a:solidFill>
              </a:rPr>
              <a:t>silver stain or fluorescent antibody </a:t>
            </a:r>
            <a:r>
              <a:rPr lang="en-US" sz="2400" dirty="0"/>
              <a:t>can be used.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Prof. Dr. Ghada Fahmy Helaly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57200"/>
            <a:ext cx="51816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Laboratory Diagnosis: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867" y="1103531"/>
            <a:ext cx="3105017" cy="7397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02920" indent="-457200">
              <a:lnSpc>
                <a:spcPct val="150000"/>
              </a:lnSpc>
              <a:buBlip>
                <a:blip r:embed="rId2"/>
              </a:buBlip>
            </a:pPr>
            <a:r>
              <a:rPr lang="en-US" sz="3200" b="1" dirty="0">
                <a:ln/>
                <a:solidFill>
                  <a:schemeClr val="accent3"/>
                </a:solidFill>
              </a:rPr>
              <a:t>Microscopy: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3810000"/>
            <a:ext cx="7315200" cy="2259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 descr="Treponema-Histopathology showing Treponema pallidum spiroche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24" y="4267200"/>
            <a:ext cx="2763901" cy="187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reponema pallidum, darkfield prepa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413" y="2057399"/>
            <a:ext cx="2797140" cy="202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990600"/>
            <a:ext cx="6283771" cy="739754"/>
          </a:xfr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02920" indent="-457200">
              <a:lnSpc>
                <a:spcPct val="150000"/>
              </a:lnSpc>
              <a:buBlip>
                <a:blip r:embed="rId2"/>
              </a:buBlip>
            </a:pPr>
            <a:r>
              <a:rPr lang="en-US" sz="3200" b="1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Nonspecific Serologic Tests: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448027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Inexpensive and easy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screening.</a:t>
            </a:r>
          </a:p>
          <a:p>
            <a:r>
              <a:rPr lang="en-US" sz="2800" dirty="0"/>
              <a:t>Venereal Disease Research Laboratory [</a:t>
            </a:r>
            <a:r>
              <a:rPr lang="en-US" sz="2800" dirty="0">
                <a:solidFill>
                  <a:srgbClr val="FFFF00"/>
                </a:solidFill>
              </a:rPr>
              <a:t>VDRL</a:t>
            </a:r>
            <a:r>
              <a:rPr lang="en-US" sz="2800" dirty="0"/>
              <a:t>] and rapid plasma </a:t>
            </a:r>
            <a:r>
              <a:rPr lang="en-US" sz="2800" dirty="0" err="1"/>
              <a:t>reagin</a:t>
            </a:r>
            <a:r>
              <a:rPr lang="en-US" sz="2800" dirty="0"/>
              <a:t> [</a:t>
            </a:r>
            <a:r>
              <a:rPr lang="en-US" sz="2800" dirty="0">
                <a:solidFill>
                  <a:srgbClr val="FFFF00"/>
                </a:solidFill>
              </a:rPr>
              <a:t>RPR</a:t>
            </a:r>
            <a:r>
              <a:rPr lang="en-US" sz="2800" dirty="0"/>
              <a:t>] tests)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Non-treponemal antigens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FF00"/>
                </a:solidFill>
              </a:rPr>
              <a:t>Cardiolipin </a:t>
            </a:r>
            <a:r>
              <a:rPr lang="en-US" sz="2800" dirty="0"/>
              <a:t>(from beef heart) which react with antibodies “</a:t>
            </a:r>
            <a:r>
              <a:rPr lang="en-US" sz="2800" dirty="0" err="1">
                <a:solidFill>
                  <a:srgbClr val="FFFF00"/>
                </a:solidFill>
              </a:rPr>
              <a:t>reagin</a:t>
            </a:r>
            <a:r>
              <a:rPr lang="en-US" sz="2800" dirty="0"/>
              <a:t>” in serum.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Decline with effective treatment</a:t>
            </a:r>
            <a:r>
              <a:rPr lang="en-US" sz="2800" dirty="0"/>
              <a:t>, in contrast to the </a:t>
            </a:r>
            <a:r>
              <a:rPr lang="en-US" sz="2800" dirty="0">
                <a:solidFill>
                  <a:srgbClr val="FFFF00"/>
                </a:solidFill>
              </a:rPr>
              <a:t>specific antibodies, which are positive for life.</a:t>
            </a:r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Prof. Dr. Ghada Fahmy Helaly</a:t>
            </a:r>
          </a:p>
        </p:txBody>
      </p:sp>
      <p:sp>
        <p:nvSpPr>
          <p:cNvPr id="5" name="AutoShape 2" descr="Image result for rp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3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2438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False-positive</a:t>
            </a:r>
            <a:r>
              <a:rPr lang="en-US" sz="2800" dirty="0"/>
              <a:t> results.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False-negative:</a:t>
            </a:r>
            <a:r>
              <a:rPr lang="en-US" sz="2800" dirty="0"/>
              <a:t> prozone phenomenon. 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162800" cy="341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4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457200"/>
            <a:ext cx="5533566" cy="739754"/>
          </a:xfrm>
        </p:spPr>
        <p:txBody>
          <a:bodyPr vert="horz" wrap="none" lIns="91440" tIns="45720" rIns="91440" bIns="45720" rtlCol="0" anchor="b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02920" indent="-457200">
              <a:lnSpc>
                <a:spcPct val="150000"/>
              </a:lnSpc>
              <a:buBlip>
                <a:blip r:embed="rId2"/>
              </a:buBlip>
            </a:pPr>
            <a:r>
              <a:rPr lang="en-US" sz="3200" b="1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Specific Serologic Tests: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37034"/>
            <a:ext cx="8458200" cy="5181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Use </a:t>
            </a:r>
            <a:r>
              <a:rPr lang="en-US" sz="2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treponemal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antigens (</a:t>
            </a:r>
            <a:r>
              <a:rPr lang="en-US" sz="2400" dirty="0">
                <a:solidFill>
                  <a:srgbClr val="00FF00"/>
                </a:solidFill>
              </a:rPr>
              <a:t>killed </a:t>
            </a:r>
            <a:r>
              <a:rPr lang="en-US" sz="2400" i="1" dirty="0">
                <a:solidFill>
                  <a:srgbClr val="00FF00"/>
                </a:solidFill>
              </a:rPr>
              <a:t>T. </a:t>
            </a:r>
            <a:r>
              <a:rPr lang="en-US" sz="2400" i="1" dirty="0" err="1">
                <a:solidFill>
                  <a:srgbClr val="00FF00"/>
                </a:solidFill>
              </a:rPr>
              <a:t>pallidum</a:t>
            </a:r>
            <a:r>
              <a:rPr lang="en-US" sz="2400" i="1" dirty="0">
                <a:solidFill>
                  <a:srgbClr val="00FF00"/>
                </a:solidFill>
              </a:rPr>
              <a:t>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highly </a:t>
            </a:r>
            <a:r>
              <a:rPr lang="en-US" sz="2400" u="sng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expensive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difficult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. </a:t>
            </a:r>
          </a:p>
          <a:p>
            <a:r>
              <a:rPr lang="en-US" sz="24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Includes: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FTA-ABS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(Fluorescent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treponemal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antibody absorption)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neurosyphilis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15755" y="609600"/>
            <a:ext cx="2246489" cy="301227"/>
          </a:xfrm>
        </p:spPr>
        <p:txBody>
          <a:bodyPr/>
          <a:lstStyle/>
          <a:p>
            <a:r>
              <a:rPr lang="en-US" sz="1200" dirty="0"/>
              <a:t>Prof. Dr. Ghada Fahmy Helaly</a:t>
            </a:r>
          </a:p>
        </p:txBody>
      </p:sp>
      <p:pic>
        <p:nvPicPr>
          <p:cNvPr id="1026" name="Picture 2" descr="نتيجة بحث الصور عن ‪FTA-AB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05989"/>
            <a:ext cx="4876800" cy="275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566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98" y="1394376"/>
            <a:ext cx="7879404" cy="45720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TP-PA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T.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pallidum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particle agglutination assay).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MHA-TP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(Micro-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hemagglutination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assay).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Immunoassays (AIA)-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for screening purposes.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Molecular testing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PCR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detects the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genetic material from the sore, in blood, or in CSF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878104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2667000" cy="646331"/>
          </a:xfrm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Treatment: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47" y="1371600"/>
            <a:ext cx="8161506" cy="2057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FF00"/>
                </a:solidFill>
              </a:rPr>
              <a:t>Long-lasting penicillin</a:t>
            </a:r>
            <a:r>
              <a:rPr lang="en-US" sz="2400" dirty="0"/>
              <a:t>.</a:t>
            </a:r>
          </a:p>
          <a:p>
            <a:r>
              <a:rPr lang="en-US" sz="2400" dirty="0"/>
              <a:t>Treatment of </a:t>
            </a:r>
            <a:r>
              <a:rPr lang="en-US" sz="2400" dirty="0">
                <a:solidFill>
                  <a:srgbClr val="FFFF00"/>
                </a:solidFill>
              </a:rPr>
              <a:t>secondary syphilis may trigger </a:t>
            </a:r>
            <a:r>
              <a:rPr lang="en-US" sz="2400" dirty="0"/>
              <a:t>the </a:t>
            </a:r>
            <a:r>
              <a:rPr lang="en-US" sz="2400" b="1" dirty="0" err="1">
                <a:solidFill>
                  <a:srgbClr val="FF0000"/>
                </a:solidFill>
              </a:rPr>
              <a:t>Jarisch-Herxheimer</a:t>
            </a:r>
            <a:r>
              <a:rPr lang="en-US" sz="2400" b="1" dirty="0"/>
              <a:t> </a:t>
            </a:r>
            <a:r>
              <a:rPr lang="en-US" sz="2400" dirty="0"/>
              <a:t>reaction immediately after antibiotic therapy.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Prof. Dr. Ghada Fahmy Helaly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D95136-44D5-46E6-8BF3-99993D816599}"/>
              </a:ext>
            </a:extLst>
          </p:cNvPr>
          <p:cNvSpPr txBox="1">
            <a:spLocks/>
          </p:cNvSpPr>
          <p:nvPr/>
        </p:nvSpPr>
        <p:spPr>
          <a:xfrm>
            <a:off x="228600" y="2782669"/>
            <a:ext cx="3124200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Prevention: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E750A0-322D-455A-AD49-4FBC9456FA54}"/>
              </a:ext>
            </a:extLst>
          </p:cNvPr>
          <p:cNvSpPr txBox="1">
            <a:spLocks/>
          </p:cNvSpPr>
          <p:nvPr/>
        </p:nvSpPr>
        <p:spPr>
          <a:xfrm>
            <a:off x="491247" y="3429000"/>
            <a:ext cx="77724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Early diagnosis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FF00"/>
                </a:solidFill>
              </a:rPr>
              <a:t>adequate treatment</a:t>
            </a:r>
            <a:r>
              <a:rPr lang="en-US" sz="2400" dirty="0"/>
              <a:t>.</a:t>
            </a:r>
          </a:p>
          <a:p>
            <a:r>
              <a:rPr lang="en-US" sz="2400" dirty="0"/>
              <a:t>Use of </a:t>
            </a:r>
            <a:r>
              <a:rPr lang="en-US" sz="2400" dirty="0">
                <a:solidFill>
                  <a:srgbClr val="FFFF00"/>
                </a:solidFill>
              </a:rPr>
              <a:t>condoms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Antibiotic</a:t>
            </a:r>
            <a:r>
              <a:rPr lang="en-US" sz="2400" dirty="0"/>
              <a:t> after suspected exposure. 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Follow-up of infected </a:t>
            </a:r>
            <a:r>
              <a:rPr lang="en-US" sz="2400" dirty="0"/>
              <a:t>individuals and their </a:t>
            </a:r>
            <a:r>
              <a:rPr lang="en-US" sz="2400" dirty="0">
                <a:solidFill>
                  <a:srgbClr val="FFFF00"/>
                </a:solidFill>
              </a:rPr>
              <a:t>contacts</a:t>
            </a:r>
            <a:r>
              <a:rPr lang="en-US" sz="2400" dirty="0"/>
              <a:t>.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STD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test for </a:t>
            </a:r>
            <a:r>
              <a:rPr lang="en-US" sz="2400" dirty="0">
                <a:solidFill>
                  <a:srgbClr val="FFFF00"/>
                </a:solidFill>
              </a:rPr>
              <a:t>syphilis</a:t>
            </a:r>
            <a:r>
              <a:rPr lang="en-US" sz="2400" dirty="0"/>
              <a:t>. </a:t>
            </a:r>
          </a:p>
          <a:p>
            <a:pPr marL="45720" indent="0">
              <a:buFont typeface="Wingdings" charset="2"/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2908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CC\Desktop\pictures for presentations In Shaa- Allah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9963561">
            <a:off x="422607" y="1985659"/>
            <a:ext cx="57214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l"/>
            </a:scene3d>
            <a:sp3d extrusionH="57150" contourW="25400" prstMaterial="dkEdge">
              <a:bevelT w="95250" h="889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>
                <a:ln w="11430">
                  <a:noFill/>
                </a:ln>
                <a:gradFill flip="none"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37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27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Std" pitchFamily="66" charset="0"/>
              </a:rPr>
              <a:t>Thank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698101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5896"/>
            <a:ext cx="6477000" cy="48537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Syphilis</a:t>
            </a:r>
            <a:r>
              <a:rPr lang="en-US" sz="2800" dirty="0"/>
              <a:t> is a disease caused by </a:t>
            </a:r>
            <a:r>
              <a:rPr lang="en-US" sz="2800" b="1" i="1" dirty="0" err="1">
                <a:solidFill>
                  <a:srgbClr val="00B0F0"/>
                </a:solidFill>
              </a:rPr>
              <a:t>Treponema</a:t>
            </a:r>
            <a:r>
              <a:rPr lang="en-US" sz="2800" b="1" i="1" dirty="0">
                <a:solidFill>
                  <a:srgbClr val="00B0F0"/>
                </a:solidFill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</a:rPr>
              <a:t>pallidum</a:t>
            </a:r>
            <a:r>
              <a:rPr lang="en-US" sz="2800" b="1" i="1" dirty="0">
                <a:solidFill>
                  <a:srgbClr val="00B0F0"/>
                </a:solidFill>
              </a:rPr>
              <a:t> </a:t>
            </a:r>
            <a:r>
              <a:rPr lang="en-US" sz="2800" i="1" dirty="0"/>
              <a:t>, </a:t>
            </a:r>
            <a:r>
              <a:rPr lang="en-US" sz="2800" dirty="0"/>
              <a:t>a spirochaete bacterium(</a:t>
            </a:r>
            <a:r>
              <a:rPr lang="en-US" sz="2800" b="1" dirty="0"/>
              <a:t>corkscrew-shaped, motile spiral bacteria </a:t>
            </a:r>
            <a:r>
              <a:rPr lang="en-US" sz="2800" dirty="0"/>
              <a:t>with an </a:t>
            </a:r>
            <a:r>
              <a:rPr lang="en-US" sz="2800" dirty="0" err="1"/>
              <a:t>endoflagellum</a:t>
            </a:r>
            <a:r>
              <a:rPr lang="en-US" sz="2800" dirty="0"/>
              <a:t> [</a:t>
            </a:r>
            <a:r>
              <a:rPr lang="en-US" sz="2800" b="1" dirty="0"/>
              <a:t>axial filament</a:t>
            </a:r>
            <a:r>
              <a:rPr lang="en-US" sz="2800" dirty="0"/>
              <a:t>]). </a:t>
            </a:r>
          </a:p>
          <a:p>
            <a:pPr>
              <a:lnSpc>
                <a:spcPct val="150000"/>
              </a:lnSpc>
            </a:pPr>
            <a:r>
              <a:rPr lang="en-US" sz="2800" i="1" dirty="0"/>
              <a:t>T. </a:t>
            </a:r>
            <a:r>
              <a:rPr lang="en-US" sz="2800" i="1" dirty="0" err="1"/>
              <a:t>pallidum</a:t>
            </a:r>
            <a:r>
              <a:rPr lang="en-US" sz="2800" i="1" dirty="0"/>
              <a:t> </a:t>
            </a:r>
            <a:r>
              <a:rPr lang="en-US" sz="2800" dirty="0"/>
              <a:t>is a </a:t>
            </a:r>
            <a:r>
              <a:rPr lang="en-US" sz="2800" b="1" dirty="0">
                <a:solidFill>
                  <a:srgbClr val="00B0F0"/>
                </a:solidFill>
              </a:rPr>
              <a:t>human organism </a:t>
            </a:r>
            <a:r>
              <a:rPr lang="en-US" sz="2800" dirty="0"/>
              <a:t>only.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Prof. Dr. Ghada Fahmy Helaly</a:t>
            </a:r>
          </a:p>
        </p:txBody>
      </p:sp>
      <p:pic>
        <p:nvPicPr>
          <p:cNvPr id="6" name="Picture 5" descr="http://treponemapallidum.org/treponema_pallid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98754"/>
            <a:ext cx="2382982" cy="233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00338"/>
            <a:ext cx="548477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Treponema</a:t>
            </a:r>
            <a:r>
              <a:rPr lang="en-US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pallidum</a:t>
            </a:r>
            <a:r>
              <a:rPr lang="en-US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08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696200" cy="4724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T. </a:t>
            </a:r>
            <a:r>
              <a:rPr lang="en-US" sz="2800" b="1" i="1" dirty="0" err="1"/>
              <a:t>pallidum</a:t>
            </a:r>
            <a:r>
              <a:rPr lang="en-US" sz="2800" b="1" i="1" dirty="0"/>
              <a:t> </a:t>
            </a:r>
            <a:r>
              <a:rPr lang="en-US" sz="2800" b="1" dirty="0"/>
              <a:t>has </a:t>
            </a:r>
            <a:r>
              <a:rPr lang="en-US" sz="2800" b="1" dirty="0">
                <a:solidFill>
                  <a:srgbClr val="00B0F0"/>
                </a:solidFill>
              </a:rPr>
              <a:t>not been grown on bacteriologic media or in cell culture</a:t>
            </a:r>
            <a:r>
              <a:rPr lang="en-US" sz="2800" b="1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Syphilis occurs </a:t>
            </a:r>
            <a:r>
              <a:rPr lang="en-US" sz="2800" b="1" dirty="0">
                <a:solidFill>
                  <a:srgbClr val="00B0F0"/>
                </a:solidFill>
              </a:rPr>
              <a:t>worldwide</a:t>
            </a:r>
            <a:r>
              <a:rPr lang="en-US" sz="2800" b="1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C000"/>
                </a:solidFill>
              </a:rPr>
              <a:t>Marked increase in incidence </a:t>
            </a:r>
            <a:r>
              <a:rPr lang="en-US" sz="2800" b="1" dirty="0"/>
              <a:t>of the disease in</a:t>
            </a:r>
            <a:r>
              <a:rPr lang="en-US" sz="2800" b="1" dirty="0">
                <a:solidFill>
                  <a:srgbClr val="FFC000"/>
                </a:solidFill>
              </a:rPr>
              <a:t> homosexual men </a:t>
            </a:r>
            <a:r>
              <a:rPr lang="en-US" sz="2800" b="1" dirty="0"/>
              <a:t>in</a:t>
            </a:r>
            <a:r>
              <a:rPr lang="en-US" sz="2800" b="1" dirty="0">
                <a:solidFill>
                  <a:srgbClr val="FFC000"/>
                </a:solidFill>
              </a:rPr>
              <a:t> recent years</a:t>
            </a:r>
            <a:r>
              <a:rPr lang="en-US" sz="2800" b="1" dirty="0"/>
              <a:t>.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12816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724339"/>
            <a:ext cx="2590800" cy="439443"/>
          </a:xfrm>
        </p:spPr>
        <p:txBody>
          <a:bodyPr/>
          <a:lstStyle/>
          <a:p>
            <a:r>
              <a:rPr lang="en-US" sz="1200"/>
              <a:t>Prof. Dr. Ghada Fahmy Helaly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28956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Transmission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4182" y="1765511"/>
            <a:ext cx="72251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2"/>
              </a:buBlip>
            </a:pPr>
            <a:r>
              <a:rPr lang="en-US" sz="2400" b="1" dirty="0">
                <a:solidFill>
                  <a:srgbClr val="FFFF00"/>
                </a:solidFill>
              </a:rPr>
              <a:t>Sexual contact: </a:t>
            </a:r>
            <a:r>
              <a:rPr lang="en-US" sz="2400" dirty="0"/>
              <a:t>from spirochete-containing </a:t>
            </a:r>
            <a:r>
              <a:rPr lang="en-US" sz="2400" b="1" dirty="0">
                <a:solidFill>
                  <a:srgbClr val="FF0000"/>
                </a:solidFill>
              </a:rPr>
              <a:t>lesions</a:t>
            </a:r>
            <a:r>
              <a:rPr lang="en-US" sz="2400" dirty="0"/>
              <a:t> of </a:t>
            </a:r>
            <a:r>
              <a:rPr lang="en-US" sz="2400" dirty="0">
                <a:solidFill>
                  <a:srgbClr val="FF0000"/>
                </a:solidFill>
              </a:rPr>
              <a:t>skin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0000"/>
                </a:solidFill>
              </a:rPr>
              <a:t>mucous membranes</a:t>
            </a:r>
            <a:r>
              <a:rPr lang="en-US" sz="2400" b="1" dirty="0"/>
              <a:t>.</a:t>
            </a:r>
          </a:p>
          <a:p>
            <a:pPr marL="342900" indent="-342900">
              <a:lnSpc>
                <a:spcPct val="200000"/>
              </a:lnSpc>
              <a:buBlip>
                <a:blip r:embed="rId2"/>
              </a:buBlip>
            </a:pPr>
            <a:r>
              <a:rPr lang="en-US" sz="2400" dirty="0"/>
              <a:t>From </a:t>
            </a:r>
            <a:r>
              <a:rPr lang="en-US" sz="2400" b="1" dirty="0">
                <a:solidFill>
                  <a:srgbClr val="FFFF00"/>
                </a:solidFill>
              </a:rPr>
              <a:t>pregnant women </a:t>
            </a:r>
            <a:r>
              <a:rPr lang="en-US" sz="2400" dirty="0"/>
              <a:t>to their </a:t>
            </a:r>
            <a:r>
              <a:rPr lang="en-US" sz="2400" b="1" dirty="0">
                <a:solidFill>
                  <a:srgbClr val="FFFF00"/>
                </a:solidFill>
              </a:rPr>
              <a:t>fetuses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200000"/>
              </a:lnSpc>
              <a:buBlip>
                <a:blip r:embed="rId2"/>
              </a:buBlip>
            </a:pPr>
            <a:r>
              <a:rPr lang="en-US" sz="2400" b="1" dirty="0">
                <a:solidFill>
                  <a:srgbClr val="FFFF00"/>
                </a:solidFill>
              </a:rPr>
              <a:t>Rarely, blood </a:t>
            </a:r>
            <a:r>
              <a:rPr lang="en-US" sz="2400" dirty="0"/>
              <a:t>for transfusions (</a:t>
            </a:r>
            <a:r>
              <a:rPr lang="en-US" sz="2400" b="1" dirty="0">
                <a:solidFill>
                  <a:srgbClr val="FFFF00"/>
                </a:solidFill>
              </a:rPr>
              <a:t>early</a:t>
            </a:r>
            <a:r>
              <a:rPr lang="en-US" sz="2400" dirty="0"/>
              <a:t> syphilis). </a:t>
            </a:r>
          </a:p>
        </p:txBody>
      </p:sp>
    </p:spTree>
    <p:extLst>
      <p:ext uri="{BB962C8B-B14F-4D97-AF65-F5344CB8AC3E}">
        <p14:creationId xmlns:p14="http://schemas.microsoft.com/office/powerpoint/2010/main" val="173540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6" y="2272337"/>
            <a:ext cx="5863936" cy="44958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10-90 days after contact </a:t>
            </a:r>
            <a:r>
              <a:rPr lang="en-US" sz="2400" dirty="0">
                <a:cs typeface="Arial" pitchFamily="34" charset="0"/>
              </a:rPr>
              <a:t>with an infected individual. </a:t>
            </a:r>
          </a:p>
          <a:p>
            <a:r>
              <a:rPr lang="en-US" sz="2400" b="1" dirty="0">
                <a:solidFill>
                  <a:srgbClr val="00FF00"/>
                </a:solidFill>
              </a:rPr>
              <a:t>Mainly on external genitalia.</a:t>
            </a:r>
          </a:p>
          <a:p>
            <a:r>
              <a:rPr lang="en-US" sz="2400" dirty="0">
                <a:cs typeface="Arial" pitchFamily="34" charset="0"/>
              </a:rPr>
              <a:t>Regional </a:t>
            </a:r>
            <a:r>
              <a:rPr lang="en-US" sz="2400" dirty="0">
                <a:solidFill>
                  <a:srgbClr val="FFFF00"/>
                </a:solidFill>
                <a:cs typeface="Arial" pitchFamily="34" charset="0"/>
              </a:rPr>
              <a:t>non-tender lymphadenopathy</a:t>
            </a:r>
            <a:r>
              <a:rPr lang="en-US" sz="2400" dirty="0">
                <a:cs typeface="Arial" pitchFamily="34" charset="0"/>
              </a:rPr>
              <a:t>.</a:t>
            </a:r>
          </a:p>
          <a:p>
            <a:r>
              <a:rPr lang="en-US" sz="2400" dirty="0">
                <a:cs typeface="Arial" pitchFamily="34" charset="0"/>
              </a:rPr>
              <a:t>Chancres: </a:t>
            </a:r>
            <a:r>
              <a:rPr lang="en-US" sz="2400" dirty="0">
                <a:solidFill>
                  <a:srgbClr val="FFFF00"/>
                </a:solidFill>
                <a:cs typeface="Arial" pitchFamily="34" charset="0"/>
              </a:rPr>
              <a:t>Solitary</a:t>
            </a:r>
            <a:r>
              <a:rPr lang="en-US" sz="2400" dirty="0">
                <a:cs typeface="Arial" pitchFamily="34" charset="0"/>
              </a:rPr>
              <a:t> (may be </a:t>
            </a:r>
            <a:r>
              <a:rPr lang="en-US" sz="2400" dirty="0">
                <a:solidFill>
                  <a:srgbClr val="FFFF00"/>
                </a:solidFill>
                <a:cs typeface="Arial" pitchFamily="34" charset="0"/>
              </a:rPr>
              <a:t>multiple</a:t>
            </a:r>
            <a:r>
              <a:rPr lang="en-US" sz="2400" dirty="0">
                <a:cs typeface="Arial" pitchFamily="34" charset="0"/>
              </a:rPr>
              <a:t> “kissing” lesions) , </a:t>
            </a:r>
            <a:r>
              <a:rPr lang="en-US" sz="2400" dirty="0">
                <a:solidFill>
                  <a:srgbClr val="FFFF00"/>
                </a:solidFill>
                <a:cs typeface="Arial" pitchFamily="34" charset="0"/>
              </a:rPr>
              <a:t>raised, firm, red papules 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FFFF00"/>
                </a:solidFill>
                <a:cs typeface="Arial" pitchFamily="34" charset="0"/>
                <a:sym typeface="Wingdings" pitchFamily="2" charset="2"/>
              </a:rPr>
              <a:t>ulcerate, not tender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heals within 4-8 weeks</a:t>
            </a:r>
            <a:r>
              <a:rPr lang="en-US" sz="2400" dirty="0">
                <a:cs typeface="Arial" pitchFamily="34" charset="0"/>
              </a:rPr>
              <a:t>, with or without therapy.</a:t>
            </a:r>
          </a:p>
          <a:p>
            <a:endParaRPr lang="en-US" sz="2400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Prof. Dr. Ghada Fahmy Helaly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" y="1300884"/>
            <a:ext cx="40767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b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Primary syphilis: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81000"/>
            <a:ext cx="45720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Clinical Findings: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06786" y="5562600"/>
            <a:ext cx="2343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Chancre of primary syphilis</a:t>
            </a:r>
          </a:p>
        </p:txBody>
      </p:sp>
      <p:pic>
        <p:nvPicPr>
          <p:cNvPr id="11" name="Picture 2" descr="Examples Of Syphil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489"/>
          <a:stretch/>
        </p:blipFill>
        <p:spPr bwMode="auto">
          <a:xfrm>
            <a:off x="6400800" y="1678856"/>
            <a:ext cx="2555885" cy="35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62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27473" cy="4648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One to 3 months </a:t>
            </a:r>
            <a:r>
              <a:rPr lang="en-US" sz="2400" dirty="0"/>
              <a:t>later.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Lesions are </a:t>
            </a:r>
            <a:r>
              <a:rPr lang="en-US" sz="2400" dirty="0">
                <a:solidFill>
                  <a:srgbClr val="FFFF00"/>
                </a:solidFill>
              </a:rPr>
              <a:t>rich in spirochetes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highly infectious.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FF00"/>
                </a:solidFill>
              </a:rPr>
              <a:t>Maculopapular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00FF00"/>
                </a:solidFill>
              </a:rPr>
              <a:t>rash </a:t>
            </a:r>
            <a:r>
              <a:rPr lang="en-US" sz="2400" dirty="0">
                <a:solidFill>
                  <a:srgbClr val="FFFF00"/>
                </a:solidFill>
              </a:rPr>
              <a:t>(including </a:t>
            </a:r>
            <a:r>
              <a:rPr lang="en-US" sz="2400" b="1" dirty="0">
                <a:solidFill>
                  <a:srgbClr val="FFFF00"/>
                </a:solidFill>
              </a:rPr>
              <a:t>palms </a:t>
            </a:r>
            <a:r>
              <a:rPr lang="en-US" sz="2400" dirty="0">
                <a:solidFill>
                  <a:srgbClr val="FFFF00"/>
                </a:solidFill>
              </a:rPr>
              <a:t>and </a:t>
            </a:r>
            <a:r>
              <a:rPr lang="en-US" sz="2400" b="1" dirty="0">
                <a:solidFill>
                  <a:srgbClr val="FFFF00"/>
                </a:solidFill>
              </a:rPr>
              <a:t>soles)</a:t>
            </a:r>
            <a:r>
              <a:rPr lang="en-US" sz="2400" b="1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FFFF00"/>
                </a:solidFill>
              </a:rPr>
              <a:t>Moist lesions </a:t>
            </a:r>
            <a:r>
              <a:rPr lang="fr-FR" sz="2400" dirty="0"/>
              <a:t>on </a:t>
            </a:r>
            <a:r>
              <a:rPr lang="en-US" sz="2400" dirty="0"/>
              <a:t>the genitals “</a:t>
            </a:r>
            <a:r>
              <a:rPr lang="en-US" sz="2400" b="1" dirty="0" err="1">
                <a:solidFill>
                  <a:srgbClr val="00FF00"/>
                </a:solidFill>
              </a:rPr>
              <a:t>condylomata</a:t>
            </a:r>
            <a:r>
              <a:rPr lang="en-US" sz="2400" b="1" dirty="0">
                <a:solidFill>
                  <a:srgbClr val="00FF00"/>
                </a:solidFill>
              </a:rPr>
              <a:t> </a:t>
            </a:r>
            <a:r>
              <a:rPr lang="en-US" sz="2400" b="1" dirty="0" err="1">
                <a:solidFill>
                  <a:srgbClr val="00FF00"/>
                </a:solidFill>
              </a:rPr>
              <a:t>lata</a:t>
            </a:r>
            <a:r>
              <a:rPr lang="en-US" sz="2400" b="1" dirty="0"/>
              <a:t>”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Patchy </a:t>
            </a:r>
            <a:r>
              <a:rPr lang="en-US" sz="2400" dirty="0">
                <a:solidFill>
                  <a:srgbClr val="00FF00"/>
                </a:solidFill>
              </a:rPr>
              <a:t>alopecia.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FF00"/>
                </a:solidFill>
              </a:rPr>
              <a:t>Constitutional symptoms </a:t>
            </a:r>
            <a:r>
              <a:rPr lang="en-US" sz="2400" dirty="0">
                <a:solidFill>
                  <a:srgbClr val="FFFF00"/>
                </a:solidFill>
              </a:rPr>
              <a:t>of secondary syphilis</a:t>
            </a:r>
            <a:r>
              <a:rPr lang="en-US" sz="2400" dirty="0"/>
              <a:t>: fever,……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Meningitis, hepatitis, nephropathy,…..</a:t>
            </a:r>
          </a:p>
          <a:p>
            <a:pPr marL="4572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Prof. Dr. Ghada Fahmy Helaly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46426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b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Secondary syphilis: </a:t>
            </a:r>
          </a:p>
        </p:txBody>
      </p:sp>
    </p:spTree>
    <p:extLst>
      <p:ext uri="{BB962C8B-B14F-4D97-AF65-F5344CB8AC3E}">
        <p14:creationId xmlns:p14="http://schemas.microsoft.com/office/powerpoint/2010/main" val="190263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Prof. Dr. Ghada Fahmy Helaly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9" t="7944" r="6372" b="22088"/>
          <a:stretch/>
        </p:blipFill>
        <p:spPr bwMode="auto">
          <a:xfrm>
            <a:off x="986365" y="4376774"/>
            <a:ext cx="1742209" cy="202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89" y="1524000"/>
            <a:ext cx="221528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08267" y="3887809"/>
            <a:ext cx="4118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Reddish papules and nodules over much of the body due to secondary syphilis</a:t>
            </a:r>
          </a:p>
        </p:txBody>
      </p:sp>
      <p:pic>
        <p:nvPicPr>
          <p:cNvPr id="2" name="Picture 2" descr="C:\Users\BCC\Desktop\Picture1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9" y="1295400"/>
            <a:ext cx="2206625" cy="221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9002" y="3741973"/>
            <a:ext cx="3196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Condylomata</a:t>
            </a:r>
            <a:r>
              <a:rPr lang="en-US" sz="1400" dirty="0"/>
              <a:t> </a:t>
            </a:r>
            <a:r>
              <a:rPr lang="en-US" sz="1400" dirty="0" err="1"/>
              <a:t>lata</a:t>
            </a:r>
            <a:r>
              <a:rPr lang="en-US" sz="1400" dirty="0"/>
              <a:t> (secondary syphilis)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9944" y="509915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Palmar lesion of secondary syphilis</a:t>
            </a:r>
          </a:p>
        </p:txBody>
      </p:sp>
      <p:pic>
        <p:nvPicPr>
          <p:cNvPr id="9" name="Picture 2" descr="Examples Of Syphili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10" t="50000"/>
          <a:stretch/>
        </p:blipFill>
        <p:spPr bwMode="auto">
          <a:xfrm>
            <a:off x="5867400" y="1524000"/>
            <a:ext cx="2776913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8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953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Few years to as many as 25 years.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No lesions </a:t>
            </a:r>
            <a:r>
              <a:rPr lang="en-US" sz="2400" dirty="0"/>
              <a:t>appear, </a:t>
            </a:r>
            <a:r>
              <a:rPr lang="en-US" sz="2400" dirty="0">
                <a:solidFill>
                  <a:srgbClr val="FFFF00"/>
                </a:solidFill>
              </a:rPr>
              <a:t>positive serologic </a:t>
            </a:r>
            <a:r>
              <a:rPr lang="en-US" sz="2400" dirty="0"/>
              <a:t>tests. </a:t>
            </a:r>
          </a:p>
          <a:p>
            <a:r>
              <a:rPr lang="en-US" sz="2400" u="sng" dirty="0">
                <a:solidFill>
                  <a:srgbClr val="00FF00"/>
                </a:solidFill>
              </a:rPr>
              <a:t>latent period divided into </a:t>
            </a:r>
            <a:r>
              <a:rPr lang="en-US" sz="2400" b="1" u="sng" dirty="0">
                <a:solidFill>
                  <a:srgbClr val="FF0000"/>
                </a:solidFill>
              </a:rPr>
              <a:t>early</a:t>
            </a:r>
            <a:r>
              <a:rPr lang="en-US" sz="2400" b="1" u="sng" dirty="0">
                <a:solidFill>
                  <a:srgbClr val="00FF00"/>
                </a:solidFill>
              </a:rPr>
              <a:t> </a:t>
            </a:r>
            <a:r>
              <a:rPr lang="en-US" sz="2400" u="sng" dirty="0">
                <a:solidFill>
                  <a:srgbClr val="00FF00"/>
                </a:solidFill>
              </a:rPr>
              <a:t>and </a:t>
            </a:r>
            <a:r>
              <a:rPr lang="en-US" sz="2400" b="1" u="sng" dirty="0">
                <a:solidFill>
                  <a:srgbClr val="FF0000"/>
                </a:solidFill>
              </a:rPr>
              <a:t>late</a:t>
            </a:r>
            <a:r>
              <a:rPr lang="en-US" sz="2400" b="1" u="sng" dirty="0">
                <a:solidFill>
                  <a:srgbClr val="00FF00"/>
                </a:solidFill>
              </a:rPr>
              <a:t> </a:t>
            </a:r>
            <a:r>
              <a:rPr lang="en-US" sz="2400" u="sng" dirty="0">
                <a:solidFill>
                  <a:srgbClr val="00FF00"/>
                </a:solidFill>
              </a:rPr>
              <a:t>stages. 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Early latent: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last for a year or 2 after the secondary</a:t>
            </a:r>
            <a:r>
              <a:rPr lang="en-US" sz="2400" dirty="0"/>
              <a:t> stage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FF00"/>
                </a:solidFill>
              </a:rPr>
              <a:t>symptoms</a:t>
            </a:r>
            <a:r>
              <a:rPr lang="en-US" sz="2400" dirty="0"/>
              <a:t> of </a:t>
            </a:r>
            <a:r>
              <a:rPr lang="en-US" sz="2400" dirty="0">
                <a:solidFill>
                  <a:srgbClr val="FFFF00"/>
                </a:solidFill>
              </a:rPr>
              <a:t>secondary</a:t>
            </a:r>
            <a:r>
              <a:rPr lang="en-US" sz="2400" dirty="0"/>
              <a:t> syphilis may </a:t>
            </a:r>
            <a:r>
              <a:rPr lang="en-US" sz="2400" dirty="0">
                <a:solidFill>
                  <a:srgbClr val="FFFF00"/>
                </a:solidFill>
              </a:rPr>
              <a:t>reappear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FFFF00"/>
                </a:solidFill>
              </a:rPr>
              <a:t>infectious</a:t>
            </a:r>
            <a:r>
              <a:rPr lang="en-US" sz="2400" dirty="0"/>
              <a:t>). 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Late latent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b="1" dirty="0">
                <a:solidFill>
                  <a:srgbClr val="FFFF00"/>
                </a:solidFill>
              </a:rPr>
              <a:t>last for many years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FF00"/>
                </a:solidFill>
              </a:rPr>
              <a:t>No symptoms, not infectious</a:t>
            </a:r>
            <a:r>
              <a:rPr lang="en-US" sz="2400" dirty="0"/>
              <a:t>.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Prof. Dr. Ghada Fahmy Helaly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3657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b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Latent syphilis:</a:t>
            </a:r>
          </a:p>
        </p:txBody>
      </p:sp>
    </p:spTree>
    <p:extLst>
      <p:ext uri="{BB962C8B-B14F-4D97-AF65-F5344CB8AC3E}">
        <p14:creationId xmlns:p14="http://schemas.microsoft.com/office/powerpoint/2010/main" val="28144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4873"/>
            <a:ext cx="6241474" cy="52159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Within 3-10 years of infection.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Slowly progressive,</a:t>
            </a:r>
            <a:r>
              <a:rPr lang="en-US" sz="2400" dirty="0"/>
              <a:t> affect </a:t>
            </a:r>
            <a:r>
              <a:rPr lang="en-US" sz="2400" dirty="0">
                <a:solidFill>
                  <a:srgbClr val="FFFF00"/>
                </a:solidFill>
              </a:rPr>
              <a:t>any organ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FF00"/>
                </a:solidFill>
              </a:rPr>
              <a:t>Treponemes</a:t>
            </a:r>
            <a:r>
              <a:rPr lang="en-US" sz="2400" dirty="0">
                <a:solidFill>
                  <a:srgbClr val="FFFF00"/>
                </a:solidFill>
              </a:rPr>
              <a:t> are rarely seen </a:t>
            </a:r>
            <a:r>
              <a:rPr lang="en-US" sz="2400" dirty="0"/>
              <a:t>(not infectious).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Granulomas (</a:t>
            </a:r>
            <a:r>
              <a:rPr lang="en-US" sz="2400" b="1" dirty="0" err="1">
                <a:solidFill>
                  <a:srgbClr val="FF0000"/>
                </a:solidFill>
              </a:rPr>
              <a:t>gummas</a:t>
            </a:r>
            <a:r>
              <a:rPr lang="en-US" sz="2400" b="1" dirty="0">
                <a:solidFill>
                  <a:srgbClr val="FF0000"/>
                </a:solidFill>
              </a:rPr>
              <a:t>),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FF00"/>
                </a:solidFill>
              </a:rPr>
              <a:t>skin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FF00"/>
                </a:solidFill>
              </a:rPr>
              <a:t>bones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FF00"/>
                </a:solidFill>
              </a:rPr>
              <a:t>CNS</a:t>
            </a:r>
            <a:r>
              <a:rPr lang="en-US" sz="2400" dirty="0"/>
              <a:t> (e.g., </a:t>
            </a:r>
            <a:r>
              <a:rPr lang="en-US" sz="2400" b="1" dirty="0" err="1">
                <a:solidFill>
                  <a:srgbClr val="FFFF00"/>
                </a:solidFill>
              </a:rPr>
              <a:t>tabes</a:t>
            </a:r>
            <a:r>
              <a:rPr lang="en-US" sz="2400" b="1" dirty="0">
                <a:solidFill>
                  <a:srgbClr val="FFFF00"/>
                </a:solidFill>
              </a:rPr>
              <a:t> dorsalis</a:t>
            </a:r>
            <a:r>
              <a:rPr lang="en-US" sz="2400" dirty="0"/>
              <a:t>); or </a:t>
            </a:r>
            <a:r>
              <a:rPr lang="en-US" sz="2400" dirty="0">
                <a:solidFill>
                  <a:srgbClr val="FFFF00"/>
                </a:solidFill>
              </a:rPr>
              <a:t>CVS lesions </a:t>
            </a:r>
            <a:r>
              <a:rPr lang="en-US" sz="2400" dirty="0"/>
              <a:t>(e.g., aortitis, </a:t>
            </a:r>
            <a:r>
              <a:rPr lang="en-US" sz="2400" dirty="0">
                <a:solidFill>
                  <a:srgbClr val="FFFF00"/>
                </a:solidFill>
              </a:rPr>
              <a:t>aneurysm</a:t>
            </a:r>
            <a:r>
              <a:rPr lang="en-US" sz="2400" dirty="0"/>
              <a:t> of the ascending aorta). </a:t>
            </a:r>
          </a:p>
          <a:p>
            <a:pPr lvl="0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Prof. Dr. Ghada Fahmy Helaly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17212"/>
            <a:ext cx="37513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b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Tertiary syphilis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73" y="3505200"/>
            <a:ext cx="22860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705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784</Words>
  <Application>Microsoft Office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 Unicode MS</vt:lpstr>
      <vt:lpstr>Arial</vt:lpstr>
      <vt:lpstr>Brush Script Std</vt:lpstr>
      <vt:lpstr>Calibri</vt:lpstr>
      <vt:lpstr>Georgia</vt:lpstr>
      <vt:lpstr>Verdana</vt:lpstr>
      <vt:lpstr>Wingdings</vt:lpstr>
      <vt:lpstr>Wingdings 2</vt:lpstr>
      <vt:lpstr>Office Theme</vt:lpstr>
      <vt:lpstr>Perspective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Congenital syphilis:</vt:lpstr>
      <vt:lpstr>PowerPoint Presentation</vt:lpstr>
      <vt:lpstr>PowerPoint Presentation</vt:lpstr>
      <vt:lpstr>Nonspecific Serologic Tests:</vt:lpstr>
      <vt:lpstr>PowerPoint Presentation</vt:lpstr>
      <vt:lpstr>Specific Serologic Tests:</vt:lpstr>
      <vt:lpstr>PowerPoint Presentation</vt:lpstr>
      <vt:lpstr>Treatment: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101</cp:revision>
  <dcterms:created xsi:type="dcterms:W3CDTF">2016-01-11T20:46:22Z</dcterms:created>
  <dcterms:modified xsi:type="dcterms:W3CDTF">2021-04-30T23:44:22Z</dcterms:modified>
</cp:coreProperties>
</file>