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71" r:id="rId13"/>
    <p:sldId id="265" r:id="rId14"/>
    <p:sldId id="266" r:id="rId15"/>
    <p:sldId id="267" r:id="rId16"/>
    <p:sldId id="268" r:id="rId17"/>
    <p:sldId id="270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DB51C-60DE-4A18-9CA3-452A40C5EDBB}" type="datetimeFigureOut">
              <a:rPr lang="en-US"/>
              <a:pPr>
                <a:defRPr/>
              </a:pPr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A4BE8-7BB9-4117-AAB5-27B9CC80A7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58403-823E-4881-BBFB-929DE8A6B742}" type="datetimeFigureOut">
              <a:rPr lang="en-US"/>
              <a:pPr>
                <a:defRPr/>
              </a:pPr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AB807-1E16-49AC-B679-C1B17228B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EAE88-8A3C-4DF2-BA2B-6D0FAFFC09F2}" type="datetimeFigureOut">
              <a:rPr lang="en-US"/>
              <a:pPr>
                <a:defRPr/>
              </a:pPr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77581-0933-420D-BE47-5102ADB9C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9A94B-C74A-45B8-9C7E-1D0EE0798805}" type="datetimeFigureOut">
              <a:rPr lang="en-US"/>
              <a:pPr>
                <a:defRPr/>
              </a:pPr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783CD-0363-4084-BBBF-180B64C1A8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288B8-687C-47B5-9077-AEC771A9A281}" type="datetimeFigureOut">
              <a:rPr lang="en-US"/>
              <a:pPr>
                <a:defRPr/>
              </a:pPr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0C9C1-1CA1-49DE-B207-68FF32BAA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9017B-8D62-486F-B4B8-AB8102D622AB}" type="datetimeFigureOut">
              <a:rPr lang="en-US"/>
              <a:pPr>
                <a:defRPr/>
              </a:pPr>
              <a:t>4/13/2022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4DF19-267E-47B3-9512-597F2374D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ADA38-75C7-4AE8-9064-21AEEFEA961B}" type="datetimeFigureOut">
              <a:rPr lang="en-US"/>
              <a:pPr>
                <a:defRPr/>
              </a:pPr>
              <a:t>4/13/2022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AF437-ABE0-4180-B2F6-C63791DEC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ECBC-BD4D-4B28-81C5-1A980A13EC43}" type="datetimeFigureOut">
              <a:rPr lang="en-US"/>
              <a:pPr>
                <a:defRPr/>
              </a:pPr>
              <a:t>4/13/2022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37D9A-48A5-4C90-B630-19B938ED5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B4F95-FE47-4A82-AE79-3AB48C49720D}" type="datetimeFigureOut">
              <a:rPr lang="en-US"/>
              <a:pPr>
                <a:defRPr/>
              </a:pPr>
              <a:t>4/13/2022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3369C-F235-4D43-8CAA-113536E5B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9E748-3B28-4F4F-B176-9AB32A80A2DF}" type="datetimeFigureOut">
              <a:rPr lang="en-US"/>
              <a:pPr>
                <a:defRPr/>
              </a:pPr>
              <a:t>4/13/2022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564E7-3FD3-44F1-A9C2-39E321430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F6185-2C74-4697-856C-265916B82244}" type="datetimeFigureOut">
              <a:rPr lang="en-US"/>
              <a:pPr>
                <a:defRPr/>
              </a:pPr>
              <a:t>4/13/2022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88E2D-E000-41F3-9B00-BD311331F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AA578C-AE96-4FB5-9C10-5C3D359F06F7}" type="datetimeFigureOut">
              <a:rPr lang="en-US"/>
              <a:pPr>
                <a:defRPr/>
              </a:pPr>
              <a:t>4/13/2022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528A8D-8352-4582-9AF1-2F904B084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Times New Roman" pitchFamily="18" charset="0"/>
                <a:cs typeface="Times New Roman" pitchFamily="18" charset="0"/>
              </a:rPr>
              <a:t>Porphyrias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0" y="0"/>
            <a:ext cx="9144000" cy="583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Acute intermittent porphyria</a:t>
            </a:r>
          </a:p>
          <a:p>
            <a:pPr>
              <a:lnSpc>
                <a:spcPct val="80000"/>
              </a:lnSpc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Prevalence of 5-10 per 100,000  and thought to </a:t>
            </a:r>
            <a:r>
              <a:rPr lang="en-US" sz="2000" u="sng" dirty="0">
                <a:latin typeface="Times New Roman" pitchFamily="18" charset="0"/>
                <a:cs typeface="Times New Roman" pitchFamily="18" charset="0"/>
              </a:rPr>
              <a:t>be higher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000" dirty="0">
                <a:highlight>
                  <a:srgbClr val="00FFFF"/>
                </a:highlight>
                <a:latin typeface="Times New Roman" pitchFamily="18" charset="0"/>
                <a:cs typeface="Times New Roman" pitchFamily="18" charset="0"/>
              </a:rPr>
              <a:t>psychiatric populations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highlight>
                  <a:srgbClr val="00FFFF"/>
                </a:highlight>
                <a:latin typeface="Times New Roman" pitchFamily="18" charset="0"/>
                <a:cs typeface="Times New Roman" pitchFamily="18" charset="0"/>
              </a:rPr>
              <a:t>- More frequent in women than men. 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Heterozygotes are asymptomatic between acute attacks. 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Risk factors for exacerbation include medications, diet, weight loss, surgery, infection, 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menstrual hormones, smoking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Common symptoms include: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highlight>
                  <a:srgbClr val="FF00FF"/>
                </a:highlight>
                <a:latin typeface="Times New Roman" pitchFamily="18" charset="0"/>
                <a:cs typeface="Times New Roman" pitchFamily="18" charset="0"/>
              </a:rPr>
              <a:t>Abdominal pain.       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sz="2000" dirty="0">
                <a:highlight>
                  <a:srgbClr val="FF00FF"/>
                </a:highlight>
                <a:latin typeface="Times New Roman" pitchFamily="18" charset="0"/>
                <a:cs typeface="Times New Roman" pitchFamily="18" charset="0"/>
              </a:rPr>
              <a:t> Tachycardia, arrhythmia.    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highlight>
                  <a:srgbClr val="FF00FF"/>
                </a:highlight>
                <a:latin typeface="Times New Roman" pitchFamily="18" charset="0"/>
                <a:cs typeface="Times New Roman" pitchFamily="18" charset="0"/>
              </a:rPr>
              <a:t>- Orthostatic hypotension.      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sz="2000" dirty="0">
                <a:highlight>
                  <a:srgbClr val="FF00FF"/>
                </a:highlight>
                <a:latin typeface="Times New Roman" pitchFamily="18" charset="0"/>
                <a:cs typeface="Times New Roman" pitchFamily="18" charset="0"/>
              </a:rPr>
              <a:t> Psychiatric symptoms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including anxiety, depression, hallucinations and paranoia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highlight>
                  <a:srgbClr val="FF00FF"/>
                </a:highlight>
                <a:latin typeface="Times New Roman" pitchFamily="18" charset="0"/>
                <a:cs typeface="Times New Roman" pitchFamily="18" charset="0"/>
              </a:rPr>
              <a:t>Peripheral neuropathy</a:t>
            </a:r>
          </a:p>
          <a:p>
            <a:pPr>
              <a:lnSpc>
                <a:spcPct val="8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Diagnosis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 Caused by a </a:t>
            </a:r>
            <a:r>
              <a:rPr lang="en-US" sz="2000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deficiency of PBG deaminase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resulting in an accumulation of PBG and ALA</a:t>
            </a:r>
          </a:p>
          <a:p>
            <a:pPr>
              <a:lnSpc>
                <a:spcPct val="8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Discontinue all unnecessary or potentially harmful drugs as Sulfa drugs,   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barbiturates, ACEI, Antiepileptics and Antifungals  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Treat any infection.                    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Pain control with Morphine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Treat sympathetic hyperactivity with propranolol.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300-400 grams of carbohydrates per day.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IV heme at 3-5 mg/kg/day.</a:t>
            </a:r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4572000"/>
            <a:ext cx="3276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Connector: Elbow 2">
            <a:extLst>
              <a:ext uri="{FF2B5EF4-FFF2-40B4-BE49-F238E27FC236}">
                <a16:creationId xmlns:a16="http://schemas.microsoft.com/office/drawing/2014/main" id="{CE1453E7-E87B-4EDD-B17C-992FADE14BEA}"/>
              </a:ext>
            </a:extLst>
          </p:cNvPr>
          <p:cNvCxnSpPr/>
          <p:nvPr/>
        </p:nvCxnSpPr>
        <p:spPr>
          <a:xfrm flipV="1">
            <a:off x="5105400" y="457200"/>
            <a:ext cx="381000" cy="304800"/>
          </a:xfrm>
          <a:prstGeom prst="bentConnector3">
            <a:avLst>
              <a:gd name="adj1" fmla="val 2565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998C827-DB6C-42DC-883C-6D0BDD40041E}"/>
              </a:ext>
            </a:extLst>
          </p:cNvPr>
          <p:cNvSpPr txBox="1"/>
          <p:nvPr/>
        </p:nvSpPr>
        <p:spPr>
          <a:xfrm>
            <a:off x="5486400" y="92765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Because of precipitation factors like medication antiepileptic drugs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F5A4C1-75EB-4AEF-B8AD-2F62573E7E8E}"/>
              </a:ext>
            </a:extLst>
          </p:cNvPr>
          <p:cNvSpPr txBox="1"/>
          <p:nvPr/>
        </p:nvSpPr>
        <p:spPr>
          <a:xfrm>
            <a:off x="3848100" y="827643"/>
            <a:ext cx="3924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</a:rPr>
              <a:t>Because it is related to menstrual hormones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C34776-BA8A-48C7-B1E9-D4602F4F74BE}"/>
              </a:ext>
            </a:extLst>
          </p:cNvPr>
          <p:cNvSpPr txBox="1"/>
          <p:nvPr/>
        </p:nvSpPr>
        <p:spPr>
          <a:xfrm>
            <a:off x="0" y="5835650"/>
            <a:ext cx="60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</a:rPr>
              <a:t>To facilitate the excretion of accumulated intermediates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6E44EC-1389-4AE0-9781-DB9A61F770A4}"/>
              </a:ext>
            </a:extLst>
          </p:cNvPr>
          <p:cNvSpPr txBox="1"/>
          <p:nvPr/>
        </p:nvSpPr>
        <p:spPr>
          <a:xfrm>
            <a:off x="38100" y="6125548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The problem NOT in decreased heme production, but in accumulation of intermediators, so giving IV heme= feedback regulation on ALA synthase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52458FF-341E-4326-B1C2-6FD740DFCCFF}"/>
              </a:ext>
            </a:extLst>
          </p:cNvPr>
          <p:cNvSpPr/>
          <p:nvPr/>
        </p:nvSpPr>
        <p:spPr>
          <a:xfrm>
            <a:off x="249418" y="5406887"/>
            <a:ext cx="240912" cy="464151"/>
          </a:xfrm>
          <a:custGeom>
            <a:avLst/>
            <a:gdLst>
              <a:gd name="connsiteX0" fmla="*/ 240912 w 240912"/>
              <a:gd name="connsiteY0" fmla="*/ 0 h 464151"/>
              <a:gd name="connsiteX1" fmla="*/ 174652 w 240912"/>
              <a:gd name="connsiteY1" fmla="*/ 53009 h 464151"/>
              <a:gd name="connsiteX2" fmla="*/ 148147 w 240912"/>
              <a:gd name="connsiteY2" fmla="*/ 79513 h 464151"/>
              <a:gd name="connsiteX3" fmla="*/ 108391 w 240912"/>
              <a:gd name="connsiteY3" fmla="*/ 106017 h 464151"/>
              <a:gd name="connsiteX4" fmla="*/ 55382 w 240912"/>
              <a:gd name="connsiteY4" fmla="*/ 225287 h 464151"/>
              <a:gd name="connsiteX5" fmla="*/ 42130 w 240912"/>
              <a:gd name="connsiteY5" fmla="*/ 291548 h 464151"/>
              <a:gd name="connsiteX6" fmla="*/ 28878 w 240912"/>
              <a:gd name="connsiteY6" fmla="*/ 437322 h 464151"/>
              <a:gd name="connsiteX7" fmla="*/ 2373 w 240912"/>
              <a:gd name="connsiteY7" fmla="*/ 397565 h 464151"/>
              <a:gd name="connsiteX8" fmla="*/ 42130 w 240912"/>
              <a:gd name="connsiteY8" fmla="*/ 424070 h 464151"/>
              <a:gd name="connsiteX9" fmla="*/ 68634 w 240912"/>
              <a:gd name="connsiteY9" fmla="*/ 463826 h 464151"/>
              <a:gd name="connsiteX10" fmla="*/ 95139 w 240912"/>
              <a:gd name="connsiteY10" fmla="*/ 437322 h 464151"/>
              <a:gd name="connsiteX11" fmla="*/ 108391 w 240912"/>
              <a:gd name="connsiteY11" fmla="*/ 397565 h 464151"/>
              <a:gd name="connsiteX12" fmla="*/ 121643 w 240912"/>
              <a:gd name="connsiteY12" fmla="*/ 371061 h 464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0912" h="464151">
                <a:moveTo>
                  <a:pt x="240912" y="0"/>
                </a:moveTo>
                <a:cubicBezTo>
                  <a:pt x="218825" y="17670"/>
                  <a:pt x="196128" y="34601"/>
                  <a:pt x="174652" y="53009"/>
                </a:cubicBezTo>
                <a:cubicBezTo>
                  <a:pt x="165166" y="61140"/>
                  <a:pt x="157903" y="71708"/>
                  <a:pt x="148147" y="79513"/>
                </a:cubicBezTo>
                <a:cubicBezTo>
                  <a:pt x="135710" y="89462"/>
                  <a:pt x="121643" y="97182"/>
                  <a:pt x="108391" y="106017"/>
                </a:cubicBezTo>
                <a:cubicBezTo>
                  <a:pt x="76849" y="200640"/>
                  <a:pt x="97383" y="162284"/>
                  <a:pt x="55382" y="225287"/>
                </a:cubicBezTo>
                <a:cubicBezTo>
                  <a:pt x="50965" y="247374"/>
                  <a:pt x="44924" y="269198"/>
                  <a:pt x="42130" y="291548"/>
                </a:cubicBezTo>
                <a:cubicBezTo>
                  <a:pt x="36078" y="339963"/>
                  <a:pt x="46010" y="391637"/>
                  <a:pt x="28878" y="437322"/>
                </a:cubicBezTo>
                <a:cubicBezTo>
                  <a:pt x="23285" y="452235"/>
                  <a:pt x="-8889" y="408827"/>
                  <a:pt x="2373" y="397565"/>
                </a:cubicBezTo>
                <a:cubicBezTo>
                  <a:pt x="13635" y="386303"/>
                  <a:pt x="28878" y="415235"/>
                  <a:pt x="42130" y="424070"/>
                </a:cubicBezTo>
                <a:cubicBezTo>
                  <a:pt x="50965" y="437322"/>
                  <a:pt x="53183" y="459963"/>
                  <a:pt x="68634" y="463826"/>
                </a:cubicBezTo>
                <a:cubicBezTo>
                  <a:pt x="80755" y="466856"/>
                  <a:pt x="88711" y="448036"/>
                  <a:pt x="95139" y="437322"/>
                </a:cubicBezTo>
                <a:cubicBezTo>
                  <a:pt x="102326" y="425344"/>
                  <a:pt x="103203" y="410535"/>
                  <a:pt x="108391" y="397565"/>
                </a:cubicBezTo>
                <a:cubicBezTo>
                  <a:pt x="112059" y="388394"/>
                  <a:pt x="117226" y="379896"/>
                  <a:pt x="121643" y="37106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FE6096A-C719-40E2-94F8-F1E18DD565C5}"/>
              </a:ext>
            </a:extLst>
          </p:cNvPr>
          <p:cNvSpPr/>
          <p:nvPr/>
        </p:nvSpPr>
        <p:spPr>
          <a:xfrm>
            <a:off x="3458817" y="5642641"/>
            <a:ext cx="1417994" cy="519620"/>
          </a:xfrm>
          <a:custGeom>
            <a:avLst/>
            <a:gdLst>
              <a:gd name="connsiteX0" fmla="*/ 0 w 1417994"/>
              <a:gd name="connsiteY0" fmla="*/ 29289 h 519620"/>
              <a:gd name="connsiteX1" fmla="*/ 1046922 w 1417994"/>
              <a:gd name="connsiteY1" fmla="*/ 16037 h 519620"/>
              <a:gd name="connsiteX2" fmla="*/ 1099931 w 1417994"/>
              <a:gd name="connsiteY2" fmla="*/ 29289 h 519620"/>
              <a:gd name="connsiteX3" fmla="*/ 1179444 w 1417994"/>
              <a:gd name="connsiteY3" fmla="*/ 55794 h 519620"/>
              <a:gd name="connsiteX4" fmla="*/ 1298713 w 1417994"/>
              <a:gd name="connsiteY4" fmla="*/ 201568 h 519620"/>
              <a:gd name="connsiteX5" fmla="*/ 1325218 w 1417994"/>
              <a:gd name="connsiteY5" fmla="*/ 281081 h 519620"/>
              <a:gd name="connsiteX6" fmla="*/ 1338470 w 1417994"/>
              <a:gd name="connsiteY6" fmla="*/ 320837 h 519620"/>
              <a:gd name="connsiteX7" fmla="*/ 1325218 w 1417994"/>
              <a:gd name="connsiteY7" fmla="*/ 493116 h 519620"/>
              <a:gd name="connsiteX8" fmla="*/ 1298713 w 1417994"/>
              <a:gd name="connsiteY8" fmla="*/ 466611 h 519620"/>
              <a:gd name="connsiteX9" fmla="*/ 1219200 w 1417994"/>
              <a:gd name="connsiteY9" fmla="*/ 426855 h 519620"/>
              <a:gd name="connsiteX10" fmla="*/ 1192696 w 1417994"/>
              <a:gd name="connsiteY10" fmla="*/ 400350 h 519620"/>
              <a:gd name="connsiteX11" fmla="*/ 1272209 w 1417994"/>
              <a:gd name="connsiteY11" fmla="*/ 426855 h 519620"/>
              <a:gd name="connsiteX12" fmla="*/ 1298713 w 1417994"/>
              <a:gd name="connsiteY12" fmla="*/ 466611 h 519620"/>
              <a:gd name="connsiteX13" fmla="*/ 1364974 w 1417994"/>
              <a:gd name="connsiteY13" fmla="*/ 519620 h 519620"/>
              <a:gd name="connsiteX14" fmla="*/ 1378226 w 1417994"/>
              <a:gd name="connsiteY14" fmla="*/ 466611 h 519620"/>
              <a:gd name="connsiteX15" fmla="*/ 1391479 w 1417994"/>
              <a:gd name="connsiteY15" fmla="*/ 387098 h 519620"/>
              <a:gd name="connsiteX16" fmla="*/ 1417983 w 1417994"/>
              <a:gd name="connsiteY16" fmla="*/ 294333 h 519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417994" h="519620">
                <a:moveTo>
                  <a:pt x="0" y="29289"/>
                </a:moveTo>
                <a:cubicBezTo>
                  <a:pt x="536806" y="-5343"/>
                  <a:pt x="406001" y="-8613"/>
                  <a:pt x="1046922" y="16037"/>
                </a:cubicBezTo>
                <a:cubicBezTo>
                  <a:pt x="1065122" y="16737"/>
                  <a:pt x="1082486" y="24055"/>
                  <a:pt x="1099931" y="29289"/>
                </a:cubicBezTo>
                <a:cubicBezTo>
                  <a:pt x="1126691" y="37317"/>
                  <a:pt x="1179444" y="55794"/>
                  <a:pt x="1179444" y="55794"/>
                </a:cubicBezTo>
                <a:cubicBezTo>
                  <a:pt x="1216504" y="92854"/>
                  <a:pt x="1281128" y="148815"/>
                  <a:pt x="1298713" y="201568"/>
                </a:cubicBezTo>
                <a:lnTo>
                  <a:pt x="1325218" y="281081"/>
                </a:lnTo>
                <a:lnTo>
                  <a:pt x="1338470" y="320837"/>
                </a:lnTo>
                <a:cubicBezTo>
                  <a:pt x="1334053" y="378263"/>
                  <a:pt x="1340373" y="437550"/>
                  <a:pt x="1325218" y="493116"/>
                </a:cubicBezTo>
                <a:cubicBezTo>
                  <a:pt x="1321930" y="505170"/>
                  <a:pt x="1309427" y="473039"/>
                  <a:pt x="1298713" y="466611"/>
                </a:cubicBezTo>
                <a:cubicBezTo>
                  <a:pt x="1200736" y="407824"/>
                  <a:pt x="1319735" y="507283"/>
                  <a:pt x="1219200" y="426855"/>
                </a:cubicBezTo>
                <a:cubicBezTo>
                  <a:pt x="1209444" y="419050"/>
                  <a:pt x="1180202" y="400350"/>
                  <a:pt x="1192696" y="400350"/>
                </a:cubicBezTo>
                <a:cubicBezTo>
                  <a:pt x="1220634" y="400350"/>
                  <a:pt x="1272209" y="426855"/>
                  <a:pt x="1272209" y="426855"/>
                </a:cubicBezTo>
                <a:cubicBezTo>
                  <a:pt x="1281044" y="440107"/>
                  <a:pt x="1288764" y="454174"/>
                  <a:pt x="1298713" y="466611"/>
                </a:cubicBezTo>
                <a:cubicBezTo>
                  <a:pt x="1320294" y="493588"/>
                  <a:pt x="1335454" y="499940"/>
                  <a:pt x="1364974" y="519620"/>
                </a:cubicBezTo>
                <a:cubicBezTo>
                  <a:pt x="1369391" y="501950"/>
                  <a:pt x="1374654" y="484471"/>
                  <a:pt x="1378226" y="466611"/>
                </a:cubicBezTo>
                <a:cubicBezTo>
                  <a:pt x="1383496" y="440263"/>
                  <a:pt x="1384962" y="413166"/>
                  <a:pt x="1391479" y="387098"/>
                </a:cubicBezTo>
                <a:cubicBezTo>
                  <a:pt x="1419380" y="275496"/>
                  <a:pt x="1417983" y="339934"/>
                  <a:pt x="1417983" y="29433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0" y="76200"/>
            <a:ext cx="9144000" cy="599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Porphyria cutanea tarda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Most common porphyria which causes skin manifestations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Deficiency of hepatic urodecarboxylase 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Cutaneous photosensitivity → fluid filled vesicles on sun exposed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areas, friable skin, wounds heal slowly and hyperpigmentation on face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No neurologic manifestations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Higher incidence of hepatocellular carcinoma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Precipitants frequently include alcohol, estrogen and iron</a:t>
            </a:r>
          </a:p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- Avoid sunlight, use sunscreen</a:t>
            </a:r>
          </a:p>
          <a:p>
            <a:pPr lvl="1"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Chloroquine or hydroxychloroquine 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   to form complexes with 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   porphyrins to enhance excretion 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- Superactivated charcoal</a:t>
            </a:r>
          </a:p>
          <a:p>
            <a:pPr lvl="1"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β- carotene may increase tolerance 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  of sunlight through Vitamin A.</a:t>
            </a:r>
          </a:p>
        </p:txBody>
      </p:sp>
      <p:pic>
        <p:nvPicPr>
          <p:cNvPr id="12291" name="Picture 4" descr="porphyria%20hand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5105400"/>
            <a:ext cx="259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2004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0" y="26988"/>
            <a:ext cx="9144000" cy="650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Erythropoietic protoporphyria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It is the most common childhood porphyria.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It is usually evident by 2 years of age.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Protoporphyrin levels are elevated because of deficient activity of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ferrochelatase enzyme.</a:t>
            </a:r>
          </a:p>
          <a:p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Congenital erythropoietic porphyria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(Gunther's disease)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It is a very rare autosomal recessive disorder.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Patients usually present during infancy and rarely present in adult life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with milder forms.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It is caused by elevation of both water-soluble and lipid-soluble porphyrin </a:t>
            </a:r>
          </a:p>
          <a:p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 levels due to deficiency of uroporphyrinogen III synthase enzyme.</a:t>
            </a:r>
          </a:p>
          <a:p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Clinical features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Very severe photosensitivity with phototoxic burning and blistering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leading to burning sensation in  the light exposed parts.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Hypersplenism.         - Hemolytic anemia.	     - Thrombocytopenia</a:t>
            </a:r>
          </a:p>
          <a:p>
            <a:pPr>
              <a:lnSpc>
                <a:spcPct val="90000"/>
              </a:lnSpc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Superactivated charcoal               - Hypertransfusion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Splenectomy                                - Bone marrow transplantation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0" y="0"/>
            <a:ext cx="9144000" cy="6075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Pseudoporphyria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 certain settings patient develop blistering and skin fragility identical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to PCT with the histological features but with normal urine and serum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porphyrins.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condition called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→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pseudoporphyria.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Most commonly due to medications especially NSAIDs and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tetracycline.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Some patients on hemodyalisis develop a similar PCT-like picture.</a:t>
            </a:r>
          </a:p>
          <a:p>
            <a:pPr>
              <a:lnSpc>
                <a:spcPct val="9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Neurotoxicity mechanisms</a:t>
            </a:r>
            <a:endParaRPr lang="en-US" sz="2400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Most current thinking focuses on accumulations of toxic metabolites.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ALA and PBG are neurotoxins.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ALA may be a false transmitter for GABA, it also blocks one of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ATPases (perhaps a sodium pump).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Another hypothesis: unsaturation of hepatic tryptophan pyrrolase 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secondary to liver heme deficiency leads to altered tryptophan delivery  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to CNS → ↑ tryptophan excretion.</a:t>
            </a:r>
          </a:p>
          <a:p>
            <a:pPr>
              <a:lnSpc>
                <a:spcPct val="9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21_007"/>
          <p:cNvPicPr>
            <a:picLocks noChangeAspect="1" noChangeArrowheads="1"/>
          </p:cNvPicPr>
          <p:nvPr/>
        </p:nvPicPr>
        <p:blipFill>
          <a:blip r:embed="rId2"/>
          <a:srcRect l="4808" t="1744" r="3847" b="12454"/>
          <a:stretch>
            <a:fillRect/>
          </a:stretch>
        </p:blipFill>
        <p:spPr bwMode="auto">
          <a:xfrm>
            <a:off x="0" y="-23813"/>
            <a:ext cx="9144000" cy="688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0" y="0"/>
            <a:ext cx="9144000" cy="691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porphyrias are caused by deficiencies of enzymes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involved in heme biosynthesis which lead to blockade of the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porphyrin pathway and subsequent accumulation of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porphyrins and their precursors.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Either genetic (autosomal dominant, autosomal recessive and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X-linked) or acquired.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Heterozygotes are asymptomatic in between acute attacks.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Classified depending on site of overproduction and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accumulation of porphyrin, overlapping features common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Hepatic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	                             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Erythropoietic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  ↓                                                     ↓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Neurologic, mental disturbances                - Cutaneous photosensitivity                                                     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(long wave UV)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Abdominal pain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(cant not be removed except by </a:t>
            </a:r>
            <a:r>
              <a:rPr lang="en-US" sz="1400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morphine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light excites porphyrins in 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Extremity pain, paresthesias                         skins causing: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Motor neuropathy                                       1- Cell damage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2- Hemolytic anemia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620F21-89B8-46C7-ABB7-920B7A71E498}"/>
              </a:ext>
            </a:extLst>
          </p:cNvPr>
          <p:cNvSpPr txBox="1"/>
          <p:nvPr/>
        </p:nvSpPr>
        <p:spPr>
          <a:xfrm>
            <a:off x="2057400" y="0"/>
            <a:ext cx="708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*all the intermediates in the heme synthetic pathway are not given the chance to be utilized in other pathways= so accumulation is very harm &amp; can not be removed easily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120545-F5C0-4A9B-A330-3EDDFDAC2091}"/>
              </a:ext>
            </a:extLst>
          </p:cNvPr>
          <p:cNvSpPr txBox="1"/>
          <p:nvPr/>
        </p:nvSpPr>
        <p:spPr>
          <a:xfrm>
            <a:off x="4330148" y="464820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Mainly water soluble, will be diffuse to be located </a:t>
            </a:r>
            <a:r>
              <a:rPr lang="en-US" sz="1400" dirty="0" err="1"/>
              <a:t>subcutuneasly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0" y="3810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Heme Synthesis Pathway</a:t>
            </a:r>
          </a:p>
        </p:txBody>
      </p:sp>
      <p:pic>
        <p:nvPicPr>
          <p:cNvPr id="4099" name="Picture 4" descr="Porphyr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471862"/>
            <a:ext cx="8915400" cy="500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0199143-1CB2-4280-83BE-7386CA2792EB}"/>
              </a:ext>
            </a:extLst>
          </p:cNvPr>
          <p:cNvSpPr txBox="1"/>
          <p:nvPr/>
        </p:nvSpPr>
        <p:spPr>
          <a:xfrm>
            <a:off x="6096000" y="6019800"/>
            <a:ext cx="2209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Acquired or genetic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3D22C37B-DC95-483F-AB19-31623A055020}"/>
              </a:ext>
            </a:extLst>
          </p:cNvPr>
          <p:cNvCxnSpPr>
            <a:cxnSpLocks/>
          </p:cNvCxnSpPr>
          <p:nvPr/>
        </p:nvCxnSpPr>
        <p:spPr>
          <a:xfrm flipH="1">
            <a:off x="7772400" y="5940623"/>
            <a:ext cx="304800" cy="3077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963CDCC-B761-40E0-8808-50C4C718F6C2}"/>
              </a:ext>
            </a:extLst>
          </p:cNvPr>
          <p:cNvSpPr/>
          <p:nvPr/>
        </p:nvSpPr>
        <p:spPr>
          <a:xfrm>
            <a:off x="7457670" y="2424876"/>
            <a:ext cx="864695" cy="331576"/>
          </a:xfrm>
          <a:custGeom>
            <a:avLst/>
            <a:gdLst>
              <a:gd name="connsiteX0" fmla="*/ 692417 w 864695"/>
              <a:gd name="connsiteY0" fmla="*/ 13524 h 331576"/>
              <a:gd name="connsiteX1" fmla="*/ 228591 w 864695"/>
              <a:gd name="connsiteY1" fmla="*/ 13524 h 331576"/>
              <a:gd name="connsiteX2" fmla="*/ 109321 w 864695"/>
              <a:gd name="connsiteY2" fmla="*/ 53281 h 331576"/>
              <a:gd name="connsiteX3" fmla="*/ 69565 w 864695"/>
              <a:gd name="connsiteY3" fmla="*/ 66533 h 331576"/>
              <a:gd name="connsiteX4" fmla="*/ 43060 w 864695"/>
              <a:gd name="connsiteY4" fmla="*/ 93037 h 331576"/>
              <a:gd name="connsiteX5" fmla="*/ 3304 w 864695"/>
              <a:gd name="connsiteY5" fmla="*/ 119541 h 331576"/>
              <a:gd name="connsiteX6" fmla="*/ 122573 w 864695"/>
              <a:gd name="connsiteY6" fmla="*/ 318324 h 331576"/>
              <a:gd name="connsiteX7" fmla="*/ 162330 w 864695"/>
              <a:gd name="connsiteY7" fmla="*/ 331576 h 331576"/>
              <a:gd name="connsiteX8" fmla="*/ 308104 w 864695"/>
              <a:gd name="connsiteY8" fmla="*/ 318324 h 331576"/>
              <a:gd name="connsiteX9" fmla="*/ 347860 w 864695"/>
              <a:gd name="connsiteY9" fmla="*/ 305072 h 331576"/>
              <a:gd name="connsiteX10" fmla="*/ 533391 w 864695"/>
              <a:gd name="connsiteY10" fmla="*/ 278567 h 331576"/>
              <a:gd name="connsiteX11" fmla="*/ 612904 w 864695"/>
              <a:gd name="connsiteY11" fmla="*/ 265315 h 331576"/>
              <a:gd name="connsiteX12" fmla="*/ 745426 w 864695"/>
              <a:gd name="connsiteY12" fmla="*/ 252063 h 331576"/>
              <a:gd name="connsiteX13" fmla="*/ 864695 w 864695"/>
              <a:gd name="connsiteY13" fmla="*/ 238811 h 331576"/>
              <a:gd name="connsiteX14" fmla="*/ 838191 w 864695"/>
              <a:gd name="connsiteY14" fmla="*/ 79785 h 331576"/>
              <a:gd name="connsiteX15" fmla="*/ 811687 w 864695"/>
              <a:gd name="connsiteY15" fmla="*/ 53281 h 331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64695" h="331576">
                <a:moveTo>
                  <a:pt x="692417" y="13524"/>
                </a:moveTo>
                <a:cubicBezTo>
                  <a:pt x="540104" y="7178"/>
                  <a:pt x="381412" y="-13444"/>
                  <a:pt x="228591" y="13524"/>
                </a:cubicBezTo>
                <a:cubicBezTo>
                  <a:pt x="228576" y="13527"/>
                  <a:pt x="129206" y="46653"/>
                  <a:pt x="109321" y="53281"/>
                </a:cubicBezTo>
                <a:lnTo>
                  <a:pt x="69565" y="66533"/>
                </a:lnTo>
                <a:cubicBezTo>
                  <a:pt x="60730" y="75368"/>
                  <a:pt x="52816" y="85232"/>
                  <a:pt x="43060" y="93037"/>
                </a:cubicBezTo>
                <a:cubicBezTo>
                  <a:pt x="30623" y="102986"/>
                  <a:pt x="6427" y="103923"/>
                  <a:pt x="3304" y="119541"/>
                </a:cubicBezTo>
                <a:cubicBezTo>
                  <a:pt x="-14280" y="207464"/>
                  <a:pt x="40175" y="290859"/>
                  <a:pt x="122573" y="318324"/>
                </a:cubicBezTo>
                <a:lnTo>
                  <a:pt x="162330" y="331576"/>
                </a:lnTo>
                <a:cubicBezTo>
                  <a:pt x="210921" y="327159"/>
                  <a:pt x="259803" y="325224"/>
                  <a:pt x="308104" y="318324"/>
                </a:cubicBezTo>
                <a:cubicBezTo>
                  <a:pt x="321932" y="316349"/>
                  <a:pt x="334104" y="307500"/>
                  <a:pt x="347860" y="305072"/>
                </a:cubicBezTo>
                <a:cubicBezTo>
                  <a:pt x="409381" y="294215"/>
                  <a:pt x="471769" y="288837"/>
                  <a:pt x="533391" y="278567"/>
                </a:cubicBezTo>
                <a:cubicBezTo>
                  <a:pt x="559895" y="274150"/>
                  <a:pt x="586242" y="268648"/>
                  <a:pt x="612904" y="265315"/>
                </a:cubicBezTo>
                <a:cubicBezTo>
                  <a:pt x="656956" y="259809"/>
                  <a:pt x="701276" y="256710"/>
                  <a:pt x="745426" y="252063"/>
                </a:cubicBezTo>
                <a:lnTo>
                  <a:pt x="864695" y="238811"/>
                </a:lnTo>
                <a:cubicBezTo>
                  <a:pt x="863386" y="227029"/>
                  <a:pt x="859383" y="115105"/>
                  <a:pt x="838191" y="79785"/>
                </a:cubicBezTo>
                <a:cubicBezTo>
                  <a:pt x="831763" y="69071"/>
                  <a:pt x="820522" y="62116"/>
                  <a:pt x="811687" y="5328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35E577B-660E-417E-B8FC-98DE7012D06A}"/>
              </a:ext>
            </a:extLst>
          </p:cNvPr>
          <p:cNvSpPr/>
          <p:nvPr/>
        </p:nvSpPr>
        <p:spPr>
          <a:xfrm>
            <a:off x="5671930" y="2212636"/>
            <a:ext cx="251792" cy="268289"/>
          </a:xfrm>
          <a:custGeom>
            <a:avLst/>
            <a:gdLst>
              <a:gd name="connsiteX0" fmla="*/ 251792 w 251792"/>
              <a:gd name="connsiteY0" fmla="*/ 265521 h 268289"/>
              <a:gd name="connsiteX1" fmla="*/ 26505 w 251792"/>
              <a:gd name="connsiteY1" fmla="*/ 212512 h 268289"/>
              <a:gd name="connsiteX2" fmla="*/ 0 w 251792"/>
              <a:gd name="connsiteY2" fmla="*/ 186007 h 268289"/>
              <a:gd name="connsiteX3" fmla="*/ 13253 w 251792"/>
              <a:gd name="connsiteY3" fmla="*/ 79990 h 268289"/>
              <a:gd name="connsiteX4" fmla="*/ 53009 w 251792"/>
              <a:gd name="connsiteY4" fmla="*/ 53486 h 268289"/>
              <a:gd name="connsiteX5" fmla="*/ 172279 w 251792"/>
              <a:gd name="connsiteY5" fmla="*/ 26981 h 268289"/>
              <a:gd name="connsiteX6" fmla="*/ 145774 w 251792"/>
              <a:gd name="connsiteY6" fmla="*/ 477 h 268289"/>
              <a:gd name="connsiteX7" fmla="*/ 185531 w 251792"/>
              <a:gd name="connsiteY7" fmla="*/ 13729 h 268289"/>
              <a:gd name="connsiteX8" fmla="*/ 185531 w 251792"/>
              <a:gd name="connsiteY8" fmla="*/ 93242 h 268289"/>
              <a:gd name="connsiteX9" fmla="*/ 145774 w 251792"/>
              <a:gd name="connsiteY9" fmla="*/ 119747 h 268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1792" h="268289">
                <a:moveTo>
                  <a:pt x="251792" y="265521"/>
                </a:moveTo>
                <a:cubicBezTo>
                  <a:pt x="-18680" y="247488"/>
                  <a:pt x="103228" y="308415"/>
                  <a:pt x="26505" y="212512"/>
                </a:cubicBezTo>
                <a:cubicBezTo>
                  <a:pt x="18700" y="202755"/>
                  <a:pt x="8835" y="194842"/>
                  <a:pt x="0" y="186007"/>
                </a:cubicBezTo>
                <a:cubicBezTo>
                  <a:pt x="4418" y="150668"/>
                  <a:pt x="26" y="113057"/>
                  <a:pt x="13253" y="79990"/>
                </a:cubicBezTo>
                <a:cubicBezTo>
                  <a:pt x="19168" y="65202"/>
                  <a:pt x="38763" y="60609"/>
                  <a:pt x="53009" y="53486"/>
                </a:cubicBezTo>
                <a:cubicBezTo>
                  <a:pt x="85631" y="37175"/>
                  <a:pt x="141744" y="32070"/>
                  <a:pt x="172279" y="26981"/>
                </a:cubicBezTo>
                <a:cubicBezTo>
                  <a:pt x="163444" y="18146"/>
                  <a:pt x="133921" y="-3474"/>
                  <a:pt x="145774" y="477"/>
                </a:cubicBezTo>
                <a:lnTo>
                  <a:pt x="185531" y="13729"/>
                </a:lnTo>
                <a:cubicBezTo>
                  <a:pt x="194365" y="40233"/>
                  <a:pt x="212035" y="66738"/>
                  <a:pt x="185531" y="93242"/>
                </a:cubicBezTo>
                <a:cubicBezTo>
                  <a:pt x="141583" y="137189"/>
                  <a:pt x="145774" y="83259"/>
                  <a:pt x="145774" y="11974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B1FA4B-173D-4652-B212-33BC0B884718}"/>
              </a:ext>
            </a:extLst>
          </p:cNvPr>
          <p:cNvSpPr txBox="1"/>
          <p:nvPr/>
        </p:nvSpPr>
        <p:spPr>
          <a:xfrm>
            <a:off x="5867400" y="1905000"/>
            <a:ext cx="3276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Leads to accumulation of iron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DCD3FC-5230-437F-BAC2-6E68313538D9}"/>
              </a:ext>
            </a:extLst>
          </p:cNvPr>
          <p:cNvSpPr txBox="1"/>
          <p:nvPr/>
        </p:nvSpPr>
        <p:spPr>
          <a:xfrm>
            <a:off x="4038600" y="3987682"/>
            <a:ext cx="152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Not the enzyme it self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0" y="0"/>
            <a:ext cx="9144000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Classification of the Porphyrias</a:t>
            </a:r>
          </a:p>
          <a:p>
            <a:r>
              <a:rPr lang="en-US" sz="2800"/>
              <a:t>- 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Multiple ways to categorize porphyrias: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Hepatic vs. Erythropoietic: organ in which accumulation    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  of porphyrins and their precursors appears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Cutaneous vs. Non- cutaneous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Acute and chronic forms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Acute:</a:t>
            </a:r>
          </a:p>
          <a:p>
            <a:pPr lvl="1"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ALA dehydratase deficiency porphyria (ALAD)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Acute intermittent porphyria (AIP)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Hereditary coproporphyria (HCP)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Variegate porphyria (VP)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Chronic: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Porphyria cutanea tarda (PCT)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Erythropoietic protoporphyria (EPP)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Congenital erythropoietic porphyria (CEP)</a:t>
            </a:r>
          </a:p>
          <a:p>
            <a:pPr lvl="1"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Hepatoerythropoietic porphyria (HEP)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0" y="0"/>
            <a:ext cx="91440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Porphyria categories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A- Bone Marrow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Erythropoietic protoporphyria 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Congenital erythropoietic porphyria 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B- Liver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Porphyria cutanea tarda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Acute intermittent porphyria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Variegate porphyria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Hereditary coproporphyria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Hepatoerythropoietic porphyria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0" y="0"/>
            <a:ext cx="9144000" cy="607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Overview of the four acute porphyrias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Four acute porphyrias cause acute, self-limiting attacks that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lead to chronic and progressive deficits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Symptoms of acute attacks increase the potential for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misdiagnosis.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Acute porphyrias are clinically indistinguishable during                                       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acute attacks, except the neurocutaneous porphyrias  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(variegate porphyria and hereditary coproporphyria) can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cause dermatologic changes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Acute attacks lead to an increase in PBG and ALA which can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be detected in urine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Diagnosis is difficult because of variable clinic course, lack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of understanding about diagnostic process, and lack of a  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universal standard for test result interpretation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4450"/>
            <a:ext cx="9144000" cy="67405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Tx/>
              <a:buChar char="-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Cutaneous features are not seen in acute intermittent porphyria or 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the very rare ALA dehydratase deficient porphyria. </a:t>
            </a:r>
          </a:p>
          <a:p>
            <a:pPr>
              <a:buFont typeface="Wingdings" pitchFamily="2" charset="2"/>
              <a:buNone/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Erythropoietic protoporphyria and congenital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erythropoietic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porphyria 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are characterized by porphyrins produced mainly in the bone marrow.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The reminder are primarily hepatic porhyrias.</a:t>
            </a:r>
          </a:p>
          <a:p>
            <a:pPr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Excessive concentrations of porphyrins exposed to day-light generate 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free radicals, leading to cell membrane damage and cell death.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09600" indent="-6096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The type of cellular damage depends on the solubility and tissue </a:t>
            </a:r>
          </a:p>
          <a:p>
            <a:pPr marL="609600" indent="-6096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distribution of the porphyrins. </a:t>
            </a:r>
          </a:p>
          <a:p>
            <a:pPr marL="609600" indent="-609600"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Two main patterns of skin damage are seen in the porphyrias:</a:t>
            </a:r>
          </a:p>
          <a:p>
            <a:pPr marL="914400" lvl="1" indent="-4572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1- accumulation of water soluble uro - and coproporphyrins leads to blistering.</a:t>
            </a:r>
          </a:p>
          <a:p>
            <a:pPr marL="914400" lvl="1" indent="-4572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2- accumulation of the lipophilic protoporphyrins leads to burning sensations in the exposed skin.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153988"/>
          <a:ext cx="9144000" cy="6323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8285">
                <a:tc>
                  <a:txBody>
                    <a:bodyPr/>
                    <a:lstStyle/>
                    <a:p>
                      <a:pPr algn="ctr" eaLnBrk="1" hangingPunct="1"/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Category</a:t>
                      </a:r>
                    </a:p>
                  </a:txBody>
                  <a:tcPr marT="45725" marB="457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Type</a:t>
                      </a:r>
                    </a:p>
                  </a:txBody>
                  <a:tcPr marT="45725" marB="457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Clinical presentation</a:t>
                      </a:r>
                    </a:p>
                  </a:txBody>
                  <a:tcPr marT="45725" marB="457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Inheritance</a:t>
                      </a:r>
                    </a:p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2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Hepatic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ALA dehydratase deficiency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Acute attacks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Autosomal recessive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6277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Acute intermittent porphyria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Acute attacks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Autosomal dominant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496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Porphyria cutanea tarda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Skin disease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Usually acquired; a minority are inherited (autosomal dominant)</a:t>
                      </a: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6277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Hereditary coproporphyria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Skin disease, acute attacks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Autosomal dominant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6277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Variegate porphyria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Skin disease, acute attacks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Autosomal dominant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62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Erythropoietic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Congenital erythropoietic porphyria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Skin disease</a:t>
                      </a:r>
                      <a:endParaRPr lang="en-US" sz="18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Autosomal recessive </a:t>
                      </a:r>
                    </a:p>
                    <a:p>
                      <a:pPr algn="ctr"/>
                      <a:endParaRPr lang="en-US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88845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Erythropoietic protoporphyria</a:t>
                      </a:r>
                    </a:p>
                    <a:p>
                      <a:pPr algn="ctr"/>
                      <a:endParaRPr lang="en-US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Skin disease: specific presentation with immediate photosensitivity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latin typeface="Times New Roman" pitchFamily="18" charset="0"/>
                          <a:cs typeface="Times New Roman" pitchFamily="18" charset="0"/>
                        </a:rPr>
                        <a:t>Autosomal dominant: severe forms have complex inheritance</a:t>
                      </a:r>
                    </a:p>
                  </a:txBody>
                  <a:tcPr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0" y="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latin typeface="Times New Roman" pitchFamily="18" charset="0"/>
                <a:cs typeface="Times New Roman" pitchFamily="18" charset="0"/>
              </a:rPr>
              <a:t>Diagnosis</a:t>
            </a:r>
            <a:br>
              <a:rPr lang="en-US" sz="2400">
                <a:latin typeface="Times New Roman" pitchFamily="18" charset="0"/>
                <a:cs typeface="Times New Roman" pitchFamily="18" charset="0"/>
              </a:rPr>
            </a:br>
            <a:r>
              <a:rPr lang="en-US" sz="2400">
                <a:latin typeface="Times New Roman" pitchFamily="18" charset="0"/>
                <a:cs typeface="Times New Roman" pitchFamily="18" charset="0"/>
              </a:rPr>
              <a:t>- Overlapping, may be difficult to determine exactly</a:t>
            </a:r>
            <a:br>
              <a:rPr lang="en-US" sz="2400">
                <a:latin typeface="Times New Roman" pitchFamily="18" charset="0"/>
                <a:cs typeface="Times New Roman" pitchFamily="18" charset="0"/>
              </a:rPr>
            </a:br>
            <a:r>
              <a:rPr lang="en-US" sz="2400">
                <a:latin typeface="Times New Roman" pitchFamily="18" charset="0"/>
                <a:cs typeface="Times New Roman" pitchFamily="18" charset="0"/>
              </a:rPr>
              <a:t>- Check plasma, urine, stool porphyrin excretion</a:t>
            </a:r>
          </a:p>
        </p:txBody>
      </p:sp>
      <p:graphicFrame>
        <p:nvGraphicFramePr>
          <p:cNvPr id="10282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195469"/>
              </p:ext>
            </p:extLst>
          </p:nvPr>
        </p:nvGraphicFramePr>
        <p:xfrm>
          <a:off x="26504" y="1186657"/>
          <a:ext cx="9144000" cy="560864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Symptoms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Diagnostic findings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U= Urine, F=Feces, E=Erythrocytes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ALA dehydratase deficiency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Neurovisceral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ALA (U)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Acute intermittent 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Neurovisceral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ALA  and PBG (U)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Congenital erythropoietic 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Photocutaneous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uroporphyrin I and coproporphyrin I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(U &amp; E)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Porphyria cutanea tarda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Photocutaneous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7- carboxylate porphyrin (U) and isocoproporphyrin (F)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Hereditary coproporphyria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Photocutaneous and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neurovisceral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ALA, PBG and coproporphyrin (U) and coproporphyrin (F)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Variegate 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Photocutaneous and 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neurovisceral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ALA, PBG (U) and protoporphyrin (F)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Erythropoietic protoporphyria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Photocutaneous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protoporphyrin (F &amp; E) and in plasma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829B4FDD-BE9F-4CEA-9697-D03A1D087550}"/>
              </a:ext>
            </a:extLst>
          </p:cNvPr>
          <p:cNvSpPr txBox="1"/>
          <p:nvPr/>
        </p:nvSpPr>
        <p:spPr>
          <a:xfrm>
            <a:off x="2895600" y="2188647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Severe</a:t>
            </a:r>
            <a:r>
              <a:rPr lang="en-US" dirty="0"/>
              <a:t> </a:t>
            </a:r>
            <a:r>
              <a:rPr lang="en-US" sz="1200" dirty="0"/>
              <a:t>abdominal pain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FDCEE9-3604-422A-9AF3-E064B1BF58C5}"/>
              </a:ext>
            </a:extLst>
          </p:cNvPr>
          <p:cNvSpPr txBox="1"/>
          <p:nvPr/>
        </p:nvSpPr>
        <p:spPr>
          <a:xfrm>
            <a:off x="7239000" y="4419600"/>
            <a:ext cx="1905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Modified compounds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DDD38B-0243-426D-949C-EA3859FD7E0D}"/>
              </a:ext>
            </a:extLst>
          </p:cNvPr>
          <p:cNvSpPr/>
          <p:nvPr/>
        </p:nvSpPr>
        <p:spPr>
          <a:xfrm>
            <a:off x="53009" y="3233530"/>
            <a:ext cx="2716695" cy="1219200"/>
          </a:xfrm>
          <a:custGeom>
            <a:avLst/>
            <a:gdLst>
              <a:gd name="connsiteX0" fmla="*/ 2385391 w 2716695"/>
              <a:gd name="connsiteY0" fmla="*/ 0 h 1219200"/>
              <a:gd name="connsiteX1" fmla="*/ 1908313 w 2716695"/>
              <a:gd name="connsiteY1" fmla="*/ 53009 h 1219200"/>
              <a:gd name="connsiteX2" fmla="*/ 1643269 w 2716695"/>
              <a:gd name="connsiteY2" fmla="*/ 79513 h 1219200"/>
              <a:gd name="connsiteX3" fmla="*/ 1245704 w 2716695"/>
              <a:gd name="connsiteY3" fmla="*/ 92766 h 1219200"/>
              <a:gd name="connsiteX4" fmla="*/ 1152939 w 2716695"/>
              <a:gd name="connsiteY4" fmla="*/ 106018 h 1219200"/>
              <a:gd name="connsiteX5" fmla="*/ 1007165 w 2716695"/>
              <a:gd name="connsiteY5" fmla="*/ 119270 h 1219200"/>
              <a:gd name="connsiteX6" fmla="*/ 887895 w 2716695"/>
              <a:gd name="connsiteY6" fmla="*/ 145774 h 1219200"/>
              <a:gd name="connsiteX7" fmla="*/ 781878 w 2716695"/>
              <a:gd name="connsiteY7" fmla="*/ 159027 h 1219200"/>
              <a:gd name="connsiteX8" fmla="*/ 742121 w 2716695"/>
              <a:gd name="connsiteY8" fmla="*/ 172279 h 1219200"/>
              <a:gd name="connsiteX9" fmla="*/ 636104 w 2716695"/>
              <a:gd name="connsiteY9" fmla="*/ 198783 h 1219200"/>
              <a:gd name="connsiteX10" fmla="*/ 596348 w 2716695"/>
              <a:gd name="connsiteY10" fmla="*/ 212035 h 1219200"/>
              <a:gd name="connsiteX11" fmla="*/ 490330 w 2716695"/>
              <a:gd name="connsiteY11" fmla="*/ 198783 h 1219200"/>
              <a:gd name="connsiteX12" fmla="*/ 450574 w 2716695"/>
              <a:gd name="connsiteY12" fmla="*/ 185531 h 1219200"/>
              <a:gd name="connsiteX13" fmla="*/ 357808 w 2716695"/>
              <a:gd name="connsiteY13" fmla="*/ 119270 h 1219200"/>
              <a:gd name="connsiteX14" fmla="*/ 331304 w 2716695"/>
              <a:gd name="connsiteY14" fmla="*/ 79513 h 1219200"/>
              <a:gd name="connsiteX15" fmla="*/ 145774 w 2716695"/>
              <a:gd name="connsiteY15" fmla="*/ 92766 h 1219200"/>
              <a:gd name="connsiteX16" fmla="*/ 106017 w 2716695"/>
              <a:gd name="connsiteY16" fmla="*/ 119270 h 1219200"/>
              <a:gd name="connsiteX17" fmla="*/ 13252 w 2716695"/>
              <a:gd name="connsiteY17" fmla="*/ 225287 h 1219200"/>
              <a:gd name="connsiteX18" fmla="*/ 26504 w 2716695"/>
              <a:gd name="connsiteY18" fmla="*/ 371061 h 1219200"/>
              <a:gd name="connsiteX19" fmla="*/ 39756 w 2716695"/>
              <a:gd name="connsiteY19" fmla="*/ 424070 h 1219200"/>
              <a:gd name="connsiteX20" fmla="*/ 53008 w 2716695"/>
              <a:gd name="connsiteY20" fmla="*/ 490331 h 1219200"/>
              <a:gd name="connsiteX21" fmla="*/ 66261 w 2716695"/>
              <a:gd name="connsiteY21" fmla="*/ 530087 h 1219200"/>
              <a:gd name="connsiteX22" fmla="*/ 79513 w 2716695"/>
              <a:gd name="connsiteY22" fmla="*/ 583096 h 1219200"/>
              <a:gd name="connsiteX23" fmla="*/ 66261 w 2716695"/>
              <a:gd name="connsiteY23" fmla="*/ 755374 h 1219200"/>
              <a:gd name="connsiteX24" fmla="*/ 26504 w 2716695"/>
              <a:gd name="connsiteY24" fmla="*/ 768627 h 1219200"/>
              <a:gd name="connsiteX25" fmla="*/ 0 w 2716695"/>
              <a:gd name="connsiteY25" fmla="*/ 848140 h 1219200"/>
              <a:gd name="connsiteX26" fmla="*/ 26504 w 2716695"/>
              <a:gd name="connsiteY26" fmla="*/ 993913 h 1219200"/>
              <a:gd name="connsiteX27" fmla="*/ 79513 w 2716695"/>
              <a:gd name="connsiteY27" fmla="*/ 1073427 h 1219200"/>
              <a:gd name="connsiteX28" fmla="*/ 106017 w 2716695"/>
              <a:gd name="connsiteY28" fmla="*/ 1113183 h 1219200"/>
              <a:gd name="connsiteX29" fmla="*/ 145774 w 2716695"/>
              <a:gd name="connsiteY29" fmla="*/ 1152940 h 1219200"/>
              <a:gd name="connsiteX30" fmla="*/ 238539 w 2716695"/>
              <a:gd name="connsiteY30" fmla="*/ 1205948 h 1219200"/>
              <a:gd name="connsiteX31" fmla="*/ 291548 w 2716695"/>
              <a:gd name="connsiteY31" fmla="*/ 1219200 h 1219200"/>
              <a:gd name="connsiteX32" fmla="*/ 649356 w 2716695"/>
              <a:gd name="connsiteY32" fmla="*/ 1205948 h 1219200"/>
              <a:gd name="connsiteX33" fmla="*/ 702365 w 2716695"/>
              <a:gd name="connsiteY33" fmla="*/ 1192696 h 1219200"/>
              <a:gd name="connsiteX34" fmla="*/ 768626 w 2716695"/>
              <a:gd name="connsiteY34" fmla="*/ 1179444 h 1219200"/>
              <a:gd name="connsiteX35" fmla="*/ 808382 w 2716695"/>
              <a:gd name="connsiteY35" fmla="*/ 1166192 h 1219200"/>
              <a:gd name="connsiteX36" fmla="*/ 861391 w 2716695"/>
              <a:gd name="connsiteY36" fmla="*/ 1152940 h 1219200"/>
              <a:gd name="connsiteX37" fmla="*/ 901148 w 2716695"/>
              <a:gd name="connsiteY37" fmla="*/ 1139687 h 1219200"/>
              <a:gd name="connsiteX38" fmla="*/ 980661 w 2716695"/>
              <a:gd name="connsiteY38" fmla="*/ 1126435 h 1219200"/>
              <a:gd name="connsiteX39" fmla="*/ 1033669 w 2716695"/>
              <a:gd name="connsiteY39" fmla="*/ 1113183 h 1219200"/>
              <a:gd name="connsiteX40" fmla="*/ 1232452 w 2716695"/>
              <a:gd name="connsiteY40" fmla="*/ 1086679 h 1219200"/>
              <a:gd name="connsiteX41" fmla="*/ 1457739 w 2716695"/>
              <a:gd name="connsiteY41" fmla="*/ 1060174 h 1219200"/>
              <a:gd name="connsiteX42" fmla="*/ 1590261 w 2716695"/>
              <a:gd name="connsiteY42" fmla="*/ 1046922 h 1219200"/>
              <a:gd name="connsiteX43" fmla="*/ 1789043 w 2716695"/>
              <a:gd name="connsiteY43" fmla="*/ 1060174 h 1219200"/>
              <a:gd name="connsiteX44" fmla="*/ 1921565 w 2716695"/>
              <a:gd name="connsiteY44" fmla="*/ 1086679 h 1219200"/>
              <a:gd name="connsiteX45" fmla="*/ 2014330 w 2716695"/>
              <a:gd name="connsiteY45" fmla="*/ 1099931 h 1219200"/>
              <a:gd name="connsiteX46" fmla="*/ 2067339 w 2716695"/>
              <a:gd name="connsiteY46" fmla="*/ 1113183 h 1219200"/>
              <a:gd name="connsiteX47" fmla="*/ 2226365 w 2716695"/>
              <a:gd name="connsiteY47" fmla="*/ 1139687 h 1219200"/>
              <a:gd name="connsiteX48" fmla="*/ 2266121 w 2716695"/>
              <a:gd name="connsiteY48" fmla="*/ 1152940 h 1219200"/>
              <a:gd name="connsiteX49" fmla="*/ 2597426 w 2716695"/>
              <a:gd name="connsiteY49" fmla="*/ 1152940 h 1219200"/>
              <a:gd name="connsiteX50" fmla="*/ 2637182 w 2716695"/>
              <a:gd name="connsiteY50" fmla="*/ 1126435 h 1219200"/>
              <a:gd name="connsiteX51" fmla="*/ 2650434 w 2716695"/>
              <a:gd name="connsiteY51" fmla="*/ 1060174 h 1219200"/>
              <a:gd name="connsiteX52" fmla="*/ 2637182 w 2716695"/>
              <a:gd name="connsiteY52" fmla="*/ 768627 h 1219200"/>
              <a:gd name="connsiteX53" fmla="*/ 2610678 w 2716695"/>
              <a:gd name="connsiteY53" fmla="*/ 662609 h 1219200"/>
              <a:gd name="connsiteX54" fmla="*/ 2597426 w 2716695"/>
              <a:gd name="connsiteY54" fmla="*/ 609600 h 1219200"/>
              <a:gd name="connsiteX55" fmla="*/ 2610678 w 2716695"/>
              <a:gd name="connsiteY55" fmla="*/ 424070 h 1219200"/>
              <a:gd name="connsiteX56" fmla="*/ 2637182 w 2716695"/>
              <a:gd name="connsiteY56" fmla="*/ 344557 h 1219200"/>
              <a:gd name="connsiteX57" fmla="*/ 2676939 w 2716695"/>
              <a:gd name="connsiteY57" fmla="*/ 265044 h 1219200"/>
              <a:gd name="connsiteX58" fmla="*/ 2703443 w 2716695"/>
              <a:gd name="connsiteY58" fmla="*/ 185531 h 1219200"/>
              <a:gd name="connsiteX59" fmla="*/ 2716695 w 2716695"/>
              <a:gd name="connsiteY59" fmla="*/ 145774 h 1219200"/>
              <a:gd name="connsiteX60" fmla="*/ 2676939 w 2716695"/>
              <a:gd name="connsiteY60" fmla="*/ 66261 h 1219200"/>
              <a:gd name="connsiteX61" fmla="*/ 2637182 w 2716695"/>
              <a:gd name="connsiteY61" fmla="*/ 53009 h 1219200"/>
              <a:gd name="connsiteX62" fmla="*/ 2597426 w 2716695"/>
              <a:gd name="connsiteY62" fmla="*/ 26505 h 1219200"/>
              <a:gd name="connsiteX63" fmla="*/ 2464904 w 2716695"/>
              <a:gd name="connsiteY63" fmla="*/ 13253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2716695" h="1219200">
                <a:moveTo>
                  <a:pt x="2385391" y="0"/>
                </a:moveTo>
                <a:cubicBezTo>
                  <a:pt x="2055524" y="29990"/>
                  <a:pt x="2455210" y="-7757"/>
                  <a:pt x="1908313" y="53009"/>
                </a:cubicBezTo>
                <a:cubicBezTo>
                  <a:pt x="1820067" y="62814"/>
                  <a:pt x="1731898" y="74195"/>
                  <a:pt x="1643269" y="79513"/>
                </a:cubicBezTo>
                <a:cubicBezTo>
                  <a:pt x="1510912" y="87455"/>
                  <a:pt x="1378226" y="88348"/>
                  <a:pt x="1245704" y="92766"/>
                </a:cubicBezTo>
                <a:cubicBezTo>
                  <a:pt x="1214782" y="97183"/>
                  <a:pt x="1183984" y="102569"/>
                  <a:pt x="1152939" y="106018"/>
                </a:cubicBezTo>
                <a:cubicBezTo>
                  <a:pt x="1104446" y="111406"/>
                  <a:pt x="1055580" y="113218"/>
                  <a:pt x="1007165" y="119270"/>
                </a:cubicBezTo>
                <a:cubicBezTo>
                  <a:pt x="889324" y="134000"/>
                  <a:pt x="990022" y="128752"/>
                  <a:pt x="887895" y="145774"/>
                </a:cubicBezTo>
                <a:cubicBezTo>
                  <a:pt x="852766" y="151629"/>
                  <a:pt x="817217" y="154609"/>
                  <a:pt x="781878" y="159027"/>
                </a:cubicBezTo>
                <a:cubicBezTo>
                  <a:pt x="768626" y="163444"/>
                  <a:pt x="755598" y="168604"/>
                  <a:pt x="742121" y="172279"/>
                </a:cubicBezTo>
                <a:cubicBezTo>
                  <a:pt x="706978" y="181863"/>
                  <a:pt x="670661" y="187264"/>
                  <a:pt x="636104" y="198783"/>
                </a:cubicBezTo>
                <a:lnTo>
                  <a:pt x="596348" y="212035"/>
                </a:lnTo>
                <a:cubicBezTo>
                  <a:pt x="561009" y="207618"/>
                  <a:pt x="525370" y="205154"/>
                  <a:pt x="490330" y="198783"/>
                </a:cubicBezTo>
                <a:cubicBezTo>
                  <a:pt x="476586" y="196284"/>
                  <a:pt x="461941" y="193650"/>
                  <a:pt x="450574" y="185531"/>
                </a:cubicBezTo>
                <a:cubicBezTo>
                  <a:pt x="340524" y="106924"/>
                  <a:pt x="447636" y="149212"/>
                  <a:pt x="357808" y="119270"/>
                </a:cubicBezTo>
                <a:cubicBezTo>
                  <a:pt x="348973" y="106018"/>
                  <a:pt x="347108" y="81489"/>
                  <a:pt x="331304" y="79513"/>
                </a:cubicBezTo>
                <a:cubicBezTo>
                  <a:pt x="269782" y="71823"/>
                  <a:pt x="206831" y="81991"/>
                  <a:pt x="145774" y="92766"/>
                </a:cubicBezTo>
                <a:cubicBezTo>
                  <a:pt x="130089" y="95534"/>
                  <a:pt x="118003" y="108782"/>
                  <a:pt x="106017" y="119270"/>
                </a:cubicBezTo>
                <a:cubicBezTo>
                  <a:pt x="43999" y="173535"/>
                  <a:pt x="49176" y="171400"/>
                  <a:pt x="13252" y="225287"/>
                </a:cubicBezTo>
                <a:cubicBezTo>
                  <a:pt x="17669" y="273878"/>
                  <a:pt x="20056" y="322697"/>
                  <a:pt x="26504" y="371061"/>
                </a:cubicBezTo>
                <a:cubicBezTo>
                  <a:pt x="28911" y="389115"/>
                  <a:pt x="35805" y="406290"/>
                  <a:pt x="39756" y="424070"/>
                </a:cubicBezTo>
                <a:cubicBezTo>
                  <a:pt x="44642" y="446058"/>
                  <a:pt x="47545" y="468479"/>
                  <a:pt x="53008" y="490331"/>
                </a:cubicBezTo>
                <a:cubicBezTo>
                  <a:pt x="56396" y="503883"/>
                  <a:pt x="62423" y="516656"/>
                  <a:pt x="66261" y="530087"/>
                </a:cubicBezTo>
                <a:cubicBezTo>
                  <a:pt x="71265" y="547600"/>
                  <a:pt x="75096" y="565426"/>
                  <a:pt x="79513" y="583096"/>
                </a:cubicBezTo>
                <a:cubicBezTo>
                  <a:pt x="75096" y="640522"/>
                  <a:pt x="82084" y="699994"/>
                  <a:pt x="66261" y="755374"/>
                </a:cubicBezTo>
                <a:cubicBezTo>
                  <a:pt x="62423" y="768806"/>
                  <a:pt x="34623" y="757260"/>
                  <a:pt x="26504" y="768627"/>
                </a:cubicBezTo>
                <a:cubicBezTo>
                  <a:pt x="10265" y="791361"/>
                  <a:pt x="0" y="848140"/>
                  <a:pt x="0" y="848140"/>
                </a:cubicBezTo>
                <a:cubicBezTo>
                  <a:pt x="2888" y="871245"/>
                  <a:pt x="6734" y="958328"/>
                  <a:pt x="26504" y="993913"/>
                </a:cubicBezTo>
                <a:cubicBezTo>
                  <a:pt x="41974" y="1021759"/>
                  <a:pt x="61843" y="1046922"/>
                  <a:pt x="79513" y="1073427"/>
                </a:cubicBezTo>
                <a:cubicBezTo>
                  <a:pt x="88348" y="1086679"/>
                  <a:pt x="94755" y="1101921"/>
                  <a:pt x="106017" y="1113183"/>
                </a:cubicBezTo>
                <a:cubicBezTo>
                  <a:pt x="119269" y="1126435"/>
                  <a:pt x="131376" y="1140942"/>
                  <a:pt x="145774" y="1152940"/>
                </a:cubicBezTo>
                <a:cubicBezTo>
                  <a:pt x="166746" y="1170417"/>
                  <a:pt x="214971" y="1197110"/>
                  <a:pt x="238539" y="1205948"/>
                </a:cubicBezTo>
                <a:cubicBezTo>
                  <a:pt x="255593" y="1212343"/>
                  <a:pt x="273878" y="1214783"/>
                  <a:pt x="291548" y="1219200"/>
                </a:cubicBezTo>
                <a:cubicBezTo>
                  <a:pt x="410817" y="1214783"/>
                  <a:pt x="530253" y="1213632"/>
                  <a:pt x="649356" y="1205948"/>
                </a:cubicBezTo>
                <a:cubicBezTo>
                  <a:pt x="667532" y="1204775"/>
                  <a:pt x="684585" y="1196647"/>
                  <a:pt x="702365" y="1192696"/>
                </a:cubicBezTo>
                <a:cubicBezTo>
                  <a:pt x="724353" y="1187810"/>
                  <a:pt x="746774" y="1184907"/>
                  <a:pt x="768626" y="1179444"/>
                </a:cubicBezTo>
                <a:cubicBezTo>
                  <a:pt x="782178" y="1176056"/>
                  <a:pt x="794951" y="1170029"/>
                  <a:pt x="808382" y="1166192"/>
                </a:cubicBezTo>
                <a:cubicBezTo>
                  <a:pt x="825895" y="1161188"/>
                  <a:pt x="843878" y="1157944"/>
                  <a:pt x="861391" y="1152940"/>
                </a:cubicBezTo>
                <a:cubicBezTo>
                  <a:pt x="874823" y="1149102"/>
                  <a:pt x="887511" y="1142717"/>
                  <a:pt x="901148" y="1139687"/>
                </a:cubicBezTo>
                <a:cubicBezTo>
                  <a:pt x="927378" y="1133858"/>
                  <a:pt x="954313" y="1131705"/>
                  <a:pt x="980661" y="1126435"/>
                </a:cubicBezTo>
                <a:cubicBezTo>
                  <a:pt x="998520" y="1122863"/>
                  <a:pt x="1015810" y="1116755"/>
                  <a:pt x="1033669" y="1113183"/>
                </a:cubicBezTo>
                <a:cubicBezTo>
                  <a:pt x="1108025" y="1098312"/>
                  <a:pt x="1152894" y="1095519"/>
                  <a:pt x="1232452" y="1086679"/>
                </a:cubicBezTo>
                <a:cubicBezTo>
                  <a:pt x="1345042" y="1058532"/>
                  <a:pt x="1255585" y="1077753"/>
                  <a:pt x="1457739" y="1060174"/>
                </a:cubicBezTo>
                <a:cubicBezTo>
                  <a:pt x="1501966" y="1056328"/>
                  <a:pt x="1546087" y="1051339"/>
                  <a:pt x="1590261" y="1046922"/>
                </a:cubicBezTo>
                <a:cubicBezTo>
                  <a:pt x="1656522" y="1051339"/>
                  <a:pt x="1722934" y="1053878"/>
                  <a:pt x="1789043" y="1060174"/>
                </a:cubicBezTo>
                <a:cubicBezTo>
                  <a:pt x="1897961" y="1070547"/>
                  <a:pt x="1834734" y="1070892"/>
                  <a:pt x="1921565" y="1086679"/>
                </a:cubicBezTo>
                <a:cubicBezTo>
                  <a:pt x="1952297" y="1092267"/>
                  <a:pt x="1983598" y="1094343"/>
                  <a:pt x="2014330" y="1099931"/>
                </a:cubicBezTo>
                <a:cubicBezTo>
                  <a:pt x="2032250" y="1103189"/>
                  <a:pt x="2049437" y="1109827"/>
                  <a:pt x="2067339" y="1113183"/>
                </a:cubicBezTo>
                <a:cubicBezTo>
                  <a:pt x="2120158" y="1123087"/>
                  <a:pt x="2226365" y="1139687"/>
                  <a:pt x="2226365" y="1139687"/>
                </a:cubicBezTo>
                <a:cubicBezTo>
                  <a:pt x="2239617" y="1144105"/>
                  <a:pt x="2252377" y="1150441"/>
                  <a:pt x="2266121" y="1152940"/>
                </a:cubicBezTo>
                <a:cubicBezTo>
                  <a:pt x="2404123" y="1178032"/>
                  <a:pt x="2426695" y="1162983"/>
                  <a:pt x="2597426" y="1152940"/>
                </a:cubicBezTo>
                <a:cubicBezTo>
                  <a:pt x="2610678" y="1144105"/>
                  <a:pt x="2629280" y="1140264"/>
                  <a:pt x="2637182" y="1126435"/>
                </a:cubicBezTo>
                <a:cubicBezTo>
                  <a:pt x="2648357" y="1106878"/>
                  <a:pt x="2650434" y="1082698"/>
                  <a:pt x="2650434" y="1060174"/>
                </a:cubicBezTo>
                <a:cubicBezTo>
                  <a:pt x="2650434" y="962891"/>
                  <a:pt x="2646862" y="865427"/>
                  <a:pt x="2637182" y="768627"/>
                </a:cubicBezTo>
                <a:cubicBezTo>
                  <a:pt x="2633557" y="732381"/>
                  <a:pt x="2619513" y="697948"/>
                  <a:pt x="2610678" y="662609"/>
                </a:cubicBezTo>
                <a:lnTo>
                  <a:pt x="2597426" y="609600"/>
                </a:lnTo>
                <a:cubicBezTo>
                  <a:pt x="2601843" y="547757"/>
                  <a:pt x="2601481" y="485385"/>
                  <a:pt x="2610678" y="424070"/>
                </a:cubicBezTo>
                <a:cubicBezTo>
                  <a:pt x="2614822" y="396441"/>
                  <a:pt x="2628347" y="371061"/>
                  <a:pt x="2637182" y="344557"/>
                </a:cubicBezTo>
                <a:cubicBezTo>
                  <a:pt x="2655471" y="289690"/>
                  <a:pt x="2642685" y="316423"/>
                  <a:pt x="2676939" y="265044"/>
                </a:cubicBezTo>
                <a:lnTo>
                  <a:pt x="2703443" y="185531"/>
                </a:lnTo>
                <a:lnTo>
                  <a:pt x="2716695" y="145774"/>
                </a:lnTo>
                <a:cubicBezTo>
                  <a:pt x="2707167" y="107662"/>
                  <a:pt x="2711688" y="87110"/>
                  <a:pt x="2676939" y="66261"/>
                </a:cubicBezTo>
                <a:cubicBezTo>
                  <a:pt x="2664961" y="59074"/>
                  <a:pt x="2650434" y="57426"/>
                  <a:pt x="2637182" y="53009"/>
                </a:cubicBezTo>
                <a:cubicBezTo>
                  <a:pt x="2623930" y="44174"/>
                  <a:pt x="2611672" y="33628"/>
                  <a:pt x="2597426" y="26505"/>
                </a:cubicBezTo>
                <a:cubicBezTo>
                  <a:pt x="2551365" y="3475"/>
                  <a:pt x="2520657" y="13253"/>
                  <a:pt x="2464904" y="1325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6F1EF9C2-912E-4721-86D4-02B26FAF2C2A}"/>
              </a:ext>
            </a:extLst>
          </p:cNvPr>
          <p:cNvSpPr/>
          <p:nvPr/>
        </p:nvSpPr>
        <p:spPr>
          <a:xfrm>
            <a:off x="-26504" y="5867400"/>
            <a:ext cx="1931504" cy="1066800"/>
          </a:xfrm>
          <a:custGeom>
            <a:avLst/>
            <a:gdLst>
              <a:gd name="connsiteX0" fmla="*/ 1444487 w 1669774"/>
              <a:gd name="connsiteY0" fmla="*/ 0 h 768626"/>
              <a:gd name="connsiteX1" fmla="*/ 980661 w 1669774"/>
              <a:gd name="connsiteY1" fmla="*/ 159026 h 768626"/>
              <a:gd name="connsiteX2" fmla="*/ 768626 w 1669774"/>
              <a:gd name="connsiteY2" fmla="*/ 212034 h 768626"/>
              <a:gd name="connsiteX3" fmla="*/ 596347 w 1669774"/>
              <a:gd name="connsiteY3" fmla="*/ 251791 h 768626"/>
              <a:gd name="connsiteX4" fmla="*/ 344556 w 1669774"/>
              <a:gd name="connsiteY4" fmla="*/ 238539 h 768626"/>
              <a:gd name="connsiteX5" fmla="*/ 278295 w 1669774"/>
              <a:gd name="connsiteY5" fmla="*/ 198782 h 768626"/>
              <a:gd name="connsiteX6" fmla="*/ 238539 w 1669774"/>
              <a:gd name="connsiteY6" fmla="*/ 185530 h 768626"/>
              <a:gd name="connsiteX7" fmla="*/ 185530 w 1669774"/>
              <a:gd name="connsiteY7" fmla="*/ 132521 h 768626"/>
              <a:gd name="connsiteX8" fmla="*/ 145774 w 1669774"/>
              <a:gd name="connsiteY8" fmla="*/ 92765 h 768626"/>
              <a:gd name="connsiteX9" fmla="*/ 66261 w 1669774"/>
              <a:gd name="connsiteY9" fmla="*/ 66261 h 768626"/>
              <a:gd name="connsiteX10" fmla="*/ 0 w 1669774"/>
              <a:gd name="connsiteY10" fmla="*/ 198782 h 768626"/>
              <a:gd name="connsiteX11" fmla="*/ 13252 w 1669774"/>
              <a:gd name="connsiteY11" fmla="*/ 384313 h 768626"/>
              <a:gd name="connsiteX12" fmla="*/ 39756 w 1669774"/>
              <a:gd name="connsiteY12" fmla="*/ 424069 h 768626"/>
              <a:gd name="connsiteX13" fmla="*/ 53008 w 1669774"/>
              <a:gd name="connsiteY13" fmla="*/ 477078 h 768626"/>
              <a:gd name="connsiteX14" fmla="*/ 79513 w 1669774"/>
              <a:gd name="connsiteY14" fmla="*/ 503582 h 768626"/>
              <a:gd name="connsiteX15" fmla="*/ 159026 w 1669774"/>
              <a:gd name="connsiteY15" fmla="*/ 609600 h 768626"/>
              <a:gd name="connsiteX16" fmla="*/ 238539 w 1669774"/>
              <a:gd name="connsiteY16" fmla="*/ 662608 h 768626"/>
              <a:gd name="connsiteX17" fmla="*/ 265043 w 1669774"/>
              <a:gd name="connsiteY17" fmla="*/ 702365 h 768626"/>
              <a:gd name="connsiteX18" fmla="*/ 304800 w 1669774"/>
              <a:gd name="connsiteY18" fmla="*/ 715617 h 768626"/>
              <a:gd name="connsiteX19" fmla="*/ 344556 w 1669774"/>
              <a:gd name="connsiteY19" fmla="*/ 742121 h 768626"/>
              <a:gd name="connsiteX20" fmla="*/ 437321 w 1669774"/>
              <a:gd name="connsiteY20" fmla="*/ 755374 h 768626"/>
              <a:gd name="connsiteX21" fmla="*/ 490330 w 1669774"/>
              <a:gd name="connsiteY21" fmla="*/ 768626 h 768626"/>
              <a:gd name="connsiteX22" fmla="*/ 675861 w 1669774"/>
              <a:gd name="connsiteY22" fmla="*/ 755374 h 768626"/>
              <a:gd name="connsiteX23" fmla="*/ 715617 w 1669774"/>
              <a:gd name="connsiteY23" fmla="*/ 742121 h 768626"/>
              <a:gd name="connsiteX24" fmla="*/ 795130 w 1669774"/>
              <a:gd name="connsiteY24" fmla="*/ 728869 h 768626"/>
              <a:gd name="connsiteX25" fmla="*/ 940904 w 1669774"/>
              <a:gd name="connsiteY25" fmla="*/ 689113 h 768626"/>
              <a:gd name="connsiteX26" fmla="*/ 993913 w 1669774"/>
              <a:gd name="connsiteY26" fmla="*/ 675861 h 768626"/>
              <a:gd name="connsiteX27" fmla="*/ 1060174 w 1669774"/>
              <a:gd name="connsiteY27" fmla="*/ 662608 h 768626"/>
              <a:gd name="connsiteX28" fmla="*/ 1113182 w 1669774"/>
              <a:gd name="connsiteY28" fmla="*/ 649356 h 768626"/>
              <a:gd name="connsiteX29" fmla="*/ 1232452 w 1669774"/>
              <a:gd name="connsiteY29" fmla="*/ 636104 h 768626"/>
              <a:gd name="connsiteX30" fmla="*/ 1378226 w 1669774"/>
              <a:gd name="connsiteY30" fmla="*/ 596347 h 768626"/>
              <a:gd name="connsiteX31" fmla="*/ 1484243 w 1669774"/>
              <a:gd name="connsiteY31" fmla="*/ 543339 h 768626"/>
              <a:gd name="connsiteX32" fmla="*/ 1510747 w 1669774"/>
              <a:gd name="connsiteY32" fmla="*/ 516834 h 768626"/>
              <a:gd name="connsiteX33" fmla="*/ 1590261 w 1669774"/>
              <a:gd name="connsiteY33" fmla="*/ 463826 h 768626"/>
              <a:gd name="connsiteX34" fmla="*/ 1643269 w 1669774"/>
              <a:gd name="connsiteY34" fmla="*/ 384313 h 768626"/>
              <a:gd name="connsiteX35" fmla="*/ 1669774 w 1669774"/>
              <a:gd name="connsiteY35" fmla="*/ 238539 h 768626"/>
              <a:gd name="connsiteX36" fmla="*/ 1656521 w 1669774"/>
              <a:gd name="connsiteY36" fmla="*/ 53008 h 768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69774" h="768626">
                <a:moveTo>
                  <a:pt x="1444487" y="0"/>
                </a:moveTo>
                <a:cubicBezTo>
                  <a:pt x="1240773" y="78351"/>
                  <a:pt x="1225171" y="88247"/>
                  <a:pt x="980661" y="159026"/>
                </a:cubicBezTo>
                <a:cubicBezTo>
                  <a:pt x="910681" y="179283"/>
                  <a:pt x="839614" y="195652"/>
                  <a:pt x="768626" y="212034"/>
                </a:cubicBezTo>
                <a:cubicBezTo>
                  <a:pt x="578544" y="255899"/>
                  <a:pt x="692442" y="219760"/>
                  <a:pt x="596347" y="251791"/>
                </a:cubicBezTo>
                <a:cubicBezTo>
                  <a:pt x="512417" y="247374"/>
                  <a:pt x="428257" y="246148"/>
                  <a:pt x="344556" y="238539"/>
                </a:cubicBezTo>
                <a:cubicBezTo>
                  <a:pt x="285564" y="233176"/>
                  <a:pt x="321281" y="224574"/>
                  <a:pt x="278295" y="198782"/>
                </a:cubicBezTo>
                <a:cubicBezTo>
                  <a:pt x="266317" y="191595"/>
                  <a:pt x="251791" y="189947"/>
                  <a:pt x="238539" y="185530"/>
                </a:cubicBezTo>
                <a:lnTo>
                  <a:pt x="185530" y="132521"/>
                </a:lnTo>
                <a:cubicBezTo>
                  <a:pt x="172278" y="119269"/>
                  <a:pt x="163553" y="98691"/>
                  <a:pt x="145774" y="92765"/>
                </a:cubicBezTo>
                <a:lnTo>
                  <a:pt x="66261" y="66261"/>
                </a:lnTo>
                <a:cubicBezTo>
                  <a:pt x="3149" y="160928"/>
                  <a:pt x="20978" y="114871"/>
                  <a:pt x="0" y="198782"/>
                </a:cubicBezTo>
                <a:cubicBezTo>
                  <a:pt x="4417" y="260626"/>
                  <a:pt x="2477" y="323255"/>
                  <a:pt x="13252" y="384313"/>
                </a:cubicBezTo>
                <a:cubicBezTo>
                  <a:pt x="16020" y="399998"/>
                  <a:pt x="33482" y="409430"/>
                  <a:pt x="39756" y="424069"/>
                </a:cubicBezTo>
                <a:cubicBezTo>
                  <a:pt x="46931" y="440810"/>
                  <a:pt x="44863" y="460787"/>
                  <a:pt x="53008" y="477078"/>
                </a:cubicBezTo>
                <a:cubicBezTo>
                  <a:pt x="58596" y="488253"/>
                  <a:pt x="72016" y="493587"/>
                  <a:pt x="79513" y="503582"/>
                </a:cubicBezTo>
                <a:cubicBezTo>
                  <a:pt x="103008" y="534909"/>
                  <a:pt x="124291" y="583549"/>
                  <a:pt x="159026" y="609600"/>
                </a:cubicBezTo>
                <a:cubicBezTo>
                  <a:pt x="184509" y="628712"/>
                  <a:pt x="238539" y="662608"/>
                  <a:pt x="238539" y="662608"/>
                </a:cubicBezTo>
                <a:cubicBezTo>
                  <a:pt x="247374" y="675860"/>
                  <a:pt x="252606" y="692415"/>
                  <a:pt x="265043" y="702365"/>
                </a:cubicBezTo>
                <a:cubicBezTo>
                  <a:pt x="275951" y="711091"/>
                  <a:pt x="292306" y="709370"/>
                  <a:pt x="304800" y="715617"/>
                </a:cubicBezTo>
                <a:cubicBezTo>
                  <a:pt x="319046" y="722740"/>
                  <a:pt x="329301" y="737544"/>
                  <a:pt x="344556" y="742121"/>
                </a:cubicBezTo>
                <a:cubicBezTo>
                  <a:pt x="374474" y="751097"/>
                  <a:pt x="406589" y="749786"/>
                  <a:pt x="437321" y="755374"/>
                </a:cubicBezTo>
                <a:cubicBezTo>
                  <a:pt x="455241" y="758632"/>
                  <a:pt x="472660" y="764209"/>
                  <a:pt x="490330" y="768626"/>
                </a:cubicBezTo>
                <a:cubicBezTo>
                  <a:pt x="552174" y="764209"/>
                  <a:pt x="614284" y="762618"/>
                  <a:pt x="675861" y="755374"/>
                </a:cubicBezTo>
                <a:cubicBezTo>
                  <a:pt x="689734" y="753742"/>
                  <a:pt x="701981" y="745151"/>
                  <a:pt x="715617" y="742121"/>
                </a:cubicBezTo>
                <a:cubicBezTo>
                  <a:pt x="741847" y="736292"/>
                  <a:pt x="768626" y="733286"/>
                  <a:pt x="795130" y="728869"/>
                </a:cubicBezTo>
                <a:cubicBezTo>
                  <a:pt x="901534" y="686308"/>
                  <a:pt x="820764" y="713141"/>
                  <a:pt x="940904" y="689113"/>
                </a:cubicBezTo>
                <a:cubicBezTo>
                  <a:pt x="958764" y="685541"/>
                  <a:pt x="976133" y="679812"/>
                  <a:pt x="993913" y="675861"/>
                </a:cubicBezTo>
                <a:cubicBezTo>
                  <a:pt x="1015901" y="670975"/>
                  <a:pt x="1038186" y="667494"/>
                  <a:pt x="1060174" y="662608"/>
                </a:cubicBezTo>
                <a:cubicBezTo>
                  <a:pt x="1077953" y="658657"/>
                  <a:pt x="1095181" y="652125"/>
                  <a:pt x="1113182" y="649356"/>
                </a:cubicBezTo>
                <a:cubicBezTo>
                  <a:pt x="1152718" y="643274"/>
                  <a:pt x="1192695" y="640521"/>
                  <a:pt x="1232452" y="636104"/>
                </a:cubicBezTo>
                <a:cubicBezTo>
                  <a:pt x="1237204" y="634916"/>
                  <a:pt x="1347943" y="610112"/>
                  <a:pt x="1378226" y="596347"/>
                </a:cubicBezTo>
                <a:cubicBezTo>
                  <a:pt x="1414195" y="579998"/>
                  <a:pt x="1484243" y="543339"/>
                  <a:pt x="1484243" y="543339"/>
                </a:cubicBezTo>
                <a:cubicBezTo>
                  <a:pt x="1493078" y="534504"/>
                  <a:pt x="1500752" y="524331"/>
                  <a:pt x="1510747" y="516834"/>
                </a:cubicBezTo>
                <a:cubicBezTo>
                  <a:pt x="1536231" y="497721"/>
                  <a:pt x="1590261" y="463826"/>
                  <a:pt x="1590261" y="463826"/>
                </a:cubicBezTo>
                <a:cubicBezTo>
                  <a:pt x="1607930" y="437322"/>
                  <a:pt x="1635543" y="415216"/>
                  <a:pt x="1643269" y="384313"/>
                </a:cubicBezTo>
                <a:cubicBezTo>
                  <a:pt x="1664097" y="301001"/>
                  <a:pt x="1653945" y="349334"/>
                  <a:pt x="1669774" y="238539"/>
                </a:cubicBezTo>
                <a:cubicBezTo>
                  <a:pt x="1656182" y="61856"/>
                  <a:pt x="1656521" y="123857"/>
                  <a:pt x="1656521" y="5300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685D08-BD44-493B-9A2C-E219D472CED4}"/>
              </a:ext>
            </a:extLst>
          </p:cNvPr>
          <p:cNvSpPr txBox="1"/>
          <p:nvPr/>
        </p:nvSpPr>
        <p:spPr>
          <a:xfrm>
            <a:off x="6324600" y="600075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laboratory findings are useful for diagnose of this 3 disease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308A9CB-14F7-4266-837E-0B1EB0FBA7ED}"/>
              </a:ext>
            </a:extLst>
          </p:cNvPr>
          <p:cNvCxnSpPr/>
          <p:nvPr/>
        </p:nvCxnSpPr>
        <p:spPr>
          <a:xfrm>
            <a:off x="2209800" y="3233530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109B30D-CB0A-4212-9005-D9BC4C63F95A}"/>
              </a:ext>
            </a:extLst>
          </p:cNvPr>
          <p:cNvSpPr/>
          <p:nvPr/>
        </p:nvSpPr>
        <p:spPr>
          <a:xfrm>
            <a:off x="2305878" y="1047754"/>
            <a:ext cx="4171122" cy="2106263"/>
          </a:xfrm>
          <a:custGeom>
            <a:avLst/>
            <a:gdLst>
              <a:gd name="connsiteX0" fmla="*/ 0 w 2080592"/>
              <a:gd name="connsiteY0" fmla="*/ 1775791 h 1775791"/>
              <a:gd name="connsiteX1" fmla="*/ 26505 w 2080592"/>
              <a:gd name="connsiteY1" fmla="*/ 1630017 h 1775791"/>
              <a:gd name="connsiteX2" fmla="*/ 53009 w 2080592"/>
              <a:gd name="connsiteY2" fmla="*/ 1431235 h 1775791"/>
              <a:gd name="connsiteX3" fmla="*/ 106018 w 2080592"/>
              <a:gd name="connsiteY3" fmla="*/ 1272209 h 1775791"/>
              <a:gd name="connsiteX4" fmla="*/ 132522 w 2080592"/>
              <a:gd name="connsiteY4" fmla="*/ 1046922 h 1775791"/>
              <a:gd name="connsiteX5" fmla="*/ 159026 w 2080592"/>
              <a:gd name="connsiteY5" fmla="*/ 914400 h 1775791"/>
              <a:gd name="connsiteX6" fmla="*/ 185531 w 2080592"/>
              <a:gd name="connsiteY6" fmla="*/ 834887 h 1775791"/>
              <a:gd name="connsiteX7" fmla="*/ 198783 w 2080592"/>
              <a:gd name="connsiteY7" fmla="*/ 795131 h 1775791"/>
              <a:gd name="connsiteX8" fmla="*/ 251792 w 2080592"/>
              <a:gd name="connsiteY8" fmla="*/ 728870 h 1775791"/>
              <a:gd name="connsiteX9" fmla="*/ 278296 w 2080592"/>
              <a:gd name="connsiteY9" fmla="*/ 702365 h 1775791"/>
              <a:gd name="connsiteX10" fmla="*/ 331305 w 2080592"/>
              <a:gd name="connsiteY10" fmla="*/ 622852 h 1775791"/>
              <a:gd name="connsiteX11" fmla="*/ 357809 w 2080592"/>
              <a:gd name="connsiteY11" fmla="*/ 583096 h 1775791"/>
              <a:gd name="connsiteX12" fmla="*/ 410818 w 2080592"/>
              <a:gd name="connsiteY12" fmla="*/ 530087 h 1775791"/>
              <a:gd name="connsiteX13" fmla="*/ 450574 w 2080592"/>
              <a:gd name="connsiteY13" fmla="*/ 463826 h 1775791"/>
              <a:gd name="connsiteX14" fmla="*/ 503583 w 2080592"/>
              <a:gd name="connsiteY14" fmla="*/ 397565 h 1775791"/>
              <a:gd name="connsiteX15" fmla="*/ 583096 w 2080592"/>
              <a:gd name="connsiteY15" fmla="*/ 344557 h 1775791"/>
              <a:gd name="connsiteX16" fmla="*/ 662609 w 2080592"/>
              <a:gd name="connsiteY16" fmla="*/ 318052 h 1775791"/>
              <a:gd name="connsiteX17" fmla="*/ 1073426 w 2080592"/>
              <a:gd name="connsiteY17" fmla="*/ 291548 h 1775791"/>
              <a:gd name="connsiteX18" fmla="*/ 1258957 w 2080592"/>
              <a:gd name="connsiteY18" fmla="*/ 278296 h 1775791"/>
              <a:gd name="connsiteX19" fmla="*/ 1311965 w 2080592"/>
              <a:gd name="connsiteY19" fmla="*/ 265044 h 1775791"/>
              <a:gd name="connsiteX20" fmla="*/ 1630018 w 2080592"/>
              <a:gd name="connsiteY20" fmla="*/ 238539 h 1775791"/>
              <a:gd name="connsiteX21" fmla="*/ 1802296 w 2080592"/>
              <a:gd name="connsiteY21" fmla="*/ 212035 h 1775791"/>
              <a:gd name="connsiteX22" fmla="*/ 2080592 w 2080592"/>
              <a:gd name="connsiteY22" fmla="*/ 185531 h 1775791"/>
              <a:gd name="connsiteX23" fmla="*/ 2067339 w 2080592"/>
              <a:gd name="connsiteY23" fmla="*/ 0 h 1775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080592" h="1775791">
                <a:moveTo>
                  <a:pt x="0" y="1775791"/>
                </a:moveTo>
                <a:cubicBezTo>
                  <a:pt x="8835" y="1727200"/>
                  <a:pt x="18995" y="1678831"/>
                  <a:pt x="26505" y="1630017"/>
                </a:cubicBezTo>
                <a:cubicBezTo>
                  <a:pt x="36670" y="1563947"/>
                  <a:pt x="38508" y="1496490"/>
                  <a:pt x="53009" y="1431235"/>
                </a:cubicBezTo>
                <a:cubicBezTo>
                  <a:pt x="65130" y="1376690"/>
                  <a:pt x="88348" y="1325218"/>
                  <a:pt x="106018" y="1272209"/>
                </a:cubicBezTo>
                <a:cubicBezTo>
                  <a:pt x="125443" y="1039108"/>
                  <a:pt x="107016" y="1187204"/>
                  <a:pt x="132522" y="1046922"/>
                </a:cubicBezTo>
                <a:cubicBezTo>
                  <a:pt x="143542" y="986309"/>
                  <a:pt x="142799" y="968488"/>
                  <a:pt x="159026" y="914400"/>
                </a:cubicBezTo>
                <a:cubicBezTo>
                  <a:pt x="167054" y="887640"/>
                  <a:pt x="176696" y="861391"/>
                  <a:pt x="185531" y="834887"/>
                </a:cubicBezTo>
                <a:cubicBezTo>
                  <a:pt x="189948" y="821635"/>
                  <a:pt x="188906" y="805009"/>
                  <a:pt x="198783" y="795131"/>
                </a:cubicBezTo>
                <a:cubicBezTo>
                  <a:pt x="262777" y="731134"/>
                  <a:pt x="184922" y="812458"/>
                  <a:pt x="251792" y="728870"/>
                </a:cubicBezTo>
                <a:cubicBezTo>
                  <a:pt x="259597" y="719114"/>
                  <a:pt x="270799" y="712360"/>
                  <a:pt x="278296" y="702365"/>
                </a:cubicBezTo>
                <a:cubicBezTo>
                  <a:pt x="297409" y="676881"/>
                  <a:pt x="313635" y="649356"/>
                  <a:pt x="331305" y="622852"/>
                </a:cubicBezTo>
                <a:cubicBezTo>
                  <a:pt x="340140" y="609600"/>
                  <a:pt x="346547" y="594358"/>
                  <a:pt x="357809" y="583096"/>
                </a:cubicBezTo>
                <a:lnTo>
                  <a:pt x="410818" y="530087"/>
                </a:lnTo>
                <a:cubicBezTo>
                  <a:pt x="433831" y="461049"/>
                  <a:pt x="408996" y="515798"/>
                  <a:pt x="450574" y="463826"/>
                </a:cubicBezTo>
                <a:cubicBezTo>
                  <a:pt x="476650" y="431231"/>
                  <a:pt x="471591" y="421559"/>
                  <a:pt x="503583" y="397565"/>
                </a:cubicBezTo>
                <a:cubicBezTo>
                  <a:pt x="529066" y="378452"/>
                  <a:pt x="552877" y="354630"/>
                  <a:pt x="583096" y="344557"/>
                </a:cubicBezTo>
                <a:lnTo>
                  <a:pt x="662609" y="318052"/>
                </a:lnTo>
                <a:cubicBezTo>
                  <a:pt x="821587" y="265058"/>
                  <a:pt x="672390" y="310645"/>
                  <a:pt x="1073426" y="291548"/>
                </a:cubicBezTo>
                <a:cubicBezTo>
                  <a:pt x="1135357" y="288599"/>
                  <a:pt x="1197113" y="282713"/>
                  <a:pt x="1258957" y="278296"/>
                </a:cubicBezTo>
                <a:cubicBezTo>
                  <a:pt x="1276626" y="273879"/>
                  <a:pt x="1294046" y="268302"/>
                  <a:pt x="1311965" y="265044"/>
                </a:cubicBezTo>
                <a:cubicBezTo>
                  <a:pt x="1426232" y="244268"/>
                  <a:pt x="1501113" y="246122"/>
                  <a:pt x="1630018" y="238539"/>
                </a:cubicBezTo>
                <a:cubicBezTo>
                  <a:pt x="1674332" y="231153"/>
                  <a:pt x="1759666" y="216298"/>
                  <a:pt x="1802296" y="212035"/>
                </a:cubicBezTo>
                <a:cubicBezTo>
                  <a:pt x="2201895" y="172076"/>
                  <a:pt x="1798816" y="220752"/>
                  <a:pt x="2080592" y="185531"/>
                </a:cubicBezTo>
                <a:cubicBezTo>
                  <a:pt x="2059542" y="80285"/>
                  <a:pt x="2067339" y="141794"/>
                  <a:pt x="2067339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CC03347-A643-44C2-8281-AFCC540E8E97}"/>
              </a:ext>
            </a:extLst>
          </p:cNvPr>
          <p:cNvSpPr/>
          <p:nvPr/>
        </p:nvSpPr>
        <p:spPr>
          <a:xfrm>
            <a:off x="1868557" y="2902226"/>
            <a:ext cx="1152939" cy="3193774"/>
          </a:xfrm>
          <a:custGeom>
            <a:avLst/>
            <a:gdLst>
              <a:gd name="connsiteX0" fmla="*/ 0 w 1152939"/>
              <a:gd name="connsiteY0" fmla="*/ 3193774 h 3193774"/>
              <a:gd name="connsiteX1" fmla="*/ 304800 w 1152939"/>
              <a:gd name="connsiteY1" fmla="*/ 3140765 h 3193774"/>
              <a:gd name="connsiteX2" fmla="*/ 609600 w 1152939"/>
              <a:gd name="connsiteY2" fmla="*/ 2994991 h 3193774"/>
              <a:gd name="connsiteX3" fmla="*/ 742121 w 1152939"/>
              <a:gd name="connsiteY3" fmla="*/ 2941983 h 3193774"/>
              <a:gd name="connsiteX4" fmla="*/ 834886 w 1152939"/>
              <a:gd name="connsiteY4" fmla="*/ 2875722 h 3193774"/>
              <a:gd name="connsiteX5" fmla="*/ 914400 w 1152939"/>
              <a:gd name="connsiteY5" fmla="*/ 2769704 h 3193774"/>
              <a:gd name="connsiteX6" fmla="*/ 954156 w 1152939"/>
              <a:gd name="connsiteY6" fmla="*/ 2729948 h 3193774"/>
              <a:gd name="connsiteX7" fmla="*/ 1046921 w 1152939"/>
              <a:gd name="connsiteY7" fmla="*/ 2570922 h 3193774"/>
              <a:gd name="connsiteX8" fmla="*/ 1060173 w 1152939"/>
              <a:gd name="connsiteY8" fmla="*/ 2504661 h 3193774"/>
              <a:gd name="connsiteX9" fmla="*/ 1086678 w 1152939"/>
              <a:gd name="connsiteY9" fmla="*/ 2425148 h 3193774"/>
              <a:gd name="connsiteX10" fmla="*/ 1086678 w 1152939"/>
              <a:gd name="connsiteY10" fmla="*/ 1921565 h 3193774"/>
              <a:gd name="connsiteX11" fmla="*/ 1073426 w 1152939"/>
              <a:gd name="connsiteY11" fmla="*/ 1881809 h 3193774"/>
              <a:gd name="connsiteX12" fmla="*/ 1060173 w 1152939"/>
              <a:gd name="connsiteY12" fmla="*/ 1815548 h 3193774"/>
              <a:gd name="connsiteX13" fmla="*/ 1046921 w 1152939"/>
              <a:gd name="connsiteY13" fmla="*/ 1775791 h 3193774"/>
              <a:gd name="connsiteX14" fmla="*/ 1033669 w 1152939"/>
              <a:gd name="connsiteY14" fmla="*/ 1722783 h 3193774"/>
              <a:gd name="connsiteX15" fmla="*/ 1007165 w 1152939"/>
              <a:gd name="connsiteY15" fmla="*/ 1630017 h 3193774"/>
              <a:gd name="connsiteX16" fmla="*/ 980660 w 1152939"/>
              <a:gd name="connsiteY16" fmla="*/ 1510748 h 3193774"/>
              <a:gd name="connsiteX17" fmla="*/ 980660 w 1152939"/>
              <a:gd name="connsiteY17" fmla="*/ 887896 h 3193774"/>
              <a:gd name="connsiteX18" fmla="*/ 1007165 w 1152939"/>
              <a:gd name="connsiteY18" fmla="*/ 781878 h 3193774"/>
              <a:gd name="connsiteX19" fmla="*/ 1060173 w 1152939"/>
              <a:gd name="connsiteY19" fmla="*/ 662609 h 3193774"/>
              <a:gd name="connsiteX20" fmla="*/ 1086678 w 1152939"/>
              <a:gd name="connsiteY20" fmla="*/ 622852 h 3193774"/>
              <a:gd name="connsiteX21" fmla="*/ 1099930 w 1152939"/>
              <a:gd name="connsiteY21" fmla="*/ 583096 h 3193774"/>
              <a:gd name="connsiteX22" fmla="*/ 1126434 w 1152939"/>
              <a:gd name="connsiteY22" fmla="*/ 530087 h 3193774"/>
              <a:gd name="connsiteX23" fmla="*/ 1139686 w 1152939"/>
              <a:gd name="connsiteY23" fmla="*/ 463826 h 3193774"/>
              <a:gd name="connsiteX24" fmla="*/ 1152939 w 1152939"/>
              <a:gd name="connsiteY24" fmla="*/ 410817 h 3193774"/>
              <a:gd name="connsiteX25" fmla="*/ 1139686 w 1152939"/>
              <a:gd name="connsiteY25" fmla="*/ 278296 h 3193774"/>
              <a:gd name="connsiteX26" fmla="*/ 1086678 w 1152939"/>
              <a:gd name="connsiteY26" fmla="*/ 198783 h 3193774"/>
              <a:gd name="connsiteX27" fmla="*/ 1060173 w 1152939"/>
              <a:gd name="connsiteY27" fmla="*/ 145774 h 3193774"/>
              <a:gd name="connsiteX28" fmla="*/ 1020417 w 1152939"/>
              <a:gd name="connsiteY28" fmla="*/ 119270 h 3193774"/>
              <a:gd name="connsiteX29" fmla="*/ 980660 w 1152939"/>
              <a:gd name="connsiteY29" fmla="*/ 79513 h 3193774"/>
              <a:gd name="connsiteX30" fmla="*/ 940904 w 1152939"/>
              <a:gd name="connsiteY30" fmla="*/ 53009 h 3193774"/>
              <a:gd name="connsiteX31" fmla="*/ 887895 w 1152939"/>
              <a:gd name="connsiteY31" fmla="*/ 0 h 3193774"/>
              <a:gd name="connsiteX32" fmla="*/ 596347 w 1152939"/>
              <a:gd name="connsiteY32" fmla="*/ 13252 h 3193774"/>
              <a:gd name="connsiteX33" fmla="*/ 477078 w 1152939"/>
              <a:gd name="connsiteY33" fmla="*/ 26504 h 3193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152939" h="3193774">
                <a:moveTo>
                  <a:pt x="0" y="3193774"/>
                </a:moveTo>
                <a:cubicBezTo>
                  <a:pt x="114623" y="3181038"/>
                  <a:pt x="186895" y="3177044"/>
                  <a:pt x="304800" y="3140765"/>
                </a:cubicBezTo>
                <a:cubicBezTo>
                  <a:pt x="443963" y="3097945"/>
                  <a:pt x="481801" y="3058890"/>
                  <a:pt x="609600" y="2994991"/>
                </a:cubicBezTo>
                <a:cubicBezTo>
                  <a:pt x="669943" y="2964820"/>
                  <a:pt x="689243" y="2959609"/>
                  <a:pt x="742121" y="2941983"/>
                </a:cubicBezTo>
                <a:cubicBezTo>
                  <a:pt x="761958" y="2928758"/>
                  <a:pt x="822243" y="2889630"/>
                  <a:pt x="834886" y="2875722"/>
                </a:cubicBezTo>
                <a:cubicBezTo>
                  <a:pt x="864601" y="2843036"/>
                  <a:pt x="883164" y="2800940"/>
                  <a:pt x="914400" y="2769704"/>
                </a:cubicBezTo>
                <a:cubicBezTo>
                  <a:pt x="927652" y="2756452"/>
                  <a:pt x="943133" y="2745105"/>
                  <a:pt x="954156" y="2729948"/>
                </a:cubicBezTo>
                <a:cubicBezTo>
                  <a:pt x="1003267" y="2662421"/>
                  <a:pt x="1014874" y="2635017"/>
                  <a:pt x="1046921" y="2570922"/>
                </a:cubicBezTo>
                <a:cubicBezTo>
                  <a:pt x="1051338" y="2548835"/>
                  <a:pt x="1054246" y="2526392"/>
                  <a:pt x="1060173" y="2504661"/>
                </a:cubicBezTo>
                <a:cubicBezTo>
                  <a:pt x="1067524" y="2477707"/>
                  <a:pt x="1086678" y="2425148"/>
                  <a:pt x="1086678" y="2425148"/>
                </a:cubicBezTo>
                <a:cubicBezTo>
                  <a:pt x="1102002" y="2179953"/>
                  <a:pt x="1108635" y="2196028"/>
                  <a:pt x="1086678" y="1921565"/>
                </a:cubicBezTo>
                <a:cubicBezTo>
                  <a:pt x="1085564" y="1907641"/>
                  <a:pt x="1076814" y="1895361"/>
                  <a:pt x="1073426" y="1881809"/>
                </a:cubicBezTo>
                <a:cubicBezTo>
                  <a:pt x="1067963" y="1859957"/>
                  <a:pt x="1065636" y="1837400"/>
                  <a:pt x="1060173" y="1815548"/>
                </a:cubicBezTo>
                <a:cubicBezTo>
                  <a:pt x="1056785" y="1801996"/>
                  <a:pt x="1050759" y="1789223"/>
                  <a:pt x="1046921" y="1775791"/>
                </a:cubicBezTo>
                <a:cubicBezTo>
                  <a:pt x="1041918" y="1758279"/>
                  <a:pt x="1038672" y="1740295"/>
                  <a:pt x="1033669" y="1722783"/>
                </a:cubicBezTo>
                <a:cubicBezTo>
                  <a:pt x="1011533" y="1645307"/>
                  <a:pt x="1027879" y="1723229"/>
                  <a:pt x="1007165" y="1630017"/>
                </a:cubicBezTo>
                <a:cubicBezTo>
                  <a:pt x="973527" y="1478646"/>
                  <a:pt x="1012972" y="1639990"/>
                  <a:pt x="980660" y="1510748"/>
                </a:cubicBezTo>
                <a:cubicBezTo>
                  <a:pt x="952039" y="1253155"/>
                  <a:pt x="953031" y="1311539"/>
                  <a:pt x="980660" y="887896"/>
                </a:cubicBezTo>
                <a:cubicBezTo>
                  <a:pt x="983031" y="851546"/>
                  <a:pt x="993637" y="815700"/>
                  <a:pt x="1007165" y="781878"/>
                </a:cubicBezTo>
                <a:cubicBezTo>
                  <a:pt x="1026097" y="734547"/>
                  <a:pt x="1035411" y="705942"/>
                  <a:pt x="1060173" y="662609"/>
                </a:cubicBezTo>
                <a:cubicBezTo>
                  <a:pt x="1068075" y="648780"/>
                  <a:pt x="1077843" y="636104"/>
                  <a:pt x="1086678" y="622852"/>
                </a:cubicBezTo>
                <a:cubicBezTo>
                  <a:pt x="1091095" y="609600"/>
                  <a:pt x="1094427" y="595935"/>
                  <a:pt x="1099930" y="583096"/>
                </a:cubicBezTo>
                <a:cubicBezTo>
                  <a:pt x="1107712" y="564938"/>
                  <a:pt x="1120187" y="548828"/>
                  <a:pt x="1126434" y="530087"/>
                </a:cubicBezTo>
                <a:cubicBezTo>
                  <a:pt x="1133557" y="508718"/>
                  <a:pt x="1134800" y="485814"/>
                  <a:pt x="1139686" y="463826"/>
                </a:cubicBezTo>
                <a:cubicBezTo>
                  <a:pt x="1143637" y="446046"/>
                  <a:pt x="1148521" y="428487"/>
                  <a:pt x="1152939" y="410817"/>
                </a:cubicBezTo>
                <a:cubicBezTo>
                  <a:pt x="1148521" y="366643"/>
                  <a:pt x="1152928" y="320669"/>
                  <a:pt x="1139686" y="278296"/>
                </a:cubicBezTo>
                <a:cubicBezTo>
                  <a:pt x="1130185" y="247892"/>
                  <a:pt x="1100924" y="227274"/>
                  <a:pt x="1086678" y="198783"/>
                </a:cubicBezTo>
                <a:cubicBezTo>
                  <a:pt x="1077843" y="181113"/>
                  <a:pt x="1072820" y="160950"/>
                  <a:pt x="1060173" y="145774"/>
                </a:cubicBezTo>
                <a:cubicBezTo>
                  <a:pt x="1049977" y="133539"/>
                  <a:pt x="1032652" y="129466"/>
                  <a:pt x="1020417" y="119270"/>
                </a:cubicBezTo>
                <a:cubicBezTo>
                  <a:pt x="1006019" y="107272"/>
                  <a:pt x="995058" y="91511"/>
                  <a:pt x="980660" y="79513"/>
                </a:cubicBezTo>
                <a:cubicBezTo>
                  <a:pt x="968425" y="69317"/>
                  <a:pt x="952997" y="63374"/>
                  <a:pt x="940904" y="53009"/>
                </a:cubicBezTo>
                <a:cubicBezTo>
                  <a:pt x="921931" y="36747"/>
                  <a:pt x="887895" y="0"/>
                  <a:pt x="887895" y="0"/>
                </a:cubicBezTo>
                <a:cubicBezTo>
                  <a:pt x="790712" y="4417"/>
                  <a:pt x="693399" y="6559"/>
                  <a:pt x="596347" y="13252"/>
                </a:cubicBezTo>
                <a:cubicBezTo>
                  <a:pt x="386074" y="27753"/>
                  <a:pt x="565580" y="26504"/>
                  <a:pt x="477078" y="2650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4" ma:contentTypeDescription="Create a new document." ma:contentTypeScope="" ma:versionID="f5dea1a68b0326f63c2e530132a118ad">
  <xsd:schema xmlns:xsd="http://www.w3.org/2001/XMLSchema" xmlns:xs="http://www.w3.org/2001/XMLSchema" xmlns:p="http://schemas.microsoft.com/office/2006/metadata/properties" xmlns:ns2="3ae45523-5a85-45e7-8008-accd3c84eec0" targetNamespace="http://schemas.microsoft.com/office/2006/metadata/properties" ma:root="true" ma:fieldsID="363deaca5050fa10968f66489b46302e" ns2:_="">
    <xsd:import namespace="3ae45523-5a85-45e7-8008-accd3c84ee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32D10E2-C100-4C88-809B-B5485AD3D71C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3ae45523-5a85-45e7-8008-accd3c84eec0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BCFE0B-DE24-4B0B-8405-ACE7AA8502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82D5B6-9462-42F6-B3BC-20E9AA8ECAF9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1269</Words>
  <Application>Microsoft Office PowerPoint</Application>
  <PresentationFormat>On-screen Show (4:3)</PresentationFormat>
  <Paragraphs>216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Office Theme</vt:lpstr>
      <vt:lpstr>Porphyrias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Porphyrias</dc:title>
  <dc:creator>user</dc:creator>
  <cp:lastModifiedBy>afnan ahmad</cp:lastModifiedBy>
  <cp:revision>99</cp:revision>
  <dcterms:created xsi:type="dcterms:W3CDTF">2014-03-15T07:18:23Z</dcterms:created>
  <dcterms:modified xsi:type="dcterms:W3CDTF">2022-04-13T12:18:43Z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0x01010081A1E8E06EC6444FAFC969E2A8D1A55E</vt:lpwstr>
  </property>
</Properties>
</file>