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257" r:id="rId3"/>
    <p:sldId id="258" r:id="rId4"/>
    <p:sldId id="259" r:id="rId5"/>
    <p:sldId id="261" r:id="rId6"/>
    <p:sldId id="262" r:id="rId7"/>
    <p:sldId id="263" r:id="rId8"/>
    <p:sldId id="264" r:id="rId9"/>
    <p:sldId id="265" r:id="rId10"/>
    <p:sldId id="283" r:id="rId11"/>
    <p:sldId id="284" r:id="rId12"/>
    <p:sldId id="270" r:id="rId13"/>
    <p:sldId id="266" r:id="rId14"/>
    <p:sldId id="267" r:id="rId15"/>
    <p:sldId id="268" r:id="rId16"/>
    <p:sldId id="272" r:id="rId17"/>
    <p:sldId id="271" r:id="rId18"/>
    <p:sldId id="274" r:id="rId19"/>
    <p:sldId id="277" r:id="rId20"/>
    <p:sldId id="276" r:id="rId21"/>
    <p:sldId id="278" r:id="rId22"/>
    <p:sldId id="321" r:id="rId23"/>
    <p:sldId id="322" r:id="rId24"/>
    <p:sldId id="323" r:id="rId25"/>
    <p:sldId id="273" r:id="rId26"/>
    <p:sldId id="291" r:id="rId27"/>
    <p:sldId id="324" r:id="rId28"/>
    <p:sldId id="325" r:id="rId29"/>
    <p:sldId id="326" r:id="rId30"/>
    <p:sldId id="286" r:id="rId31"/>
    <p:sldId id="297" r:id="rId32"/>
    <p:sldId id="292" r:id="rId33"/>
    <p:sldId id="282" r:id="rId34"/>
    <p:sldId id="285" r:id="rId35"/>
    <p:sldId id="293" r:id="rId36"/>
    <p:sldId id="294" r:id="rId37"/>
    <p:sldId id="296" r:id="rId38"/>
    <p:sldId id="295" r:id="rId39"/>
    <p:sldId id="298" r:id="rId40"/>
    <p:sldId id="320" r:id="rId41"/>
    <p:sldId id="300" r:id="rId42"/>
    <p:sldId id="301" r:id="rId43"/>
    <p:sldId id="302" r:id="rId44"/>
    <p:sldId id="304" r:id="rId45"/>
    <p:sldId id="305" r:id="rId46"/>
    <p:sldId id="306" r:id="rId47"/>
    <p:sldId id="309" r:id="rId48"/>
    <p:sldId id="307" r:id="rId49"/>
    <p:sldId id="308" r:id="rId50"/>
    <p:sldId id="310" r:id="rId51"/>
    <p:sldId id="311" r:id="rId52"/>
    <p:sldId id="313" r:id="rId53"/>
    <p:sldId id="312" r:id="rId54"/>
    <p:sldId id="314" r:id="rId55"/>
    <p:sldId id="315" r:id="rId56"/>
    <p:sldId id="318" r:id="rId57"/>
    <p:sldId id="316" r:id="rId58"/>
    <p:sldId id="319" r:id="rId59"/>
    <p:sldId id="328" r:id="rId60"/>
    <p:sldId id="329" r:id="rId61"/>
    <p:sldId id="317" r:id="rId62"/>
    <p:sldId id="327"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tableStyles" Target="tableStyles.xml" /><Relationship Id="rId7" Type="http://schemas.openxmlformats.org/officeDocument/2006/relationships/slide" Target="slides/slide6.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61" Type="http://schemas.openxmlformats.org/officeDocument/2006/relationships/slide" Target="slides/slide60.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notesMaster" Target="notesMasters/notesMaster1.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theme" Target="theme/theme1.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B6CCF6-F1B8-4F55-8DB6-AEC7DAEEC620}" type="datetimeFigureOut">
              <a:rPr lang="en-US" smtClean="0"/>
              <a:t>7/24/2024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BC31C6-29E1-4560-AB2E-9DFA5E2A0826}" type="slidenum">
              <a:rPr lang="en-US" smtClean="0"/>
              <a:t>‹#›</a:t>
            </a:fld>
            <a:endParaRPr lang="en-US"/>
          </a:p>
        </p:txBody>
      </p:sp>
    </p:spTree>
    <p:extLst>
      <p:ext uri="{BB962C8B-B14F-4D97-AF65-F5344CB8AC3E}">
        <p14:creationId xmlns:p14="http://schemas.microsoft.com/office/powerpoint/2010/main" val="597740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C31C6-29E1-4560-AB2E-9DFA5E2A0826}" type="slidenum">
              <a:rPr lang="en-US" smtClean="0"/>
              <a:t>33</a:t>
            </a:fld>
            <a:endParaRPr lang="en-US"/>
          </a:p>
        </p:txBody>
      </p:sp>
    </p:spTree>
    <p:extLst>
      <p:ext uri="{BB962C8B-B14F-4D97-AF65-F5344CB8AC3E}">
        <p14:creationId xmlns:p14="http://schemas.microsoft.com/office/powerpoint/2010/main" val="2399561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0" name="Title Text"/>
          <p:cNvSpPr txBox="1">
            <a:spLocks noGrp="1"/>
          </p:cNvSpPr>
          <p:nvPr>
            <p:ph type="title"/>
          </p:nvPr>
        </p:nvSpPr>
        <p:spPr>
          <a:prstGeom prst="rect">
            <a:avLst/>
          </a:prstGeom>
        </p:spPr>
        <p:txBody>
          <a:bodyPr/>
          <a:lstStyle/>
          <a:p>
            <a:r>
              <a:t>Title Text</a:t>
            </a: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6199444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13.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11.pn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34.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4.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4.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50.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7.xml" /></Relationships>
</file>

<file path=ppt/slides/_rels/slide51.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7.xml" /></Relationships>
</file>

<file path=ppt/slides/_rels/slide57.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7.xml" /></Relationships>
</file>

<file path=ppt/slides/_rels/slide58.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7.xml" /></Relationships>
</file>

<file path=ppt/slides/_rels/slide59.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0"/>
            <a:ext cx="7772400" cy="1314450"/>
          </a:xfrm>
        </p:spPr>
        <p:txBody>
          <a:bodyPr>
            <a:normAutofit/>
          </a:bodyPr>
          <a:lstStyle/>
          <a:p>
            <a:r>
              <a:rPr lang="en-GB" sz="4800" b="1" dirty="0"/>
              <a:t>Peripheral Vascular Disease</a:t>
            </a:r>
            <a:endParaRPr lang="en-US" sz="4800" b="1" dirty="0"/>
          </a:p>
        </p:txBody>
      </p:sp>
      <p:sp>
        <p:nvSpPr>
          <p:cNvPr id="3" name="Subtitle 2"/>
          <p:cNvSpPr>
            <a:spLocks noGrp="1"/>
          </p:cNvSpPr>
          <p:nvPr>
            <p:ph type="subTitle" idx="1"/>
          </p:nvPr>
        </p:nvSpPr>
        <p:spPr>
          <a:xfrm>
            <a:off x="381000" y="2743200"/>
            <a:ext cx="7696200" cy="2057400"/>
          </a:xfrm>
        </p:spPr>
        <p:txBody>
          <a:bodyPr>
            <a:normAutofit fontScale="92500" lnSpcReduction="10000"/>
          </a:bodyPr>
          <a:lstStyle/>
          <a:p>
            <a:r>
              <a:rPr lang="en-GB" dirty="0" err="1">
                <a:solidFill>
                  <a:schemeClr val="tx1"/>
                </a:solidFill>
              </a:rPr>
              <a:t>Dr.Mahmoud</a:t>
            </a:r>
            <a:r>
              <a:rPr lang="en-GB" dirty="0">
                <a:solidFill>
                  <a:schemeClr val="tx1"/>
                </a:solidFill>
              </a:rPr>
              <a:t> Al-</a:t>
            </a:r>
            <a:r>
              <a:rPr lang="en-GB" dirty="0" err="1">
                <a:solidFill>
                  <a:schemeClr val="tx1"/>
                </a:solidFill>
              </a:rPr>
              <a:t>Awaysheh</a:t>
            </a:r>
            <a:br>
              <a:rPr lang="en-GB" dirty="0">
                <a:solidFill>
                  <a:schemeClr val="tx1"/>
                </a:solidFill>
              </a:rPr>
            </a:br>
            <a:r>
              <a:rPr lang="en-GB" dirty="0">
                <a:solidFill>
                  <a:schemeClr val="tx1"/>
                </a:solidFill>
              </a:rPr>
              <a:t>General &amp; Colorectal Surgeon</a:t>
            </a:r>
          </a:p>
          <a:p>
            <a:endParaRPr lang="en-GB" dirty="0">
              <a:solidFill>
                <a:schemeClr val="tx1"/>
              </a:solidFill>
            </a:endParaRPr>
          </a:p>
          <a:p>
            <a:r>
              <a:rPr lang="en-GB" b="1" dirty="0" err="1">
                <a:solidFill>
                  <a:schemeClr val="tx1"/>
                </a:solidFill>
              </a:rPr>
              <a:t>Mutah</a:t>
            </a:r>
            <a:r>
              <a:rPr lang="en-GB" b="1" dirty="0">
                <a:solidFill>
                  <a:schemeClr val="tx1"/>
                </a:solidFill>
              </a:rPr>
              <a:t> University - Introductory Course </a:t>
            </a:r>
            <a:r>
              <a:rPr lang="en-US" b="1" dirty="0">
                <a:solidFill>
                  <a:schemeClr val="tx1"/>
                </a:solidFill>
              </a:rPr>
              <a:t>2024</a:t>
            </a:r>
          </a:p>
        </p:txBody>
      </p:sp>
      <p:pic>
        <p:nvPicPr>
          <p:cNvPr id="1026" name="Picture 2" descr="Mutah University Public Health Management Master Programm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5043141"/>
            <a:ext cx="3200400" cy="1780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124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Diagnosis </a:t>
            </a:r>
          </a:p>
        </p:txBody>
      </p:sp>
      <p:sp>
        <p:nvSpPr>
          <p:cNvPr id="3" name="Content Placeholder 2"/>
          <p:cNvSpPr>
            <a:spLocks noGrp="1"/>
          </p:cNvSpPr>
          <p:nvPr>
            <p:ph idx="1"/>
          </p:nvPr>
        </p:nvSpPr>
        <p:spPr>
          <a:xfrm>
            <a:off x="228600" y="1371600"/>
            <a:ext cx="8610600" cy="4754563"/>
          </a:xfrm>
        </p:spPr>
        <p:txBody>
          <a:bodyPr/>
          <a:lstStyle/>
          <a:p>
            <a:r>
              <a:rPr lang="en-US" dirty="0"/>
              <a:t>Diagnosis may be done for measuring </a:t>
            </a:r>
            <a:r>
              <a:rPr lang="en-US" b="1" dirty="0" err="1"/>
              <a:t>pusles</a:t>
            </a:r>
            <a:r>
              <a:rPr lang="en-US" dirty="0"/>
              <a:t> in your legs &amp; </a:t>
            </a:r>
            <a:r>
              <a:rPr lang="en-US" dirty="0" err="1"/>
              <a:t>feets</a:t>
            </a:r>
            <a:r>
              <a:rPr lang="en-US" dirty="0"/>
              <a:t>, </a:t>
            </a:r>
            <a:r>
              <a:rPr lang="en-US" b="1" dirty="0"/>
              <a:t>blood pressure readings in your arm &amp; leg.</a:t>
            </a:r>
          </a:p>
          <a:p>
            <a:pPr>
              <a:buFont typeface="Wingdings" pitchFamily="2" charset="2"/>
              <a:buChar char="q"/>
            </a:pPr>
            <a:r>
              <a:rPr lang="en-US" b="1" u="sng" dirty="0"/>
              <a:t> Tests could be:</a:t>
            </a:r>
          </a:p>
          <a:p>
            <a:r>
              <a:rPr lang="en-US" b="1" dirty="0"/>
              <a:t>MRI</a:t>
            </a:r>
          </a:p>
          <a:p>
            <a:r>
              <a:rPr lang="en-US" b="1" dirty="0"/>
              <a:t>X-Ray</a:t>
            </a:r>
          </a:p>
          <a:p>
            <a:r>
              <a:rPr lang="en-US" b="1" dirty="0"/>
              <a:t>CT –Scan</a:t>
            </a:r>
          </a:p>
          <a:p>
            <a:r>
              <a:rPr lang="en-US" b="1" dirty="0"/>
              <a:t>Angiography  </a:t>
            </a:r>
          </a:p>
        </p:txBody>
      </p:sp>
    </p:spTree>
    <p:extLst>
      <p:ext uri="{BB962C8B-B14F-4D97-AF65-F5344CB8AC3E}">
        <p14:creationId xmlns:p14="http://schemas.microsoft.com/office/powerpoint/2010/main" val="384149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Treatment</a:t>
            </a:r>
          </a:p>
        </p:txBody>
      </p:sp>
      <p:sp>
        <p:nvSpPr>
          <p:cNvPr id="3" name="Content Placeholder 2"/>
          <p:cNvSpPr>
            <a:spLocks noGrp="1"/>
          </p:cNvSpPr>
          <p:nvPr>
            <p:ph idx="1"/>
          </p:nvPr>
        </p:nvSpPr>
        <p:spPr/>
        <p:txBody>
          <a:bodyPr/>
          <a:lstStyle/>
          <a:p>
            <a:r>
              <a:rPr lang="en-US" dirty="0"/>
              <a:t>Treatment could be: </a:t>
            </a:r>
          </a:p>
          <a:p>
            <a:r>
              <a:rPr lang="en-US" b="1" dirty="0"/>
              <a:t>Lifestyle changes </a:t>
            </a:r>
            <a:r>
              <a:rPr lang="en-US" dirty="0" err="1"/>
              <a:t>e.g</a:t>
            </a:r>
            <a:r>
              <a:rPr lang="en-US" dirty="0"/>
              <a:t> jogging, losing weight &amp; Balanced diet.</a:t>
            </a:r>
            <a:br>
              <a:rPr lang="en-US" dirty="0"/>
            </a:br>
            <a:r>
              <a:rPr lang="en-US" b="1" dirty="0"/>
              <a:t>Medication-</a:t>
            </a:r>
            <a:r>
              <a:rPr lang="en-US" dirty="0"/>
              <a:t> To reduce pain symptoms &amp; increase blood flow.  </a:t>
            </a:r>
          </a:p>
          <a:p>
            <a:r>
              <a:rPr lang="en-US" b="1" dirty="0"/>
              <a:t>Surgical procedure </a:t>
            </a:r>
            <a:endParaRPr lang="en-US" dirty="0"/>
          </a:p>
          <a:p>
            <a:endParaRPr lang="en-US" dirty="0"/>
          </a:p>
        </p:txBody>
      </p:sp>
    </p:spTree>
    <p:extLst>
      <p:ext uri="{BB962C8B-B14F-4D97-AF65-F5344CB8AC3E}">
        <p14:creationId xmlns:p14="http://schemas.microsoft.com/office/powerpoint/2010/main" val="3394096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9" name="Rectangle 3"/>
          <p:cNvGrpSpPr/>
          <p:nvPr/>
        </p:nvGrpSpPr>
        <p:grpSpPr>
          <a:xfrm>
            <a:off x="2209801" y="1312512"/>
            <a:ext cx="4573772" cy="1271363"/>
            <a:chOff x="0" y="0"/>
            <a:chExt cx="5857196" cy="1519723"/>
          </a:xfrm>
        </p:grpSpPr>
        <p:sp>
          <p:nvSpPr>
            <p:cNvPr id="187" name="Rectangle"/>
            <p:cNvSpPr/>
            <p:nvPr/>
          </p:nvSpPr>
          <p:spPr>
            <a:xfrm>
              <a:off x="-1" y="0"/>
              <a:ext cx="5857198" cy="1519724"/>
            </a:xfrm>
            <a:prstGeom prst="rect">
              <a:avLst/>
            </a:prstGeom>
            <a:solidFill>
              <a:srgbClr val="4F81BD"/>
            </a:solidFill>
            <a:ln w="25400" cap="flat">
              <a:solidFill>
                <a:srgbClr val="3A5E8A"/>
              </a:solidFill>
              <a:prstDash val="solid"/>
              <a:round/>
            </a:ln>
            <a:effectLst/>
          </p:spPr>
          <p:txBody>
            <a:bodyPr wrap="square" lIns="45719" tIns="45719" rIns="45719" bIns="45719" numCol="1" anchor="ctr">
              <a:noAutofit/>
            </a:bodyPr>
            <a:lstStyle/>
            <a:p>
              <a:pPr defTabSz="642915">
                <a:defRPr sz="3600" b="1">
                  <a:ln w="18000">
                    <a:solidFill>
                      <a:srgbClr val="D73A36"/>
                    </a:solidFill>
                  </a:ln>
                  <a:solidFill>
                    <a:srgbClr val="FFFFFF"/>
                  </a:solidFill>
                  <a:effectLst>
                    <a:outerShdw blurRad="25400" dist="23000" dir="7020000" rotWithShape="0">
                      <a:srgbClr val="000000">
                        <a:alpha val="50000"/>
                      </a:srgbClr>
                    </a:outerShdw>
                  </a:effectLst>
                  <a:latin typeface="Calibri"/>
                  <a:ea typeface="Calibri"/>
                  <a:cs typeface="Calibri"/>
                  <a:sym typeface="Calibri"/>
                </a:defRPr>
              </a:pPr>
              <a:endParaRPr/>
            </a:p>
          </p:txBody>
        </p:sp>
        <p:sp>
          <p:nvSpPr>
            <p:cNvPr id="188" name="Vascular Changes"/>
            <p:cNvSpPr txBox="1"/>
            <p:nvPr/>
          </p:nvSpPr>
          <p:spPr>
            <a:xfrm>
              <a:off x="-1" y="305180"/>
              <a:ext cx="5857198" cy="90936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3600" b="1">
                  <a:solidFill>
                    <a:srgbClr val="FFFFFF"/>
                  </a:solidFill>
                  <a:latin typeface="Calibri"/>
                  <a:ea typeface="Calibri"/>
                  <a:cs typeface="Calibri"/>
                  <a:sym typeface="Calibri"/>
                </a:defRPr>
              </a:lvl1pPr>
            </a:lstStyle>
            <a:p>
              <a:pPr algn="ctr"/>
              <a:r>
                <a:rPr lang="en-US" sz="5400" dirty="0">
                  <a:solidFill>
                    <a:schemeClr val="bg1"/>
                  </a:solidFill>
                </a:rPr>
                <a:t>Causes of PVD</a:t>
              </a:r>
              <a:endParaRPr sz="4800" dirty="0">
                <a:solidFill>
                  <a:schemeClr val="bg1"/>
                </a:solidFill>
              </a:endParaRPr>
            </a:p>
          </p:txBody>
        </p:sp>
      </p:grpSp>
      <p:sp>
        <p:nvSpPr>
          <p:cNvPr id="190" name="Straight Arrow Connector 4"/>
          <p:cNvSpPr/>
          <p:nvPr/>
        </p:nvSpPr>
        <p:spPr>
          <a:xfrm>
            <a:off x="2573361" y="2583876"/>
            <a:ext cx="1" cy="600820"/>
          </a:xfrm>
          <a:prstGeom prst="line">
            <a:avLst/>
          </a:prstGeom>
          <a:ln w="38100">
            <a:solidFill>
              <a:srgbClr val="4F81BD"/>
            </a:solidFill>
            <a:tailEnd type="triangle"/>
          </a:ln>
          <a:effectLst>
            <a:outerShdw blurRad="38100" dist="23000" dir="5400000" rotWithShape="0">
              <a:srgbClr val="000000">
                <a:alpha val="35000"/>
              </a:srgbClr>
            </a:outerShdw>
          </a:effectLst>
        </p:spPr>
        <p:txBody>
          <a:bodyPr lIns="32145" tIns="32146" rIns="32145" bIns="32146"/>
          <a:lstStyle/>
          <a:p>
            <a:pPr defTabSz="642915">
              <a:defRPr sz="1800">
                <a:solidFill>
                  <a:srgbClr val="000000"/>
                </a:solidFill>
                <a:latin typeface="Calibri"/>
                <a:ea typeface="Calibri"/>
                <a:cs typeface="Calibri"/>
                <a:sym typeface="Calibri"/>
              </a:defRPr>
            </a:pPr>
            <a:endParaRPr/>
          </a:p>
        </p:txBody>
      </p:sp>
      <p:sp>
        <p:nvSpPr>
          <p:cNvPr id="191" name="Straight Arrow Connector 10"/>
          <p:cNvSpPr/>
          <p:nvPr/>
        </p:nvSpPr>
        <p:spPr>
          <a:xfrm>
            <a:off x="5915893" y="2583271"/>
            <a:ext cx="1" cy="601425"/>
          </a:xfrm>
          <a:prstGeom prst="line">
            <a:avLst/>
          </a:prstGeom>
          <a:ln w="38100">
            <a:solidFill>
              <a:srgbClr val="4F81BD"/>
            </a:solidFill>
            <a:tailEnd type="triangle"/>
          </a:ln>
          <a:effectLst>
            <a:outerShdw blurRad="38100" dist="23000" dir="5400000" rotWithShape="0">
              <a:srgbClr val="000000">
                <a:alpha val="35000"/>
              </a:srgbClr>
            </a:outerShdw>
          </a:effectLst>
        </p:spPr>
        <p:txBody>
          <a:bodyPr lIns="32145" tIns="32146" rIns="32145" bIns="32146"/>
          <a:lstStyle/>
          <a:p>
            <a:pPr defTabSz="642915">
              <a:defRPr sz="1800">
                <a:solidFill>
                  <a:srgbClr val="000000"/>
                </a:solidFill>
                <a:latin typeface="Calibri"/>
                <a:ea typeface="Calibri"/>
                <a:cs typeface="Calibri"/>
                <a:sym typeface="Calibri"/>
              </a:defRPr>
            </a:pPr>
            <a:endParaRPr/>
          </a:p>
        </p:txBody>
      </p:sp>
      <p:grpSp>
        <p:nvGrpSpPr>
          <p:cNvPr id="194" name="Rectangle 7"/>
          <p:cNvGrpSpPr/>
          <p:nvPr/>
        </p:nvGrpSpPr>
        <p:grpSpPr>
          <a:xfrm>
            <a:off x="1375019" y="3215849"/>
            <a:ext cx="2465954" cy="1187099"/>
            <a:chOff x="0" y="0"/>
            <a:chExt cx="3507134" cy="1688318"/>
          </a:xfrm>
        </p:grpSpPr>
        <p:sp>
          <p:nvSpPr>
            <p:cNvPr id="192" name="Rectangle"/>
            <p:cNvSpPr/>
            <p:nvPr/>
          </p:nvSpPr>
          <p:spPr>
            <a:xfrm>
              <a:off x="0" y="36121"/>
              <a:ext cx="3507135" cy="1616076"/>
            </a:xfrm>
            <a:prstGeom prst="rect">
              <a:avLst/>
            </a:prstGeom>
            <a:solidFill>
              <a:srgbClr val="4F81BD"/>
            </a:solidFill>
            <a:ln w="25400" cap="flat">
              <a:solidFill>
                <a:srgbClr val="3A5E8A"/>
              </a:solidFill>
              <a:prstDash val="solid"/>
              <a:round/>
            </a:ln>
            <a:effectLst/>
          </p:spPr>
          <p:txBody>
            <a:bodyPr wrap="square" lIns="45719" tIns="45719" rIns="45719" bIns="45719" numCol="1" anchor="ctr">
              <a:noAutofit/>
            </a:bodyPr>
            <a:lstStyle/>
            <a:p>
              <a:pPr defTabSz="642915">
                <a:defRPr sz="3200" b="1">
                  <a:solidFill>
                    <a:srgbClr val="FFFFFF"/>
                  </a:solidFill>
                  <a:latin typeface="Calibri"/>
                  <a:ea typeface="Calibri"/>
                  <a:cs typeface="Calibri"/>
                  <a:sym typeface="Calibri"/>
                </a:defRPr>
              </a:pPr>
              <a:endParaRPr/>
            </a:p>
          </p:txBody>
        </p:sp>
        <p:sp>
          <p:nvSpPr>
            <p:cNvPr id="193" name="Vasodilation after initial vasoconstriction"/>
            <p:cNvSpPr txBox="1"/>
            <p:nvPr/>
          </p:nvSpPr>
          <p:spPr>
            <a:xfrm>
              <a:off x="0" y="0"/>
              <a:ext cx="3507135" cy="16883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3200" b="1">
                  <a:solidFill>
                    <a:srgbClr val="FFFFFF"/>
                  </a:solidFill>
                  <a:latin typeface="Calibri"/>
                  <a:ea typeface="Calibri"/>
                  <a:cs typeface="Calibri"/>
                  <a:sym typeface="Calibri"/>
                </a:defRPr>
              </a:lvl1pPr>
            </a:lstStyle>
            <a:p>
              <a:pPr algn="ctr"/>
              <a:r>
                <a:rPr lang="en-US" dirty="0"/>
                <a:t>Arterial Disease </a:t>
              </a:r>
              <a:endParaRPr dirty="0"/>
            </a:p>
          </p:txBody>
        </p:sp>
      </p:grpSp>
      <p:grpSp>
        <p:nvGrpSpPr>
          <p:cNvPr id="197" name="Rectangle 12"/>
          <p:cNvGrpSpPr/>
          <p:nvPr/>
        </p:nvGrpSpPr>
        <p:grpSpPr>
          <a:xfrm>
            <a:off x="4724400" y="3224978"/>
            <a:ext cx="3308442" cy="1152573"/>
            <a:chOff x="-19728" y="-1"/>
            <a:chExt cx="4710847" cy="1591768"/>
          </a:xfrm>
        </p:grpSpPr>
        <p:sp>
          <p:nvSpPr>
            <p:cNvPr id="195" name="Rectangle"/>
            <p:cNvSpPr/>
            <p:nvPr/>
          </p:nvSpPr>
          <p:spPr>
            <a:xfrm>
              <a:off x="0" y="-1"/>
              <a:ext cx="4691119" cy="1591768"/>
            </a:xfrm>
            <a:prstGeom prst="rect">
              <a:avLst/>
            </a:prstGeom>
            <a:solidFill>
              <a:srgbClr val="4F81BD"/>
            </a:solidFill>
            <a:ln w="25400" cap="flat">
              <a:solidFill>
                <a:srgbClr val="3A5E8A"/>
              </a:solidFill>
              <a:prstDash val="solid"/>
              <a:round/>
            </a:ln>
            <a:effectLst/>
          </p:spPr>
          <p:txBody>
            <a:bodyPr wrap="square" lIns="45719" tIns="45719" rIns="45719" bIns="45719" numCol="1" anchor="ctr">
              <a:noAutofit/>
            </a:bodyPr>
            <a:lstStyle/>
            <a:p>
              <a:pPr defTabSz="642915">
                <a:defRPr sz="2800">
                  <a:solidFill>
                    <a:srgbClr val="FFFFFF"/>
                  </a:solidFill>
                  <a:latin typeface="Calibri"/>
                  <a:ea typeface="Calibri"/>
                  <a:cs typeface="Calibri"/>
                  <a:sym typeface="Calibri"/>
                </a:defRPr>
              </a:pPr>
              <a:endParaRPr/>
            </a:p>
          </p:txBody>
        </p:sp>
        <p:sp>
          <p:nvSpPr>
            <p:cNvPr id="196" name="Wound hypoxia and release of wound growth factors"/>
            <p:cNvSpPr txBox="1"/>
            <p:nvPr/>
          </p:nvSpPr>
          <p:spPr>
            <a:xfrm>
              <a:off x="-19728" y="276683"/>
              <a:ext cx="4691119" cy="1038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indent="82296" defTabSz="914400">
                <a:defRPr sz="2800" b="1">
                  <a:solidFill>
                    <a:srgbClr val="FFFFFF"/>
                  </a:solidFill>
                  <a:latin typeface="Calibri"/>
                  <a:ea typeface="Calibri"/>
                  <a:cs typeface="Calibri"/>
                  <a:sym typeface="Calibri"/>
                </a:defRPr>
              </a:lvl1pPr>
            </a:lstStyle>
            <a:p>
              <a:pPr algn="ctr"/>
              <a:r>
                <a:rPr lang="en-US" sz="3600" dirty="0"/>
                <a:t>Venous</a:t>
              </a:r>
              <a:br>
                <a:rPr lang="en-US" sz="3600" dirty="0"/>
              </a:br>
              <a:r>
                <a:rPr lang="en-US" sz="3600" dirty="0"/>
                <a:t>Disease</a:t>
              </a:r>
              <a:endParaRPr sz="3600" dirty="0"/>
            </a:p>
          </p:txBody>
        </p:sp>
      </p:grpSp>
      <p:sp>
        <p:nvSpPr>
          <p:cNvPr id="13" name="Title 1"/>
          <p:cNvSpPr>
            <a:spLocks noGrp="1"/>
          </p:cNvSpPr>
          <p:nvPr>
            <p:ph type="title"/>
          </p:nvPr>
        </p:nvSpPr>
        <p:spPr>
          <a:xfrm>
            <a:off x="457200" y="274638"/>
            <a:ext cx="8229600" cy="1143000"/>
          </a:xfrm>
        </p:spPr>
        <p:txBody>
          <a:bodyPr/>
          <a:lstStyle/>
          <a:p>
            <a:pPr algn="l"/>
            <a:r>
              <a:rPr lang="en-US" b="1" dirty="0"/>
              <a:t>Again…….</a:t>
            </a:r>
          </a:p>
        </p:txBody>
      </p:sp>
      <p:sp>
        <p:nvSpPr>
          <p:cNvPr id="14" name="Rectangle 18"/>
          <p:cNvSpPr/>
          <p:nvPr/>
        </p:nvSpPr>
        <p:spPr>
          <a:xfrm>
            <a:off x="304799" y="4949072"/>
            <a:ext cx="3810000" cy="1726913"/>
          </a:xfrm>
          <a:prstGeom prst="rect">
            <a:avLst/>
          </a:prstGeom>
          <a:solidFill>
            <a:srgbClr val="FFFFFF"/>
          </a:solidFill>
          <a:ln w="254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145" tIns="32146" rIns="32145" bIns="32146">
            <a:spAutoFit/>
          </a:bodyPr>
          <a:lstStyle>
            <a:lvl1pPr indent="64007" algn="l" defTabSz="914400">
              <a:defRPr sz="4000" b="1">
                <a:solidFill>
                  <a:srgbClr val="000000"/>
                </a:solidFill>
                <a:latin typeface="Calibri"/>
                <a:ea typeface="Calibri"/>
                <a:cs typeface="Calibri"/>
                <a:sym typeface="Calibri"/>
              </a:defRPr>
            </a:lvl1pPr>
          </a:lstStyle>
          <a:p>
            <a:r>
              <a:rPr lang="en-US" sz="3600" dirty="0"/>
              <a:t>1- </a:t>
            </a:r>
            <a:r>
              <a:rPr lang="en-GB" sz="3600" dirty="0"/>
              <a:t>Embolism 	</a:t>
            </a:r>
            <a:br>
              <a:rPr lang="en-US" sz="3600" dirty="0"/>
            </a:br>
            <a:r>
              <a:rPr lang="en-US" sz="3600" dirty="0"/>
              <a:t>2- Trauma</a:t>
            </a:r>
            <a:br>
              <a:rPr lang="en-US" sz="3600" dirty="0"/>
            </a:br>
            <a:r>
              <a:rPr lang="en-US" sz="3600" dirty="0"/>
              <a:t>3- Atherosclerosis</a:t>
            </a:r>
          </a:p>
        </p:txBody>
      </p:sp>
      <p:sp>
        <p:nvSpPr>
          <p:cNvPr id="15" name="Down Arrow 14"/>
          <p:cNvSpPr/>
          <p:nvPr/>
        </p:nvSpPr>
        <p:spPr>
          <a:xfrm>
            <a:off x="2216726" y="4377551"/>
            <a:ext cx="295534" cy="586812"/>
          </a:xfrm>
          <a:custGeom>
            <a:avLst/>
            <a:gdLst/>
            <a:ahLst/>
            <a:cxnLst>
              <a:cxn ang="0">
                <a:pos x="wd2" y="hd2"/>
              </a:cxn>
              <a:cxn ang="5400000">
                <a:pos x="wd2" y="hd2"/>
              </a:cxn>
              <a:cxn ang="10800000">
                <a:pos x="wd2" y="hd2"/>
              </a:cxn>
              <a:cxn ang="16200000">
                <a:pos x="wd2" y="hd2"/>
              </a:cxn>
            </a:cxnLst>
            <a:rect l="0" t="0" r="r" b="b"/>
            <a:pathLst>
              <a:path w="21600" h="21600" extrusionOk="0">
                <a:moveTo>
                  <a:pt x="0" y="15860"/>
                </a:moveTo>
                <a:lnTo>
                  <a:pt x="5400" y="15860"/>
                </a:lnTo>
                <a:lnTo>
                  <a:pt x="5400" y="0"/>
                </a:lnTo>
                <a:lnTo>
                  <a:pt x="16200" y="0"/>
                </a:lnTo>
                <a:lnTo>
                  <a:pt x="16200" y="15860"/>
                </a:lnTo>
                <a:lnTo>
                  <a:pt x="21600" y="15860"/>
                </a:lnTo>
                <a:lnTo>
                  <a:pt x="10800" y="21600"/>
                </a:lnTo>
                <a:close/>
              </a:path>
            </a:pathLst>
          </a:custGeom>
          <a:solidFill>
            <a:srgbClr val="000000"/>
          </a:solidFill>
          <a:ln w="25400">
            <a:solidFill>
              <a:srgbClr val="000000"/>
            </a:solidFill>
          </a:ln>
        </p:spPr>
        <p:txBody>
          <a:bodyPr lIns="32145" tIns="32146" rIns="32145" bIns="32146" anchor="ctr"/>
          <a:lstStyle/>
          <a:p>
            <a:pPr defTabSz="642915">
              <a:defRPr sz="1800">
                <a:solidFill>
                  <a:srgbClr val="FFFFFF"/>
                </a:solidFill>
                <a:latin typeface="Calibri"/>
                <a:ea typeface="Calibri"/>
                <a:cs typeface="Calibri"/>
                <a:sym typeface="Calibri"/>
              </a:defRPr>
            </a:pPr>
            <a:endParaRPr/>
          </a:p>
        </p:txBody>
      </p:sp>
    </p:spTree>
    <p:extLst>
      <p:ext uri="{BB962C8B-B14F-4D97-AF65-F5344CB8AC3E}">
        <p14:creationId xmlns:p14="http://schemas.microsoft.com/office/powerpoint/2010/main" val="8363157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PERIPHERAL ARTERIAL SYSTEM</a:t>
            </a:r>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734" t="16166" r="49020" b="11855"/>
          <a:stretch/>
        </p:blipFill>
        <p:spPr bwMode="auto">
          <a:xfrm>
            <a:off x="228600" y="1149927"/>
            <a:ext cx="3675084" cy="526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Keep Mind Stock Illustrations – 899 Keep Mind Stock Illustration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962400"/>
            <a:ext cx="4081978" cy="271961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294598" y="1981201"/>
            <a:ext cx="2935001" cy="923330"/>
          </a:xfrm>
          <a:prstGeom prst="rect">
            <a:avLst/>
          </a:prstGeom>
        </p:spPr>
        <p:txBody>
          <a:bodyPr wrap="square">
            <a:spAutoFit/>
          </a:bodyPr>
          <a:lstStyle/>
          <a:p>
            <a:pPr algn="ctr"/>
            <a:r>
              <a:rPr lang="en-US" sz="5400" b="1" dirty="0"/>
              <a:t>*Pulses</a:t>
            </a:r>
            <a:endParaRPr lang="en-US" sz="5400" dirty="0"/>
          </a:p>
        </p:txBody>
      </p:sp>
    </p:spTree>
    <p:extLst>
      <p:ext uri="{BB962C8B-B14F-4D97-AF65-F5344CB8AC3E}">
        <p14:creationId xmlns:p14="http://schemas.microsoft.com/office/powerpoint/2010/main" val="3771886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Peripheral Arterial Disease (PAD)</a:t>
            </a:r>
            <a:endParaRPr lang="en-US" b="1" dirty="0"/>
          </a:p>
        </p:txBody>
      </p:sp>
      <p:sp>
        <p:nvSpPr>
          <p:cNvPr id="3" name="Content Placeholder 2"/>
          <p:cNvSpPr>
            <a:spLocks noGrp="1"/>
          </p:cNvSpPr>
          <p:nvPr>
            <p:ph idx="1"/>
          </p:nvPr>
        </p:nvSpPr>
        <p:spPr>
          <a:xfrm>
            <a:off x="0" y="1295400"/>
            <a:ext cx="9144000" cy="5486400"/>
          </a:xfrm>
        </p:spPr>
        <p:txBody>
          <a:bodyPr>
            <a:normAutofit fontScale="92500" lnSpcReduction="10000"/>
          </a:bodyPr>
          <a:lstStyle/>
          <a:p>
            <a:r>
              <a:rPr lang="en-US" b="1" dirty="0">
                <a:solidFill>
                  <a:srgbClr val="FF0000"/>
                </a:solidFill>
              </a:rPr>
              <a:t>Approximately 20% of people aged &gt;60 years in </a:t>
            </a:r>
            <a:r>
              <a:rPr lang="en-US" dirty="0"/>
              <a:t>developed countries have PAD but only a quarter of these are </a:t>
            </a:r>
            <a:r>
              <a:rPr lang="en-US" b="1" dirty="0">
                <a:solidFill>
                  <a:srgbClr val="FF0000"/>
                </a:solidFill>
              </a:rPr>
              <a:t>symptomatic</a:t>
            </a:r>
            <a:r>
              <a:rPr lang="en-US" dirty="0"/>
              <a:t>. The underlying pathology is usually atherosclerosis (hardening of the arteries) affecting large and medium-sized vessels.</a:t>
            </a:r>
          </a:p>
          <a:p>
            <a:endParaRPr lang="en-US" b="1" dirty="0"/>
          </a:p>
          <a:p>
            <a:r>
              <a:rPr lang="en-US" b="1" dirty="0"/>
              <a:t>PAD</a:t>
            </a:r>
            <a:r>
              <a:rPr lang="en-US" dirty="0"/>
              <a:t>, even if </a:t>
            </a:r>
            <a:r>
              <a:rPr lang="en-US" sz="3600" b="1" dirty="0">
                <a:solidFill>
                  <a:srgbClr val="FF0000"/>
                </a:solidFill>
              </a:rPr>
              <a:t>asymptomatic</a:t>
            </a:r>
            <a:r>
              <a:rPr lang="en-US" dirty="0"/>
              <a:t>, is a powerful marker for premature vascular death.</a:t>
            </a:r>
          </a:p>
          <a:p>
            <a:endParaRPr lang="en-US" dirty="0"/>
          </a:p>
          <a:p>
            <a:r>
              <a:rPr lang="en-US" b="1" dirty="0"/>
              <a:t> The first manifestation of PAD may be a life- or limb-threatening complication, e.g. stroke, acute limb </a:t>
            </a:r>
            <a:r>
              <a:rPr lang="en-US" b="1" dirty="0" err="1"/>
              <a:t>ischaemia</a:t>
            </a:r>
            <a:r>
              <a:rPr lang="en-US" b="1" dirty="0"/>
              <a:t> or ruptured AAA.</a:t>
            </a:r>
          </a:p>
        </p:txBody>
      </p:sp>
    </p:spTree>
    <p:extLst>
      <p:ext uri="{BB962C8B-B14F-4D97-AF65-F5344CB8AC3E}">
        <p14:creationId xmlns:p14="http://schemas.microsoft.com/office/powerpoint/2010/main" val="377431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Peripheral Arterial Disease (PAD)</a:t>
            </a:r>
            <a:endParaRPr lang="en-US" dirty="0"/>
          </a:p>
        </p:txBody>
      </p:sp>
      <p:sp>
        <p:nvSpPr>
          <p:cNvPr id="3" name="Content Placeholder 2"/>
          <p:cNvSpPr>
            <a:spLocks noGrp="1"/>
          </p:cNvSpPr>
          <p:nvPr>
            <p:ph idx="1"/>
          </p:nvPr>
        </p:nvSpPr>
        <p:spPr>
          <a:xfrm>
            <a:off x="457200" y="1600200"/>
            <a:ext cx="8382000" cy="4525963"/>
          </a:xfrm>
        </p:spPr>
        <p:txBody>
          <a:bodyPr>
            <a:normAutofit/>
          </a:bodyPr>
          <a:lstStyle/>
          <a:p>
            <a:r>
              <a:rPr lang="en-US" b="1" dirty="0"/>
              <a:t>PAD affects the legs </a:t>
            </a:r>
            <a:r>
              <a:rPr lang="en-US" b="1" u="sng" dirty="0"/>
              <a:t>eight times </a:t>
            </a:r>
            <a:r>
              <a:rPr lang="en-US" b="1" dirty="0"/>
              <a:t>more commonly than the arms for the following reasons:</a:t>
            </a:r>
          </a:p>
          <a:p>
            <a:pPr marL="0" indent="0">
              <a:buNone/>
            </a:pPr>
            <a:r>
              <a:rPr lang="en-US" dirty="0"/>
              <a:t> 1- The arterial supply to the legs is less well –developed in relation to the muscle mass</a:t>
            </a:r>
          </a:p>
          <a:p>
            <a:pPr marL="0" indent="0">
              <a:buNone/>
            </a:pPr>
            <a:r>
              <a:rPr lang="en-US" dirty="0"/>
              <a:t>2- The lower limb is more frequently affected by atherosclerosis.</a:t>
            </a:r>
          </a:p>
        </p:txBody>
      </p:sp>
    </p:spTree>
    <p:extLst>
      <p:ext uri="{BB962C8B-B14F-4D97-AF65-F5344CB8AC3E}">
        <p14:creationId xmlns:p14="http://schemas.microsoft.com/office/powerpoint/2010/main" val="32974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2468562"/>
          </a:xfrm>
        </p:spPr>
        <p:txBody>
          <a:bodyPr>
            <a:normAutofit/>
          </a:bodyPr>
          <a:lstStyle/>
          <a:p>
            <a:r>
              <a:rPr lang="en-US" b="1" dirty="0"/>
              <a:t>There are four stages of lower limb lack of blood supply</a:t>
            </a:r>
            <a:br>
              <a:rPr lang="en-US" b="1" dirty="0"/>
            </a:br>
            <a:r>
              <a:rPr lang="en-US" b="1" dirty="0"/>
              <a:t>(</a:t>
            </a:r>
            <a:r>
              <a:rPr lang="en-US" b="1" dirty="0" err="1"/>
              <a:t>ischaemia</a:t>
            </a:r>
            <a:r>
              <a:rPr lang="en-US" b="1" dirty="0"/>
              <a:t>)</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908" t="69246" r="23697" b="14484"/>
          <a:stretch/>
        </p:blipFill>
        <p:spPr bwMode="auto">
          <a:xfrm>
            <a:off x="1330035" y="3124200"/>
            <a:ext cx="568982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7060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Asymptomatic </a:t>
            </a:r>
            <a:r>
              <a:rPr lang="en-US" b="1" dirty="0" err="1"/>
              <a:t>ischaemia</a:t>
            </a:r>
            <a:endParaRPr lang="en-US" b="1" dirty="0"/>
          </a:p>
        </p:txBody>
      </p:sp>
      <p:sp>
        <p:nvSpPr>
          <p:cNvPr id="3" name="Content Placeholder 2"/>
          <p:cNvSpPr>
            <a:spLocks noGrp="1"/>
          </p:cNvSpPr>
          <p:nvPr>
            <p:ph idx="1"/>
          </p:nvPr>
        </p:nvSpPr>
        <p:spPr>
          <a:xfrm>
            <a:off x="76200" y="1295400"/>
            <a:ext cx="8610600" cy="5029200"/>
          </a:xfrm>
        </p:spPr>
        <p:txBody>
          <a:bodyPr>
            <a:normAutofit fontScale="85000" lnSpcReduction="10000"/>
          </a:bodyPr>
          <a:lstStyle/>
          <a:p>
            <a:r>
              <a:rPr lang="en-GB" i="1" u="sng" dirty="0"/>
              <a:t>Ischemia: </a:t>
            </a:r>
            <a:r>
              <a:rPr lang="en-US" i="1" u="sng" dirty="0"/>
              <a:t>lack of blood supply</a:t>
            </a:r>
          </a:p>
          <a:p>
            <a:r>
              <a:rPr lang="en-US" b="1" dirty="0" err="1"/>
              <a:t>Haemodynamically</a:t>
            </a:r>
            <a:r>
              <a:rPr lang="en-US" b="1" dirty="0"/>
              <a:t> significant lower limb </a:t>
            </a:r>
            <a:r>
              <a:rPr lang="en-US" b="1" dirty="0" err="1"/>
              <a:t>ischaemia</a:t>
            </a:r>
            <a:r>
              <a:rPr lang="en-US" b="1" dirty="0"/>
              <a:t> is defined as an ankle to brachial pressure index (ABPI) &lt;0.9 at rest. </a:t>
            </a:r>
          </a:p>
          <a:p>
            <a:r>
              <a:rPr lang="en-US" dirty="0"/>
              <a:t>Most of these patients are asymptomatic, either because they choose not to walk very far, or because their exercise tolerance is limited by other comorbidity. </a:t>
            </a:r>
            <a:br>
              <a:rPr lang="en-US" dirty="0"/>
            </a:br>
            <a:endParaRPr lang="en-US" dirty="0"/>
          </a:p>
          <a:p>
            <a:r>
              <a:rPr lang="en-US" b="1" dirty="0">
                <a:solidFill>
                  <a:srgbClr val="FF0000"/>
                </a:solidFill>
              </a:rPr>
              <a:t>Although asymptomatic, these patients are at high risk of ‘vascular’ complications and should be assessed and treated medically as if they have intermittent claudication.</a:t>
            </a:r>
            <a:endParaRPr lang="en-US" b="1" i="1" dirty="0">
              <a:solidFill>
                <a:srgbClr val="FF0000"/>
              </a:solidFill>
            </a:endParaRPr>
          </a:p>
        </p:txBody>
      </p:sp>
    </p:spTree>
    <p:extLst>
      <p:ext uri="{BB962C8B-B14F-4D97-AF65-F5344CB8AC3E}">
        <p14:creationId xmlns:p14="http://schemas.microsoft.com/office/powerpoint/2010/main" val="1839582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Intermittent claudication</a:t>
            </a:r>
          </a:p>
        </p:txBody>
      </p:sp>
      <p:sp>
        <p:nvSpPr>
          <p:cNvPr id="3" name="Content Placeholder 2"/>
          <p:cNvSpPr>
            <a:spLocks noGrp="1"/>
          </p:cNvSpPr>
          <p:nvPr>
            <p:ph idx="1"/>
          </p:nvPr>
        </p:nvSpPr>
        <p:spPr>
          <a:xfrm>
            <a:off x="76200" y="1600200"/>
            <a:ext cx="8610600" cy="5257800"/>
          </a:xfrm>
        </p:spPr>
        <p:txBody>
          <a:bodyPr>
            <a:normAutofit/>
          </a:bodyPr>
          <a:lstStyle/>
          <a:p>
            <a:r>
              <a:rPr lang="en-US" b="1" dirty="0"/>
              <a:t>Intermittent claudication is pain felt in the legs on walking due to arterial insufficiency and is the most common symptom of PAD. </a:t>
            </a:r>
          </a:p>
          <a:p>
            <a:r>
              <a:rPr lang="en-US" dirty="0"/>
              <a:t>The pain typically occurs in the </a:t>
            </a:r>
            <a:r>
              <a:rPr lang="en-US" b="1" dirty="0"/>
              <a:t>calf</a:t>
            </a:r>
            <a:r>
              <a:rPr lang="en-US" dirty="0"/>
              <a:t> secondary to </a:t>
            </a:r>
            <a:r>
              <a:rPr lang="en-US" b="1" dirty="0" err="1"/>
              <a:t>femoro</a:t>
            </a:r>
            <a:r>
              <a:rPr lang="en-US" b="1" dirty="0"/>
              <a:t>-popliteal disease </a:t>
            </a:r>
            <a:r>
              <a:rPr lang="en-US" dirty="0"/>
              <a:t>but may be felt in the </a:t>
            </a:r>
            <a:r>
              <a:rPr lang="en-US" b="1" dirty="0"/>
              <a:t>thigh and/or buttock in proximal (</a:t>
            </a:r>
            <a:r>
              <a:rPr lang="en-US" b="1" dirty="0" err="1"/>
              <a:t>aorto</a:t>
            </a:r>
            <a:r>
              <a:rPr lang="en-US" b="1" dirty="0"/>
              <a:t>-iliac) obstruction</a:t>
            </a:r>
            <a:r>
              <a:rPr lang="en-US" dirty="0"/>
              <a:t>.</a:t>
            </a:r>
          </a:p>
          <a:p>
            <a:pPr marL="0" indent="0">
              <a:buNone/>
            </a:pPr>
            <a:endParaRPr lang="en-US" dirty="0"/>
          </a:p>
        </p:txBody>
      </p:sp>
    </p:spTree>
    <p:extLst>
      <p:ext uri="{BB962C8B-B14F-4D97-AF65-F5344CB8AC3E}">
        <p14:creationId xmlns:p14="http://schemas.microsoft.com/office/powerpoint/2010/main" val="2813965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Intermittent claudication</a:t>
            </a:r>
            <a:endParaRPr lang="en-US" dirty="0"/>
          </a:p>
        </p:txBody>
      </p:sp>
      <p:sp>
        <p:nvSpPr>
          <p:cNvPr id="3" name="Content Placeholder 2"/>
          <p:cNvSpPr>
            <a:spLocks noGrp="1"/>
          </p:cNvSpPr>
          <p:nvPr>
            <p:ph idx="1"/>
          </p:nvPr>
        </p:nvSpPr>
        <p:spPr>
          <a:xfrm>
            <a:off x="304800" y="1371600"/>
            <a:ext cx="8610600" cy="5029200"/>
          </a:xfrm>
        </p:spPr>
        <p:txBody>
          <a:bodyPr>
            <a:normAutofit lnSpcReduction="10000"/>
          </a:bodyPr>
          <a:lstStyle/>
          <a:p>
            <a:r>
              <a:rPr lang="en-US" dirty="0"/>
              <a:t>Patients describe tightness or ‘cramp-like’ pain which develops after a relatively constant distance; </a:t>
            </a:r>
            <a:r>
              <a:rPr lang="en-US" b="1" dirty="0"/>
              <a:t>the distance is often shorter if walking uphill, in the cold and after meals. </a:t>
            </a:r>
          </a:p>
          <a:p>
            <a:endParaRPr lang="en-US" b="1" dirty="0"/>
          </a:p>
          <a:p>
            <a:r>
              <a:rPr lang="en-US" b="1" dirty="0"/>
              <a:t>The pain disappears completely within a few minutes of rest but recurs on walking. The ‘claudication distance’ is how far patients say they can walk before the pain stops them from walking.</a:t>
            </a:r>
          </a:p>
          <a:p>
            <a:endParaRPr lang="en-US" dirty="0"/>
          </a:p>
        </p:txBody>
      </p:sp>
    </p:spTree>
    <p:extLst>
      <p:ext uri="{BB962C8B-B14F-4D97-AF65-F5344CB8AC3E}">
        <p14:creationId xmlns:p14="http://schemas.microsoft.com/office/powerpoint/2010/main" val="2049828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458200" cy="5440363"/>
          </a:xfrm>
        </p:spPr>
        <p:txBody>
          <a:bodyPr/>
          <a:lstStyle/>
          <a:p>
            <a:r>
              <a:rPr lang="en-US" sz="4000" b="1" dirty="0"/>
              <a:t>Greetings</a:t>
            </a:r>
            <a:endParaRPr lang="en-US" b="1" dirty="0"/>
          </a:p>
          <a:p>
            <a:r>
              <a:rPr lang="en-US" dirty="0"/>
              <a:t> I request the following in my lectures:</a:t>
            </a:r>
          </a:p>
          <a:p>
            <a:pPr marL="0" indent="0">
              <a:buNone/>
            </a:pPr>
            <a:r>
              <a:rPr lang="en-US" dirty="0"/>
              <a:t> 1. Silence.</a:t>
            </a:r>
            <a:br>
              <a:rPr lang="en-US" dirty="0"/>
            </a:br>
            <a:r>
              <a:rPr lang="en-US" dirty="0"/>
              <a:t> 2. No use of mobile phones.</a:t>
            </a:r>
            <a:br>
              <a:rPr lang="en-US" dirty="0"/>
            </a:br>
            <a:r>
              <a:rPr lang="en-US" dirty="0"/>
              <a:t> 3. No exit-reentry during lectures. </a:t>
            </a:r>
            <a:br>
              <a:rPr lang="en-US" dirty="0"/>
            </a:br>
            <a:r>
              <a:rPr lang="en-US" dirty="0"/>
              <a:t>4. You can interrupt me for questions.</a:t>
            </a:r>
          </a:p>
        </p:txBody>
      </p:sp>
    </p:spTree>
    <p:extLst>
      <p:ext uri="{BB962C8B-B14F-4D97-AF65-F5344CB8AC3E}">
        <p14:creationId xmlns:p14="http://schemas.microsoft.com/office/powerpoint/2010/main" val="2542044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Intermittent claudication</a:t>
            </a:r>
            <a:endParaRPr lang="en-US" dirty="0"/>
          </a:p>
        </p:txBody>
      </p:sp>
      <p:sp>
        <p:nvSpPr>
          <p:cNvPr id="3" name="Content Placeholder 2"/>
          <p:cNvSpPr>
            <a:spLocks noGrp="1"/>
          </p:cNvSpPr>
          <p:nvPr>
            <p:ph idx="1"/>
          </p:nvPr>
        </p:nvSpPr>
        <p:spPr>
          <a:xfrm>
            <a:off x="152400" y="1143000"/>
            <a:ext cx="8534400" cy="5715000"/>
          </a:xfrm>
        </p:spPr>
        <p:txBody>
          <a:bodyPr>
            <a:normAutofit/>
          </a:bodyPr>
          <a:lstStyle/>
          <a:p>
            <a:r>
              <a:rPr lang="en-US" b="1" dirty="0"/>
              <a:t>There are two other types of claudication</a:t>
            </a:r>
          </a:p>
          <a:p>
            <a:pPr marL="0" indent="0">
              <a:buNone/>
            </a:pPr>
            <a:r>
              <a:rPr lang="en-US" dirty="0"/>
              <a:t>• </a:t>
            </a:r>
            <a:r>
              <a:rPr lang="en-US" b="1" u="sng" dirty="0"/>
              <a:t>Neurogenic claudication </a:t>
            </a:r>
            <a:r>
              <a:rPr lang="en-US" dirty="0"/>
              <a:t>is due to neurological and musculoskeletal disorders of the lumbar spine</a:t>
            </a:r>
          </a:p>
          <a:p>
            <a:pPr marL="0" indent="0">
              <a:buNone/>
            </a:pPr>
            <a:r>
              <a:rPr lang="en-US" dirty="0"/>
              <a:t>• </a:t>
            </a:r>
            <a:r>
              <a:rPr lang="en-US" b="1" u="sng" dirty="0"/>
              <a:t>Venous claudication </a:t>
            </a:r>
            <a:r>
              <a:rPr lang="en-US" dirty="0"/>
              <a:t>is due to venous outflow obstruction from the leg, following extensive DVT.</a:t>
            </a:r>
          </a:p>
          <a:p>
            <a:r>
              <a:rPr lang="en-US" b="1" i="1" dirty="0"/>
              <a:t>Neurogenic and venous claudication are much less common than arterial claudication, and can be distinguished on history and examination</a:t>
            </a:r>
          </a:p>
          <a:p>
            <a:endParaRPr lang="en-US" dirty="0"/>
          </a:p>
        </p:txBody>
      </p:sp>
    </p:spTree>
    <p:extLst>
      <p:ext uri="{BB962C8B-B14F-4D97-AF65-F5344CB8AC3E}">
        <p14:creationId xmlns:p14="http://schemas.microsoft.com/office/powerpoint/2010/main" val="4227251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Night/rest pain</a:t>
            </a:r>
          </a:p>
        </p:txBody>
      </p:sp>
      <p:sp>
        <p:nvSpPr>
          <p:cNvPr id="3" name="Content Placeholder 2"/>
          <p:cNvSpPr>
            <a:spLocks noGrp="1"/>
          </p:cNvSpPr>
          <p:nvPr>
            <p:ph idx="1"/>
          </p:nvPr>
        </p:nvSpPr>
        <p:spPr>
          <a:xfrm>
            <a:off x="304800" y="1600200"/>
            <a:ext cx="8382000" cy="5029200"/>
          </a:xfrm>
        </p:spPr>
        <p:txBody>
          <a:bodyPr>
            <a:normAutofit/>
          </a:bodyPr>
          <a:lstStyle/>
          <a:p>
            <a:r>
              <a:rPr lang="en-US" b="1" dirty="0"/>
              <a:t>The patient goes to bed, falls asleep, but is then woken 1–2 hours later with severe pain in the foot, usually in the instep. </a:t>
            </a:r>
          </a:p>
          <a:p>
            <a:r>
              <a:rPr lang="en-US" dirty="0"/>
              <a:t>The pain is due to </a:t>
            </a:r>
            <a:r>
              <a:rPr lang="en-US" b="1" i="1" dirty="0"/>
              <a:t>poor perfusion </a:t>
            </a:r>
            <a:r>
              <a:rPr lang="en-US" dirty="0"/>
              <a:t>resulting from the loss of the beneficial effects of gravity on lying down and the reduction in heart rate, BP and cardiac output that occurs when sleeping.</a:t>
            </a:r>
          </a:p>
        </p:txBody>
      </p:sp>
    </p:spTree>
    <p:extLst>
      <p:ext uri="{BB962C8B-B14F-4D97-AF65-F5344CB8AC3E}">
        <p14:creationId xmlns:p14="http://schemas.microsoft.com/office/powerpoint/2010/main" val="1479728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 Patients often obtain relief by hanging the leg out of bed or by getting up and walking around. However, on return to bed, the pain recurs and patients often choose to sleep in a chair. This leads to dependent </a:t>
            </a:r>
            <a:r>
              <a:rPr lang="en-US" dirty="0" err="1"/>
              <a:t>oedema</a:t>
            </a:r>
            <a:r>
              <a:rPr lang="en-US" dirty="0"/>
              <a:t>, increased interstitial tissue pressure, a further reduction in tissue perfusion and ultimately a worsening of the pain.</a:t>
            </a:r>
          </a:p>
          <a:p>
            <a:endParaRPr lang="en-US" dirty="0"/>
          </a:p>
        </p:txBody>
      </p:sp>
      <p:sp>
        <p:nvSpPr>
          <p:cNvPr id="4" name="Title 1"/>
          <p:cNvSpPr>
            <a:spLocks noGrp="1"/>
          </p:cNvSpPr>
          <p:nvPr>
            <p:ph type="title"/>
          </p:nvPr>
        </p:nvSpPr>
        <p:spPr/>
        <p:txBody>
          <a:bodyPr/>
          <a:lstStyle/>
          <a:p>
            <a:r>
              <a:rPr lang="en-US" b="1" dirty="0"/>
              <a:t>Night/rest pain</a:t>
            </a:r>
          </a:p>
        </p:txBody>
      </p:sp>
    </p:spTree>
    <p:extLst>
      <p:ext uri="{BB962C8B-B14F-4D97-AF65-F5344CB8AC3E}">
        <p14:creationId xmlns:p14="http://schemas.microsoft.com/office/powerpoint/2010/main" val="3031480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a:t>Rest (night) pain indicates</a:t>
            </a:r>
            <a:r>
              <a:rPr lang="en-US" dirty="0"/>
              <a:t> severe, multilevel lower limb PAD and is a ‘red flag’ symptom that mandates urgent referral to a vascular surgeon as failure to </a:t>
            </a:r>
            <a:r>
              <a:rPr lang="en-US" dirty="0" err="1"/>
              <a:t>revascularise</a:t>
            </a:r>
            <a:r>
              <a:rPr lang="en-US" dirty="0"/>
              <a:t> the leg usually leads to the development of critical limb </a:t>
            </a:r>
            <a:r>
              <a:rPr lang="en-US" dirty="0" err="1"/>
              <a:t>ischaemia</a:t>
            </a:r>
            <a:r>
              <a:rPr lang="en-US" dirty="0"/>
              <a:t> with tissue loss (gangrene, ulceration) and amputation.</a:t>
            </a:r>
          </a:p>
        </p:txBody>
      </p:sp>
    </p:spTree>
    <p:extLst>
      <p:ext uri="{BB962C8B-B14F-4D97-AF65-F5344CB8AC3E}">
        <p14:creationId xmlns:p14="http://schemas.microsoft.com/office/powerpoint/2010/main" val="3349934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534400" cy="6096000"/>
          </a:xfrm>
        </p:spPr>
        <p:txBody>
          <a:bodyPr>
            <a:normAutofit/>
          </a:bodyPr>
          <a:lstStyle/>
          <a:p>
            <a:r>
              <a:rPr lang="en-US" b="1" dirty="0">
                <a:solidFill>
                  <a:srgbClr val="FF0000"/>
                </a:solidFill>
              </a:rPr>
              <a:t>In diabetic patients it may be difficult to differentiate between rest pain and diabetic neuropathy as both may be worse at night. </a:t>
            </a:r>
          </a:p>
          <a:p>
            <a:r>
              <a:rPr lang="en-US" dirty="0"/>
              <a:t>Neuropathic pain is not usually confined to the foot, is associated with burning and tingling, is not relieved by dependency and is associated with </a:t>
            </a:r>
            <a:r>
              <a:rPr lang="en-US" dirty="0" err="1"/>
              <a:t>dysaesthesia</a:t>
            </a:r>
            <a:r>
              <a:rPr lang="en-US" dirty="0"/>
              <a:t> (pain or uncomfortable sensations sometimes described as burning, tingling or numbness).</a:t>
            </a:r>
          </a:p>
          <a:p>
            <a:r>
              <a:rPr lang="en-US" dirty="0"/>
              <a:t>Many patients cannot even bear the pressure of bedclothes on their feet</a:t>
            </a:r>
          </a:p>
        </p:txBody>
      </p:sp>
    </p:spTree>
    <p:extLst>
      <p:ext uri="{BB962C8B-B14F-4D97-AF65-F5344CB8AC3E}">
        <p14:creationId xmlns:p14="http://schemas.microsoft.com/office/powerpoint/2010/main" val="2753001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123" t="19345" r="29722" b="40328"/>
          <a:stretch/>
        </p:blipFill>
        <p:spPr bwMode="auto">
          <a:xfrm>
            <a:off x="10886" y="1066800"/>
            <a:ext cx="868511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685800" y="0"/>
            <a:ext cx="6640286" cy="1364673"/>
          </a:xfrm>
        </p:spPr>
        <p:txBody>
          <a:bodyPr>
            <a:normAutofit/>
          </a:bodyPr>
          <a:lstStyle/>
          <a:p>
            <a:r>
              <a:rPr lang="en-US" b="1" dirty="0"/>
              <a:t>IMPORTANT! </a:t>
            </a:r>
          </a:p>
        </p:txBody>
      </p:sp>
    </p:spTree>
    <p:extLst>
      <p:ext uri="{BB962C8B-B14F-4D97-AF65-F5344CB8AC3E}">
        <p14:creationId xmlns:p14="http://schemas.microsoft.com/office/powerpoint/2010/main" val="92001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Tissue loss (ulceration</a:t>
            </a:r>
            <a:br>
              <a:rPr lang="en-US" b="1" dirty="0"/>
            </a:br>
            <a:r>
              <a:rPr lang="en-US" b="1" dirty="0"/>
              <a:t>and/or gangrene)</a:t>
            </a:r>
          </a:p>
        </p:txBody>
      </p:sp>
      <p:sp>
        <p:nvSpPr>
          <p:cNvPr id="3" name="Content Placeholder 2"/>
          <p:cNvSpPr>
            <a:spLocks noGrp="1"/>
          </p:cNvSpPr>
          <p:nvPr>
            <p:ph idx="1"/>
          </p:nvPr>
        </p:nvSpPr>
        <p:spPr/>
        <p:txBody>
          <a:bodyPr>
            <a:normAutofit/>
          </a:bodyPr>
          <a:lstStyle/>
          <a:p>
            <a:r>
              <a:rPr lang="en-US" dirty="0"/>
              <a:t>In patients with </a:t>
            </a:r>
            <a:r>
              <a:rPr lang="en-US" b="1" i="1" dirty="0"/>
              <a:t>severe lower limb PAD</a:t>
            </a:r>
            <a:r>
              <a:rPr lang="en-US" dirty="0"/>
              <a:t>, even trivial injuries to the feet fail to heal. This allows bacteria to enter, leading to gangrene and/or ulceration. This usually progresses rapidly and, without re-</a:t>
            </a:r>
            <a:r>
              <a:rPr lang="en-US" dirty="0" err="1"/>
              <a:t>vascularisation</a:t>
            </a:r>
            <a:r>
              <a:rPr lang="en-US" dirty="0"/>
              <a:t>, often leads quickly to amputation and/or death.</a:t>
            </a:r>
          </a:p>
        </p:txBody>
      </p:sp>
    </p:spTree>
    <p:extLst>
      <p:ext uri="{BB962C8B-B14F-4D97-AF65-F5344CB8AC3E}">
        <p14:creationId xmlns:p14="http://schemas.microsoft.com/office/powerpoint/2010/main" val="1400027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Signs of lower limb PAD</a:t>
            </a:r>
          </a:p>
        </p:txBody>
      </p:sp>
      <p:sp>
        <p:nvSpPr>
          <p:cNvPr id="3" name="Content Placeholder 2"/>
          <p:cNvSpPr>
            <a:spLocks noGrp="1"/>
          </p:cNvSpPr>
          <p:nvPr>
            <p:ph idx="1"/>
          </p:nvPr>
        </p:nvSpPr>
        <p:spPr>
          <a:xfrm>
            <a:off x="304800" y="1371600"/>
            <a:ext cx="8382000" cy="4754563"/>
          </a:xfrm>
        </p:spPr>
        <p:txBody>
          <a:bodyPr>
            <a:normAutofit/>
          </a:bodyPr>
          <a:lstStyle/>
          <a:p>
            <a:r>
              <a:rPr lang="en-US" dirty="0" err="1"/>
              <a:t>Ischaemic</a:t>
            </a:r>
            <a:r>
              <a:rPr lang="en-US" dirty="0"/>
              <a:t> signs include:</a:t>
            </a:r>
          </a:p>
          <a:p>
            <a:pPr marL="0" indent="0">
              <a:buNone/>
            </a:pPr>
            <a:r>
              <a:rPr lang="en-US" dirty="0"/>
              <a:t>1- absence of hair</a:t>
            </a:r>
          </a:p>
          <a:p>
            <a:pPr marL="0" indent="0">
              <a:buNone/>
            </a:pPr>
            <a:r>
              <a:rPr lang="en-US" dirty="0"/>
              <a:t>2- thin skin </a:t>
            </a:r>
          </a:p>
          <a:p>
            <a:pPr marL="0" indent="0">
              <a:buNone/>
            </a:pPr>
            <a:r>
              <a:rPr lang="en-US" dirty="0"/>
              <a:t>3- brittle nails. </a:t>
            </a:r>
          </a:p>
        </p:txBody>
      </p:sp>
    </p:spTree>
    <p:extLst>
      <p:ext uri="{BB962C8B-B14F-4D97-AF65-F5344CB8AC3E}">
        <p14:creationId xmlns:p14="http://schemas.microsoft.com/office/powerpoint/2010/main" val="651866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610600" cy="5668963"/>
          </a:xfrm>
        </p:spPr>
        <p:txBody>
          <a:bodyPr/>
          <a:lstStyle/>
          <a:p>
            <a:r>
              <a:rPr lang="en-US" b="1" dirty="0"/>
              <a:t>The presence of foot pulses does not completely exclude significant lower limb PAD but they are almost always diminished or absent. </a:t>
            </a:r>
          </a:p>
          <a:p>
            <a:r>
              <a:rPr lang="en-US" dirty="0"/>
              <a:t>If the history is convincing but pulses are felt, ask the patient to walk until the claudication pain stops him and then recheck the pulses; if they have disappeared then PAD is very likely.</a:t>
            </a:r>
          </a:p>
          <a:p>
            <a:endParaRPr lang="en-US" dirty="0"/>
          </a:p>
        </p:txBody>
      </p:sp>
    </p:spTree>
    <p:extLst>
      <p:ext uri="{BB962C8B-B14F-4D97-AF65-F5344CB8AC3E}">
        <p14:creationId xmlns:p14="http://schemas.microsoft.com/office/powerpoint/2010/main" val="1268242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080" t="25397" r="48879" b="49603"/>
          <a:stretch/>
        </p:blipFill>
        <p:spPr bwMode="auto">
          <a:xfrm>
            <a:off x="791027" y="1600200"/>
            <a:ext cx="5317981" cy="2408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t>Signs of lower limb PAD</a:t>
            </a:r>
          </a:p>
        </p:txBody>
      </p:sp>
      <p:pic>
        <p:nvPicPr>
          <p:cNvPr id="2052" name="Picture 4" descr="Don't Forget Meaning Keep In Mind And Remember Stock Photo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02418">
            <a:off x="5857649" y="4191000"/>
            <a:ext cx="3286351" cy="2667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862590" y="4800600"/>
            <a:ext cx="4267200" cy="120032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7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6P</a:t>
            </a:r>
            <a:r>
              <a:rPr lang="en-US"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a:t>
            </a:r>
          </a:p>
        </p:txBody>
      </p:sp>
    </p:spTree>
    <p:extLst>
      <p:ext uri="{BB962C8B-B14F-4D97-AF65-F5344CB8AC3E}">
        <p14:creationId xmlns:p14="http://schemas.microsoft.com/office/powerpoint/2010/main" val="1553644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325562"/>
          </a:xfrm>
        </p:spPr>
        <p:txBody>
          <a:bodyPr>
            <a:normAutofit fontScale="90000"/>
          </a:bodyPr>
          <a:lstStyle/>
          <a:p>
            <a:r>
              <a:rPr lang="en-US" dirty="0"/>
              <a:t>What we mean by Peripheral Vascular Disease?</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112" t="17272" r="14717" b="11559"/>
          <a:stretch/>
        </p:blipFill>
        <p:spPr bwMode="auto">
          <a:xfrm>
            <a:off x="713508" y="1828800"/>
            <a:ext cx="3553691" cy="4481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a:off x="4114800" y="4953000"/>
            <a:ext cx="1447801"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9565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Acute limb </a:t>
            </a:r>
            <a:r>
              <a:rPr lang="en-US" b="1" dirty="0" err="1"/>
              <a:t>ischaemia</a:t>
            </a:r>
            <a:endParaRPr lang="en-US" b="1" dirty="0"/>
          </a:p>
        </p:txBody>
      </p:sp>
      <p:sp>
        <p:nvSpPr>
          <p:cNvPr id="3" name="Content Placeholder 2"/>
          <p:cNvSpPr>
            <a:spLocks noGrp="1"/>
          </p:cNvSpPr>
          <p:nvPr>
            <p:ph idx="1"/>
          </p:nvPr>
        </p:nvSpPr>
        <p:spPr>
          <a:xfrm>
            <a:off x="457200" y="1600200"/>
            <a:ext cx="8229600" cy="5105400"/>
          </a:xfrm>
        </p:spPr>
        <p:txBody>
          <a:bodyPr>
            <a:normAutofit/>
          </a:bodyPr>
          <a:lstStyle/>
          <a:p>
            <a:r>
              <a:rPr lang="en-US" dirty="0"/>
              <a:t>The classical features of acute limb </a:t>
            </a:r>
            <a:r>
              <a:rPr lang="en-US" dirty="0" err="1"/>
              <a:t>ischaemia</a:t>
            </a:r>
            <a:r>
              <a:rPr lang="en-US" dirty="0"/>
              <a:t> are the ‘six Ps’ (Box 6.35). Paralysis (inability to wiggle the toes/ fingers) and </a:t>
            </a:r>
            <a:r>
              <a:rPr lang="en-US" dirty="0" err="1"/>
              <a:t>paraesthesia</a:t>
            </a:r>
            <a:r>
              <a:rPr lang="en-US" dirty="0"/>
              <a:t> (loss of light touch sensation over the forefoot/dorsum of the hand) are the most important and indicate severe </a:t>
            </a:r>
            <a:r>
              <a:rPr lang="en-US" dirty="0" err="1"/>
              <a:t>ischaemia</a:t>
            </a:r>
            <a:r>
              <a:rPr lang="en-US" dirty="0"/>
              <a:t> affecting nerve function. </a:t>
            </a:r>
          </a:p>
        </p:txBody>
      </p:sp>
    </p:spTree>
    <p:extLst>
      <p:ext uri="{BB962C8B-B14F-4D97-AF65-F5344CB8AC3E}">
        <p14:creationId xmlns:p14="http://schemas.microsoft.com/office/powerpoint/2010/main" val="2461222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Acute limb </a:t>
            </a:r>
            <a:r>
              <a:rPr lang="en-US" b="1" dirty="0" err="1"/>
              <a:t>ischaemia</a:t>
            </a:r>
            <a:endParaRPr lang="en-US" dirty="0"/>
          </a:p>
        </p:txBody>
      </p:sp>
      <p:sp>
        <p:nvSpPr>
          <p:cNvPr id="3" name="Content Placeholder 2"/>
          <p:cNvSpPr>
            <a:spLocks noGrp="1"/>
          </p:cNvSpPr>
          <p:nvPr>
            <p:ph idx="1"/>
          </p:nvPr>
        </p:nvSpPr>
        <p:spPr/>
        <p:txBody>
          <a:bodyPr/>
          <a:lstStyle/>
          <a:p>
            <a:r>
              <a:rPr lang="en-US" dirty="0"/>
              <a:t>Muscle tenderness is a grave sign indicating impending muscle infarction. A limb with these features will usually become irreversibly damaged unless the circulation is restored within a few hours.</a:t>
            </a:r>
          </a:p>
          <a:p>
            <a:endParaRPr lang="en-US" dirty="0"/>
          </a:p>
        </p:txBody>
      </p:sp>
    </p:spTree>
    <p:extLst>
      <p:ext uri="{BB962C8B-B14F-4D97-AF65-F5344CB8AC3E}">
        <p14:creationId xmlns:p14="http://schemas.microsoft.com/office/powerpoint/2010/main" val="3066914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Acute limb </a:t>
            </a:r>
            <a:r>
              <a:rPr lang="en-US" b="1" dirty="0" err="1"/>
              <a:t>ischaemia</a:t>
            </a:r>
            <a:endParaRPr lang="en-US" dirty="0"/>
          </a:p>
        </p:txBody>
      </p:sp>
      <p:sp>
        <p:nvSpPr>
          <p:cNvPr id="3" name="Content Placeholder 2"/>
          <p:cNvSpPr>
            <a:spLocks noGrp="1"/>
          </p:cNvSpPr>
          <p:nvPr>
            <p:ph idx="1"/>
          </p:nvPr>
        </p:nvSpPr>
        <p:spPr>
          <a:xfrm>
            <a:off x="228600" y="1600200"/>
            <a:ext cx="8458200" cy="4525963"/>
          </a:xfrm>
        </p:spPr>
        <p:txBody>
          <a:bodyPr>
            <a:normAutofit/>
          </a:bodyPr>
          <a:lstStyle/>
          <a:p>
            <a:r>
              <a:rPr lang="en-US" dirty="0"/>
              <a:t>The commonest causes of acute limb </a:t>
            </a:r>
            <a:r>
              <a:rPr lang="en-US" dirty="0" err="1"/>
              <a:t>ischaemia</a:t>
            </a:r>
            <a:r>
              <a:rPr lang="en-US" dirty="0"/>
              <a:t> are:</a:t>
            </a:r>
          </a:p>
          <a:p>
            <a:pPr marL="0" indent="0">
              <a:buNone/>
            </a:pPr>
            <a:r>
              <a:rPr lang="en-US" dirty="0"/>
              <a:t>• </a:t>
            </a:r>
            <a:r>
              <a:rPr lang="en-US" b="1" dirty="0"/>
              <a:t>Thromboembolism</a:t>
            </a:r>
            <a:r>
              <a:rPr lang="en-US" dirty="0"/>
              <a:t>: usually from the left atrium in association with atrial fibrillation</a:t>
            </a:r>
          </a:p>
          <a:p>
            <a:pPr marL="0" indent="0">
              <a:buNone/>
            </a:pPr>
            <a:endParaRPr lang="en-US" dirty="0"/>
          </a:p>
          <a:p>
            <a:pPr marL="0" indent="0">
              <a:buNone/>
            </a:pPr>
            <a:r>
              <a:rPr lang="en-US" b="1" dirty="0"/>
              <a:t>Thrombosis</a:t>
            </a:r>
            <a:r>
              <a:rPr lang="en-US" dirty="0"/>
              <a:t> in situ: thrombotic occlusion of an already narrowed atherosclerotic arterial </a:t>
            </a:r>
            <a:r>
              <a:rPr lang="en-US" dirty="0" err="1"/>
              <a:t>segmen</a:t>
            </a:r>
            <a:endParaRPr lang="en-US" dirty="0"/>
          </a:p>
        </p:txBody>
      </p:sp>
    </p:spTree>
    <p:extLst>
      <p:ext uri="{BB962C8B-B14F-4D97-AF65-F5344CB8AC3E}">
        <p14:creationId xmlns:p14="http://schemas.microsoft.com/office/powerpoint/2010/main" val="4982271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48145" y="152400"/>
            <a:ext cx="7924800" cy="830997"/>
          </a:xfrm>
          <a:prstGeom prst="rect">
            <a:avLst/>
          </a:prstGeom>
        </p:spPr>
        <p:txBody>
          <a:bodyPr wrap="square">
            <a:spAutoFit/>
          </a:bodyPr>
          <a:lstStyle/>
          <a:p>
            <a:pPr algn="ctr"/>
            <a:r>
              <a:rPr lang="en-US" sz="2400" b="1" dirty="0"/>
              <a:t>Acute limb </a:t>
            </a:r>
            <a:r>
              <a:rPr lang="en-US" sz="2400" b="1" dirty="0" err="1"/>
              <a:t>ischaemia</a:t>
            </a:r>
            <a:r>
              <a:rPr lang="en-US" sz="2400" b="1" dirty="0"/>
              <a:t>: </a:t>
            </a:r>
            <a:br>
              <a:rPr lang="en-US" sz="2400" b="1" dirty="0"/>
            </a:br>
            <a:r>
              <a:rPr lang="en-US" sz="2400" b="1" dirty="0"/>
              <a:t>embolus (Arterial) VS thrombosis(Venous)</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1497096162"/>
              </p:ext>
            </p:extLst>
          </p:nvPr>
        </p:nvGraphicFramePr>
        <p:xfrm>
          <a:off x="228600" y="983397"/>
          <a:ext cx="8617527" cy="5911031"/>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3535218">
                  <a:extLst>
                    <a:ext uri="{9D8B030D-6E8A-4147-A177-3AD203B41FA5}">
                      <a16:colId xmlns:a16="http://schemas.microsoft.com/office/drawing/2014/main" val="20001"/>
                    </a:ext>
                  </a:extLst>
                </a:gridCol>
                <a:gridCol w="2872509">
                  <a:extLst>
                    <a:ext uri="{9D8B030D-6E8A-4147-A177-3AD203B41FA5}">
                      <a16:colId xmlns:a16="http://schemas.microsoft.com/office/drawing/2014/main" val="20002"/>
                    </a:ext>
                  </a:extLst>
                </a:gridCol>
              </a:tblGrid>
              <a:tr h="485591">
                <a:tc>
                  <a:txBody>
                    <a:bodyPr/>
                    <a:lstStyle/>
                    <a:p>
                      <a:pPr algn="ctr"/>
                      <a:endParaRPr lang="en-US" sz="2400" dirty="0"/>
                    </a:p>
                  </a:txBody>
                  <a:tcPr/>
                </a:tc>
                <a:tc>
                  <a:txBody>
                    <a:bodyPr/>
                    <a:lstStyle/>
                    <a:p>
                      <a:pPr algn="ctr"/>
                      <a:r>
                        <a:rPr lang="en-US" sz="2400" b="1" i="0" u="none" strike="noStrike" kern="1200" baseline="0" dirty="0">
                          <a:solidFill>
                            <a:schemeClr val="lt1"/>
                          </a:solidFill>
                          <a:latin typeface="+mn-lt"/>
                          <a:ea typeface="+mn-ea"/>
                          <a:cs typeface="+mn-cs"/>
                        </a:rPr>
                        <a:t>Embolus</a:t>
                      </a:r>
                      <a:endParaRPr lang="en-US" sz="2400" dirty="0"/>
                    </a:p>
                  </a:txBody>
                  <a:tcPr/>
                </a:tc>
                <a:tc>
                  <a:txBody>
                    <a:bodyPr/>
                    <a:lstStyle/>
                    <a:p>
                      <a:pPr algn="ctr"/>
                      <a:r>
                        <a:rPr lang="en-US" sz="2400" b="1" i="0" u="none" strike="noStrike" kern="1200" baseline="0" dirty="0">
                          <a:solidFill>
                            <a:schemeClr val="lt1"/>
                          </a:solidFill>
                          <a:latin typeface="+mn-lt"/>
                          <a:ea typeface="+mn-ea"/>
                          <a:cs typeface="+mn-cs"/>
                        </a:rPr>
                        <a:t>Thrombosis</a:t>
                      </a:r>
                      <a:endParaRPr lang="en-US" sz="2400" dirty="0"/>
                    </a:p>
                  </a:txBody>
                  <a:tcPr/>
                </a:tc>
                <a:extLst>
                  <a:ext uri="{0D108BD9-81ED-4DB2-BD59-A6C34878D82A}">
                    <a16:rowId xmlns:a16="http://schemas.microsoft.com/office/drawing/2014/main" val="10000"/>
                  </a:ext>
                </a:extLst>
              </a:tr>
              <a:tr h="1851971">
                <a:tc>
                  <a:txBody>
                    <a:bodyPr/>
                    <a:lstStyle/>
                    <a:p>
                      <a:r>
                        <a:rPr lang="en-US" sz="2400" b="1" i="0" u="none" strike="noStrike" kern="1200" baseline="0" dirty="0">
                          <a:solidFill>
                            <a:schemeClr val="dk1"/>
                          </a:solidFill>
                          <a:latin typeface="+mn-lt"/>
                          <a:ea typeface="+mn-ea"/>
                          <a:cs typeface="+mn-cs"/>
                        </a:rPr>
                        <a:t>Onset and</a:t>
                      </a:r>
                    </a:p>
                    <a:p>
                      <a:r>
                        <a:rPr lang="en-US" sz="2400" b="1" i="0" u="none" strike="noStrike" kern="1200" baseline="0" dirty="0">
                          <a:solidFill>
                            <a:schemeClr val="dk1"/>
                          </a:solidFill>
                          <a:latin typeface="+mn-lt"/>
                          <a:ea typeface="+mn-ea"/>
                          <a:cs typeface="+mn-cs"/>
                        </a:rPr>
                        <a:t>severity</a:t>
                      </a:r>
                      <a:endParaRPr lang="en-US" sz="2400" b="1" dirty="0"/>
                    </a:p>
                  </a:txBody>
                  <a:tcPr/>
                </a:tc>
                <a:tc>
                  <a:txBody>
                    <a:bodyPr/>
                    <a:lstStyle/>
                    <a:p>
                      <a:r>
                        <a:rPr lang="en-US" sz="2400" b="1" i="0" u="none" strike="noStrike" kern="1200" baseline="0" dirty="0">
                          <a:solidFill>
                            <a:schemeClr val="dk1"/>
                          </a:solidFill>
                          <a:latin typeface="+mn-lt"/>
                          <a:ea typeface="+mn-ea"/>
                          <a:cs typeface="+mn-cs"/>
                        </a:rPr>
                        <a:t>Acute</a:t>
                      </a:r>
                      <a:r>
                        <a:rPr lang="en-US" sz="2400" b="0" i="0" u="none" strike="noStrike" kern="1200" baseline="0" dirty="0">
                          <a:solidFill>
                            <a:schemeClr val="dk1"/>
                          </a:solidFill>
                          <a:latin typeface="+mn-lt"/>
                          <a:ea typeface="+mn-ea"/>
                          <a:cs typeface="+mn-cs"/>
                        </a:rPr>
                        <a:t> (seconds or</a:t>
                      </a:r>
                    </a:p>
                    <a:p>
                      <a:r>
                        <a:rPr lang="en-US" sz="2400" b="0" i="0" u="none" strike="noStrike" kern="1200" baseline="0" dirty="0">
                          <a:solidFill>
                            <a:schemeClr val="dk1"/>
                          </a:solidFill>
                          <a:latin typeface="+mn-lt"/>
                          <a:ea typeface="+mn-ea"/>
                          <a:cs typeface="+mn-cs"/>
                        </a:rPr>
                        <a:t>minutes), </a:t>
                      </a:r>
                      <a:r>
                        <a:rPr lang="en-US" sz="2400" b="0" i="0" u="none" strike="noStrike" kern="1200" baseline="0" dirty="0" err="1">
                          <a:solidFill>
                            <a:schemeClr val="dk1"/>
                          </a:solidFill>
                          <a:latin typeface="+mn-lt"/>
                          <a:ea typeface="+mn-ea"/>
                          <a:cs typeface="+mn-cs"/>
                        </a:rPr>
                        <a:t>ischaemia</a:t>
                      </a:r>
                      <a:endParaRPr lang="en-US" sz="2400" b="0" i="0" u="none" strike="noStrike" kern="1200" baseline="0" dirty="0">
                        <a:solidFill>
                          <a:schemeClr val="dk1"/>
                        </a:solidFill>
                        <a:latin typeface="+mn-lt"/>
                        <a:ea typeface="+mn-ea"/>
                        <a:cs typeface="+mn-cs"/>
                      </a:endParaRPr>
                    </a:p>
                    <a:p>
                      <a:r>
                        <a:rPr lang="en-US" sz="2400" b="0" i="0" u="none" strike="noStrike" kern="1200" baseline="0" dirty="0">
                          <a:solidFill>
                            <a:schemeClr val="dk1"/>
                          </a:solidFill>
                          <a:latin typeface="+mn-lt"/>
                          <a:ea typeface="+mn-ea"/>
                          <a:cs typeface="+mn-cs"/>
                        </a:rPr>
                        <a:t>profound (no</a:t>
                      </a:r>
                    </a:p>
                    <a:p>
                      <a:r>
                        <a:rPr lang="en-US" sz="2400" b="0" i="0" u="none" strike="noStrike" kern="1200" baseline="0" dirty="0">
                          <a:solidFill>
                            <a:schemeClr val="dk1"/>
                          </a:solidFill>
                          <a:latin typeface="+mn-lt"/>
                          <a:ea typeface="+mn-ea"/>
                          <a:cs typeface="+mn-cs"/>
                        </a:rPr>
                        <a:t>pre-existing</a:t>
                      </a:r>
                    </a:p>
                    <a:p>
                      <a:r>
                        <a:rPr lang="en-US" sz="2400" b="0" i="0" u="none" strike="noStrike" kern="1200" baseline="0" dirty="0">
                          <a:solidFill>
                            <a:schemeClr val="dk1"/>
                          </a:solidFill>
                          <a:latin typeface="+mn-lt"/>
                          <a:ea typeface="+mn-ea"/>
                          <a:cs typeface="+mn-cs"/>
                        </a:rPr>
                        <a:t>collaterals)</a:t>
                      </a:r>
                      <a:endParaRPr lang="en-US" sz="2400" dirty="0"/>
                    </a:p>
                  </a:txBody>
                  <a:tcPr/>
                </a:tc>
                <a:tc>
                  <a:txBody>
                    <a:bodyPr/>
                    <a:lstStyle/>
                    <a:p>
                      <a:r>
                        <a:rPr lang="en-US" sz="2000" b="1" i="0" u="none" strike="noStrike" kern="1200" baseline="0" dirty="0">
                          <a:solidFill>
                            <a:schemeClr val="dk1"/>
                          </a:solidFill>
                          <a:latin typeface="+mn-lt"/>
                          <a:ea typeface="+mn-ea"/>
                          <a:cs typeface="+mn-cs"/>
                        </a:rPr>
                        <a:t>Insidious</a:t>
                      </a:r>
                      <a:r>
                        <a:rPr lang="en-US" sz="2000" b="0" i="0" u="none" strike="noStrike" kern="1200" baseline="0" dirty="0">
                          <a:solidFill>
                            <a:schemeClr val="dk1"/>
                          </a:solidFill>
                          <a:latin typeface="+mn-lt"/>
                          <a:ea typeface="+mn-ea"/>
                          <a:cs typeface="+mn-cs"/>
                        </a:rPr>
                        <a:t> </a:t>
                      </a:r>
                      <a:r>
                        <a:rPr lang="en-US" sz="2400" b="0" i="0" u="none" strike="noStrike" kern="1200" baseline="0" dirty="0">
                          <a:solidFill>
                            <a:schemeClr val="dk1"/>
                          </a:solidFill>
                          <a:latin typeface="+mn-lt"/>
                          <a:ea typeface="+mn-ea"/>
                          <a:cs typeface="+mn-cs"/>
                        </a:rPr>
                        <a:t>(hours or</a:t>
                      </a:r>
                    </a:p>
                    <a:p>
                      <a:r>
                        <a:rPr lang="en-US" sz="2400" b="0" i="0" u="none" strike="noStrike" kern="1200" baseline="0" dirty="0">
                          <a:solidFill>
                            <a:schemeClr val="dk1"/>
                          </a:solidFill>
                          <a:latin typeface="+mn-lt"/>
                          <a:ea typeface="+mn-ea"/>
                          <a:cs typeface="+mn-cs"/>
                        </a:rPr>
                        <a:t>days), </a:t>
                      </a:r>
                      <a:r>
                        <a:rPr lang="en-US" sz="2400" b="0" i="0" u="none" strike="noStrike" kern="1200" baseline="0" dirty="0" err="1">
                          <a:solidFill>
                            <a:schemeClr val="dk1"/>
                          </a:solidFill>
                          <a:latin typeface="+mn-lt"/>
                          <a:ea typeface="+mn-ea"/>
                          <a:cs typeface="+mn-cs"/>
                        </a:rPr>
                        <a:t>ischaemia</a:t>
                      </a:r>
                      <a:endParaRPr lang="en-US" sz="2400" b="0" i="0" u="none" strike="noStrike" kern="1200" baseline="0" dirty="0">
                        <a:solidFill>
                          <a:schemeClr val="dk1"/>
                        </a:solidFill>
                        <a:latin typeface="+mn-lt"/>
                        <a:ea typeface="+mn-ea"/>
                        <a:cs typeface="+mn-cs"/>
                      </a:endParaRPr>
                    </a:p>
                    <a:p>
                      <a:r>
                        <a:rPr lang="en-US" sz="2400" b="0" i="0" u="none" strike="noStrike" kern="1200" baseline="0" dirty="0">
                          <a:solidFill>
                            <a:schemeClr val="dk1"/>
                          </a:solidFill>
                          <a:latin typeface="+mn-lt"/>
                          <a:ea typeface="+mn-ea"/>
                          <a:cs typeface="+mn-cs"/>
                        </a:rPr>
                        <a:t>less severe</a:t>
                      </a:r>
                    </a:p>
                    <a:p>
                      <a:r>
                        <a:rPr lang="en-US" sz="2400" b="0" i="0" u="none" strike="noStrike" kern="1200" baseline="0" dirty="0">
                          <a:solidFill>
                            <a:schemeClr val="dk1"/>
                          </a:solidFill>
                          <a:latin typeface="+mn-lt"/>
                          <a:ea typeface="+mn-ea"/>
                          <a:cs typeface="+mn-cs"/>
                        </a:rPr>
                        <a:t>(pre-existing</a:t>
                      </a:r>
                    </a:p>
                    <a:p>
                      <a:r>
                        <a:rPr lang="en-US" sz="2400" b="0" i="0" u="none" strike="noStrike" kern="1200" baseline="0" dirty="0">
                          <a:solidFill>
                            <a:schemeClr val="dk1"/>
                          </a:solidFill>
                          <a:latin typeface="+mn-lt"/>
                          <a:ea typeface="+mn-ea"/>
                          <a:cs typeface="+mn-cs"/>
                        </a:rPr>
                        <a:t>collaterals)</a:t>
                      </a:r>
                      <a:endParaRPr lang="en-US" sz="2400" dirty="0"/>
                    </a:p>
                  </a:txBody>
                  <a:tcPr/>
                </a:tc>
                <a:extLst>
                  <a:ext uri="{0D108BD9-81ED-4DB2-BD59-A6C34878D82A}">
                    <a16:rowId xmlns:a16="http://schemas.microsoft.com/office/drawing/2014/main" val="10001"/>
                  </a:ext>
                </a:extLst>
              </a:tr>
              <a:tr h="676116">
                <a:tc>
                  <a:txBody>
                    <a:bodyPr/>
                    <a:lstStyle/>
                    <a:p>
                      <a:r>
                        <a:rPr lang="en-US" sz="2000" b="1" i="0" u="none" strike="noStrike" kern="1200" baseline="0" dirty="0">
                          <a:solidFill>
                            <a:schemeClr val="dk1"/>
                          </a:solidFill>
                          <a:latin typeface="+mn-lt"/>
                          <a:ea typeface="+mn-ea"/>
                          <a:cs typeface="+mn-cs"/>
                        </a:rPr>
                        <a:t>Embolic source</a:t>
                      </a:r>
                      <a:endParaRPr lang="en-US" sz="2000" b="1" dirty="0"/>
                    </a:p>
                  </a:txBody>
                  <a:tcPr/>
                </a:tc>
                <a:tc>
                  <a:txBody>
                    <a:bodyPr/>
                    <a:lstStyle/>
                    <a:p>
                      <a:r>
                        <a:rPr lang="en-US" sz="2000" b="0" i="0" u="none" strike="noStrike" kern="1200" baseline="0" dirty="0">
                          <a:solidFill>
                            <a:schemeClr val="dk1"/>
                          </a:solidFill>
                          <a:latin typeface="+mn-lt"/>
                          <a:ea typeface="+mn-ea"/>
                          <a:cs typeface="+mn-cs"/>
                        </a:rPr>
                        <a:t>Present (usually</a:t>
                      </a:r>
                    </a:p>
                    <a:p>
                      <a:r>
                        <a:rPr lang="en-US" sz="2000" b="0" i="0" u="none" strike="noStrike" kern="1200" baseline="0" dirty="0">
                          <a:solidFill>
                            <a:schemeClr val="dk1"/>
                          </a:solidFill>
                          <a:latin typeface="+mn-lt"/>
                          <a:ea typeface="+mn-ea"/>
                          <a:cs typeface="+mn-cs"/>
                        </a:rPr>
                        <a:t>atrial fibrillation)</a:t>
                      </a:r>
                      <a:endParaRPr lang="en-US" sz="2000" dirty="0"/>
                    </a:p>
                  </a:txBody>
                  <a:tcPr/>
                </a:tc>
                <a:tc>
                  <a:txBody>
                    <a:bodyPr/>
                    <a:lstStyle/>
                    <a:p>
                      <a:r>
                        <a:rPr lang="en-US" sz="2000" b="0" i="0" u="none" strike="noStrike" kern="1200" baseline="0" dirty="0">
                          <a:solidFill>
                            <a:schemeClr val="dk1"/>
                          </a:solidFill>
                          <a:latin typeface="+mn-lt"/>
                          <a:ea typeface="+mn-ea"/>
                          <a:cs typeface="+mn-cs"/>
                        </a:rPr>
                        <a:t>Absent</a:t>
                      </a:r>
                      <a:endParaRPr lang="en-US" sz="2000" dirty="0"/>
                    </a:p>
                  </a:txBody>
                  <a:tcPr/>
                </a:tc>
                <a:extLst>
                  <a:ext uri="{0D108BD9-81ED-4DB2-BD59-A6C34878D82A}">
                    <a16:rowId xmlns:a16="http://schemas.microsoft.com/office/drawing/2014/main" val="10002"/>
                  </a:ext>
                </a:extLst>
              </a:tr>
              <a:tr h="676116">
                <a:tc>
                  <a:txBody>
                    <a:bodyPr/>
                    <a:lstStyle/>
                    <a:p>
                      <a:r>
                        <a:rPr lang="en-US" sz="2000" b="1" i="0" u="none" strike="noStrike" kern="1200" baseline="0" dirty="0">
                          <a:solidFill>
                            <a:schemeClr val="dk1"/>
                          </a:solidFill>
                          <a:latin typeface="+mn-lt"/>
                          <a:ea typeface="+mn-ea"/>
                          <a:cs typeface="+mn-cs"/>
                        </a:rPr>
                        <a:t>Previous</a:t>
                      </a:r>
                    </a:p>
                    <a:p>
                      <a:r>
                        <a:rPr lang="en-US" sz="2000" b="1" i="0" u="none" strike="noStrike" kern="1200" baseline="0" dirty="0">
                          <a:solidFill>
                            <a:schemeClr val="dk1"/>
                          </a:solidFill>
                          <a:latin typeface="+mn-lt"/>
                          <a:ea typeface="+mn-ea"/>
                          <a:cs typeface="+mn-cs"/>
                        </a:rPr>
                        <a:t>claudication</a:t>
                      </a:r>
                      <a:endParaRPr lang="en-US" sz="2000" b="1" dirty="0"/>
                    </a:p>
                  </a:txBody>
                  <a:tcPr/>
                </a:tc>
                <a:tc>
                  <a:txBody>
                    <a:bodyPr/>
                    <a:lstStyle/>
                    <a:p>
                      <a:r>
                        <a:rPr lang="en-US" sz="2000" b="0" i="0" u="none" strike="noStrike" kern="1200" baseline="0" dirty="0">
                          <a:solidFill>
                            <a:schemeClr val="dk1"/>
                          </a:solidFill>
                          <a:latin typeface="+mn-lt"/>
                          <a:ea typeface="+mn-ea"/>
                          <a:cs typeface="+mn-cs"/>
                        </a:rPr>
                        <a:t>Absent</a:t>
                      </a:r>
                      <a:endParaRPr lang="en-US" sz="2000" dirty="0"/>
                    </a:p>
                  </a:txBody>
                  <a:tcPr/>
                </a:tc>
                <a:tc>
                  <a:txBody>
                    <a:bodyPr/>
                    <a:lstStyle/>
                    <a:p>
                      <a:r>
                        <a:rPr lang="en-US" sz="2000" b="0" i="0" u="none" strike="noStrike" kern="1200" baseline="0" dirty="0">
                          <a:solidFill>
                            <a:schemeClr val="dk1"/>
                          </a:solidFill>
                          <a:latin typeface="+mn-lt"/>
                          <a:ea typeface="+mn-ea"/>
                          <a:cs typeface="+mn-cs"/>
                        </a:rPr>
                        <a:t>Present</a:t>
                      </a:r>
                      <a:endParaRPr lang="en-US" sz="2000" dirty="0"/>
                    </a:p>
                  </a:txBody>
                  <a:tcPr/>
                </a:tc>
                <a:extLst>
                  <a:ext uri="{0D108BD9-81ED-4DB2-BD59-A6C34878D82A}">
                    <a16:rowId xmlns:a16="http://schemas.microsoft.com/office/drawing/2014/main" val="10003"/>
                  </a:ext>
                </a:extLst>
              </a:tr>
              <a:tr h="676116">
                <a:tc>
                  <a:txBody>
                    <a:bodyPr/>
                    <a:lstStyle/>
                    <a:p>
                      <a:r>
                        <a:rPr lang="en-US" sz="2000" b="1" i="0" u="none" strike="noStrike" kern="1200" baseline="0" dirty="0">
                          <a:solidFill>
                            <a:schemeClr val="dk1"/>
                          </a:solidFill>
                          <a:latin typeface="+mn-lt"/>
                          <a:ea typeface="+mn-ea"/>
                          <a:cs typeface="+mn-cs"/>
                        </a:rPr>
                        <a:t>Pulses in</a:t>
                      </a:r>
                    </a:p>
                    <a:p>
                      <a:r>
                        <a:rPr lang="en-US" sz="2000" b="1" i="0" u="none" strike="noStrike" kern="1200" baseline="0" dirty="0">
                          <a:solidFill>
                            <a:schemeClr val="dk1"/>
                          </a:solidFill>
                          <a:latin typeface="+mn-lt"/>
                          <a:ea typeface="+mn-ea"/>
                          <a:cs typeface="+mn-cs"/>
                        </a:rPr>
                        <a:t>contralateral leg</a:t>
                      </a:r>
                      <a:endParaRPr lang="en-US" sz="2000" b="1" dirty="0"/>
                    </a:p>
                  </a:txBody>
                  <a:tcPr/>
                </a:tc>
                <a:tc>
                  <a:txBody>
                    <a:bodyPr/>
                    <a:lstStyle/>
                    <a:p>
                      <a:r>
                        <a:rPr lang="en-US" sz="2000" b="0" i="0" u="none" strike="noStrike" kern="1200" baseline="0" dirty="0">
                          <a:solidFill>
                            <a:schemeClr val="dk1"/>
                          </a:solidFill>
                          <a:latin typeface="+mn-lt"/>
                          <a:ea typeface="+mn-ea"/>
                          <a:cs typeface="+mn-cs"/>
                        </a:rPr>
                        <a:t>Present</a:t>
                      </a:r>
                      <a:endParaRPr lang="en-US" sz="2000" dirty="0"/>
                    </a:p>
                  </a:txBody>
                  <a:tcPr/>
                </a:tc>
                <a:tc>
                  <a:txBody>
                    <a:bodyPr/>
                    <a:lstStyle/>
                    <a:p>
                      <a:r>
                        <a:rPr lang="en-US" sz="2000" b="0" i="0" u="none" strike="noStrike" kern="1200" baseline="0" dirty="0">
                          <a:solidFill>
                            <a:schemeClr val="dk1"/>
                          </a:solidFill>
                          <a:latin typeface="+mn-lt"/>
                          <a:ea typeface="+mn-ea"/>
                          <a:cs typeface="+mn-cs"/>
                        </a:rPr>
                        <a:t>Absent</a:t>
                      </a:r>
                      <a:endParaRPr lang="en-US" sz="2000" dirty="0"/>
                    </a:p>
                  </a:txBody>
                  <a:tcPr/>
                </a:tc>
                <a:extLst>
                  <a:ext uri="{0D108BD9-81ED-4DB2-BD59-A6C34878D82A}">
                    <a16:rowId xmlns:a16="http://schemas.microsoft.com/office/drawing/2014/main" val="10004"/>
                  </a:ext>
                </a:extLst>
              </a:tr>
              <a:tr h="386212">
                <a:tc>
                  <a:txBody>
                    <a:bodyPr/>
                    <a:lstStyle/>
                    <a:p>
                      <a:r>
                        <a:rPr lang="en-US" sz="2000" b="1" i="0" u="none" strike="noStrike" kern="1200" baseline="0" dirty="0">
                          <a:solidFill>
                            <a:schemeClr val="dk1"/>
                          </a:solidFill>
                          <a:latin typeface="+mn-lt"/>
                          <a:ea typeface="+mn-ea"/>
                          <a:cs typeface="+mn-cs"/>
                        </a:rPr>
                        <a:t>Diagnosis</a:t>
                      </a:r>
                      <a:endParaRPr lang="en-US" sz="2000" b="1" dirty="0"/>
                    </a:p>
                  </a:txBody>
                  <a:tcPr/>
                </a:tc>
                <a:tc>
                  <a:txBody>
                    <a:bodyPr/>
                    <a:lstStyle/>
                    <a:p>
                      <a:r>
                        <a:rPr lang="en-US" sz="2000" b="0" i="0" u="none" strike="noStrike" kern="1200" baseline="0" dirty="0">
                          <a:solidFill>
                            <a:schemeClr val="dk1"/>
                          </a:solidFill>
                          <a:latin typeface="+mn-lt"/>
                          <a:ea typeface="+mn-ea"/>
                          <a:cs typeface="+mn-cs"/>
                        </a:rPr>
                        <a:t>Clinical</a:t>
                      </a:r>
                      <a:endParaRPr lang="en-US" sz="2000" dirty="0"/>
                    </a:p>
                  </a:txBody>
                  <a:tcPr/>
                </a:tc>
                <a:tc>
                  <a:txBody>
                    <a:bodyPr/>
                    <a:lstStyle/>
                    <a:p>
                      <a:r>
                        <a:rPr lang="en-US" sz="2000" b="0" i="0" u="none" strike="noStrike" kern="1200" baseline="0" dirty="0">
                          <a:solidFill>
                            <a:schemeClr val="dk1"/>
                          </a:solidFill>
                          <a:latin typeface="+mn-lt"/>
                          <a:ea typeface="+mn-ea"/>
                          <a:cs typeface="+mn-cs"/>
                        </a:rPr>
                        <a:t>Angiography</a:t>
                      </a:r>
                      <a:endParaRPr lang="en-US" sz="2000" dirty="0"/>
                    </a:p>
                  </a:txBody>
                  <a:tcPr/>
                </a:tc>
                <a:extLst>
                  <a:ext uri="{0D108BD9-81ED-4DB2-BD59-A6C34878D82A}">
                    <a16:rowId xmlns:a16="http://schemas.microsoft.com/office/drawing/2014/main" val="10005"/>
                  </a:ext>
                </a:extLst>
              </a:tr>
              <a:tr h="970080">
                <a:tc>
                  <a:txBody>
                    <a:bodyPr/>
                    <a:lstStyle/>
                    <a:p>
                      <a:r>
                        <a:rPr lang="en-US" sz="2000" b="1" i="0" u="none" strike="noStrike" kern="1200" baseline="0" dirty="0">
                          <a:solidFill>
                            <a:schemeClr val="dk1"/>
                          </a:solidFill>
                          <a:latin typeface="+mn-lt"/>
                          <a:ea typeface="+mn-ea"/>
                          <a:cs typeface="+mn-cs"/>
                        </a:rPr>
                        <a:t>Treatment</a:t>
                      </a:r>
                      <a:endParaRPr lang="en-US" sz="2000" b="1" dirty="0"/>
                    </a:p>
                  </a:txBody>
                  <a:tcPr/>
                </a:tc>
                <a:tc>
                  <a:txBody>
                    <a:bodyPr/>
                    <a:lstStyle/>
                    <a:p>
                      <a:r>
                        <a:rPr lang="en-US" sz="2000" b="0" i="0" u="none" strike="noStrike" kern="1200" baseline="0" dirty="0" err="1">
                          <a:solidFill>
                            <a:schemeClr val="dk1"/>
                          </a:solidFill>
                          <a:latin typeface="+mn-lt"/>
                          <a:ea typeface="+mn-ea"/>
                          <a:cs typeface="+mn-cs"/>
                        </a:rPr>
                        <a:t>Embolectomy</a:t>
                      </a:r>
                      <a:r>
                        <a:rPr lang="en-US" sz="2000" b="0" i="0" u="none" strike="noStrike" kern="1200" baseline="0" dirty="0">
                          <a:solidFill>
                            <a:schemeClr val="dk1"/>
                          </a:solidFill>
                          <a:latin typeface="+mn-lt"/>
                          <a:ea typeface="+mn-ea"/>
                          <a:cs typeface="+mn-cs"/>
                        </a:rPr>
                        <a:t> and</a:t>
                      </a:r>
                    </a:p>
                    <a:p>
                      <a:r>
                        <a:rPr lang="en-US" sz="2000" b="0" i="0" u="none" strike="noStrike" kern="1200" baseline="0" dirty="0">
                          <a:solidFill>
                            <a:schemeClr val="dk1"/>
                          </a:solidFill>
                          <a:latin typeface="+mn-lt"/>
                          <a:ea typeface="+mn-ea"/>
                          <a:cs typeface="+mn-cs"/>
                        </a:rPr>
                        <a:t>anticoagulation</a:t>
                      </a:r>
                      <a:endParaRPr lang="en-US" sz="2000" dirty="0"/>
                    </a:p>
                  </a:txBody>
                  <a:tcPr/>
                </a:tc>
                <a:tc>
                  <a:txBody>
                    <a:bodyPr/>
                    <a:lstStyle/>
                    <a:p>
                      <a:r>
                        <a:rPr lang="en-US" sz="2000" b="0" i="0" u="none" strike="noStrike" kern="1200" baseline="0" dirty="0">
                          <a:solidFill>
                            <a:schemeClr val="dk1"/>
                          </a:solidFill>
                          <a:latin typeface="+mn-lt"/>
                          <a:ea typeface="+mn-ea"/>
                          <a:cs typeface="+mn-cs"/>
                        </a:rPr>
                        <a:t>Medical, bypass</a:t>
                      </a:r>
                    </a:p>
                    <a:p>
                      <a:r>
                        <a:rPr lang="en-US" sz="2000" b="0" i="0" u="none" strike="noStrike" kern="1200" baseline="0" dirty="0">
                          <a:solidFill>
                            <a:schemeClr val="dk1"/>
                          </a:solidFill>
                          <a:latin typeface="+mn-lt"/>
                          <a:ea typeface="+mn-ea"/>
                          <a:cs typeface="+mn-cs"/>
                        </a:rPr>
                        <a:t>surgery,</a:t>
                      </a:r>
                    </a:p>
                    <a:p>
                      <a:r>
                        <a:rPr lang="en-US" sz="2000" b="0" i="0" u="none" strike="noStrike" kern="1200" baseline="0" dirty="0">
                          <a:solidFill>
                            <a:schemeClr val="dk1"/>
                          </a:solidFill>
                          <a:latin typeface="+mn-lt"/>
                          <a:ea typeface="+mn-ea"/>
                          <a:cs typeface="+mn-cs"/>
                        </a:rPr>
                        <a:t>thrombolysis</a:t>
                      </a:r>
                      <a:endParaRPr lang="en-US" sz="20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640338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solidFill>
                  <a:srgbClr val="FF0000"/>
                </a:solidFill>
              </a:rPr>
              <a:t>Patients with critical limb </a:t>
            </a:r>
            <a:r>
              <a:rPr lang="en-US" b="1" dirty="0" err="1">
                <a:solidFill>
                  <a:srgbClr val="FF0000"/>
                </a:solidFill>
              </a:rPr>
              <a:t>ischaemia</a:t>
            </a:r>
            <a:r>
              <a:rPr lang="en-US" b="1" dirty="0">
                <a:solidFill>
                  <a:srgbClr val="FF0000"/>
                </a:solidFill>
              </a:rPr>
              <a:t> (rest pain, tissue loss) typically have an ankle BP &lt;50 mmHg and a positive </a:t>
            </a:r>
            <a:r>
              <a:rPr lang="en-US" b="1" dirty="0" err="1">
                <a:solidFill>
                  <a:srgbClr val="FF0000"/>
                </a:solidFill>
              </a:rPr>
              <a:t>Buerger’s</a:t>
            </a:r>
            <a:r>
              <a:rPr lang="en-US" b="1" dirty="0">
                <a:solidFill>
                  <a:srgbClr val="FF0000"/>
                </a:solidFill>
              </a:rPr>
              <a:t> test.</a:t>
            </a:r>
          </a:p>
        </p:txBody>
      </p:sp>
      <p:pic>
        <p:nvPicPr>
          <p:cNvPr id="10242" name="Picture 2" descr="Free Important Cliparts, Download Free Clip Art, Free Clip Art 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810000"/>
            <a:ext cx="3657600"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582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Acute limb </a:t>
            </a:r>
            <a:r>
              <a:rPr lang="en-US" b="1" dirty="0" err="1"/>
              <a:t>ischaemia</a:t>
            </a:r>
            <a:endParaRPr lang="en-US" dirty="0"/>
          </a:p>
        </p:txBody>
      </p:sp>
      <p:sp>
        <p:nvSpPr>
          <p:cNvPr id="3" name="Content Placeholder 2"/>
          <p:cNvSpPr>
            <a:spLocks noGrp="1"/>
          </p:cNvSpPr>
          <p:nvPr>
            <p:ph idx="1"/>
          </p:nvPr>
        </p:nvSpPr>
        <p:spPr/>
        <p:txBody>
          <a:bodyPr>
            <a:normAutofit/>
          </a:bodyPr>
          <a:lstStyle/>
          <a:p>
            <a:r>
              <a:rPr lang="en-US" b="1" dirty="0"/>
              <a:t>Acute arterial occlusion produces intense </a:t>
            </a:r>
            <a:r>
              <a:rPr lang="en-US" dirty="0"/>
              <a:t>spasm in the arterial tree distal to the blockage. The limb appears ‘marble white’. Over a few hours, the spasm relaxes and the skin microcirculation fills with deoxygenated blood, leading to light blue or purple mottling, which has a fine reticular pattern and blanches on pressure. </a:t>
            </a:r>
          </a:p>
        </p:txBody>
      </p:sp>
    </p:spTree>
    <p:extLst>
      <p:ext uri="{BB962C8B-B14F-4D97-AF65-F5344CB8AC3E}">
        <p14:creationId xmlns:p14="http://schemas.microsoft.com/office/powerpoint/2010/main" val="28100788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Acute limb </a:t>
            </a:r>
            <a:r>
              <a:rPr lang="en-US" b="1" dirty="0" err="1"/>
              <a:t>ischaemia</a:t>
            </a:r>
            <a:endParaRPr lang="en-US" dirty="0"/>
          </a:p>
        </p:txBody>
      </p:sp>
      <p:sp>
        <p:nvSpPr>
          <p:cNvPr id="3" name="Content Placeholder 2"/>
          <p:cNvSpPr>
            <a:spLocks noGrp="1"/>
          </p:cNvSpPr>
          <p:nvPr>
            <p:ph idx="1"/>
          </p:nvPr>
        </p:nvSpPr>
        <p:spPr/>
        <p:txBody>
          <a:bodyPr>
            <a:normAutofit/>
          </a:bodyPr>
          <a:lstStyle/>
          <a:p>
            <a:r>
              <a:rPr lang="en-US" dirty="0"/>
              <a:t>As </a:t>
            </a:r>
            <a:r>
              <a:rPr lang="en-US" dirty="0" err="1"/>
              <a:t>ischaemia</a:t>
            </a:r>
            <a:r>
              <a:rPr lang="en-US" dirty="0"/>
              <a:t> progresses, blood coalesces in the skin, producing a coarser pattern of mottling which is dark purple, almost black, and does not blanch. Finally, large patches of fixed staining lead to blistering and liquefaction.</a:t>
            </a:r>
          </a:p>
        </p:txBody>
      </p:sp>
    </p:spTree>
    <p:extLst>
      <p:ext uri="{BB962C8B-B14F-4D97-AF65-F5344CB8AC3E}">
        <p14:creationId xmlns:p14="http://schemas.microsoft.com/office/powerpoint/2010/main" val="23367685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685309" y="838200"/>
            <a:ext cx="5257800" cy="5791200"/>
          </a:xfrm>
        </p:spPr>
        <p:txBody>
          <a:bodyPr>
            <a:normAutofit fontScale="92500" lnSpcReduction="10000"/>
          </a:bodyPr>
          <a:lstStyle/>
          <a:p>
            <a:r>
              <a:rPr lang="en-US" b="1" dirty="0"/>
              <a:t>As </a:t>
            </a:r>
            <a:r>
              <a:rPr lang="en-US" b="1" dirty="0" err="1"/>
              <a:t>ischaemia</a:t>
            </a:r>
            <a:r>
              <a:rPr lang="en-US" b="1" dirty="0"/>
              <a:t> progresses, blood coalesces in the skin, producing a coarser pattern of mottling which is dark purple, almost black, and does not blanch. Finally, large patches of fixed staining lead to blistering and liquefaction.</a:t>
            </a:r>
          </a:p>
          <a:p>
            <a:endParaRPr lang="en-US" b="1" dirty="0"/>
          </a:p>
          <a:p>
            <a:r>
              <a:rPr lang="en-US" dirty="0"/>
              <a:t>Fixed mottling of an </a:t>
            </a:r>
            <a:r>
              <a:rPr lang="en-US" dirty="0" err="1"/>
              <a:t>anaesthetic</a:t>
            </a:r>
            <a:r>
              <a:rPr lang="en-US" dirty="0"/>
              <a:t>, </a:t>
            </a:r>
            <a:r>
              <a:rPr lang="en-US" dirty="0" err="1"/>
              <a:t>paralysed</a:t>
            </a:r>
            <a:r>
              <a:rPr lang="en-US" dirty="0"/>
              <a:t> limb, with muscle rigidity and turgor, indicates irreversible </a:t>
            </a:r>
            <a:r>
              <a:rPr lang="en-US" dirty="0" err="1"/>
              <a:t>ischaemia</a:t>
            </a:r>
            <a:r>
              <a:rPr lang="en-US" dirty="0"/>
              <a:t>; amputation or end-of-life care is the only option</a:t>
            </a:r>
          </a:p>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3276600" cy="5361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88763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Compartment syndrome</a:t>
            </a:r>
          </a:p>
        </p:txBody>
      </p:sp>
      <p:sp>
        <p:nvSpPr>
          <p:cNvPr id="3" name="Content Placeholder 2"/>
          <p:cNvSpPr>
            <a:spLocks noGrp="1"/>
          </p:cNvSpPr>
          <p:nvPr>
            <p:ph idx="1"/>
          </p:nvPr>
        </p:nvSpPr>
        <p:spPr/>
        <p:txBody>
          <a:bodyPr>
            <a:normAutofit/>
          </a:bodyPr>
          <a:lstStyle/>
          <a:p>
            <a:r>
              <a:rPr lang="en-US" dirty="0"/>
              <a:t>Compartment syndrome occurs where there is increased pressure within the </a:t>
            </a:r>
            <a:r>
              <a:rPr lang="en-US" dirty="0" err="1"/>
              <a:t>fascial</a:t>
            </a:r>
            <a:r>
              <a:rPr lang="en-US" dirty="0"/>
              <a:t> compartments of the limb, most commonly the calf, which compromises perfusion and viability of muscle and nerves. </a:t>
            </a:r>
          </a:p>
        </p:txBody>
      </p:sp>
    </p:spTree>
    <p:extLst>
      <p:ext uri="{BB962C8B-B14F-4D97-AF65-F5344CB8AC3E}">
        <p14:creationId xmlns:p14="http://schemas.microsoft.com/office/powerpoint/2010/main" val="8750723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Compartment syndrome</a:t>
            </a:r>
            <a:endParaRPr lang="en-US" dirty="0"/>
          </a:p>
        </p:txBody>
      </p:sp>
      <p:sp>
        <p:nvSpPr>
          <p:cNvPr id="3" name="Content Placeholder 2"/>
          <p:cNvSpPr>
            <a:spLocks noGrp="1"/>
          </p:cNvSpPr>
          <p:nvPr>
            <p:ph idx="1"/>
          </p:nvPr>
        </p:nvSpPr>
        <p:spPr>
          <a:xfrm>
            <a:off x="457200" y="1600200"/>
            <a:ext cx="8382000" cy="4800600"/>
          </a:xfrm>
        </p:spPr>
        <p:txBody>
          <a:bodyPr/>
          <a:lstStyle/>
          <a:p>
            <a:r>
              <a:rPr lang="en-US" dirty="0"/>
              <a:t>The two commonest causes are lower trauma, e.g. fractured tibia, and reperfusion following treatment of acute lower limb </a:t>
            </a:r>
            <a:r>
              <a:rPr lang="en-US" dirty="0" err="1"/>
              <a:t>ischaemia</a:t>
            </a:r>
            <a:r>
              <a:rPr lang="en-US" dirty="0"/>
              <a:t>. Failure to </a:t>
            </a:r>
            <a:r>
              <a:rPr lang="en-US" dirty="0" err="1"/>
              <a:t>recognise</a:t>
            </a:r>
            <a:r>
              <a:rPr lang="en-US" dirty="0"/>
              <a:t> and treat compartment syndrome may require limb amputation. </a:t>
            </a:r>
          </a:p>
          <a:p>
            <a:r>
              <a:rPr lang="en-US" dirty="0"/>
              <a:t>The key symptom is severe pain often unrelieved by opioids and exacerbated by active or passive movement. Peripheral pulses are usually present.</a:t>
            </a:r>
          </a:p>
          <a:p>
            <a:endParaRPr lang="en-US" dirty="0"/>
          </a:p>
        </p:txBody>
      </p:sp>
    </p:spTree>
    <p:extLst>
      <p:ext uri="{BB962C8B-B14F-4D97-AF65-F5344CB8AC3E}">
        <p14:creationId xmlns:p14="http://schemas.microsoft.com/office/powerpoint/2010/main" val="1630834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Definition</a:t>
            </a:r>
            <a:endParaRPr lang="en-US" b="1" dirty="0"/>
          </a:p>
        </p:txBody>
      </p:sp>
      <p:sp>
        <p:nvSpPr>
          <p:cNvPr id="3" name="Content Placeholder 2"/>
          <p:cNvSpPr>
            <a:spLocks noGrp="1"/>
          </p:cNvSpPr>
          <p:nvPr>
            <p:ph idx="1"/>
          </p:nvPr>
        </p:nvSpPr>
        <p:spPr>
          <a:xfrm>
            <a:off x="152400" y="1219200"/>
            <a:ext cx="8534400" cy="5410200"/>
          </a:xfrm>
        </p:spPr>
        <p:txBody>
          <a:bodyPr>
            <a:normAutofit/>
          </a:bodyPr>
          <a:lstStyle/>
          <a:p>
            <a:r>
              <a:rPr lang="en-US" b="1" dirty="0"/>
              <a:t>Peripheral Vascular disease </a:t>
            </a:r>
            <a:r>
              <a:rPr lang="en-US" dirty="0"/>
              <a:t>is slow blood circulation disorder that leads to blockage in blood vessels.</a:t>
            </a:r>
          </a:p>
          <a:p>
            <a:r>
              <a:rPr lang="en-US" b="1" i="1" dirty="0"/>
              <a:t>The blood is unable to circulate properly due to clots in the arteries &amp; veins.</a:t>
            </a:r>
          </a:p>
          <a:p>
            <a:endParaRPr lang="en-US" b="1" i="1" dirty="0"/>
          </a:p>
          <a:p>
            <a:endParaRPr lang="en-US" b="1" i="1" dirty="0"/>
          </a:p>
          <a:p>
            <a:r>
              <a:rPr lang="en-US" b="1" dirty="0">
                <a:solidFill>
                  <a:srgbClr val="FF0000"/>
                </a:solidFill>
              </a:rPr>
              <a:t>Claudication, arteriosclerosis </a:t>
            </a:r>
            <a:r>
              <a:rPr lang="en-US" b="1" dirty="0" err="1">
                <a:solidFill>
                  <a:srgbClr val="FF0000"/>
                </a:solidFill>
              </a:rPr>
              <a:t>obliterans</a:t>
            </a:r>
            <a:r>
              <a:rPr lang="en-US" b="1" dirty="0">
                <a:solidFill>
                  <a:srgbClr val="FF0000"/>
                </a:solidFill>
              </a:rPr>
              <a:t>, intermittent claudication, arterial insufficiency of legs are other names to PVD.</a:t>
            </a:r>
          </a:p>
        </p:txBody>
      </p:sp>
    </p:spTree>
    <p:extLst>
      <p:ext uri="{BB962C8B-B14F-4D97-AF65-F5344CB8AC3E}">
        <p14:creationId xmlns:p14="http://schemas.microsoft.com/office/powerpoint/2010/main" val="7164032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9" name="Rectangle 3"/>
          <p:cNvGrpSpPr/>
          <p:nvPr/>
        </p:nvGrpSpPr>
        <p:grpSpPr>
          <a:xfrm>
            <a:off x="2057399" y="252637"/>
            <a:ext cx="4573772" cy="1271363"/>
            <a:chOff x="0" y="0"/>
            <a:chExt cx="5857196" cy="1519723"/>
          </a:xfrm>
        </p:grpSpPr>
        <p:sp>
          <p:nvSpPr>
            <p:cNvPr id="187" name="Rectangle"/>
            <p:cNvSpPr/>
            <p:nvPr/>
          </p:nvSpPr>
          <p:spPr>
            <a:xfrm>
              <a:off x="-1" y="0"/>
              <a:ext cx="5857198" cy="1519724"/>
            </a:xfrm>
            <a:prstGeom prst="rect">
              <a:avLst/>
            </a:prstGeom>
            <a:solidFill>
              <a:srgbClr val="4F81BD"/>
            </a:solidFill>
            <a:ln w="25400" cap="flat">
              <a:solidFill>
                <a:srgbClr val="3A5E8A"/>
              </a:solidFill>
              <a:prstDash val="solid"/>
              <a:round/>
            </a:ln>
            <a:effectLst/>
          </p:spPr>
          <p:txBody>
            <a:bodyPr wrap="square" lIns="45719" tIns="45719" rIns="45719" bIns="45719" numCol="1" anchor="ctr">
              <a:noAutofit/>
            </a:bodyPr>
            <a:lstStyle/>
            <a:p>
              <a:pPr defTabSz="642915">
                <a:defRPr sz="3600" b="1">
                  <a:ln w="18000">
                    <a:solidFill>
                      <a:srgbClr val="D73A36"/>
                    </a:solidFill>
                  </a:ln>
                  <a:solidFill>
                    <a:srgbClr val="FFFFFF"/>
                  </a:solidFill>
                  <a:effectLst>
                    <a:outerShdw blurRad="25400" dist="23000" dir="7020000" rotWithShape="0">
                      <a:srgbClr val="000000">
                        <a:alpha val="50000"/>
                      </a:srgbClr>
                    </a:outerShdw>
                  </a:effectLst>
                  <a:latin typeface="Calibri"/>
                  <a:ea typeface="Calibri"/>
                  <a:cs typeface="Calibri"/>
                  <a:sym typeface="Calibri"/>
                </a:defRPr>
              </a:pPr>
              <a:endParaRPr/>
            </a:p>
          </p:txBody>
        </p:sp>
        <p:sp>
          <p:nvSpPr>
            <p:cNvPr id="188" name="Vascular Changes"/>
            <p:cNvSpPr txBox="1"/>
            <p:nvPr/>
          </p:nvSpPr>
          <p:spPr>
            <a:xfrm>
              <a:off x="-1" y="305180"/>
              <a:ext cx="5857198" cy="90936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3600" b="1">
                  <a:solidFill>
                    <a:srgbClr val="FFFFFF"/>
                  </a:solidFill>
                  <a:latin typeface="Calibri"/>
                  <a:ea typeface="Calibri"/>
                  <a:cs typeface="Calibri"/>
                  <a:sym typeface="Calibri"/>
                </a:defRPr>
              </a:lvl1pPr>
            </a:lstStyle>
            <a:p>
              <a:pPr algn="ctr"/>
              <a:r>
                <a:rPr lang="en-US" sz="5400" dirty="0">
                  <a:solidFill>
                    <a:schemeClr val="bg1"/>
                  </a:solidFill>
                </a:rPr>
                <a:t>Causes of PVD</a:t>
              </a:r>
              <a:endParaRPr sz="4800" dirty="0">
                <a:solidFill>
                  <a:schemeClr val="bg1"/>
                </a:solidFill>
              </a:endParaRPr>
            </a:p>
          </p:txBody>
        </p:sp>
      </p:grpSp>
      <p:sp>
        <p:nvSpPr>
          <p:cNvPr id="190" name="Straight Arrow Connector 4"/>
          <p:cNvSpPr/>
          <p:nvPr/>
        </p:nvSpPr>
        <p:spPr>
          <a:xfrm>
            <a:off x="2573359" y="1524001"/>
            <a:ext cx="1" cy="600820"/>
          </a:xfrm>
          <a:prstGeom prst="line">
            <a:avLst/>
          </a:prstGeom>
          <a:ln w="38100">
            <a:solidFill>
              <a:srgbClr val="4F81BD"/>
            </a:solidFill>
            <a:tailEnd type="triangle"/>
          </a:ln>
          <a:effectLst>
            <a:outerShdw blurRad="38100" dist="23000" dir="5400000" rotWithShape="0">
              <a:srgbClr val="000000">
                <a:alpha val="35000"/>
              </a:srgbClr>
            </a:outerShdw>
          </a:effectLst>
        </p:spPr>
        <p:txBody>
          <a:bodyPr lIns="32145" tIns="32146" rIns="32145" bIns="32146"/>
          <a:lstStyle/>
          <a:p>
            <a:pPr defTabSz="642915">
              <a:defRPr sz="1800">
                <a:solidFill>
                  <a:srgbClr val="000000"/>
                </a:solidFill>
                <a:latin typeface="Calibri"/>
                <a:ea typeface="Calibri"/>
                <a:cs typeface="Calibri"/>
                <a:sym typeface="Calibri"/>
              </a:defRPr>
            </a:pPr>
            <a:endParaRPr/>
          </a:p>
        </p:txBody>
      </p:sp>
      <p:sp>
        <p:nvSpPr>
          <p:cNvPr id="191" name="Straight Arrow Connector 10"/>
          <p:cNvSpPr/>
          <p:nvPr/>
        </p:nvSpPr>
        <p:spPr>
          <a:xfrm>
            <a:off x="5943600" y="1523396"/>
            <a:ext cx="1" cy="601425"/>
          </a:xfrm>
          <a:prstGeom prst="line">
            <a:avLst/>
          </a:prstGeom>
          <a:ln w="38100">
            <a:solidFill>
              <a:srgbClr val="4F81BD"/>
            </a:solidFill>
            <a:tailEnd type="triangle"/>
          </a:ln>
          <a:effectLst>
            <a:outerShdw blurRad="38100" dist="23000" dir="5400000" rotWithShape="0">
              <a:srgbClr val="000000">
                <a:alpha val="35000"/>
              </a:srgbClr>
            </a:outerShdw>
          </a:effectLst>
        </p:spPr>
        <p:txBody>
          <a:bodyPr lIns="32145" tIns="32146" rIns="32145" bIns="32146"/>
          <a:lstStyle/>
          <a:p>
            <a:pPr defTabSz="642915">
              <a:defRPr sz="1800">
                <a:solidFill>
                  <a:srgbClr val="000000"/>
                </a:solidFill>
                <a:latin typeface="Calibri"/>
                <a:ea typeface="Calibri"/>
                <a:cs typeface="Calibri"/>
                <a:sym typeface="Calibri"/>
              </a:defRPr>
            </a:pPr>
            <a:endParaRPr/>
          </a:p>
        </p:txBody>
      </p:sp>
      <p:grpSp>
        <p:nvGrpSpPr>
          <p:cNvPr id="194" name="Rectangle 7"/>
          <p:cNvGrpSpPr/>
          <p:nvPr/>
        </p:nvGrpSpPr>
        <p:grpSpPr>
          <a:xfrm>
            <a:off x="1187650" y="2124821"/>
            <a:ext cx="2465954" cy="1187099"/>
            <a:chOff x="0" y="0"/>
            <a:chExt cx="3507134" cy="1688318"/>
          </a:xfrm>
        </p:grpSpPr>
        <p:sp>
          <p:nvSpPr>
            <p:cNvPr id="192" name="Rectangle"/>
            <p:cNvSpPr/>
            <p:nvPr/>
          </p:nvSpPr>
          <p:spPr>
            <a:xfrm>
              <a:off x="0" y="36121"/>
              <a:ext cx="3507135" cy="1616076"/>
            </a:xfrm>
            <a:prstGeom prst="rect">
              <a:avLst/>
            </a:prstGeom>
            <a:solidFill>
              <a:srgbClr val="4F81BD"/>
            </a:solidFill>
            <a:ln w="25400" cap="flat">
              <a:solidFill>
                <a:srgbClr val="3A5E8A"/>
              </a:solidFill>
              <a:prstDash val="solid"/>
              <a:round/>
            </a:ln>
            <a:effectLst/>
          </p:spPr>
          <p:txBody>
            <a:bodyPr wrap="square" lIns="45719" tIns="45719" rIns="45719" bIns="45719" numCol="1" anchor="ctr">
              <a:noAutofit/>
            </a:bodyPr>
            <a:lstStyle/>
            <a:p>
              <a:pPr defTabSz="642915">
                <a:defRPr sz="3200" b="1">
                  <a:solidFill>
                    <a:srgbClr val="FFFFFF"/>
                  </a:solidFill>
                  <a:latin typeface="Calibri"/>
                  <a:ea typeface="Calibri"/>
                  <a:cs typeface="Calibri"/>
                  <a:sym typeface="Calibri"/>
                </a:defRPr>
              </a:pPr>
              <a:endParaRPr/>
            </a:p>
          </p:txBody>
        </p:sp>
        <p:sp>
          <p:nvSpPr>
            <p:cNvPr id="193" name="Vasodilation after initial vasoconstriction"/>
            <p:cNvSpPr txBox="1"/>
            <p:nvPr/>
          </p:nvSpPr>
          <p:spPr>
            <a:xfrm>
              <a:off x="0" y="0"/>
              <a:ext cx="3507135" cy="16883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3200" b="1">
                  <a:solidFill>
                    <a:srgbClr val="FFFFFF"/>
                  </a:solidFill>
                  <a:latin typeface="Calibri"/>
                  <a:ea typeface="Calibri"/>
                  <a:cs typeface="Calibri"/>
                  <a:sym typeface="Calibri"/>
                </a:defRPr>
              </a:lvl1pPr>
            </a:lstStyle>
            <a:p>
              <a:pPr algn="ctr"/>
              <a:r>
                <a:rPr lang="en-US" dirty="0"/>
                <a:t>Arterial Disease </a:t>
              </a:r>
              <a:endParaRPr dirty="0"/>
            </a:p>
          </p:txBody>
        </p:sp>
      </p:grpSp>
      <p:grpSp>
        <p:nvGrpSpPr>
          <p:cNvPr id="197" name="Rectangle 12"/>
          <p:cNvGrpSpPr/>
          <p:nvPr/>
        </p:nvGrpSpPr>
        <p:grpSpPr>
          <a:xfrm>
            <a:off x="4596875" y="2168104"/>
            <a:ext cx="3294586" cy="1152572"/>
            <a:chOff x="0" y="0"/>
            <a:chExt cx="4691118" cy="1591766"/>
          </a:xfrm>
        </p:grpSpPr>
        <p:sp>
          <p:nvSpPr>
            <p:cNvPr id="195" name="Rectangle"/>
            <p:cNvSpPr/>
            <p:nvPr/>
          </p:nvSpPr>
          <p:spPr>
            <a:xfrm>
              <a:off x="0" y="-1"/>
              <a:ext cx="4691119" cy="1591768"/>
            </a:xfrm>
            <a:prstGeom prst="rect">
              <a:avLst/>
            </a:prstGeom>
            <a:solidFill>
              <a:srgbClr val="4F81BD"/>
            </a:solidFill>
            <a:ln w="25400" cap="flat">
              <a:solidFill>
                <a:srgbClr val="3A5E8A"/>
              </a:solidFill>
              <a:prstDash val="solid"/>
              <a:round/>
            </a:ln>
            <a:effectLst/>
          </p:spPr>
          <p:txBody>
            <a:bodyPr wrap="square" lIns="45719" tIns="45719" rIns="45719" bIns="45719" numCol="1" anchor="ctr">
              <a:noAutofit/>
            </a:bodyPr>
            <a:lstStyle/>
            <a:p>
              <a:pPr defTabSz="642915">
                <a:defRPr sz="2800">
                  <a:solidFill>
                    <a:srgbClr val="FFFFFF"/>
                  </a:solidFill>
                  <a:latin typeface="Calibri"/>
                  <a:ea typeface="Calibri"/>
                  <a:cs typeface="Calibri"/>
                  <a:sym typeface="Calibri"/>
                </a:defRPr>
              </a:pPr>
              <a:endParaRPr/>
            </a:p>
          </p:txBody>
        </p:sp>
        <p:sp>
          <p:nvSpPr>
            <p:cNvPr id="196" name="Wound hypoxia and release of wound growth factors"/>
            <p:cNvSpPr txBox="1"/>
            <p:nvPr/>
          </p:nvSpPr>
          <p:spPr>
            <a:xfrm>
              <a:off x="0" y="276683"/>
              <a:ext cx="4691119" cy="1038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indent="82296" defTabSz="914400">
                <a:defRPr sz="2800" b="1">
                  <a:solidFill>
                    <a:srgbClr val="FFFFFF"/>
                  </a:solidFill>
                  <a:latin typeface="Calibri"/>
                  <a:ea typeface="Calibri"/>
                  <a:cs typeface="Calibri"/>
                  <a:sym typeface="Calibri"/>
                </a:defRPr>
              </a:lvl1pPr>
            </a:lstStyle>
            <a:p>
              <a:pPr algn="ctr"/>
              <a:r>
                <a:rPr lang="en-US" sz="3600" dirty="0"/>
                <a:t>Venous</a:t>
              </a:r>
              <a:br>
                <a:rPr lang="en-US" sz="3600" dirty="0"/>
              </a:br>
              <a:r>
                <a:rPr lang="en-US" sz="3600" dirty="0"/>
                <a:t>Disease</a:t>
              </a:r>
              <a:endParaRPr sz="3600" dirty="0"/>
            </a:p>
          </p:txBody>
        </p:sp>
      </p:grpSp>
      <p:sp>
        <p:nvSpPr>
          <p:cNvPr id="199" name="Down Arrow 15"/>
          <p:cNvSpPr/>
          <p:nvPr/>
        </p:nvSpPr>
        <p:spPr>
          <a:xfrm>
            <a:off x="5951424" y="3311921"/>
            <a:ext cx="305468" cy="773695"/>
          </a:xfrm>
          <a:custGeom>
            <a:avLst/>
            <a:gdLst/>
            <a:ahLst/>
            <a:cxnLst>
              <a:cxn ang="0">
                <a:pos x="wd2" y="hd2"/>
              </a:cxn>
              <a:cxn ang="5400000">
                <a:pos x="wd2" y="hd2"/>
              </a:cxn>
              <a:cxn ang="10800000">
                <a:pos x="wd2" y="hd2"/>
              </a:cxn>
              <a:cxn ang="16200000">
                <a:pos x="wd2" y="hd2"/>
              </a:cxn>
            </a:cxnLst>
            <a:rect l="0" t="0" r="r" b="b"/>
            <a:pathLst>
              <a:path w="21600" h="21600" extrusionOk="0">
                <a:moveTo>
                  <a:pt x="0" y="15860"/>
                </a:moveTo>
                <a:lnTo>
                  <a:pt x="5400" y="15860"/>
                </a:lnTo>
                <a:lnTo>
                  <a:pt x="5400" y="0"/>
                </a:lnTo>
                <a:lnTo>
                  <a:pt x="16200" y="0"/>
                </a:lnTo>
                <a:lnTo>
                  <a:pt x="16200" y="15860"/>
                </a:lnTo>
                <a:lnTo>
                  <a:pt x="21600" y="15860"/>
                </a:lnTo>
                <a:lnTo>
                  <a:pt x="10800" y="21600"/>
                </a:lnTo>
                <a:close/>
              </a:path>
            </a:pathLst>
          </a:custGeom>
          <a:solidFill>
            <a:srgbClr val="000000"/>
          </a:solidFill>
          <a:ln w="25400">
            <a:solidFill>
              <a:srgbClr val="000000"/>
            </a:solidFill>
          </a:ln>
        </p:spPr>
        <p:txBody>
          <a:bodyPr lIns="32145" tIns="32146" rIns="32145" bIns="32146" anchor="ctr"/>
          <a:lstStyle/>
          <a:p>
            <a:pPr defTabSz="642915">
              <a:defRPr sz="1800">
                <a:solidFill>
                  <a:srgbClr val="FFFFFF"/>
                </a:solidFill>
                <a:latin typeface="Calibri"/>
                <a:ea typeface="Calibri"/>
                <a:cs typeface="Calibri"/>
                <a:sym typeface="Calibri"/>
              </a:defRPr>
            </a:pPr>
            <a:endParaRPr/>
          </a:p>
        </p:txBody>
      </p:sp>
      <p:sp>
        <p:nvSpPr>
          <p:cNvPr id="201" name="Rectangle 20"/>
          <p:cNvSpPr/>
          <p:nvPr/>
        </p:nvSpPr>
        <p:spPr>
          <a:xfrm>
            <a:off x="4569166" y="4078689"/>
            <a:ext cx="4574834" cy="2219356"/>
          </a:xfrm>
          <a:prstGeom prst="rect">
            <a:avLst/>
          </a:prstGeom>
          <a:solidFill>
            <a:srgbClr val="FFFFFF"/>
          </a:solidFill>
          <a:ln w="254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145" tIns="32146" rIns="32145" bIns="32146">
            <a:spAutoFit/>
          </a:bodyPr>
          <a:lstStyle/>
          <a:p>
            <a:r>
              <a:rPr lang="en-US" sz="2800" b="1" dirty="0"/>
              <a:t>1- Deep Venous Thrombosis (DVT)</a:t>
            </a:r>
            <a:r>
              <a:rPr lang="ar-JO" sz="2800" b="1" dirty="0"/>
              <a:t> </a:t>
            </a:r>
            <a:r>
              <a:rPr lang="ar-JO" sz="2800" dirty="0"/>
              <a:t>تجلط دموي</a:t>
            </a:r>
            <a:endParaRPr lang="en-US" sz="2800" b="1" dirty="0"/>
          </a:p>
          <a:p>
            <a:r>
              <a:rPr lang="en-US" sz="2800" b="1" dirty="0"/>
              <a:t>2- Superficial Thrombophlebitis </a:t>
            </a:r>
          </a:p>
          <a:p>
            <a:r>
              <a:rPr lang="en-US" sz="2800" b="1" dirty="0"/>
              <a:t>3- Varicose Vein</a:t>
            </a:r>
            <a:r>
              <a:rPr lang="ar-JO" sz="2800" b="1" dirty="0"/>
              <a:t> الدوالي </a:t>
            </a:r>
            <a:endParaRPr lang="en-US" sz="2800" b="1" dirty="0"/>
          </a:p>
        </p:txBody>
      </p:sp>
    </p:spTree>
    <p:extLst>
      <p:ext uri="{BB962C8B-B14F-4D97-AF65-F5344CB8AC3E}">
        <p14:creationId xmlns:p14="http://schemas.microsoft.com/office/powerpoint/2010/main" val="3441651558"/>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Venous Disease</a:t>
            </a:r>
          </a:p>
        </p:txBody>
      </p:sp>
      <p:sp>
        <p:nvSpPr>
          <p:cNvPr id="3" name="Content Placeholder 2"/>
          <p:cNvSpPr>
            <a:spLocks noGrp="1"/>
          </p:cNvSpPr>
          <p:nvPr>
            <p:ph idx="1"/>
          </p:nvPr>
        </p:nvSpPr>
        <p:spPr/>
        <p:txBody>
          <a:bodyPr/>
          <a:lstStyle/>
          <a:p>
            <a:r>
              <a:rPr lang="en-US" dirty="0"/>
              <a:t> Its due to Obstruction in the venous outflow of the leg due to </a:t>
            </a:r>
            <a:r>
              <a:rPr lang="en-US" dirty="0" err="1"/>
              <a:t>iliofemoral</a:t>
            </a:r>
            <a:r>
              <a:rPr lang="en-US" dirty="0"/>
              <a:t> venous occlusion e.g. Thrombosis </a:t>
            </a:r>
          </a:p>
          <a:p>
            <a:endParaRPr lang="en-US" dirty="0"/>
          </a:p>
        </p:txBody>
      </p:sp>
    </p:spTree>
    <p:extLst>
      <p:ext uri="{BB962C8B-B14F-4D97-AF65-F5344CB8AC3E}">
        <p14:creationId xmlns:p14="http://schemas.microsoft.com/office/powerpoint/2010/main" val="37205193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Venous Disease</a:t>
            </a:r>
            <a:endParaRPr lang="en-US" dirty="0"/>
          </a:p>
        </p:txBody>
      </p:sp>
      <p:sp>
        <p:nvSpPr>
          <p:cNvPr id="3" name="Content Placeholder 2"/>
          <p:cNvSpPr>
            <a:spLocks noGrp="1"/>
          </p:cNvSpPr>
          <p:nvPr>
            <p:ph idx="1"/>
          </p:nvPr>
        </p:nvSpPr>
        <p:spPr>
          <a:xfrm>
            <a:off x="228600" y="1295400"/>
            <a:ext cx="8458200" cy="5181600"/>
          </a:xfrm>
        </p:spPr>
        <p:txBody>
          <a:bodyPr>
            <a:normAutofit fontScale="85000" lnSpcReduction="10000"/>
          </a:bodyPr>
          <a:lstStyle/>
          <a:p>
            <a:r>
              <a:rPr lang="en-US" b="1" dirty="0"/>
              <a:t>Backward flow (reflux) is prevented by valves which divide the long column of blood from the foot to the right atrium into a series of short low-pressure segments.</a:t>
            </a:r>
          </a:p>
          <a:p>
            <a:r>
              <a:rPr lang="en-US" dirty="0"/>
              <a:t>As a result, the ‘ambulatory venous pressure’ in the feet in health is usually &lt;20 mmHg. The great majority of lower limb venous symptoms and signs are due to failure of the muscle pump and/or valves and the resulting ‘ambulatory venous hypertension’.</a:t>
            </a:r>
          </a:p>
          <a:p>
            <a:endParaRPr lang="en-US" dirty="0"/>
          </a:p>
          <a:p>
            <a:r>
              <a:rPr lang="en-US" dirty="0"/>
              <a:t>Deep veins follow the course of the main arteries; are often paired; and may be affected by primary or </a:t>
            </a:r>
            <a:r>
              <a:rPr lang="en-US" dirty="0" err="1"/>
              <a:t>postthrombotic</a:t>
            </a:r>
            <a:r>
              <a:rPr lang="en-US" dirty="0"/>
              <a:t> (following DVT) </a:t>
            </a:r>
            <a:r>
              <a:rPr lang="en-US" dirty="0" err="1"/>
              <a:t>valvular</a:t>
            </a:r>
            <a:r>
              <a:rPr lang="en-US" dirty="0"/>
              <a:t> insufficiency</a:t>
            </a:r>
          </a:p>
        </p:txBody>
      </p:sp>
    </p:spTree>
    <p:extLst>
      <p:ext uri="{BB962C8B-B14F-4D97-AF65-F5344CB8AC3E}">
        <p14:creationId xmlns:p14="http://schemas.microsoft.com/office/powerpoint/2010/main" val="19369036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971800" y="990600"/>
            <a:ext cx="5943600" cy="5135563"/>
          </a:xfrm>
        </p:spPr>
        <p:txBody>
          <a:bodyPr>
            <a:normAutofit fontScale="85000" lnSpcReduction="20000"/>
          </a:bodyPr>
          <a:lstStyle/>
          <a:p>
            <a:r>
              <a:rPr lang="en-US" sz="3100" b="1" dirty="0"/>
              <a:t>The great (long) saphenous vein passes </a:t>
            </a:r>
            <a:r>
              <a:rPr lang="en-US" sz="3100" b="1" u="sng" dirty="0"/>
              <a:t>anterior</a:t>
            </a:r>
            <a:r>
              <a:rPr lang="en-US" sz="3100" b="1" dirty="0"/>
              <a:t> </a:t>
            </a:r>
            <a:r>
              <a:rPr lang="en-US" sz="3100" b="1" u="sng" dirty="0"/>
              <a:t>to the medial malleolus at </a:t>
            </a:r>
            <a:r>
              <a:rPr lang="en-US" sz="3100" b="1" dirty="0"/>
              <a:t>the ankle, up the medial aspect of the calf to behind the knee, then up the medial aspect of the thigh to join the common femoral vein in the groin at the </a:t>
            </a:r>
            <a:r>
              <a:rPr lang="en-US" sz="3100" b="1" dirty="0" err="1"/>
              <a:t>saphenofemoral</a:t>
            </a:r>
            <a:r>
              <a:rPr lang="en-US" sz="3100" b="1" dirty="0"/>
              <a:t> junction (Fig. 6.41).</a:t>
            </a:r>
          </a:p>
          <a:p>
            <a:endParaRPr lang="en-US" sz="2900" b="1" dirty="0"/>
          </a:p>
          <a:p>
            <a:r>
              <a:rPr lang="en-US" sz="3100" b="1" u="sng" dirty="0"/>
              <a:t>The lesser (short) saphenous vein passes behind the lateral malleolus </a:t>
            </a:r>
            <a:r>
              <a:rPr lang="en-US" sz="3100" dirty="0"/>
              <a:t>at the ankle and up the posterior aspect of the calf. It commonly joins the popliteal vein at the </a:t>
            </a:r>
            <a:r>
              <a:rPr lang="en-US" sz="3100" dirty="0" err="1"/>
              <a:t>saphenopopliteal</a:t>
            </a:r>
            <a:r>
              <a:rPr lang="en-US" sz="3100" dirty="0"/>
              <a:t> junction, </a:t>
            </a:r>
            <a:r>
              <a:rPr lang="en-US" sz="3100" b="1" u="sng" dirty="0"/>
              <a:t>which usually lies 2 cm above the posterior knee crease.</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454" t="23106" r="50000" b="9280"/>
          <a:stretch/>
        </p:blipFill>
        <p:spPr bwMode="auto">
          <a:xfrm>
            <a:off x="304800" y="685800"/>
            <a:ext cx="2543175" cy="4946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18926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Venous Disease</a:t>
            </a:r>
            <a:endParaRPr lang="en-US" dirty="0"/>
          </a:p>
        </p:txBody>
      </p:sp>
      <p:sp>
        <p:nvSpPr>
          <p:cNvPr id="3" name="Content Placeholder 2"/>
          <p:cNvSpPr>
            <a:spLocks noGrp="1"/>
          </p:cNvSpPr>
          <p:nvPr>
            <p:ph idx="1"/>
          </p:nvPr>
        </p:nvSpPr>
        <p:spPr/>
        <p:txBody>
          <a:bodyPr>
            <a:normAutofit/>
          </a:bodyPr>
          <a:lstStyle/>
          <a:p>
            <a:r>
              <a:rPr lang="en-US" dirty="0"/>
              <a:t>There are numerous intercommunications between the long and short saphenous, and between the deep and superficial venous (via perforating or communicating veins) systems; and the venous anatomy of the leg is highly variable.</a:t>
            </a:r>
          </a:p>
          <a:p>
            <a:endParaRPr lang="en-US" dirty="0"/>
          </a:p>
        </p:txBody>
      </p:sp>
    </p:spTree>
    <p:extLst>
      <p:ext uri="{BB962C8B-B14F-4D97-AF65-F5344CB8AC3E}">
        <p14:creationId xmlns:p14="http://schemas.microsoft.com/office/powerpoint/2010/main" val="32731580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Presentation</a:t>
            </a:r>
          </a:p>
        </p:txBody>
      </p:sp>
      <p:sp>
        <p:nvSpPr>
          <p:cNvPr id="3" name="Content Placeholder 2"/>
          <p:cNvSpPr>
            <a:spLocks noGrp="1"/>
          </p:cNvSpPr>
          <p:nvPr>
            <p:ph idx="1"/>
          </p:nvPr>
        </p:nvSpPr>
        <p:spPr/>
        <p:txBody>
          <a:bodyPr>
            <a:normAutofit/>
          </a:bodyPr>
          <a:lstStyle/>
          <a:p>
            <a:r>
              <a:rPr lang="en-US" b="1" u="sng" dirty="0"/>
              <a:t>Lower limb venous disease presents in four ways:</a:t>
            </a:r>
          </a:p>
          <a:p>
            <a:pPr marL="0" indent="0">
              <a:buNone/>
            </a:pPr>
            <a:r>
              <a:rPr lang="en-US" dirty="0"/>
              <a:t>• Varicose veins</a:t>
            </a:r>
          </a:p>
          <a:p>
            <a:pPr marL="0" indent="0">
              <a:buNone/>
            </a:pPr>
            <a:r>
              <a:rPr lang="en-US" dirty="0"/>
              <a:t>• Superficial thrombophlebitis</a:t>
            </a:r>
          </a:p>
          <a:p>
            <a:pPr marL="0" indent="0">
              <a:buNone/>
            </a:pPr>
            <a:r>
              <a:rPr lang="en-US" dirty="0"/>
              <a:t>• DVT</a:t>
            </a:r>
          </a:p>
          <a:p>
            <a:pPr marL="0" indent="0">
              <a:buNone/>
            </a:pPr>
            <a:r>
              <a:rPr lang="en-US" dirty="0"/>
              <a:t>• Chronic venous insufficiency and ulceration.</a:t>
            </a:r>
          </a:p>
        </p:txBody>
      </p:sp>
    </p:spTree>
    <p:extLst>
      <p:ext uri="{BB962C8B-B14F-4D97-AF65-F5344CB8AC3E}">
        <p14:creationId xmlns:p14="http://schemas.microsoft.com/office/powerpoint/2010/main" val="29521973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808038"/>
          </a:xfrm>
        </p:spPr>
        <p:txBody>
          <a:bodyPr/>
          <a:lstStyle/>
          <a:p>
            <a:r>
              <a:rPr lang="en-US" b="1" dirty="0"/>
              <a:t>Pain</a:t>
            </a:r>
            <a:endParaRPr lang="en-US" dirty="0"/>
          </a:p>
        </p:txBody>
      </p:sp>
      <p:sp>
        <p:nvSpPr>
          <p:cNvPr id="3" name="Content Placeholder 2"/>
          <p:cNvSpPr>
            <a:spLocks noGrp="1"/>
          </p:cNvSpPr>
          <p:nvPr>
            <p:ph idx="1"/>
          </p:nvPr>
        </p:nvSpPr>
        <p:spPr>
          <a:xfrm>
            <a:off x="152400" y="1219200"/>
            <a:ext cx="8534400" cy="4906963"/>
          </a:xfrm>
        </p:spPr>
        <p:txBody>
          <a:bodyPr>
            <a:normAutofit/>
          </a:bodyPr>
          <a:lstStyle/>
          <a:p>
            <a:r>
              <a:rPr lang="en-US" dirty="0"/>
              <a:t>Patients with uncomplicated varicose (dilated, tortuous, superficial) veins often complain of aching leg discomfort, itching and a feeling of swelling. Symptoms are aggravated by prolonged standing and are often worse towards the end of the day. Once established, DVT causes pain and tenderness in the affected part (usually the calf). </a:t>
            </a:r>
          </a:p>
        </p:txBody>
      </p:sp>
    </p:spTree>
    <p:extLst>
      <p:ext uri="{BB962C8B-B14F-4D97-AF65-F5344CB8AC3E}">
        <p14:creationId xmlns:p14="http://schemas.microsoft.com/office/powerpoint/2010/main" val="314724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Pain</a:t>
            </a:r>
            <a:endParaRPr lang="en-US" dirty="0"/>
          </a:p>
        </p:txBody>
      </p:sp>
      <p:sp>
        <p:nvSpPr>
          <p:cNvPr id="3" name="Content Placeholder 2"/>
          <p:cNvSpPr>
            <a:spLocks noGrp="1"/>
          </p:cNvSpPr>
          <p:nvPr>
            <p:ph idx="1"/>
          </p:nvPr>
        </p:nvSpPr>
        <p:spPr>
          <a:xfrm>
            <a:off x="457200" y="1600200"/>
            <a:ext cx="8534400" cy="5029200"/>
          </a:xfrm>
        </p:spPr>
        <p:txBody>
          <a:bodyPr>
            <a:normAutofit/>
          </a:bodyPr>
          <a:lstStyle/>
          <a:p>
            <a:r>
              <a:rPr lang="en-US" b="1" dirty="0"/>
              <a:t>Superficial thrombophlebitis </a:t>
            </a:r>
            <a:r>
              <a:rPr lang="en-US" dirty="0"/>
              <a:t>produces a red, painful area overlying the vein involved. Varicose ulceration may be surprisingly painless; if it is painful, this may be relieved by limb elevation (but exclude coexisting arterial disease). Bandaging for a leg ulcer is contraindicated unless there is documented evidence of adequate arterial circulation. Do this by feeling the pulses or by measuring the ABPI.</a:t>
            </a:r>
          </a:p>
          <a:p>
            <a:endParaRPr lang="en-US" dirty="0"/>
          </a:p>
        </p:txBody>
      </p:sp>
    </p:spTree>
    <p:extLst>
      <p:ext uri="{BB962C8B-B14F-4D97-AF65-F5344CB8AC3E}">
        <p14:creationId xmlns:p14="http://schemas.microsoft.com/office/powerpoint/2010/main" val="12494764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Swelling </a:t>
            </a:r>
          </a:p>
        </p:txBody>
      </p:sp>
      <p:sp>
        <p:nvSpPr>
          <p:cNvPr id="3" name="Content Placeholder 2"/>
          <p:cNvSpPr>
            <a:spLocks noGrp="1"/>
          </p:cNvSpPr>
          <p:nvPr>
            <p:ph idx="1"/>
          </p:nvPr>
        </p:nvSpPr>
        <p:spPr/>
        <p:txBody>
          <a:bodyPr/>
          <a:lstStyle/>
          <a:p>
            <a:r>
              <a:rPr lang="en-US" dirty="0"/>
              <a:t>Swelling (or </a:t>
            </a:r>
            <a:r>
              <a:rPr lang="en-US" dirty="0" err="1"/>
              <a:t>oedema</a:t>
            </a:r>
            <a:r>
              <a:rPr lang="en-US" dirty="0"/>
              <a:t>), or a ‘feeling of swelling’, may be associated with lower limb venous disease.</a:t>
            </a:r>
          </a:p>
        </p:txBody>
      </p:sp>
    </p:spTree>
    <p:extLst>
      <p:ext uri="{BB962C8B-B14F-4D97-AF65-F5344CB8AC3E}">
        <p14:creationId xmlns:p14="http://schemas.microsoft.com/office/powerpoint/2010/main" val="19807495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Discoloration</a:t>
            </a:r>
          </a:p>
        </p:txBody>
      </p:sp>
      <p:sp>
        <p:nvSpPr>
          <p:cNvPr id="3" name="Content Placeholder 2"/>
          <p:cNvSpPr>
            <a:spLocks noGrp="1"/>
          </p:cNvSpPr>
          <p:nvPr>
            <p:ph idx="1"/>
          </p:nvPr>
        </p:nvSpPr>
        <p:spPr>
          <a:xfrm>
            <a:off x="228600" y="1143000"/>
            <a:ext cx="8458200" cy="4983163"/>
          </a:xfrm>
        </p:spPr>
        <p:txBody>
          <a:bodyPr>
            <a:normAutofit/>
          </a:bodyPr>
          <a:lstStyle/>
          <a:p>
            <a:r>
              <a:rPr lang="en-US" dirty="0"/>
              <a:t>Chronic venous insufficiency is associated with </a:t>
            </a:r>
            <a:r>
              <a:rPr lang="en-US" dirty="0" err="1"/>
              <a:t>lipo-dermatosclerosis</a:t>
            </a:r>
            <a:r>
              <a:rPr lang="en-US" dirty="0"/>
              <a:t>, which results from the deposition of </a:t>
            </a:r>
            <a:r>
              <a:rPr lang="en-US" dirty="0" err="1"/>
              <a:t>haemosiderin</a:t>
            </a:r>
            <a:r>
              <a:rPr lang="en-US" dirty="0"/>
              <a:t> (from the breakdown of extra-</a:t>
            </a:r>
            <a:r>
              <a:rPr lang="en-US" dirty="0" err="1"/>
              <a:t>vasated</a:t>
            </a:r>
            <a:r>
              <a:rPr lang="en-US" dirty="0"/>
              <a:t> blood) in the skin. </a:t>
            </a:r>
            <a:r>
              <a:rPr lang="en-US" dirty="0" err="1"/>
              <a:t>Lipodermatosclerosis</a:t>
            </a:r>
            <a:r>
              <a:rPr lang="en-US" dirty="0"/>
              <a:t> varies in </a:t>
            </a:r>
            <a:r>
              <a:rPr lang="en-US" dirty="0" err="1"/>
              <a:t>colour</a:t>
            </a:r>
            <a:r>
              <a:rPr lang="en-US" dirty="0"/>
              <a:t> from deep blue/black to purple or bright red and usually affects the medial aspect of the lower third of the leg, although it may be lateral if superficial reflux predominates in the lesser saphenous vein.</a:t>
            </a:r>
          </a:p>
        </p:txBody>
      </p:sp>
    </p:spTree>
    <p:extLst>
      <p:ext uri="{BB962C8B-B14F-4D97-AF65-F5344CB8AC3E}">
        <p14:creationId xmlns:p14="http://schemas.microsoft.com/office/powerpoint/2010/main" val="724052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9" name="Rectangle 3"/>
          <p:cNvGrpSpPr/>
          <p:nvPr/>
        </p:nvGrpSpPr>
        <p:grpSpPr>
          <a:xfrm>
            <a:off x="2057399" y="252637"/>
            <a:ext cx="4573772" cy="1271363"/>
            <a:chOff x="0" y="0"/>
            <a:chExt cx="5857196" cy="1519723"/>
          </a:xfrm>
        </p:grpSpPr>
        <p:sp>
          <p:nvSpPr>
            <p:cNvPr id="187" name="Rectangle"/>
            <p:cNvSpPr/>
            <p:nvPr/>
          </p:nvSpPr>
          <p:spPr>
            <a:xfrm>
              <a:off x="-1" y="0"/>
              <a:ext cx="5857198" cy="1519724"/>
            </a:xfrm>
            <a:prstGeom prst="rect">
              <a:avLst/>
            </a:prstGeom>
            <a:solidFill>
              <a:srgbClr val="4F81BD"/>
            </a:solidFill>
            <a:ln w="25400" cap="flat">
              <a:solidFill>
                <a:srgbClr val="3A5E8A"/>
              </a:solidFill>
              <a:prstDash val="solid"/>
              <a:round/>
            </a:ln>
            <a:effectLst/>
          </p:spPr>
          <p:txBody>
            <a:bodyPr wrap="square" lIns="45719" tIns="45719" rIns="45719" bIns="45719" numCol="1" anchor="ctr">
              <a:noAutofit/>
            </a:bodyPr>
            <a:lstStyle/>
            <a:p>
              <a:pPr defTabSz="642915">
                <a:defRPr sz="3600" b="1">
                  <a:ln w="18000">
                    <a:solidFill>
                      <a:srgbClr val="D73A36"/>
                    </a:solidFill>
                  </a:ln>
                  <a:solidFill>
                    <a:srgbClr val="FFFFFF"/>
                  </a:solidFill>
                  <a:effectLst>
                    <a:outerShdw blurRad="25400" dist="23000" dir="7020000" rotWithShape="0">
                      <a:srgbClr val="000000">
                        <a:alpha val="50000"/>
                      </a:srgbClr>
                    </a:outerShdw>
                  </a:effectLst>
                  <a:latin typeface="Calibri"/>
                  <a:ea typeface="Calibri"/>
                  <a:cs typeface="Calibri"/>
                  <a:sym typeface="Calibri"/>
                </a:defRPr>
              </a:pPr>
              <a:endParaRPr/>
            </a:p>
          </p:txBody>
        </p:sp>
        <p:sp>
          <p:nvSpPr>
            <p:cNvPr id="188" name="Vascular Changes"/>
            <p:cNvSpPr txBox="1"/>
            <p:nvPr/>
          </p:nvSpPr>
          <p:spPr>
            <a:xfrm>
              <a:off x="-1" y="305180"/>
              <a:ext cx="5857198" cy="90936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3600" b="1">
                  <a:solidFill>
                    <a:srgbClr val="FFFFFF"/>
                  </a:solidFill>
                  <a:latin typeface="Calibri"/>
                  <a:ea typeface="Calibri"/>
                  <a:cs typeface="Calibri"/>
                  <a:sym typeface="Calibri"/>
                </a:defRPr>
              </a:lvl1pPr>
            </a:lstStyle>
            <a:p>
              <a:pPr algn="ctr"/>
              <a:r>
                <a:rPr lang="en-US" sz="5400" dirty="0">
                  <a:solidFill>
                    <a:schemeClr val="bg1"/>
                  </a:solidFill>
                </a:rPr>
                <a:t>Causes of PVD</a:t>
              </a:r>
              <a:endParaRPr sz="4800" dirty="0">
                <a:solidFill>
                  <a:schemeClr val="bg1"/>
                </a:solidFill>
              </a:endParaRPr>
            </a:p>
          </p:txBody>
        </p:sp>
      </p:grpSp>
      <p:sp>
        <p:nvSpPr>
          <p:cNvPr id="190" name="Straight Arrow Connector 4"/>
          <p:cNvSpPr/>
          <p:nvPr/>
        </p:nvSpPr>
        <p:spPr>
          <a:xfrm>
            <a:off x="2573359" y="1524001"/>
            <a:ext cx="1" cy="600820"/>
          </a:xfrm>
          <a:prstGeom prst="line">
            <a:avLst/>
          </a:prstGeom>
          <a:ln w="38100">
            <a:solidFill>
              <a:srgbClr val="4F81BD"/>
            </a:solidFill>
            <a:tailEnd type="triangle"/>
          </a:ln>
          <a:effectLst>
            <a:outerShdw blurRad="38100" dist="23000" dir="5400000" rotWithShape="0">
              <a:srgbClr val="000000">
                <a:alpha val="35000"/>
              </a:srgbClr>
            </a:outerShdw>
          </a:effectLst>
        </p:spPr>
        <p:txBody>
          <a:bodyPr lIns="32145" tIns="32146" rIns="32145" bIns="32146"/>
          <a:lstStyle/>
          <a:p>
            <a:pPr defTabSz="642915">
              <a:defRPr sz="1800">
                <a:solidFill>
                  <a:srgbClr val="000000"/>
                </a:solidFill>
                <a:latin typeface="Calibri"/>
                <a:ea typeface="Calibri"/>
                <a:cs typeface="Calibri"/>
                <a:sym typeface="Calibri"/>
              </a:defRPr>
            </a:pPr>
            <a:endParaRPr/>
          </a:p>
        </p:txBody>
      </p:sp>
      <p:sp>
        <p:nvSpPr>
          <p:cNvPr id="191" name="Straight Arrow Connector 10"/>
          <p:cNvSpPr/>
          <p:nvPr/>
        </p:nvSpPr>
        <p:spPr>
          <a:xfrm>
            <a:off x="5943600" y="1523396"/>
            <a:ext cx="1" cy="601425"/>
          </a:xfrm>
          <a:prstGeom prst="line">
            <a:avLst/>
          </a:prstGeom>
          <a:ln w="38100">
            <a:solidFill>
              <a:srgbClr val="4F81BD"/>
            </a:solidFill>
            <a:tailEnd type="triangle"/>
          </a:ln>
          <a:effectLst>
            <a:outerShdw blurRad="38100" dist="23000" dir="5400000" rotWithShape="0">
              <a:srgbClr val="000000">
                <a:alpha val="35000"/>
              </a:srgbClr>
            </a:outerShdw>
          </a:effectLst>
        </p:spPr>
        <p:txBody>
          <a:bodyPr lIns="32145" tIns="32146" rIns="32145" bIns="32146"/>
          <a:lstStyle/>
          <a:p>
            <a:pPr defTabSz="642915">
              <a:defRPr sz="1800">
                <a:solidFill>
                  <a:srgbClr val="000000"/>
                </a:solidFill>
                <a:latin typeface="Calibri"/>
                <a:ea typeface="Calibri"/>
                <a:cs typeface="Calibri"/>
                <a:sym typeface="Calibri"/>
              </a:defRPr>
            </a:pPr>
            <a:endParaRPr/>
          </a:p>
        </p:txBody>
      </p:sp>
      <p:grpSp>
        <p:nvGrpSpPr>
          <p:cNvPr id="194" name="Rectangle 7"/>
          <p:cNvGrpSpPr/>
          <p:nvPr/>
        </p:nvGrpSpPr>
        <p:grpSpPr>
          <a:xfrm>
            <a:off x="1187650" y="2124821"/>
            <a:ext cx="2465954" cy="1187099"/>
            <a:chOff x="0" y="0"/>
            <a:chExt cx="3507134" cy="1688318"/>
          </a:xfrm>
        </p:grpSpPr>
        <p:sp>
          <p:nvSpPr>
            <p:cNvPr id="192" name="Rectangle"/>
            <p:cNvSpPr/>
            <p:nvPr/>
          </p:nvSpPr>
          <p:spPr>
            <a:xfrm>
              <a:off x="0" y="36121"/>
              <a:ext cx="3507135" cy="1616076"/>
            </a:xfrm>
            <a:prstGeom prst="rect">
              <a:avLst/>
            </a:prstGeom>
            <a:solidFill>
              <a:srgbClr val="4F81BD"/>
            </a:solidFill>
            <a:ln w="25400" cap="flat">
              <a:solidFill>
                <a:srgbClr val="3A5E8A"/>
              </a:solidFill>
              <a:prstDash val="solid"/>
              <a:round/>
            </a:ln>
            <a:effectLst/>
          </p:spPr>
          <p:txBody>
            <a:bodyPr wrap="square" lIns="45719" tIns="45719" rIns="45719" bIns="45719" numCol="1" anchor="ctr">
              <a:noAutofit/>
            </a:bodyPr>
            <a:lstStyle/>
            <a:p>
              <a:pPr defTabSz="642915">
                <a:defRPr sz="3200" b="1">
                  <a:solidFill>
                    <a:srgbClr val="FFFFFF"/>
                  </a:solidFill>
                  <a:latin typeface="Calibri"/>
                  <a:ea typeface="Calibri"/>
                  <a:cs typeface="Calibri"/>
                  <a:sym typeface="Calibri"/>
                </a:defRPr>
              </a:pPr>
              <a:endParaRPr/>
            </a:p>
          </p:txBody>
        </p:sp>
        <p:sp>
          <p:nvSpPr>
            <p:cNvPr id="193" name="Vasodilation after initial vasoconstriction"/>
            <p:cNvSpPr txBox="1"/>
            <p:nvPr/>
          </p:nvSpPr>
          <p:spPr>
            <a:xfrm>
              <a:off x="0" y="0"/>
              <a:ext cx="3507135" cy="16883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3200" b="1">
                  <a:solidFill>
                    <a:srgbClr val="FFFFFF"/>
                  </a:solidFill>
                  <a:latin typeface="Calibri"/>
                  <a:ea typeface="Calibri"/>
                  <a:cs typeface="Calibri"/>
                  <a:sym typeface="Calibri"/>
                </a:defRPr>
              </a:lvl1pPr>
            </a:lstStyle>
            <a:p>
              <a:pPr algn="ctr"/>
              <a:r>
                <a:rPr lang="en-US" dirty="0"/>
                <a:t>Arterial Disease </a:t>
              </a:r>
              <a:endParaRPr dirty="0"/>
            </a:p>
          </p:txBody>
        </p:sp>
      </p:grpSp>
      <p:grpSp>
        <p:nvGrpSpPr>
          <p:cNvPr id="197" name="Rectangle 12"/>
          <p:cNvGrpSpPr/>
          <p:nvPr/>
        </p:nvGrpSpPr>
        <p:grpSpPr>
          <a:xfrm>
            <a:off x="4596875" y="2168104"/>
            <a:ext cx="3294586" cy="1152572"/>
            <a:chOff x="0" y="0"/>
            <a:chExt cx="4691118" cy="1591766"/>
          </a:xfrm>
        </p:grpSpPr>
        <p:sp>
          <p:nvSpPr>
            <p:cNvPr id="195" name="Rectangle"/>
            <p:cNvSpPr/>
            <p:nvPr/>
          </p:nvSpPr>
          <p:spPr>
            <a:xfrm>
              <a:off x="0" y="-1"/>
              <a:ext cx="4691119" cy="1591768"/>
            </a:xfrm>
            <a:prstGeom prst="rect">
              <a:avLst/>
            </a:prstGeom>
            <a:solidFill>
              <a:srgbClr val="4F81BD"/>
            </a:solidFill>
            <a:ln w="25400" cap="flat">
              <a:solidFill>
                <a:srgbClr val="3A5E8A"/>
              </a:solidFill>
              <a:prstDash val="solid"/>
              <a:round/>
            </a:ln>
            <a:effectLst/>
          </p:spPr>
          <p:txBody>
            <a:bodyPr wrap="square" lIns="45719" tIns="45719" rIns="45719" bIns="45719" numCol="1" anchor="ctr">
              <a:noAutofit/>
            </a:bodyPr>
            <a:lstStyle/>
            <a:p>
              <a:pPr defTabSz="642915">
                <a:defRPr sz="2800">
                  <a:solidFill>
                    <a:srgbClr val="FFFFFF"/>
                  </a:solidFill>
                  <a:latin typeface="Calibri"/>
                  <a:ea typeface="Calibri"/>
                  <a:cs typeface="Calibri"/>
                  <a:sym typeface="Calibri"/>
                </a:defRPr>
              </a:pPr>
              <a:endParaRPr/>
            </a:p>
          </p:txBody>
        </p:sp>
        <p:sp>
          <p:nvSpPr>
            <p:cNvPr id="196" name="Wound hypoxia and release of wound growth factors"/>
            <p:cNvSpPr txBox="1"/>
            <p:nvPr/>
          </p:nvSpPr>
          <p:spPr>
            <a:xfrm>
              <a:off x="0" y="276683"/>
              <a:ext cx="4691119" cy="1038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indent="82296" defTabSz="914400">
                <a:defRPr sz="2800" b="1">
                  <a:solidFill>
                    <a:srgbClr val="FFFFFF"/>
                  </a:solidFill>
                  <a:latin typeface="Calibri"/>
                  <a:ea typeface="Calibri"/>
                  <a:cs typeface="Calibri"/>
                  <a:sym typeface="Calibri"/>
                </a:defRPr>
              </a:lvl1pPr>
            </a:lstStyle>
            <a:p>
              <a:pPr algn="ctr"/>
              <a:r>
                <a:rPr lang="en-US" sz="3600" dirty="0"/>
                <a:t>Venous</a:t>
              </a:r>
              <a:br>
                <a:rPr lang="en-US" sz="3600" dirty="0"/>
              </a:br>
              <a:r>
                <a:rPr lang="en-US" sz="3600" dirty="0"/>
                <a:t>Disease</a:t>
              </a:r>
              <a:endParaRPr sz="3600" dirty="0"/>
            </a:p>
          </p:txBody>
        </p:sp>
      </p:grpSp>
      <p:sp>
        <p:nvSpPr>
          <p:cNvPr id="198" name="Down Arrow 14"/>
          <p:cNvSpPr/>
          <p:nvPr/>
        </p:nvSpPr>
        <p:spPr>
          <a:xfrm>
            <a:off x="2125093" y="3311921"/>
            <a:ext cx="295534" cy="773695"/>
          </a:xfrm>
          <a:custGeom>
            <a:avLst/>
            <a:gdLst/>
            <a:ahLst/>
            <a:cxnLst>
              <a:cxn ang="0">
                <a:pos x="wd2" y="hd2"/>
              </a:cxn>
              <a:cxn ang="5400000">
                <a:pos x="wd2" y="hd2"/>
              </a:cxn>
              <a:cxn ang="10800000">
                <a:pos x="wd2" y="hd2"/>
              </a:cxn>
              <a:cxn ang="16200000">
                <a:pos x="wd2" y="hd2"/>
              </a:cxn>
            </a:cxnLst>
            <a:rect l="0" t="0" r="r" b="b"/>
            <a:pathLst>
              <a:path w="21600" h="21600" extrusionOk="0">
                <a:moveTo>
                  <a:pt x="0" y="15860"/>
                </a:moveTo>
                <a:lnTo>
                  <a:pt x="5400" y="15860"/>
                </a:lnTo>
                <a:lnTo>
                  <a:pt x="5400" y="0"/>
                </a:lnTo>
                <a:lnTo>
                  <a:pt x="16200" y="0"/>
                </a:lnTo>
                <a:lnTo>
                  <a:pt x="16200" y="15860"/>
                </a:lnTo>
                <a:lnTo>
                  <a:pt x="21600" y="15860"/>
                </a:lnTo>
                <a:lnTo>
                  <a:pt x="10800" y="21600"/>
                </a:lnTo>
                <a:close/>
              </a:path>
            </a:pathLst>
          </a:custGeom>
          <a:solidFill>
            <a:srgbClr val="000000"/>
          </a:solidFill>
          <a:ln w="25400">
            <a:solidFill>
              <a:srgbClr val="000000"/>
            </a:solidFill>
          </a:ln>
        </p:spPr>
        <p:txBody>
          <a:bodyPr lIns="32145" tIns="32146" rIns="32145" bIns="32146" anchor="ctr"/>
          <a:lstStyle/>
          <a:p>
            <a:pPr defTabSz="642915">
              <a:defRPr sz="1800">
                <a:solidFill>
                  <a:srgbClr val="FFFFFF"/>
                </a:solidFill>
                <a:latin typeface="Calibri"/>
                <a:ea typeface="Calibri"/>
                <a:cs typeface="Calibri"/>
                <a:sym typeface="Calibri"/>
              </a:defRPr>
            </a:pPr>
            <a:endParaRPr/>
          </a:p>
        </p:txBody>
      </p:sp>
      <p:sp>
        <p:nvSpPr>
          <p:cNvPr id="199" name="Down Arrow 15"/>
          <p:cNvSpPr/>
          <p:nvPr/>
        </p:nvSpPr>
        <p:spPr>
          <a:xfrm>
            <a:off x="5951424" y="3311921"/>
            <a:ext cx="305468" cy="773695"/>
          </a:xfrm>
          <a:custGeom>
            <a:avLst/>
            <a:gdLst/>
            <a:ahLst/>
            <a:cxnLst>
              <a:cxn ang="0">
                <a:pos x="wd2" y="hd2"/>
              </a:cxn>
              <a:cxn ang="5400000">
                <a:pos x="wd2" y="hd2"/>
              </a:cxn>
              <a:cxn ang="10800000">
                <a:pos x="wd2" y="hd2"/>
              </a:cxn>
              <a:cxn ang="16200000">
                <a:pos x="wd2" y="hd2"/>
              </a:cxn>
            </a:cxnLst>
            <a:rect l="0" t="0" r="r" b="b"/>
            <a:pathLst>
              <a:path w="21600" h="21600" extrusionOk="0">
                <a:moveTo>
                  <a:pt x="0" y="15860"/>
                </a:moveTo>
                <a:lnTo>
                  <a:pt x="5400" y="15860"/>
                </a:lnTo>
                <a:lnTo>
                  <a:pt x="5400" y="0"/>
                </a:lnTo>
                <a:lnTo>
                  <a:pt x="16200" y="0"/>
                </a:lnTo>
                <a:lnTo>
                  <a:pt x="16200" y="15860"/>
                </a:lnTo>
                <a:lnTo>
                  <a:pt x="21600" y="15860"/>
                </a:lnTo>
                <a:lnTo>
                  <a:pt x="10800" y="21600"/>
                </a:lnTo>
                <a:close/>
              </a:path>
            </a:pathLst>
          </a:custGeom>
          <a:solidFill>
            <a:srgbClr val="000000"/>
          </a:solidFill>
          <a:ln w="25400">
            <a:solidFill>
              <a:srgbClr val="000000"/>
            </a:solidFill>
          </a:ln>
        </p:spPr>
        <p:txBody>
          <a:bodyPr lIns="32145" tIns="32146" rIns="32145" bIns="32146" anchor="ctr"/>
          <a:lstStyle/>
          <a:p>
            <a:pPr defTabSz="642915">
              <a:defRPr sz="1800">
                <a:solidFill>
                  <a:srgbClr val="FFFFFF"/>
                </a:solidFill>
                <a:latin typeface="Calibri"/>
                <a:ea typeface="Calibri"/>
                <a:cs typeface="Calibri"/>
                <a:sym typeface="Calibri"/>
              </a:defRPr>
            </a:pPr>
            <a:endParaRPr/>
          </a:p>
        </p:txBody>
      </p:sp>
      <p:sp>
        <p:nvSpPr>
          <p:cNvPr id="200" name="Rectangle 18"/>
          <p:cNvSpPr/>
          <p:nvPr/>
        </p:nvSpPr>
        <p:spPr>
          <a:xfrm>
            <a:off x="228600" y="4085616"/>
            <a:ext cx="3810000" cy="1726913"/>
          </a:xfrm>
          <a:prstGeom prst="rect">
            <a:avLst/>
          </a:prstGeom>
          <a:solidFill>
            <a:srgbClr val="FFFFFF"/>
          </a:solidFill>
          <a:ln w="254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145" tIns="32146" rIns="32145" bIns="32146">
            <a:spAutoFit/>
          </a:bodyPr>
          <a:lstStyle>
            <a:lvl1pPr indent="64007" algn="l" defTabSz="914400">
              <a:defRPr sz="4000" b="1">
                <a:solidFill>
                  <a:srgbClr val="000000"/>
                </a:solidFill>
                <a:latin typeface="Calibri"/>
                <a:ea typeface="Calibri"/>
                <a:cs typeface="Calibri"/>
                <a:sym typeface="Calibri"/>
              </a:defRPr>
            </a:lvl1pPr>
          </a:lstStyle>
          <a:p>
            <a:r>
              <a:rPr lang="en-US" sz="3600" dirty="0"/>
              <a:t>1- </a:t>
            </a:r>
            <a:r>
              <a:rPr lang="en-GB" sz="3600" dirty="0"/>
              <a:t>Embolism 	</a:t>
            </a:r>
            <a:br>
              <a:rPr lang="en-US" sz="3600" dirty="0"/>
            </a:br>
            <a:r>
              <a:rPr lang="en-US" sz="3600" dirty="0"/>
              <a:t>2- Trauma</a:t>
            </a:r>
            <a:br>
              <a:rPr lang="en-US" sz="3600" dirty="0"/>
            </a:br>
            <a:r>
              <a:rPr lang="en-US" sz="3600" dirty="0"/>
              <a:t>3- Atherosclerosis</a:t>
            </a:r>
          </a:p>
        </p:txBody>
      </p:sp>
      <p:sp>
        <p:nvSpPr>
          <p:cNvPr id="201" name="Rectangle 20"/>
          <p:cNvSpPr/>
          <p:nvPr/>
        </p:nvSpPr>
        <p:spPr>
          <a:xfrm>
            <a:off x="4569166" y="4078689"/>
            <a:ext cx="4574834" cy="2219356"/>
          </a:xfrm>
          <a:prstGeom prst="rect">
            <a:avLst/>
          </a:prstGeom>
          <a:solidFill>
            <a:srgbClr val="FFFFFF"/>
          </a:solidFill>
          <a:ln w="254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145" tIns="32146" rIns="32145" bIns="32146">
            <a:spAutoFit/>
          </a:bodyPr>
          <a:lstStyle/>
          <a:p>
            <a:r>
              <a:rPr lang="en-US" sz="2800" b="1" dirty="0"/>
              <a:t>1- Deep Venous Thrombosis (DVT)</a:t>
            </a:r>
            <a:r>
              <a:rPr lang="ar-JO" sz="2800" b="1" dirty="0"/>
              <a:t> </a:t>
            </a:r>
            <a:r>
              <a:rPr lang="ar-JO" sz="2800" dirty="0"/>
              <a:t>تجلط دموي</a:t>
            </a:r>
            <a:endParaRPr lang="en-US" sz="2800" b="1" dirty="0"/>
          </a:p>
          <a:p>
            <a:r>
              <a:rPr lang="en-US" sz="2800" b="1" dirty="0"/>
              <a:t>2- Superficial Thrombophlebitis </a:t>
            </a:r>
          </a:p>
          <a:p>
            <a:r>
              <a:rPr lang="en-US" sz="2800" b="1" dirty="0"/>
              <a:t>3- Varicose Vein</a:t>
            </a:r>
            <a:r>
              <a:rPr lang="ar-JO" sz="2800" b="1" dirty="0"/>
              <a:t> الدوالي </a:t>
            </a:r>
            <a:endParaRPr lang="en-US" sz="2800" b="1" dirty="0"/>
          </a:p>
        </p:txBody>
      </p:sp>
    </p:spTree>
    <p:extLst>
      <p:ext uri="{BB962C8B-B14F-4D97-AF65-F5344CB8AC3E}">
        <p14:creationId xmlns:p14="http://schemas.microsoft.com/office/powerpoint/2010/main" val="747505369"/>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051" t="16382" r="30148" b="36837"/>
          <a:stretch/>
        </p:blipFill>
        <p:spPr bwMode="auto">
          <a:xfrm>
            <a:off x="0" y="152400"/>
            <a:ext cx="9026236"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40308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728353"/>
            <a:ext cx="8229600" cy="1143000"/>
          </a:xfrm>
        </p:spPr>
        <p:txBody>
          <a:bodyPr>
            <a:normAutofit fontScale="90000"/>
          </a:bodyPr>
          <a:lstStyle/>
          <a:p>
            <a:r>
              <a:rPr lang="en-US" sz="4800" b="1" dirty="0"/>
              <a:t>Venous </a:t>
            </a:r>
            <a:br>
              <a:rPr lang="en-US" sz="4800" b="1" dirty="0"/>
            </a:br>
            <a:r>
              <a:rPr lang="en-US" sz="4800" b="1" dirty="0"/>
              <a:t>Ulceration</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1728353"/>
            <a:ext cx="3276601" cy="457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733800" y="3124200"/>
            <a:ext cx="5181600" cy="3046988"/>
          </a:xfrm>
          <a:prstGeom prst="rect">
            <a:avLst/>
          </a:prstGeom>
        </p:spPr>
        <p:txBody>
          <a:bodyPr wrap="square">
            <a:spAutoFit/>
          </a:bodyPr>
          <a:lstStyle/>
          <a:p>
            <a:pPr marL="342900" indent="-342900">
              <a:buFont typeface="Arial" pitchFamily="34" charset="0"/>
              <a:buChar char="•"/>
            </a:pPr>
            <a:r>
              <a:rPr lang="en-US" sz="2400" b="1" dirty="0"/>
              <a:t>Chronic venous ulceration usually affects the medial aspect</a:t>
            </a:r>
            <a:r>
              <a:rPr lang="en-US" sz="2400" dirty="0"/>
              <a:t>, is shallow; is pink (granulation tissue) or yellow/ green (slough); has an irregular margin; and is always associated with other skin changes of chronic venous insufficiency (varicose eczema, </a:t>
            </a:r>
            <a:r>
              <a:rPr lang="en-US" sz="2400" dirty="0" err="1"/>
              <a:t>lipodermatosclerosis</a:t>
            </a:r>
            <a:r>
              <a:rPr lang="en-US" sz="2400" dirty="0"/>
              <a:t>)</a:t>
            </a:r>
          </a:p>
        </p:txBody>
      </p:sp>
    </p:spTree>
    <p:extLst>
      <p:ext uri="{BB962C8B-B14F-4D97-AF65-F5344CB8AC3E}">
        <p14:creationId xmlns:p14="http://schemas.microsoft.com/office/powerpoint/2010/main" val="29138384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9" name="Rectangle 3"/>
          <p:cNvGrpSpPr/>
          <p:nvPr/>
        </p:nvGrpSpPr>
        <p:grpSpPr>
          <a:xfrm>
            <a:off x="2209800" y="1692888"/>
            <a:ext cx="4573772" cy="1271363"/>
            <a:chOff x="0" y="0"/>
            <a:chExt cx="5857196" cy="1519723"/>
          </a:xfrm>
        </p:grpSpPr>
        <p:sp>
          <p:nvSpPr>
            <p:cNvPr id="187" name="Rectangle"/>
            <p:cNvSpPr/>
            <p:nvPr/>
          </p:nvSpPr>
          <p:spPr>
            <a:xfrm>
              <a:off x="-1" y="0"/>
              <a:ext cx="5857198" cy="1519724"/>
            </a:xfrm>
            <a:prstGeom prst="rect">
              <a:avLst/>
            </a:prstGeom>
            <a:solidFill>
              <a:srgbClr val="4F81BD"/>
            </a:solidFill>
            <a:ln w="25400" cap="flat">
              <a:solidFill>
                <a:srgbClr val="3A5E8A"/>
              </a:solidFill>
              <a:prstDash val="solid"/>
              <a:round/>
            </a:ln>
            <a:effectLst/>
          </p:spPr>
          <p:txBody>
            <a:bodyPr wrap="square" lIns="45719" tIns="45719" rIns="45719" bIns="45719" numCol="1" anchor="ctr">
              <a:noAutofit/>
            </a:bodyPr>
            <a:lstStyle/>
            <a:p>
              <a:pPr defTabSz="642915">
                <a:defRPr sz="3600" b="1">
                  <a:ln w="18000">
                    <a:solidFill>
                      <a:srgbClr val="D73A36"/>
                    </a:solidFill>
                  </a:ln>
                  <a:solidFill>
                    <a:srgbClr val="FFFFFF"/>
                  </a:solidFill>
                  <a:effectLst>
                    <a:outerShdw blurRad="25400" dist="23000" dir="7020000" rotWithShape="0">
                      <a:srgbClr val="000000">
                        <a:alpha val="50000"/>
                      </a:srgbClr>
                    </a:outerShdw>
                  </a:effectLst>
                  <a:latin typeface="Calibri"/>
                  <a:ea typeface="Calibri"/>
                  <a:cs typeface="Calibri"/>
                  <a:sym typeface="Calibri"/>
                </a:defRPr>
              </a:pPr>
              <a:endParaRPr/>
            </a:p>
          </p:txBody>
        </p:sp>
        <p:sp>
          <p:nvSpPr>
            <p:cNvPr id="188" name="Vascular Changes"/>
            <p:cNvSpPr txBox="1"/>
            <p:nvPr/>
          </p:nvSpPr>
          <p:spPr>
            <a:xfrm>
              <a:off x="-1" y="305180"/>
              <a:ext cx="5857198" cy="90936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3600" b="1">
                  <a:solidFill>
                    <a:srgbClr val="FFFFFF"/>
                  </a:solidFill>
                  <a:latin typeface="Calibri"/>
                  <a:ea typeface="Calibri"/>
                  <a:cs typeface="Calibri"/>
                  <a:sym typeface="Calibri"/>
                </a:defRPr>
              </a:lvl1pPr>
            </a:lstStyle>
            <a:p>
              <a:pPr algn="ctr"/>
              <a:r>
                <a:rPr lang="en-US" sz="5400" dirty="0">
                  <a:solidFill>
                    <a:schemeClr val="bg1"/>
                  </a:solidFill>
                </a:rPr>
                <a:t>DVT could be in </a:t>
              </a:r>
              <a:endParaRPr sz="4800" dirty="0">
                <a:solidFill>
                  <a:schemeClr val="bg1"/>
                </a:solidFill>
              </a:endParaRPr>
            </a:p>
          </p:txBody>
        </p:sp>
      </p:grpSp>
      <p:sp>
        <p:nvSpPr>
          <p:cNvPr id="190" name="Straight Arrow Connector 4"/>
          <p:cNvSpPr/>
          <p:nvPr/>
        </p:nvSpPr>
        <p:spPr>
          <a:xfrm>
            <a:off x="2573360" y="3007666"/>
            <a:ext cx="1" cy="600820"/>
          </a:xfrm>
          <a:prstGeom prst="line">
            <a:avLst/>
          </a:prstGeom>
          <a:ln w="38100">
            <a:solidFill>
              <a:srgbClr val="4F81BD"/>
            </a:solidFill>
            <a:tailEnd type="triangle"/>
          </a:ln>
          <a:effectLst>
            <a:outerShdw blurRad="38100" dist="23000" dir="5400000" rotWithShape="0">
              <a:srgbClr val="000000">
                <a:alpha val="35000"/>
              </a:srgbClr>
            </a:outerShdw>
          </a:effectLst>
        </p:spPr>
        <p:txBody>
          <a:bodyPr lIns="32145" tIns="32146" rIns="32145" bIns="32146"/>
          <a:lstStyle/>
          <a:p>
            <a:pPr defTabSz="642915">
              <a:defRPr sz="1800">
                <a:solidFill>
                  <a:srgbClr val="000000"/>
                </a:solidFill>
                <a:latin typeface="Calibri"/>
                <a:ea typeface="Calibri"/>
                <a:cs typeface="Calibri"/>
                <a:sym typeface="Calibri"/>
              </a:defRPr>
            </a:pPr>
            <a:endParaRPr/>
          </a:p>
        </p:txBody>
      </p:sp>
      <p:sp>
        <p:nvSpPr>
          <p:cNvPr id="191" name="Straight Arrow Connector 10"/>
          <p:cNvSpPr/>
          <p:nvPr/>
        </p:nvSpPr>
        <p:spPr>
          <a:xfrm>
            <a:off x="5943601" y="2957947"/>
            <a:ext cx="1" cy="601425"/>
          </a:xfrm>
          <a:prstGeom prst="line">
            <a:avLst/>
          </a:prstGeom>
          <a:ln w="38100">
            <a:solidFill>
              <a:srgbClr val="4F81BD"/>
            </a:solidFill>
            <a:tailEnd type="triangle"/>
          </a:ln>
          <a:effectLst>
            <a:outerShdw blurRad="38100" dist="23000" dir="5400000" rotWithShape="0">
              <a:srgbClr val="000000">
                <a:alpha val="35000"/>
              </a:srgbClr>
            </a:outerShdw>
          </a:effectLst>
        </p:spPr>
        <p:txBody>
          <a:bodyPr lIns="32145" tIns="32146" rIns="32145" bIns="32146"/>
          <a:lstStyle/>
          <a:p>
            <a:pPr defTabSz="642915">
              <a:defRPr sz="1800">
                <a:solidFill>
                  <a:srgbClr val="000000"/>
                </a:solidFill>
                <a:latin typeface="Calibri"/>
                <a:ea typeface="Calibri"/>
                <a:cs typeface="Calibri"/>
                <a:sym typeface="Calibri"/>
              </a:defRPr>
            </a:pPr>
            <a:endParaRPr/>
          </a:p>
        </p:txBody>
      </p:sp>
      <p:grpSp>
        <p:nvGrpSpPr>
          <p:cNvPr id="194" name="Rectangle 7"/>
          <p:cNvGrpSpPr/>
          <p:nvPr/>
        </p:nvGrpSpPr>
        <p:grpSpPr>
          <a:xfrm>
            <a:off x="1340382" y="3657600"/>
            <a:ext cx="2465954" cy="1187099"/>
            <a:chOff x="0" y="0"/>
            <a:chExt cx="3507134" cy="1688318"/>
          </a:xfrm>
        </p:grpSpPr>
        <p:sp>
          <p:nvSpPr>
            <p:cNvPr id="192" name="Rectangle"/>
            <p:cNvSpPr/>
            <p:nvPr/>
          </p:nvSpPr>
          <p:spPr>
            <a:xfrm>
              <a:off x="0" y="36121"/>
              <a:ext cx="3507135" cy="1616076"/>
            </a:xfrm>
            <a:prstGeom prst="rect">
              <a:avLst/>
            </a:prstGeom>
            <a:solidFill>
              <a:srgbClr val="4F81BD"/>
            </a:solidFill>
            <a:ln w="25400" cap="flat">
              <a:solidFill>
                <a:srgbClr val="3A5E8A"/>
              </a:solidFill>
              <a:prstDash val="solid"/>
              <a:round/>
            </a:ln>
            <a:effectLst/>
          </p:spPr>
          <p:txBody>
            <a:bodyPr wrap="square" lIns="45719" tIns="45719" rIns="45719" bIns="45719" numCol="1" anchor="ctr">
              <a:noAutofit/>
            </a:bodyPr>
            <a:lstStyle/>
            <a:p>
              <a:pPr defTabSz="642915">
                <a:defRPr sz="3200" b="1">
                  <a:solidFill>
                    <a:srgbClr val="FFFFFF"/>
                  </a:solidFill>
                  <a:latin typeface="Calibri"/>
                  <a:ea typeface="Calibri"/>
                  <a:cs typeface="Calibri"/>
                  <a:sym typeface="Calibri"/>
                </a:defRPr>
              </a:pPr>
              <a:endParaRPr/>
            </a:p>
          </p:txBody>
        </p:sp>
        <p:sp>
          <p:nvSpPr>
            <p:cNvPr id="193" name="Vasodilation after initial vasoconstriction"/>
            <p:cNvSpPr txBox="1"/>
            <p:nvPr/>
          </p:nvSpPr>
          <p:spPr>
            <a:xfrm>
              <a:off x="0" y="0"/>
              <a:ext cx="3507135" cy="16883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914400">
                <a:defRPr sz="3200" b="1">
                  <a:solidFill>
                    <a:srgbClr val="FFFFFF"/>
                  </a:solidFill>
                  <a:latin typeface="Calibri"/>
                  <a:ea typeface="Calibri"/>
                  <a:cs typeface="Calibri"/>
                  <a:sym typeface="Calibri"/>
                </a:defRPr>
              </a:lvl1pPr>
            </a:lstStyle>
            <a:p>
              <a:pPr algn="ctr"/>
              <a:r>
                <a:rPr lang="en-US" dirty="0"/>
                <a:t>Legs </a:t>
              </a:r>
              <a:endParaRPr dirty="0"/>
            </a:p>
          </p:txBody>
        </p:sp>
      </p:grpSp>
      <p:grpSp>
        <p:nvGrpSpPr>
          <p:cNvPr id="197" name="Rectangle 12"/>
          <p:cNvGrpSpPr/>
          <p:nvPr/>
        </p:nvGrpSpPr>
        <p:grpSpPr>
          <a:xfrm>
            <a:off x="4724400" y="3657600"/>
            <a:ext cx="3308442" cy="1152573"/>
            <a:chOff x="-19728" y="-1"/>
            <a:chExt cx="4710847" cy="1591768"/>
          </a:xfrm>
        </p:grpSpPr>
        <p:sp>
          <p:nvSpPr>
            <p:cNvPr id="195" name="Rectangle"/>
            <p:cNvSpPr/>
            <p:nvPr/>
          </p:nvSpPr>
          <p:spPr>
            <a:xfrm>
              <a:off x="0" y="-1"/>
              <a:ext cx="4691119" cy="1591768"/>
            </a:xfrm>
            <a:prstGeom prst="rect">
              <a:avLst/>
            </a:prstGeom>
            <a:solidFill>
              <a:srgbClr val="4F81BD"/>
            </a:solidFill>
            <a:ln w="25400" cap="flat">
              <a:solidFill>
                <a:srgbClr val="3A5E8A"/>
              </a:solidFill>
              <a:prstDash val="solid"/>
              <a:round/>
            </a:ln>
            <a:effectLst/>
          </p:spPr>
          <p:txBody>
            <a:bodyPr wrap="square" lIns="45719" tIns="45719" rIns="45719" bIns="45719" numCol="1" anchor="ctr">
              <a:noAutofit/>
            </a:bodyPr>
            <a:lstStyle/>
            <a:p>
              <a:pPr defTabSz="642915">
                <a:defRPr sz="2800">
                  <a:solidFill>
                    <a:srgbClr val="FFFFFF"/>
                  </a:solidFill>
                  <a:latin typeface="Calibri"/>
                  <a:ea typeface="Calibri"/>
                  <a:cs typeface="Calibri"/>
                  <a:sym typeface="Calibri"/>
                </a:defRPr>
              </a:pPr>
              <a:endParaRPr/>
            </a:p>
          </p:txBody>
        </p:sp>
        <p:sp>
          <p:nvSpPr>
            <p:cNvPr id="196" name="Wound hypoxia and release of wound growth factors"/>
            <p:cNvSpPr txBox="1"/>
            <p:nvPr/>
          </p:nvSpPr>
          <p:spPr>
            <a:xfrm>
              <a:off x="-19728" y="276683"/>
              <a:ext cx="4691119" cy="1038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indent="82296" defTabSz="914400">
                <a:defRPr sz="2800" b="1">
                  <a:solidFill>
                    <a:srgbClr val="FFFFFF"/>
                  </a:solidFill>
                  <a:latin typeface="Calibri"/>
                  <a:ea typeface="Calibri"/>
                  <a:cs typeface="Calibri"/>
                  <a:sym typeface="Calibri"/>
                </a:defRPr>
              </a:lvl1pPr>
            </a:lstStyle>
            <a:p>
              <a:pPr algn="ctr"/>
              <a:r>
                <a:rPr lang="en-US" sz="3600" dirty="0"/>
                <a:t>Arms</a:t>
              </a:r>
              <a:endParaRPr sz="3600" dirty="0"/>
            </a:p>
          </p:txBody>
        </p:sp>
      </p:grpSp>
      <p:sp>
        <p:nvSpPr>
          <p:cNvPr id="13" name="Title 1"/>
          <p:cNvSpPr>
            <a:spLocks noGrp="1"/>
          </p:cNvSpPr>
          <p:nvPr>
            <p:ph type="title"/>
          </p:nvPr>
        </p:nvSpPr>
        <p:spPr>
          <a:xfrm>
            <a:off x="457200" y="274638"/>
            <a:ext cx="8229600" cy="1143000"/>
          </a:xfrm>
        </p:spPr>
        <p:txBody>
          <a:bodyPr/>
          <a:lstStyle/>
          <a:p>
            <a:pPr algn="l"/>
            <a:endParaRPr lang="en-US" b="1" dirty="0"/>
          </a:p>
        </p:txBody>
      </p:sp>
    </p:spTree>
    <p:extLst>
      <p:ext uri="{BB962C8B-B14F-4D97-AF65-F5344CB8AC3E}">
        <p14:creationId xmlns:p14="http://schemas.microsoft.com/office/powerpoint/2010/main" val="2884606186"/>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Deep Venous Thrombosis (DVT)</a:t>
            </a:r>
            <a:br>
              <a:rPr lang="en-US" b="1" dirty="0"/>
            </a:br>
            <a:r>
              <a:rPr lang="en-US" b="1" dirty="0"/>
              <a:t>in Legs</a:t>
            </a:r>
          </a:p>
        </p:txBody>
      </p:sp>
      <p:sp>
        <p:nvSpPr>
          <p:cNvPr id="3" name="Content Placeholder 2"/>
          <p:cNvSpPr>
            <a:spLocks noGrp="1"/>
          </p:cNvSpPr>
          <p:nvPr>
            <p:ph idx="1"/>
          </p:nvPr>
        </p:nvSpPr>
        <p:spPr>
          <a:xfrm>
            <a:off x="228600" y="1447800"/>
            <a:ext cx="8458200" cy="4678363"/>
          </a:xfrm>
        </p:spPr>
        <p:txBody>
          <a:bodyPr>
            <a:normAutofit/>
          </a:bodyPr>
          <a:lstStyle/>
          <a:p>
            <a:r>
              <a:rPr lang="en-US" dirty="0"/>
              <a:t>The clinical features of DVT depend upon its site, extent and whether it is occlusive or not </a:t>
            </a:r>
          </a:p>
          <a:p>
            <a:r>
              <a:rPr lang="en-US" dirty="0"/>
              <a:t>The so-called ‘</a:t>
            </a:r>
            <a:r>
              <a:rPr lang="en-US" b="1" dirty="0"/>
              <a:t>classical</a:t>
            </a:r>
            <a:r>
              <a:rPr lang="en-US" dirty="0"/>
              <a:t>’ </a:t>
            </a:r>
            <a:r>
              <a:rPr lang="en-US" b="1" dirty="0"/>
              <a:t>features of DVT relate to well-established occlusive thrombus</a:t>
            </a:r>
            <a:r>
              <a:rPr lang="en-US" dirty="0"/>
              <a:t>. </a:t>
            </a:r>
          </a:p>
          <a:p>
            <a:r>
              <a:rPr lang="en-US" dirty="0"/>
              <a:t>Most patients who die </a:t>
            </a:r>
            <a:r>
              <a:rPr lang="en-US" b="1" dirty="0"/>
              <a:t>from pulmonary embolism have non-occlusive thrombosis and the leg is normal on clinical examination. </a:t>
            </a:r>
          </a:p>
        </p:txBody>
      </p:sp>
    </p:spTree>
    <p:extLst>
      <p:ext uri="{BB962C8B-B14F-4D97-AF65-F5344CB8AC3E}">
        <p14:creationId xmlns:p14="http://schemas.microsoft.com/office/powerpoint/2010/main" val="18347367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DVT</a:t>
            </a:r>
          </a:p>
        </p:txBody>
      </p:sp>
      <p:sp>
        <p:nvSpPr>
          <p:cNvPr id="3" name="Content Placeholder 2"/>
          <p:cNvSpPr>
            <a:spLocks noGrp="1"/>
          </p:cNvSpPr>
          <p:nvPr>
            <p:ph idx="1"/>
          </p:nvPr>
        </p:nvSpPr>
        <p:spPr>
          <a:xfrm>
            <a:off x="457200" y="1143000"/>
            <a:ext cx="8610600" cy="5715000"/>
          </a:xfrm>
        </p:spPr>
        <p:txBody>
          <a:bodyPr>
            <a:normAutofit/>
          </a:bodyPr>
          <a:lstStyle/>
          <a:p>
            <a:r>
              <a:rPr lang="en-US" b="1" dirty="0"/>
              <a:t>Non-occlusive </a:t>
            </a:r>
            <a:r>
              <a:rPr lang="en-US" dirty="0"/>
              <a:t>DVT poses the greatest threat of </a:t>
            </a:r>
            <a:r>
              <a:rPr lang="en-US" b="1" dirty="0"/>
              <a:t>pulmonary embolism </a:t>
            </a:r>
            <a:r>
              <a:rPr lang="en-US" dirty="0"/>
              <a:t>as the clot lies within a flowing stream of venous blood, is more likely to propagate and has not yet induced an inflammatory response in the vein wall to anchor it in place. </a:t>
            </a:r>
          </a:p>
          <a:p>
            <a:r>
              <a:rPr lang="en-US" dirty="0"/>
              <a:t>Perform an urgent duplex Doppler ultrasound scan of the leg in any patient with a suspected DVT</a:t>
            </a:r>
          </a:p>
        </p:txBody>
      </p:sp>
    </p:spTree>
    <p:extLst>
      <p:ext uri="{BB962C8B-B14F-4D97-AF65-F5344CB8AC3E}">
        <p14:creationId xmlns:p14="http://schemas.microsoft.com/office/powerpoint/2010/main" val="31802828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DVT in Arms</a:t>
            </a:r>
          </a:p>
        </p:txBody>
      </p:sp>
      <p:sp>
        <p:nvSpPr>
          <p:cNvPr id="3" name="Content Placeholder 2"/>
          <p:cNvSpPr>
            <a:spLocks noGrp="1"/>
          </p:cNvSpPr>
          <p:nvPr>
            <p:ph idx="1"/>
          </p:nvPr>
        </p:nvSpPr>
        <p:spPr>
          <a:xfrm>
            <a:off x="304800" y="1600200"/>
            <a:ext cx="8382000" cy="4876800"/>
          </a:xfrm>
        </p:spPr>
        <p:txBody>
          <a:bodyPr>
            <a:normAutofit/>
          </a:bodyPr>
          <a:lstStyle/>
          <a:p>
            <a:r>
              <a:rPr lang="en-US" b="1" i="1" dirty="0"/>
              <a:t>Axillary </a:t>
            </a:r>
            <a:r>
              <a:rPr lang="en-US" b="1" i="1" dirty="0" err="1"/>
              <a:t>subclavian</a:t>
            </a:r>
            <a:r>
              <a:rPr lang="en-US" b="1" i="1" dirty="0"/>
              <a:t> vein thrombosis can occur as a result of repetitive trauma at the thoracic outlet due to vigorous, repetitive exercise. </a:t>
            </a:r>
            <a:r>
              <a:rPr lang="en-US" dirty="0"/>
              <a:t>Upper limb DVT may also complicate indwelling </a:t>
            </a:r>
            <a:r>
              <a:rPr lang="en-US" dirty="0" err="1"/>
              <a:t>subclavian</a:t>
            </a:r>
            <a:r>
              <a:rPr lang="en-US" dirty="0"/>
              <a:t>/jugular venous catheters.</a:t>
            </a:r>
          </a:p>
          <a:p>
            <a:r>
              <a:rPr lang="en-US" dirty="0"/>
              <a:t>Symptoms include arm swelling and discomfort, often exacerbated by activity, especially when holding the arm overhead.</a:t>
            </a:r>
          </a:p>
        </p:txBody>
      </p:sp>
    </p:spTree>
    <p:extLst>
      <p:ext uri="{BB962C8B-B14F-4D97-AF65-F5344CB8AC3E}">
        <p14:creationId xmlns:p14="http://schemas.microsoft.com/office/powerpoint/2010/main" val="10423210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412" t="30018" r="51125" b="16194"/>
          <a:stretch/>
        </p:blipFill>
        <p:spPr bwMode="auto">
          <a:xfrm>
            <a:off x="381000" y="457200"/>
            <a:ext cx="3276600" cy="5674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191000" y="3124200"/>
            <a:ext cx="4391972" cy="1077218"/>
          </a:xfrm>
          <a:prstGeom prst="rect">
            <a:avLst/>
          </a:prstGeom>
        </p:spPr>
        <p:txBody>
          <a:bodyPr wrap="none">
            <a:spAutoFit/>
          </a:bodyPr>
          <a:lstStyle/>
          <a:p>
            <a:r>
              <a:rPr lang="en-US" sz="3200" b="1" dirty="0"/>
              <a:t>Axillary vein thrombosis </a:t>
            </a:r>
            <a:br>
              <a:rPr lang="en-US" sz="3200" b="1" dirty="0"/>
            </a:br>
            <a:r>
              <a:rPr lang="en-US" sz="3200" b="1" dirty="0"/>
              <a:t>due to Trauma </a:t>
            </a:r>
          </a:p>
        </p:txBody>
      </p:sp>
      <p:sp>
        <p:nvSpPr>
          <p:cNvPr id="3" name="Rectangle 2"/>
          <p:cNvSpPr/>
          <p:nvPr/>
        </p:nvSpPr>
        <p:spPr>
          <a:xfrm>
            <a:off x="3983263" y="4407102"/>
            <a:ext cx="4572000" cy="1938992"/>
          </a:xfrm>
          <a:prstGeom prst="rect">
            <a:avLst/>
          </a:prstGeom>
        </p:spPr>
        <p:txBody>
          <a:bodyPr>
            <a:spAutoFit/>
          </a:bodyPr>
          <a:lstStyle/>
          <a:p>
            <a:pPr marL="342900" indent="-342900">
              <a:buFont typeface="Arial" pitchFamily="34" charset="0"/>
              <a:buChar char="•"/>
            </a:pPr>
            <a:r>
              <a:rPr lang="en-US" sz="2000" b="1" i="1" dirty="0"/>
              <a:t>The arm is swollen and the skin is cyanosed and mottled, especially when dependent. Look for superficial distended veins (acting as collaterals) in the upper arm, over the shoulder region and on the anterior chest wall</a:t>
            </a:r>
          </a:p>
        </p:txBody>
      </p:sp>
    </p:spTree>
    <p:extLst>
      <p:ext uri="{BB962C8B-B14F-4D97-AF65-F5344CB8AC3E}">
        <p14:creationId xmlns:p14="http://schemas.microsoft.com/office/powerpoint/2010/main" val="15772592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040" t="21307" r="50000" b="55966"/>
          <a:stretch/>
        </p:blipFill>
        <p:spPr bwMode="auto">
          <a:xfrm>
            <a:off x="865466" y="1143000"/>
            <a:ext cx="6784179"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60295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838" t="23295" r="50000" b="57576"/>
          <a:stretch/>
        </p:blipFill>
        <p:spPr bwMode="auto">
          <a:xfrm>
            <a:off x="1066800" y="1683325"/>
            <a:ext cx="6781800" cy="401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94509" y="685800"/>
            <a:ext cx="6490688" cy="584775"/>
          </a:xfrm>
          <a:prstGeom prst="rect">
            <a:avLst/>
          </a:prstGeom>
        </p:spPr>
        <p:txBody>
          <a:bodyPr wrap="none">
            <a:spAutoFit/>
          </a:bodyPr>
          <a:lstStyle/>
          <a:p>
            <a:r>
              <a:rPr lang="en-US" sz="3200" b="1" i="1" dirty="0"/>
              <a:t>Risk factors for deep vein thrombosis</a:t>
            </a:r>
            <a:endParaRPr lang="en-US" sz="3200" i="1" dirty="0"/>
          </a:p>
        </p:txBody>
      </p:sp>
    </p:spTree>
    <p:extLst>
      <p:ext uri="{BB962C8B-B14F-4D97-AF65-F5344CB8AC3E}">
        <p14:creationId xmlns:p14="http://schemas.microsoft.com/office/powerpoint/2010/main" val="34345245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a:t>
            </a:r>
            <a:r>
              <a:rPr lang="en-US" dirty="0" err="1"/>
              <a:t>Scienario</a:t>
            </a:r>
            <a:r>
              <a:rPr lang="en-US" dirty="0"/>
              <a:t> </a:t>
            </a:r>
          </a:p>
        </p:txBody>
      </p:sp>
      <p:sp>
        <p:nvSpPr>
          <p:cNvPr id="3" name="Content Placeholder 2"/>
          <p:cNvSpPr>
            <a:spLocks noGrp="1"/>
          </p:cNvSpPr>
          <p:nvPr>
            <p:ph idx="1"/>
          </p:nvPr>
        </p:nvSpPr>
        <p:spPr/>
        <p:txBody>
          <a:bodyPr/>
          <a:lstStyle/>
          <a:p>
            <a:r>
              <a:rPr lang="en-US" dirty="0"/>
              <a:t>A 40 Years old - Patient had Hip replacement 5 days ago.</a:t>
            </a:r>
          </a:p>
          <a:p>
            <a:r>
              <a:rPr lang="en-US" dirty="0" err="1"/>
              <a:t>Whats</a:t>
            </a:r>
            <a:r>
              <a:rPr lang="en-US" dirty="0"/>
              <a:t> your diagnosis?</a:t>
            </a:r>
          </a:p>
          <a:p>
            <a:r>
              <a:rPr lang="en-US" dirty="0"/>
              <a:t>Mention other </a:t>
            </a:r>
            <a:r>
              <a:rPr lang="en-US" dirty="0" err="1"/>
              <a:t>differntials</a:t>
            </a:r>
            <a:r>
              <a:rPr lang="en-US" dirty="0"/>
              <a:t> </a:t>
            </a:r>
          </a:p>
          <a:p>
            <a:r>
              <a:rPr lang="en-US" dirty="0"/>
              <a:t>What are the complications?</a:t>
            </a:r>
          </a:p>
        </p:txBody>
      </p:sp>
      <p:pic>
        <p:nvPicPr>
          <p:cNvPr id="13314" name="Picture 2" descr="Venous thrombosis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2438400"/>
            <a:ext cx="2641600" cy="4222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773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Risk Factors for PVD</a:t>
            </a:r>
            <a:endParaRPr lang="en-US" dirty="0"/>
          </a:p>
        </p:txBody>
      </p:sp>
      <p:sp>
        <p:nvSpPr>
          <p:cNvPr id="3" name="Content Placeholder 2"/>
          <p:cNvSpPr>
            <a:spLocks noGrp="1"/>
          </p:cNvSpPr>
          <p:nvPr>
            <p:ph idx="1"/>
          </p:nvPr>
        </p:nvSpPr>
        <p:spPr>
          <a:xfrm>
            <a:off x="304800" y="1600200"/>
            <a:ext cx="8382000" cy="4800600"/>
          </a:xfrm>
        </p:spPr>
        <p:txBody>
          <a:bodyPr/>
          <a:lstStyle/>
          <a:p>
            <a:r>
              <a:rPr lang="en-GB" dirty="0"/>
              <a:t>1- Hypertension</a:t>
            </a:r>
          </a:p>
          <a:p>
            <a:r>
              <a:rPr lang="en-GB" dirty="0"/>
              <a:t>2- DM</a:t>
            </a:r>
          </a:p>
          <a:p>
            <a:r>
              <a:rPr lang="en-GB" dirty="0"/>
              <a:t>3- Heart/Kidney Disease</a:t>
            </a:r>
          </a:p>
          <a:p>
            <a:r>
              <a:rPr lang="en-GB" dirty="0"/>
              <a:t>4- Obesity</a:t>
            </a:r>
          </a:p>
          <a:p>
            <a:r>
              <a:rPr lang="en-GB" dirty="0"/>
              <a:t>5- Smoking</a:t>
            </a:r>
          </a:p>
          <a:p>
            <a:r>
              <a:rPr lang="en-GB" dirty="0"/>
              <a:t>6- Unhealthy Lifestyle e.g. Lack of exercise  </a:t>
            </a:r>
            <a:endParaRPr lang="en-US" dirty="0"/>
          </a:p>
        </p:txBody>
      </p:sp>
      <p:pic>
        <p:nvPicPr>
          <p:cNvPr id="1026" name="Picture 2" descr="Risk factors in Childhood Cancer - Children's Canc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752600"/>
            <a:ext cx="3759868" cy="25717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 y="5857220"/>
            <a:ext cx="8534400" cy="523220"/>
          </a:xfrm>
          <a:prstGeom prst="rect">
            <a:avLst/>
          </a:prstGeom>
        </p:spPr>
        <p:txBody>
          <a:bodyPr wrap="square">
            <a:spAutoFit/>
          </a:bodyPr>
          <a:lstStyle/>
          <a:p>
            <a:r>
              <a:rPr lang="en-US" sz="2800" b="1" i="1" dirty="0"/>
              <a:t>*Modifying risk factors dramatically improves outcomes</a:t>
            </a:r>
          </a:p>
        </p:txBody>
      </p:sp>
    </p:spTree>
    <p:extLst>
      <p:ext uri="{BB962C8B-B14F-4D97-AF65-F5344CB8AC3E}">
        <p14:creationId xmlns:p14="http://schemas.microsoft.com/office/powerpoint/2010/main" val="4013109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a:t>What’``s</a:t>
            </a:r>
            <a:r>
              <a:rPr lang="en-US" dirty="0"/>
              <a:t> your diagnosis? </a:t>
            </a:r>
            <a:r>
              <a:rPr lang="en-US" sz="3600" b="1" dirty="0">
                <a:solidFill>
                  <a:srgbClr val="FF0000"/>
                </a:solidFill>
              </a:rPr>
              <a:t>DVT</a:t>
            </a:r>
            <a:endParaRPr lang="en-US" b="1" dirty="0">
              <a:solidFill>
                <a:srgbClr val="FF0000"/>
              </a:solidFill>
            </a:endParaRPr>
          </a:p>
          <a:p>
            <a:r>
              <a:rPr lang="en-US" dirty="0"/>
              <a:t>Mention other differentials? </a:t>
            </a:r>
            <a:r>
              <a:rPr lang="en-US" dirty="0">
                <a:solidFill>
                  <a:srgbClr val="FF0000"/>
                </a:solidFill>
              </a:rPr>
              <a:t>Cellulites/ chronic venous insufficiency. </a:t>
            </a:r>
          </a:p>
          <a:p>
            <a:r>
              <a:rPr lang="en-US" dirty="0"/>
              <a:t>What are the complications?</a:t>
            </a:r>
          </a:p>
          <a:p>
            <a:r>
              <a:rPr lang="en-US" b="1" dirty="0">
                <a:solidFill>
                  <a:srgbClr val="FF0000"/>
                </a:solidFill>
              </a:rPr>
              <a:t>Pulmonary embolism</a:t>
            </a:r>
          </a:p>
          <a:p>
            <a:r>
              <a:rPr lang="en-US" b="1" dirty="0">
                <a:solidFill>
                  <a:srgbClr val="FF0000"/>
                </a:solidFill>
              </a:rPr>
              <a:t>Ulcers</a:t>
            </a:r>
          </a:p>
          <a:p>
            <a:r>
              <a:rPr lang="en-US" b="1" dirty="0">
                <a:solidFill>
                  <a:srgbClr val="FF0000"/>
                </a:solidFill>
              </a:rPr>
              <a:t>Ischemia </a:t>
            </a:r>
          </a:p>
          <a:p>
            <a:endParaRPr lang="en-US" dirty="0"/>
          </a:p>
        </p:txBody>
      </p:sp>
    </p:spTree>
    <p:extLst>
      <p:ext uri="{BB962C8B-B14F-4D97-AF65-F5344CB8AC3E}">
        <p14:creationId xmlns:p14="http://schemas.microsoft.com/office/powerpoint/2010/main" val="38639251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6955" y="1752600"/>
            <a:ext cx="5800820" cy="144655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88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Thank YOU</a:t>
            </a:r>
          </a:p>
        </p:txBody>
      </p:sp>
    </p:spTree>
    <p:extLst>
      <p:ext uri="{BB962C8B-B14F-4D97-AF65-F5344CB8AC3E}">
        <p14:creationId xmlns:p14="http://schemas.microsoft.com/office/powerpoint/2010/main" val="20445983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00"/>
                </a:solidFill>
              </a:rPr>
              <a:t>Resources</a:t>
            </a:r>
          </a:p>
        </p:txBody>
      </p:sp>
      <p:sp>
        <p:nvSpPr>
          <p:cNvPr id="3" name="Content Placeholder 2"/>
          <p:cNvSpPr>
            <a:spLocks noGrp="1"/>
          </p:cNvSpPr>
          <p:nvPr>
            <p:ph idx="1"/>
          </p:nvPr>
        </p:nvSpPr>
        <p:spPr/>
        <p:txBody>
          <a:bodyPr/>
          <a:lstStyle/>
          <a:p>
            <a:r>
              <a:rPr lang="en-GB" dirty="0"/>
              <a:t>Macleod’s Clinical Examination – Graham Douglas, Fiona Nicol, Colin Robertson.</a:t>
            </a:r>
          </a:p>
          <a:p>
            <a:endParaRPr lang="en-GB" dirty="0"/>
          </a:p>
          <a:p>
            <a:endParaRPr lang="en-GB" dirty="0"/>
          </a:p>
          <a:p>
            <a:endParaRPr lang="en-GB" dirty="0"/>
          </a:p>
        </p:txBody>
      </p:sp>
    </p:spTree>
    <p:extLst>
      <p:ext uri="{BB962C8B-B14F-4D97-AF65-F5344CB8AC3E}">
        <p14:creationId xmlns:p14="http://schemas.microsoft.com/office/powerpoint/2010/main" val="866678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Symptoms </a:t>
            </a:r>
            <a:endParaRPr lang="en-US" b="1" dirty="0"/>
          </a:p>
        </p:txBody>
      </p:sp>
      <p:sp>
        <p:nvSpPr>
          <p:cNvPr id="3" name="Content Placeholder 2"/>
          <p:cNvSpPr>
            <a:spLocks noGrp="1"/>
          </p:cNvSpPr>
          <p:nvPr>
            <p:ph idx="1"/>
          </p:nvPr>
        </p:nvSpPr>
        <p:spPr/>
        <p:txBody>
          <a:bodyPr/>
          <a:lstStyle/>
          <a:p>
            <a:r>
              <a:rPr lang="en-GB" b="1" dirty="0"/>
              <a:t>PVD Symptoms depend on the affected artery</a:t>
            </a:r>
            <a:r>
              <a:rPr lang="en-GB" dirty="0"/>
              <a:t>.</a:t>
            </a:r>
            <a:br>
              <a:rPr lang="en-GB" dirty="0"/>
            </a:br>
            <a:r>
              <a:rPr lang="en-GB" dirty="0"/>
              <a:t>The lack of blood flow in the artery mostly causes </a:t>
            </a:r>
            <a:r>
              <a:rPr lang="en-GB" b="1" dirty="0"/>
              <a:t>pain</a:t>
            </a:r>
            <a:r>
              <a:rPr lang="en-GB" dirty="0"/>
              <a:t> in leg calves, thigh &amp; hips.</a:t>
            </a:r>
          </a:p>
        </p:txBody>
      </p:sp>
      <p:pic>
        <p:nvPicPr>
          <p:cNvPr id="2050" name="Picture 2" descr="Don't forget | Funny emoticons, Funny emoji, Smiley emoj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657600"/>
            <a:ext cx="2990850" cy="29511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86500" y="4123544"/>
            <a:ext cx="4676100"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SOCRATES</a:t>
            </a:r>
          </a:p>
        </p:txBody>
      </p:sp>
    </p:spTree>
    <p:extLst>
      <p:ext uri="{BB962C8B-B14F-4D97-AF65-F5344CB8AC3E}">
        <p14:creationId xmlns:p14="http://schemas.microsoft.com/office/powerpoint/2010/main" val="446543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Symptoms</a:t>
            </a:r>
            <a:endParaRPr lang="en-US" b="1" dirty="0"/>
          </a:p>
        </p:txBody>
      </p:sp>
      <p:sp>
        <p:nvSpPr>
          <p:cNvPr id="3" name="Content Placeholder 2"/>
          <p:cNvSpPr>
            <a:spLocks noGrp="1"/>
          </p:cNvSpPr>
          <p:nvPr>
            <p:ph idx="1"/>
          </p:nvPr>
        </p:nvSpPr>
        <p:spPr/>
        <p:txBody>
          <a:bodyPr/>
          <a:lstStyle/>
          <a:p>
            <a:r>
              <a:rPr lang="en-GB" dirty="0"/>
              <a:t>The </a:t>
            </a:r>
            <a:r>
              <a:rPr lang="en-GB" b="1" dirty="0">
                <a:solidFill>
                  <a:srgbClr val="FF0000"/>
                </a:solidFill>
              </a:rPr>
              <a:t>pain</a:t>
            </a:r>
            <a:r>
              <a:rPr lang="en-GB" dirty="0">
                <a:solidFill>
                  <a:srgbClr val="FF0000"/>
                </a:solidFill>
              </a:rPr>
              <a:t> </a:t>
            </a:r>
            <a:r>
              <a:rPr lang="en-GB" dirty="0"/>
              <a:t>generally starts, with exercise or regressive physical movements.</a:t>
            </a:r>
          </a:p>
          <a:p>
            <a:r>
              <a:rPr lang="en-GB" dirty="0">
                <a:solidFill>
                  <a:srgbClr val="FF0000"/>
                </a:solidFill>
              </a:rPr>
              <a:t>Sometimes pain also occurs when you are walking or climbing a stairs </a:t>
            </a:r>
          </a:p>
          <a:p>
            <a:endParaRPr lang="en-US" dirty="0"/>
          </a:p>
        </p:txBody>
      </p:sp>
      <p:pic>
        <p:nvPicPr>
          <p:cNvPr id="3074" name="Picture 2" descr="🥇 San Jose CA Leg Pain Treatment | Los Gatos Leg Injury Therapy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7995" y="3886200"/>
            <a:ext cx="623646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17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1524000"/>
            <a:ext cx="7543800" cy="2862322"/>
          </a:xfrm>
          <a:prstGeom prst="rect">
            <a:avLst/>
          </a:prstGeom>
          <a:noFill/>
        </p:spPr>
        <p:txBody>
          <a:bodyPr wrap="square" lIns="91440" tIns="45720" rIns="91440" bIns="45720">
            <a:spAutoFit/>
          </a:bodyPr>
          <a:lstStyle/>
          <a:p>
            <a:pPr algn="ctr"/>
            <a:r>
              <a:rPr lang="en-US" sz="6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rPr>
              <a:t>So, Chief complaint for PVD is Mostly?</a:t>
            </a:r>
            <a:br>
              <a:rPr lang="en-US" sz="6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rPr>
            </a:br>
            <a:r>
              <a:rPr lang="en-US" sz="6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rPr>
              <a:t>___________</a:t>
            </a:r>
          </a:p>
        </p:txBody>
      </p:sp>
      <p:pic>
        <p:nvPicPr>
          <p:cNvPr id="4098" name="Picture 2" descr="Pin on Smil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399" y="3505199"/>
            <a:ext cx="2895601" cy="2895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051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899</TotalTime>
  <Words>2396</Words>
  <Application>Microsoft Office PowerPoint</Application>
  <PresentationFormat>On-screen Show (4:3)</PresentationFormat>
  <Paragraphs>227</Paragraphs>
  <Slides>62</Slides>
  <Notes>1</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Peripheral Vascular Disease</vt:lpstr>
      <vt:lpstr>PowerPoint Presentation</vt:lpstr>
      <vt:lpstr>What we mean by Peripheral Vascular Disease?</vt:lpstr>
      <vt:lpstr>Definition</vt:lpstr>
      <vt:lpstr>PowerPoint Presentation</vt:lpstr>
      <vt:lpstr>Risk Factors for PVD</vt:lpstr>
      <vt:lpstr>Symptoms </vt:lpstr>
      <vt:lpstr>Symptoms</vt:lpstr>
      <vt:lpstr>PowerPoint Presentation</vt:lpstr>
      <vt:lpstr>Diagnosis </vt:lpstr>
      <vt:lpstr>Treatment</vt:lpstr>
      <vt:lpstr>Again…….</vt:lpstr>
      <vt:lpstr>PERIPHERAL ARTERIAL SYSTEM</vt:lpstr>
      <vt:lpstr>Peripheral Arterial Disease (PAD)</vt:lpstr>
      <vt:lpstr>Peripheral Arterial Disease (PAD)</vt:lpstr>
      <vt:lpstr>There are four stages of lower limb lack of blood supply (ischaemia)</vt:lpstr>
      <vt:lpstr>Asymptomatic ischaemia</vt:lpstr>
      <vt:lpstr>Intermittent claudication</vt:lpstr>
      <vt:lpstr>Intermittent claudication</vt:lpstr>
      <vt:lpstr>Intermittent claudication</vt:lpstr>
      <vt:lpstr>Night/rest pain</vt:lpstr>
      <vt:lpstr>Night/rest pain</vt:lpstr>
      <vt:lpstr>PowerPoint Presentation</vt:lpstr>
      <vt:lpstr>PowerPoint Presentation</vt:lpstr>
      <vt:lpstr>IMPORTANT! </vt:lpstr>
      <vt:lpstr>Tissue loss (ulceration and/or gangrene)</vt:lpstr>
      <vt:lpstr>Signs of lower limb PAD</vt:lpstr>
      <vt:lpstr>PowerPoint Presentation</vt:lpstr>
      <vt:lpstr>PowerPoint Presentation</vt:lpstr>
      <vt:lpstr>Acute limb ischaemia</vt:lpstr>
      <vt:lpstr>Acute limb ischaemia</vt:lpstr>
      <vt:lpstr>Acute limb ischaemia</vt:lpstr>
      <vt:lpstr>PowerPoint Presentation</vt:lpstr>
      <vt:lpstr>PowerPoint Presentation</vt:lpstr>
      <vt:lpstr>Acute limb ischaemia</vt:lpstr>
      <vt:lpstr>Acute limb ischaemia</vt:lpstr>
      <vt:lpstr>PowerPoint Presentation</vt:lpstr>
      <vt:lpstr>Compartment syndrome</vt:lpstr>
      <vt:lpstr>Compartment syndrome</vt:lpstr>
      <vt:lpstr>PowerPoint Presentation</vt:lpstr>
      <vt:lpstr>Venous Disease</vt:lpstr>
      <vt:lpstr>Venous Disease</vt:lpstr>
      <vt:lpstr>PowerPoint Presentation</vt:lpstr>
      <vt:lpstr>Venous Disease</vt:lpstr>
      <vt:lpstr>Clinical Presentation</vt:lpstr>
      <vt:lpstr>Pain</vt:lpstr>
      <vt:lpstr>Pain</vt:lpstr>
      <vt:lpstr>Swelling </vt:lpstr>
      <vt:lpstr>Discoloration</vt:lpstr>
      <vt:lpstr>PowerPoint Presentation</vt:lpstr>
      <vt:lpstr>Venous  Ulceration</vt:lpstr>
      <vt:lpstr>PowerPoint Presentation</vt:lpstr>
      <vt:lpstr>Deep Venous Thrombosis (DVT) in Legs</vt:lpstr>
      <vt:lpstr>DVT</vt:lpstr>
      <vt:lpstr>DVT in Arms</vt:lpstr>
      <vt:lpstr>PowerPoint Presentation</vt:lpstr>
      <vt:lpstr>PowerPoint Presentation</vt:lpstr>
      <vt:lpstr>PowerPoint Presentation</vt:lpstr>
      <vt:lpstr>Case Scienario </vt:lpstr>
      <vt:lpstr>PowerPoint Presentation</vt:lpstr>
      <vt:lpstr>PowerPoint Presentation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Peripheral Vascular Disease</dc:title>
  <dc:creator>hp</dc:creator>
  <cp:lastModifiedBy>dr.mahmoud60@yahoo.com</cp:lastModifiedBy>
  <cp:revision>26</cp:revision>
  <dcterms:created xsi:type="dcterms:W3CDTF">2006-08-16T00:00:00Z</dcterms:created>
  <dcterms:modified xsi:type="dcterms:W3CDTF">2024-07-24T08:03:19Z</dcterms:modified>
</cp:coreProperties>
</file>