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26" r:id="rId2"/>
    <p:sldId id="332" r:id="rId3"/>
    <p:sldId id="373" r:id="rId4"/>
    <p:sldId id="374" r:id="rId5"/>
    <p:sldId id="333" r:id="rId6"/>
    <p:sldId id="351" r:id="rId7"/>
    <p:sldId id="337" r:id="rId8"/>
    <p:sldId id="352" r:id="rId9"/>
    <p:sldId id="345" r:id="rId10"/>
    <p:sldId id="353" r:id="rId11"/>
    <p:sldId id="368" r:id="rId12"/>
    <p:sldId id="372" r:id="rId13"/>
    <p:sldId id="377" r:id="rId14"/>
    <p:sldId id="375" r:id="rId15"/>
    <p:sldId id="378" r:id="rId16"/>
    <p:sldId id="358" r:id="rId17"/>
    <p:sldId id="359" r:id="rId18"/>
    <p:sldId id="361" r:id="rId19"/>
    <p:sldId id="362" r:id="rId20"/>
    <p:sldId id="363" r:id="rId21"/>
    <p:sldId id="364" r:id="rId22"/>
    <p:sldId id="365"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0" d="100"/>
          <a:sy n="70" d="100"/>
        </p:scale>
        <p:origin x="-10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2708E7-E976-8FA0-8AE7-DE2562DC8CA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a:extLst>
              <a:ext uri="{FF2B5EF4-FFF2-40B4-BE49-F238E27FC236}">
                <a16:creationId xmlns:a16="http://schemas.microsoft.com/office/drawing/2014/main" id="{6A6DDE49-2FCE-8082-A1E6-D533D7FCAEA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74B315DB-BC4F-4462-A572-22D289BB9B61}" type="datetimeFigureOut">
              <a:rPr lang="en-US"/>
              <a:pPr>
                <a:defRPr/>
              </a:pPr>
              <a:t>3/2/2023</a:t>
            </a:fld>
            <a:endParaRPr lang="en-US"/>
          </a:p>
        </p:txBody>
      </p:sp>
      <p:sp>
        <p:nvSpPr>
          <p:cNvPr id="4" name="Slide Image Placeholder 3">
            <a:extLst>
              <a:ext uri="{FF2B5EF4-FFF2-40B4-BE49-F238E27FC236}">
                <a16:creationId xmlns:a16="http://schemas.microsoft.com/office/drawing/2014/main" id="{F084E993-887E-EFA3-1C84-4A3F231090A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B76E8B8-32B7-B20C-13FC-8A16AD182D8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7541ED4-1E6A-8BDD-DF97-4BB8B250BF6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A812271D-32F4-FAEB-B679-ED1BC40CAB0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9242D12-BDDA-47E7-B935-D14565EF64C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F87731FF-2AF6-9A3F-0E96-D71FB962E0F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6BBCBA-F25D-4FEB-8D24-CC4E2E7D4BB8}" type="slidenum">
              <a:rPr lang="en-AU" altLang="en-US"/>
              <a:pPr eaLnBrk="1" hangingPunct="1"/>
              <a:t>6</a:t>
            </a:fld>
            <a:endParaRPr lang="en-AU" altLang="en-US"/>
          </a:p>
        </p:txBody>
      </p:sp>
      <p:sp>
        <p:nvSpPr>
          <p:cNvPr id="26627" name="Rectangle 2">
            <a:extLst>
              <a:ext uri="{FF2B5EF4-FFF2-40B4-BE49-F238E27FC236}">
                <a16:creationId xmlns:a16="http://schemas.microsoft.com/office/drawing/2014/main" id="{E42D53DC-4940-685A-775C-1A1DC3092D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03EAC4AA-57B3-BFDA-5ACC-37AECEECD9A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CFC8DA81-A43E-B361-3929-2BCCDB707E2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A1E0CA-87E2-49C8-B89C-663DB31C30E3}" type="slidenum">
              <a:rPr lang="en-AU" altLang="en-US"/>
              <a:pPr eaLnBrk="1" hangingPunct="1"/>
              <a:t>8</a:t>
            </a:fld>
            <a:endParaRPr lang="en-AU" altLang="en-US"/>
          </a:p>
        </p:txBody>
      </p:sp>
      <p:sp>
        <p:nvSpPr>
          <p:cNvPr id="27651" name="Rectangle 2">
            <a:extLst>
              <a:ext uri="{FF2B5EF4-FFF2-40B4-BE49-F238E27FC236}">
                <a16:creationId xmlns:a16="http://schemas.microsoft.com/office/drawing/2014/main" id="{D82B52CB-B574-7CE5-D24A-4186DE6E21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a:extLst>
              <a:ext uri="{FF2B5EF4-FFF2-40B4-BE49-F238E27FC236}">
                <a16:creationId xmlns:a16="http://schemas.microsoft.com/office/drawing/2014/main" id="{D661F51A-BA26-6EC8-A27D-84C9BCBFBC0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5C3E049-922E-7946-6970-AA8B3BC7AE22}"/>
              </a:ext>
            </a:extLst>
          </p:cNvPr>
          <p:cNvSpPr>
            <a:spLocks noGrp="1"/>
          </p:cNvSpPr>
          <p:nvPr>
            <p:ph type="dt" sz="half" idx="10"/>
          </p:nvPr>
        </p:nvSpPr>
        <p:spPr/>
        <p:txBody>
          <a:bodyPr/>
          <a:lstStyle>
            <a:lvl1pPr>
              <a:defRPr/>
            </a:lvl1pPr>
          </a:lstStyle>
          <a:p>
            <a:pPr>
              <a:defRPr/>
            </a:pPr>
            <a:fld id="{69873474-146B-457F-A055-B2E54FB747F2}" type="datetimeFigureOut">
              <a:rPr lang="en-US"/>
              <a:pPr>
                <a:defRPr/>
              </a:pPr>
              <a:t>3/2/2023</a:t>
            </a:fld>
            <a:endParaRPr lang="en-US"/>
          </a:p>
        </p:txBody>
      </p:sp>
      <p:sp>
        <p:nvSpPr>
          <p:cNvPr id="5" name="Footer Placeholder 4">
            <a:extLst>
              <a:ext uri="{FF2B5EF4-FFF2-40B4-BE49-F238E27FC236}">
                <a16:creationId xmlns:a16="http://schemas.microsoft.com/office/drawing/2014/main" id="{6B88E753-B7A8-B21C-565D-BAD732852E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928F140-BE08-0CD9-AD31-DD510B48A8D9}"/>
              </a:ext>
            </a:extLst>
          </p:cNvPr>
          <p:cNvSpPr>
            <a:spLocks noGrp="1"/>
          </p:cNvSpPr>
          <p:nvPr>
            <p:ph type="sldNum" sz="quarter" idx="12"/>
          </p:nvPr>
        </p:nvSpPr>
        <p:spPr/>
        <p:txBody>
          <a:bodyPr/>
          <a:lstStyle>
            <a:lvl1pPr>
              <a:defRPr/>
            </a:lvl1pPr>
          </a:lstStyle>
          <a:p>
            <a:fld id="{B1CCDE5B-5BB4-4D6A-AB09-CC57C22A1E25}" type="slidenum">
              <a:rPr lang="en-US" altLang="en-US"/>
              <a:pPr/>
              <a:t>‹#›</a:t>
            </a:fld>
            <a:endParaRPr lang="en-US" altLang="en-US"/>
          </a:p>
        </p:txBody>
      </p:sp>
    </p:spTree>
    <p:extLst>
      <p:ext uri="{BB962C8B-B14F-4D97-AF65-F5344CB8AC3E}">
        <p14:creationId xmlns:p14="http://schemas.microsoft.com/office/powerpoint/2010/main" val="2882128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2A63E-C756-89DB-AF6E-346110A61995}"/>
              </a:ext>
            </a:extLst>
          </p:cNvPr>
          <p:cNvSpPr>
            <a:spLocks noGrp="1"/>
          </p:cNvSpPr>
          <p:nvPr>
            <p:ph type="dt" sz="half" idx="10"/>
          </p:nvPr>
        </p:nvSpPr>
        <p:spPr/>
        <p:txBody>
          <a:bodyPr/>
          <a:lstStyle>
            <a:lvl1pPr>
              <a:defRPr/>
            </a:lvl1pPr>
          </a:lstStyle>
          <a:p>
            <a:pPr>
              <a:defRPr/>
            </a:pPr>
            <a:fld id="{1B2C8BEA-C515-4E03-B7B2-C9891C44BCA5}" type="datetimeFigureOut">
              <a:rPr lang="en-US"/>
              <a:pPr>
                <a:defRPr/>
              </a:pPr>
              <a:t>3/2/2023</a:t>
            </a:fld>
            <a:endParaRPr lang="en-US"/>
          </a:p>
        </p:txBody>
      </p:sp>
      <p:sp>
        <p:nvSpPr>
          <p:cNvPr id="5" name="Footer Placeholder 4">
            <a:extLst>
              <a:ext uri="{FF2B5EF4-FFF2-40B4-BE49-F238E27FC236}">
                <a16:creationId xmlns:a16="http://schemas.microsoft.com/office/drawing/2014/main" id="{7BC8D9CB-6D1D-AAF3-18E3-B61D773963B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AC2F4B3-2656-8487-C58B-CCAD8C76A116}"/>
              </a:ext>
            </a:extLst>
          </p:cNvPr>
          <p:cNvSpPr>
            <a:spLocks noGrp="1"/>
          </p:cNvSpPr>
          <p:nvPr>
            <p:ph type="sldNum" sz="quarter" idx="12"/>
          </p:nvPr>
        </p:nvSpPr>
        <p:spPr/>
        <p:txBody>
          <a:bodyPr/>
          <a:lstStyle>
            <a:lvl1pPr>
              <a:defRPr/>
            </a:lvl1pPr>
          </a:lstStyle>
          <a:p>
            <a:fld id="{3F101941-EA00-49DE-A7E2-0A71205230E2}" type="slidenum">
              <a:rPr lang="en-US" altLang="en-US"/>
              <a:pPr/>
              <a:t>‹#›</a:t>
            </a:fld>
            <a:endParaRPr lang="en-US" altLang="en-US"/>
          </a:p>
        </p:txBody>
      </p:sp>
    </p:spTree>
    <p:extLst>
      <p:ext uri="{BB962C8B-B14F-4D97-AF65-F5344CB8AC3E}">
        <p14:creationId xmlns:p14="http://schemas.microsoft.com/office/powerpoint/2010/main" val="339140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0FC120-42FC-84CA-5502-F45A14543B9D}"/>
              </a:ext>
            </a:extLst>
          </p:cNvPr>
          <p:cNvSpPr>
            <a:spLocks noGrp="1"/>
          </p:cNvSpPr>
          <p:nvPr>
            <p:ph type="dt" sz="half" idx="10"/>
          </p:nvPr>
        </p:nvSpPr>
        <p:spPr/>
        <p:txBody>
          <a:bodyPr/>
          <a:lstStyle>
            <a:lvl1pPr>
              <a:defRPr/>
            </a:lvl1pPr>
          </a:lstStyle>
          <a:p>
            <a:pPr>
              <a:defRPr/>
            </a:pPr>
            <a:fld id="{F6C22E3A-81FF-4AE7-AEC2-DC381F09CE69}" type="datetimeFigureOut">
              <a:rPr lang="en-US"/>
              <a:pPr>
                <a:defRPr/>
              </a:pPr>
              <a:t>3/2/2023</a:t>
            </a:fld>
            <a:endParaRPr lang="en-US"/>
          </a:p>
        </p:txBody>
      </p:sp>
      <p:sp>
        <p:nvSpPr>
          <p:cNvPr id="5" name="Footer Placeholder 4">
            <a:extLst>
              <a:ext uri="{FF2B5EF4-FFF2-40B4-BE49-F238E27FC236}">
                <a16:creationId xmlns:a16="http://schemas.microsoft.com/office/drawing/2014/main" id="{40DE4E84-229E-F8DA-1CD2-19971B6795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B7F7D2C-C914-664F-F784-82942343CDF8}"/>
              </a:ext>
            </a:extLst>
          </p:cNvPr>
          <p:cNvSpPr>
            <a:spLocks noGrp="1"/>
          </p:cNvSpPr>
          <p:nvPr>
            <p:ph type="sldNum" sz="quarter" idx="12"/>
          </p:nvPr>
        </p:nvSpPr>
        <p:spPr/>
        <p:txBody>
          <a:bodyPr/>
          <a:lstStyle>
            <a:lvl1pPr>
              <a:defRPr/>
            </a:lvl1pPr>
          </a:lstStyle>
          <a:p>
            <a:fld id="{34F08FCE-8ECA-4F73-BC81-D2CA599B7172}" type="slidenum">
              <a:rPr lang="en-US" altLang="en-US"/>
              <a:pPr/>
              <a:t>‹#›</a:t>
            </a:fld>
            <a:endParaRPr lang="en-US" altLang="en-US"/>
          </a:p>
        </p:txBody>
      </p:sp>
    </p:spTree>
    <p:extLst>
      <p:ext uri="{BB962C8B-B14F-4D97-AF65-F5344CB8AC3E}">
        <p14:creationId xmlns:p14="http://schemas.microsoft.com/office/powerpoint/2010/main" val="1988649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20EC1A-87C4-3F6F-6B7A-390E67199901}"/>
              </a:ext>
            </a:extLst>
          </p:cNvPr>
          <p:cNvSpPr>
            <a:spLocks noGrp="1"/>
          </p:cNvSpPr>
          <p:nvPr>
            <p:ph type="dt" sz="half" idx="10"/>
          </p:nvPr>
        </p:nvSpPr>
        <p:spPr>
          <a:xfrm>
            <a:off x="457200" y="6245225"/>
            <a:ext cx="2133600" cy="476250"/>
          </a:xfrm>
        </p:spPr>
        <p:txBody>
          <a:bodyPr/>
          <a:lstStyle>
            <a:lvl1pPr>
              <a:defRPr/>
            </a:lvl1pPr>
          </a:lstStyle>
          <a:p>
            <a:pPr>
              <a:defRPr/>
            </a:pPr>
            <a:endParaRPr lang="uk-UA"/>
          </a:p>
        </p:txBody>
      </p:sp>
      <p:sp>
        <p:nvSpPr>
          <p:cNvPr id="6" name="Footer Placeholder 5">
            <a:extLst>
              <a:ext uri="{FF2B5EF4-FFF2-40B4-BE49-F238E27FC236}">
                <a16:creationId xmlns:a16="http://schemas.microsoft.com/office/drawing/2014/main" id="{F57F7B70-0D2E-AEBA-8BFD-415F0423928F}"/>
              </a:ext>
            </a:extLst>
          </p:cNvPr>
          <p:cNvSpPr>
            <a:spLocks noGrp="1"/>
          </p:cNvSpPr>
          <p:nvPr>
            <p:ph type="ftr" sz="quarter" idx="11"/>
          </p:nvPr>
        </p:nvSpPr>
        <p:spPr>
          <a:xfrm>
            <a:off x="3124200" y="6245225"/>
            <a:ext cx="2895600" cy="476250"/>
          </a:xfrm>
        </p:spPr>
        <p:txBody>
          <a:bodyPr/>
          <a:lstStyle>
            <a:lvl1pPr>
              <a:defRPr/>
            </a:lvl1pPr>
          </a:lstStyle>
          <a:p>
            <a:pPr>
              <a:defRPr/>
            </a:pPr>
            <a:endParaRPr lang="uk-UA"/>
          </a:p>
        </p:txBody>
      </p:sp>
      <p:sp>
        <p:nvSpPr>
          <p:cNvPr id="7" name="Slide Number Placeholder 6">
            <a:extLst>
              <a:ext uri="{FF2B5EF4-FFF2-40B4-BE49-F238E27FC236}">
                <a16:creationId xmlns:a16="http://schemas.microsoft.com/office/drawing/2014/main" id="{F1F86081-2388-601B-14F3-7B4D5C34F4FB}"/>
              </a:ext>
            </a:extLst>
          </p:cNvPr>
          <p:cNvSpPr>
            <a:spLocks noGrp="1"/>
          </p:cNvSpPr>
          <p:nvPr>
            <p:ph type="sldNum" sz="quarter" idx="12"/>
          </p:nvPr>
        </p:nvSpPr>
        <p:spPr>
          <a:xfrm>
            <a:off x="6553200" y="6245225"/>
            <a:ext cx="2133600" cy="476250"/>
          </a:xfrm>
        </p:spPr>
        <p:txBody>
          <a:bodyPr/>
          <a:lstStyle>
            <a:lvl1pPr>
              <a:defRPr/>
            </a:lvl1pPr>
          </a:lstStyle>
          <a:p>
            <a:fld id="{0E566412-4070-4742-8B2C-C904306DE1C7}" type="slidenum">
              <a:rPr lang="uk-UA" altLang="en-US"/>
              <a:pPr/>
              <a:t>‹#›</a:t>
            </a:fld>
            <a:endParaRPr lang="uk-UA" altLang="en-US"/>
          </a:p>
        </p:txBody>
      </p:sp>
    </p:spTree>
    <p:extLst>
      <p:ext uri="{BB962C8B-B14F-4D97-AF65-F5344CB8AC3E}">
        <p14:creationId xmlns:p14="http://schemas.microsoft.com/office/powerpoint/2010/main" val="116113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0259CA-AB3C-05B5-939C-79F70C8BF9A8}"/>
              </a:ext>
            </a:extLst>
          </p:cNvPr>
          <p:cNvSpPr>
            <a:spLocks noGrp="1"/>
          </p:cNvSpPr>
          <p:nvPr>
            <p:ph type="dt" sz="half" idx="10"/>
          </p:nvPr>
        </p:nvSpPr>
        <p:spPr/>
        <p:txBody>
          <a:bodyPr/>
          <a:lstStyle>
            <a:lvl1pPr>
              <a:defRPr/>
            </a:lvl1pPr>
          </a:lstStyle>
          <a:p>
            <a:pPr>
              <a:defRPr/>
            </a:pPr>
            <a:fld id="{429B267E-8724-4069-B7AA-2C921125379D}" type="datetimeFigureOut">
              <a:rPr lang="en-US"/>
              <a:pPr>
                <a:defRPr/>
              </a:pPr>
              <a:t>3/2/2023</a:t>
            </a:fld>
            <a:endParaRPr lang="en-US"/>
          </a:p>
        </p:txBody>
      </p:sp>
      <p:sp>
        <p:nvSpPr>
          <p:cNvPr id="5" name="Footer Placeholder 4">
            <a:extLst>
              <a:ext uri="{FF2B5EF4-FFF2-40B4-BE49-F238E27FC236}">
                <a16:creationId xmlns:a16="http://schemas.microsoft.com/office/drawing/2014/main" id="{2DCAD365-5EA5-AA83-8D84-2C755C919AC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437881-8901-B05A-0584-E2A07322E72F}"/>
              </a:ext>
            </a:extLst>
          </p:cNvPr>
          <p:cNvSpPr>
            <a:spLocks noGrp="1"/>
          </p:cNvSpPr>
          <p:nvPr>
            <p:ph type="sldNum" sz="quarter" idx="12"/>
          </p:nvPr>
        </p:nvSpPr>
        <p:spPr/>
        <p:txBody>
          <a:bodyPr/>
          <a:lstStyle>
            <a:lvl1pPr>
              <a:defRPr/>
            </a:lvl1pPr>
          </a:lstStyle>
          <a:p>
            <a:fld id="{AE634172-4F33-4A69-A179-6A7BFA1D0F29}" type="slidenum">
              <a:rPr lang="en-US" altLang="en-US"/>
              <a:pPr/>
              <a:t>‹#›</a:t>
            </a:fld>
            <a:endParaRPr lang="en-US" altLang="en-US"/>
          </a:p>
        </p:txBody>
      </p:sp>
    </p:spTree>
    <p:extLst>
      <p:ext uri="{BB962C8B-B14F-4D97-AF65-F5344CB8AC3E}">
        <p14:creationId xmlns:p14="http://schemas.microsoft.com/office/powerpoint/2010/main" val="399260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554A89-E7AC-51B1-7A3F-7E487D49D5DA}"/>
              </a:ext>
            </a:extLst>
          </p:cNvPr>
          <p:cNvSpPr>
            <a:spLocks noGrp="1"/>
          </p:cNvSpPr>
          <p:nvPr>
            <p:ph type="dt" sz="half" idx="10"/>
          </p:nvPr>
        </p:nvSpPr>
        <p:spPr/>
        <p:txBody>
          <a:bodyPr/>
          <a:lstStyle>
            <a:lvl1pPr>
              <a:defRPr/>
            </a:lvl1pPr>
          </a:lstStyle>
          <a:p>
            <a:pPr>
              <a:defRPr/>
            </a:pPr>
            <a:fld id="{91A60602-0B98-4686-80DE-E483EF95F4A9}" type="datetimeFigureOut">
              <a:rPr lang="en-US"/>
              <a:pPr>
                <a:defRPr/>
              </a:pPr>
              <a:t>3/2/2023</a:t>
            </a:fld>
            <a:endParaRPr lang="en-US"/>
          </a:p>
        </p:txBody>
      </p:sp>
      <p:sp>
        <p:nvSpPr>
          <p:cNvPr id="5" name="Footer Placeholder 4">
            <a:extLst>
              <a:ext uri="{FF2B5EF4-FFF2-40B4-BE49-F238E27FC236}">
                <a16:creationId xmlns:a16="http://schemas.microsoft.com/office/drawing/2014/main" id="{531A23E8-9F7E-0301-DD95-671773ED52C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2A1EE61-5468-D122-BA66-29685C4BEC7C}"/>
              </a:ext>
            </a:extLst>
          </p:cNvPr>
          <p:cNvSpPr>
            <a:spLocks noGrp="1"/>
          </p:cNvSpPr>
          <p:nvPr>
            <p:ph type="sldNum" sz="quarter" idx="12"/>
          </p:nvPr>
        </p:nvSpPr>
        <p:spPr/>
        <p:txBody>
          <a:bodyPr/>
          <a:lstStyle>
            <a:lvl1pPr>
              <a:defRPr/>
            </a:lvl1pPr>
          </a:lstStyle>
          <a:p>
            <a:fld id="{BA99FD6E-EE64-4932-B2FE-4B0D2765A986}" type="slidenum">
              <a:rPr lang="en-US" altLang="en-US"/>
              <a:pPr/>
              <a:t>‹#›</a:t>
            </a:fld>
            <a:endParaRPr lang="en-US" altLang="en-US"/>
          </a:p>
        </p:txBody>
      </p:sp>
    </p:spTree>
    <p:extLst>
      <p:ext uri="{BB962C8B-B14F-4D97-AF65-F5344CB8AC3E}">
        <p14:creationId xmlns:p14="http://schemas.microsoft.com/office/powerpoint/2010/main" val="161928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90F7A16-3F19-50FD-E66D-F694D6ADBAC7}"/>
              </a:ext>
            </a:extLst>
          </p:cNvPr>
          <p:cNvSpPr>
            <a:spLocks noGrp="1"/>
          </p:cNvSpPr>
          <p:nvPr>
            <p:ph type="dt" sz="half" idx="10"/>
          </p:nvPr>
        </p:nvSpPr>
        <p:spPr/>
        <p:txBody>
          <a:bodyPr/>
          <a:lstStyle>
            <a:lvl1pPr>
              <a:defRPr/>
            </a:lvl1pPr>
          </a:lstStyle>
          <a:p>
            <a:pPr>
              <a:defRPr/>
            </a:pPr>
            <a:fld id="{11D35798-A2C3-47B1-8BA7-A93519F8E664}" type="datetimeFigureOut">
              <a:rPr lang="en-US"/>
              <a:pPr>
                <a:defRPr/>
              </a:pPr>
              <a:t>3/2/2023</a:t>
            </a:fld>
            <a:endParaRPr lang="en-US"/>
          </a:p>
        </p:txBody>
      </p:sp>
      <p:sp>
        <p:nvSpPr>
          <p:cNvPr id="6" name="Footer Placeholder 4">
            <a:extLst>
              <a:ext uri="{FF2B5EF4-FFF2-40B4-BE49-F238E27FC236}">
                <a16:creationId xmlns:a16="http://schemas.microsoft.com/office/drawing/2014/main" id="{393259E5-E8FE-D7BC-98CC-926F6D789C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C819565-C49F-5D52-E7C4-FE8817AF897C}"/>
              </a:ext>
            </a:extLst>
          </p:cNvPr>
          <p:cNvSpPr>
            <a:spLocks noGrp="1"/>
          </p:cNvSpPr>
          <p:nvPr>
            <p:ph type="sldNum" sz="quarter" idx="12"/>
          </p:nvPr>
        </p:nvSpPr>
        <p:spPr/>
        <p:txBody>
          <a:bodyPr/>
          <a:lstStyle>
            <a:lvl1pPr>
              <a:defRPr/>
            </a:lvl1pPr>
          </a:lstStyle>
          <a:p>
            <a:fld id="{5CD7D5B5-EE00-4050-9687-2B995A89BDEB}" type="slidenum">
              <a:rPr lang="en-US" altLang="en-US"/>
              <a:pPr/>
              <a:t>‹#›</a:t>
            </a:fld>
            <a:endParaRPr lang="en-US" altLang="en-US"/>
          </a:p>
        </p:txBody>
      </p:sp>
    </p:spTree>
    <p:extLst>
      <p:ext uri="{BB962C8B-B14F-4D97-AF65-F5344CB8AC3E}">
        <p14:creationId xmlns:p14="http://schemas.microsoft.com/office/powerpoint/2010/main" val="1381834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5D09BAA-642A-BB45-6404-B02CD1290F1A}"/>
              </a:ext>
            </a:extLst>
          </p:cNvPr>
          <p:cNvSpPr>
            <a:spLocks noGrp="1"/>
          </p:cNvSpPr>
          <p:nvPr>
            <p:ph type="dt" sz="half" idx="10"/>
          </p:nvPr>
        </p:nvSpPr>
        <p:spPr/>
        <p:txBody>
          <a:bodyPr/>
          <a:lstStyle>
            <a:lvl1pPr>
              <a:defRPr/>
            </a:lvl1pPr>
          </a:lstStyle>
          <a:p>
            <a:pPr>
              <a:defRPr/>
            </a:pPr>
            <a:fld id="{B21F133B-5F4F-4262-A803-3588F80BEA4E}" type="datetimeFigureOut">
              <a:rPr lang="en-US"/>
              <a:pPr>
                <a:defRPr/>
              </a:pPr>
              <a:t>3/2/2023</a:t>
            </a:fld>
            <a:endParaRPr lang="en-US"/>
          </a:p>
        </p:txBody>
      </p:sp>
      <p:sp>
        <p:nvSpPr>
          <p:cNvPr id="8" name="Footer Placeholder 4">
            <a:extLst>
              <a:ext uri="{FF2B5EF4-FFF2-40B4-BE49-F238E27FC236}">
                <a16:creationId xmlns:a16="http://schemas.microsoft.com/office/drawing/2014/main" id="{2DCD5006-05CE-36FD-5739-46C7874FEBF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17A21A9-182B-9833-8942-03B70EF3A946}"/>
              </a:ext>
            </a:extLst>
          </p:cNvPr>
          <p:cNvSpPr>
            <a:spLocks noGrp="1"/>
          </p:cNvSpPr>
          <p:nvPr>
            <p:ph type="sldNum" sz="quarter" idx="12"/>
          </p:nvPr>
        </p:nvSpPr>
        <p:spPr/>
        <p:txBody>
          <a:bodyPr/>
          <a:lstStyle>
            <a:lvl1pPr>
              <a:defRPr/>
            </a:lvl1pPr>
          </a:lstStyle>
          <a:p>
            <a:fld id="{C9FDD62A-4453-4799-8BF8-8FCC1EB9CBE8}" type="slidenum">
              <a:rPr lang="en-US" altLang="en-US"/>
              <a:pPr/>
              <a:t>‹#›</a:t>
            </a:fld>
            <a:endParaRPr lang="en-US" altLang="en-US"/>
          </a:p>
        </p:txBody>
      </p:sp>
    </p:spTree>
    <p:extLst>
      <p:ext uri="{BB962C8B-B14F-4D97-AF65-F5344CB8AC3E}">
        <p14:creationId xmlns:p14="http://schemas.microsoft.com/office/powerpoint/2010/main" val="3255063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6C17D21-E34E-C26D-4A95-AD0471B28687}"/>
              </a:ext>
            </a:extLst>
          </p:cNvPr>
          <p:cNvSpPr>
            <a:spLocks noGrp="1"/>
          </p:cNvSpPr>
          <p:nvPr>
            <p:ph type="dt" sz="half" idx="10"/>
          </p:nvPr>
        </p:nvSpPr>
        <p:spPr/>
        <p:txBody>
          <a:bodyPr/>
          <a:lstStyle>
            <a:lvl1pPr>
              <a:defRPr/>
            </a:lvl1pPr>
          </a:lstStyle>
          <a:p>
            <a:pPr>
              <a:defRPr/>
            </a:pPr>
            <a:fld id="{558930D8-6C68-4F2F-B455-5F707417E506}" type="datetimeFigureOut">
              <a:rPr lang="en-US"/>
              <a:pPr>
                <a:defRPr/>
              </a:pPr>
              <a:t>3/2/2023</a:t>
            </a:fld>
            <a:endParaRPr lang="en-US"/>
          </a:p>
        </p:txBody>
      </p:sp>
      <p:sp>
        <p:nvSpPr>
          <p:cNvPr id="4" name="Footer Placeholder 4">
            <a:extLst>
              <a:ext uri="{FF2B5EF4-FFF2-40B4-BE49-F238E27FC236}">
                <a16:creationId xmlns:a16="http://schemas.microsoft.com/office/drawing/2014/main" id="{BCB50D92-62C5-C6DF-6B88-B34884D9E5A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7953EDC-2015-38C2-5191-0C7E9A847C0B}"/>
              </a:ext>
            </a:extLst>
          </p:cNvPr>
          <p:cNvSpPr>
            <a:spLocks noGrp="1"/>
          </p:cNvSpPr>
          <p:nvPr>
            <p:ph type="sldNum" sz="quarter" idx="12"/>
          </p:nvPr>
        </p:nvSpPr>
        <p:spPr/>
        <p:txBody>
          <a:bodyPr/>
          <a:lstStyle>
            <a:lvl1pPr>
              <a:defRPr/>
            </a:lvl1pPr>
          </a:lstStyle>
          <a:p>
            <a:fld id="{E52319B2-A8CB-4D0E-9C8A-3A171CEB6F3F}" type="slidenum">
              <a:rPr lang="en-US" altLang="en-US"/>
              <a:pPr/>
              <a:t>‹#›</a:t>
            </a:fld>
            <a:endParaRPr lang="en-US" altLang="en-US"/>
          </a:p>
        </p:txBody>
      </p:sp>
    </p:spTree>
    <p:extLst>
      <p:ext uri="{BB962C8B-B14F-4D97-AF65-F5344CB8AC3E}">
        <p14:creationId xmlns:p14="http://schemas.microsoft.com/office/powerpoint/2010/main" val="199950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087DEE9-25A0-E2DF-64C5-384FA7DED2FF}"/>
              </a:ext>
            </a:extLst>
          </p:cNvPr>
          <p:cNvSpPr>
            <a:spLocks noGrp="1"/>
          </p:cNvSpPr>
          <p:nvPr>
            <p:ph type="dt" sz="half" idx="10"/>
          </p:nvPr>
        </p:nvSpPr>
        <p:spPr/>
        <p:txBody>
          <a:bodyPr/>
          <a:lstStyle>
            <a:lvl1pPr>
              <a:defRPr/>
            </a:lvl1pPr>
          </a:lstStyle>
          <a:p>
            <a:pPr>
              <a:defRPr/>
            </a:pPr>
            <a:fld id="{5A8C7856-1ABA-4E10-A60D-6023EB028304}" type="datetimeFigureOut">
              <a:rPr lang="en-US"/>
              <a:pPr>
                <a:defRPr/>
              </a:pPr>
              <a:t>3/2/2023</a:t>
            </a:fld>
            <a:endParaRPr lang="en-US"/>
          </a:p>
        </p:txBody>
      </p:sp>
      <p:sp>
        <p:nvSpPr>
          <p:cNvPr id="3" name="Footer Placeholder 4">
            <a:extLst>
              <a:ext uri="{FF2B5EF4-FFF2-40B4-BE49-F238E27FC236}">
                <a16:creationId xmlns:a16="http://schemas.microsoft.com/office/drawing/2014/main" id="{7E4D5693-A07E-890F-B8F8-457D9EE6941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9F441A8-4570-6498-BF2F-8345687CABF0}"/>
              </a:ext>
            </a:extLst>
          </p:cNvPr>
          <p:cNvSpPr>
            <a:spLocks noGrp="1"/>
          </p:cNvSpPr>
          <p:nvPr>
            <p:ph type="sldNum" sz="quarter" idx="12"/>
          </p:nvPr>
        </p:nvSpPr>
        <p:spPr/>
        <p:txBody>
          <a:bodyPr/>
          <a:lstStyle>
            <a:lvl1pPr>
              <a:defRPr/>
            </a:lvl1pPr>
          </a:lstStyle>
          <a:p>
            <a:fld id="{7561DC79-6C5B-4262-BE9B-269C983F3451}" type="slidenum">
              <a:rPr lang="en-US" altLang="en-US"/>
              <a:pPr/>
              <a:t>‹#›</a:t>
            </a:fld>
            <a:endParaRPr lang="en-US" altLang="en-US"/>
          </a:p>
        </p:txBody>
      </p:sp>
    </p:spTree>
    <p:extLst>
      <p:ext uri="{BB962C8B-B14F-4D97-AF65-F5344CB8AC3E}">
        <p14:creationId xmlns:p14="http://schemas.microsoft.com/office/powerpoint/2010/main" val="73471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BDC88F2-F200-BF6F-6C64-B9DDDBC958EC}"/>
              </a:ext>
            </a:extLst>
          </p:cNvPr>
          <p:cNvSpPr>
            <a:spLocks noGrp="1"/>
          </p:cNvSpPr>
          <p:nvPr>
            <p:ph type="dt" sz="half" idx="10"/>
          </p:nvPr>
        </p:nvSpPr>
        <p:spPr/>
        <p:txBody>
          <a:bodyPr/>
          <a:lstStyle>
            <a:lvl1pPr>
              <a:defRPr/>
            </a:lvl1pPr>
          </a:lstStyle>
          <a:p>
            <a:pPr>
              <a:defRPr/>
            </a:pPr>
            <a:fld id="{37D066DA-A4F7-404D-988A-B36B32FE6EF6}" type="datetimeFigureOut">
              <a:rPr lang="en-US"/>
              <a:pPr>
                <a:defRPr/>
              </a:pPr>
              <a:t>3/2/2023</a:t>
            </a:fld>
            <a:endParaRPr lang="en-US"/>
          </a:p>
        </p:txBody>
      </p:sp>
      <p:sp>
        <p:nvSpPr>
          <p:cNvPr id="6" name="Footer Placeholder 4">
            <a:extLst>
              <a:ext uri="{FF2B5EF4-FFF2-40B4-BE49-F238E27FC236}">
                <a16:creationId xmlns:a16="http://schemas.microsoft.com/office/drawing/2014/main" id="{DE982C9F-B370-6702-20FB-A6D2566B05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89B2671-1E1E-6AA1-736C-64B7D8285D85}"/>
              </a:ext>
            </a:extLst>
          </p:cNvPr>
          <p:cNvSpPr>
            <a:spLocks noGrp="1"/>
          </p:cNvSpPr>
          <p:nvPr>
            <p:ph type="sldNum" sz="quarter" idx="12"/>
          </p:nvPr>
        </p:nvSpPr>
        <p:spPr/>
        <p:txBody>
          <a:bodyPr/>
          <a:lstStyle>
            <a:lvl1pPr>
              <a:defRPr/>
            </a:lvl1pPr>
          </a:lstStyle>
          <a:p>
            <a:fld id="{B479240D-D8A6-411B-A48A-136E9ADB0943}" type="slidenum">
              <a:rPr lang="en-US" altLang="en-US"/>
              <a:pPr/>
              <a:t>‹#›</a:t>
            </a:fld>
            <a:endParaRPr lang="en-US" altLang="en-US"/>
          </a:p>
        </p:txBody>
      </p:sp>
    </p:spTree>
    <p:extLst>
      <p:ext uri="{BB962C8B-B14F-4D97-AF65-F5344CB8AC3E}">
        <p14:creationId xmlns:p14="http://schemas.microsoft.com/office/powerpoint/2010/main" val="428313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9F4F93F-3AE5-D27F-9648-59A3808BF9A2}"/>
              </a:ext>
            </a:extLst>
          </p:cNvPr>
          <p:cNvSpPr>
            <a:spLocks noGrp="1"/>
          </p:cNvSpPr>
          <p:nvPr>
            <p:ph type="dt" sz="half" idx="10"/>
          </p:nvPr>
        </p:nvSpPr>
        <p:spPr/>
        <p:txBody>
          <a:bodyPr/>
          <a:lstStyle>
            <a:lvl1pPr>
              <a:defRPr/>
            </a:lvl1pPr>
          </a:lstStyle>
          <a:p>
            <a:pPr>
              <a:defRPr/>
            </a:pPr>
            <a:fld id="{8B3B0355-FDFA-4775-A088-FDB25870BE77}" type="datetimeFigureOut">
              <a:rPr lang="en-US"/>
              <a:pPr>
                <a:defRPr/>
              </a:pPr>
              <a:t>3/2/2023</a:t>
            </a:fld>
            <a:endParaRPr lang="en-US"/>
          </a:p>
        </p:txBody>
      </p:sp>
      <p:sp>
        <p:nvSpPr>
          <p:cNvPr id="6" name="Footer Placeholder 4">
            <a:extLst>
              <a:ext uri="{FF2B5EF4-FFF2-40B4-BE49-F238E27FC236}">
                <a16:creationId xmlns:a16="http://schemas.microsoft.com/office/drawing/2014/main" id="{DCE725ED-2098-922B-94BE-D0599E5AF98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A7F1587-8BC8-C888-8647-BEF6EF1E21B6}"/>
              </a:ext>
            </a:extLst>
          </p:cNvPr>
          <p:cNvSpPr>
            <a:spLocks noGrp="1"/>
          </p:cNvSpPr>
          <p:nvPr>
            <p:ph type="sldNum" sz="quarter" idx="12"/>
          </p:nvPr>
        </p:nvSpPr>
        <p:spPr/>
        <p:txBody>
          <a:bodyPr/>
          <a:lstStyle>
            <a:lvl1pPr>
              <a:defRPr/>
            </a:lvl1pPr>
          </a:lstStyle>
          <a:p>
            <a:fld id="{FF7B3F6A-5847-4E40-A418-83D163232194}" type="slidenum">
              <a:rPr lang="en-US" altLang="en-US"/>
              <a:pPr/>
              <a:t>‹#›</a:t>
            </a:fld>
            <a:endParaRPr lang="en-US" altLang="en-US"/>
          </a:p>
        </p:txBody>
      </p:sp>
    </p:spTree>
    <p:extLst>
      <p:ext uri="{BB962C8B-B14F-4D97-AF65-F5344CB8AC3E}">
        <p14:creationId xmlns:p14="http://schemas.microsoft.com/office/powerpoint/2010/main" val="15326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77180B3-179F-5FCD-D54B-41D9B17D6F0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24B5E9D-78CF-759A-EE0D-F82B9EBC69B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6D690CA-45A4-D3AD-A60F-444720989F9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9F394F9-F840-4359-B29D-0C097C773FFB}" type="datetimeFigureOut">
              <a:rPr lang="en-US"/>
              <a:pPr>
                <a:defRPr/>
              </a:pPr>
              <a:t>3/2/2023</a:t>
            </a:fld>
            <a:endParaRPr lang="en-US"/>
          </a:p>
        </p:txBody>
      </p:sp>
      <p:sp>
        <p:nvSpPr>
          <p:cNvPr id="5" name="Footer Placeholder 4">
            <a:extLst>
              <a:ext uri="{FF2B5EF4-FFF2-40B4-BE49-F238E27FC236}">
                <a16:creationId xmlns:a16="http://schemas.microsoft.com/office/drawing/2014/main" id="{1D150B84-211A-1CA8-2774-28B800F94A6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415D7221-5F6F-294C-8531-A193BC51BCD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1EE967E-14FA-44A3-932D-F45EFAF3A11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2" Type="http://schemas.openxmlformats.org/officeDocument/2006/relationships/image" Target="../media/image14.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2.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3" Type="http://schemas.openxmlformats.org/officeDocument/2006/relationships/image" Target="../media/image4.emf"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67184951-4146-E111-B7BF-A0BD481DBD77}"/>
              </a:ext>
            </a:extLst>
          </p:cNvPr>
          <p:cNvSpPr>
            <a:spLocks noChangeArrowheads="1"/>
          </p:cNvSpPr>
          <p:nvPr/>
        </p:nvSpPr>
        <p:spPr bwMode="auto">
          <a:xfrm>
            <a:off x="228600" y="762000"/>
            <a:ext cx="876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C00000"/>
                </a:solidFill>
                <a:latin typeface="Algerian" panose="04020705040A02060702" pitchFamily="82" charset="0"/>
                <a:cs typeface="Times New Roman" panose="02020603050405020304" pitchFamily="18" charset="0"/>
              </a:rPr>
              <a:t>The biochemistry of connective tissues</a:t>
            </a:r>
          </a:p>
        </p:txBody>
      </p:sp>
      <p:pic>
        <p:nvPicPr>
          <p:cNvPr id="3075" name="Picture 7" descr="http://rds.yahoo.com/_ylt=A9G_bDvtZPpH1YEBN4ejzbkF/SIG=12g5pag5d/EXP=1207678573/**http%3A/webanatomy.net/histology/connective/areolar_proto.jpg">
            <a:extLst>
              <a:ext uri="{FF2B5EF4-FFF2-40B4-BE49-F238E27FC236}">
                <a16:creationId xmlns:a16="http://schemas.microsoft.com/office/drawing/2014/main" id="{64E52EFF-4C8B-88AF-400B-2DE151F4C2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6296" t="16000" r="11111" b="4846"/>
          <a:stretch>
            <a:fillRect/>
          </a:stretch>
        </p:blipFill>
        <p:spPr bwMode="auto">
          <a:xfrm>
            <a:off x="457200" y="1514475"/>
            <a:ext cx="82296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D76CDAF-811B-B423-A51A-725ECB23769F}"/>
              </a:ext>
            </a:extLst>
          </p:cNvPr>
          <p:cNvSpPr txBox="1"/>
          <p:nvPr/>
        </p:nvSpPr>
        <p:spPr>
          <a:xfrm>
            <a:off x="735013" y="4906963"/>
            <a:ext cx="7672387" cy="1570037"/>
          </a:xfrm>
          <a:prstGeom prst="rect">
            <a:avLst/>
          </a:prstGeom>
          <a:noFill/>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r>
              <a:rPr lang="en-GB" sz="2400" b="1" dirty="0">
                <a:solidFill>
                  <a:srgbClr val="FF0000"/>
                </a:solidFill>
                <a:latin typeface="+mn-lt"/>
              </a:rPr>
              <a:t>Professor Sameeh Al-Sarayreh</a:t>
            </a:r>
          </a:p>
          <a:p>
            <a:pPr algn="ctr">
              <a:defRPr/>
            </a:pPr>
            <a:r>
              <a:rPr lang="en-GB" sz="2400" b="1" dirty="0">
                <a:solidFill>
                  <a:srgbClr val="FF0000"/>
                </a:solidFill>
                <a:latin typeface="+mn-lt"/>
              </a:rPr>
              <a:t>Professor of Medical Biochemistry</a:t>
            </a:r>
          </a:p>
          <a:p>
            <a:pPr algn="ctr">
              <a:defRPr/>
            </a:pPr>
            <a:r>
              <a:rPr lang="en-GB" sz="2400" b="1" dirty="0">
                <a:solidFill>
                  <a:srgbClr val="FF0000"/>
                </a:solidFill>
                <a:latin typeface="+mn-lt"/>
              </a:rPr>
              <a:t>Department of Biochemistry and Molecular Biology</a:t>
            </a:r>
          </a:p>
          <a:p>
            <a:pPr algn="ctr">
              <a:defRPr/>
            </a:pPr>
            <a:r>
              <a:rPr lang="en-GB" sz="2400" b="1" dirty="0">
                <a:solidFill>
                  <a:srgbClr val="FF0000"/>
                </a:solidFill>
                <a:latin typeface="+mn-lt"/>
              </a:rPr>
              <a:t>Faculty of Medicine, </a:t>
            </a:r>
            <a:r>
              <a:rPr lang="en-GB" sz="2400" b="1" dirty="0" err="1">
                <a:solidFill>
                  <a:srgbClr val="FF0000"/>
                </a:solidFill>
                <a:latin typeface="+mn-lt"/>
              </a:rPr>
              <a:t>Mutah</a:t>
            </a:r>
            <a:r>
              <a:rPr lang="en-GB" sz="2400" b="1" dirty="0">
                <a:solidFill>
                  <a:srgbClr val="FF0000"/>
                </a:solidFill>
                <a:latin typeface="+mn-lt"/>
              </a:rPr>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EBB5C3E0-8F85-CBFE-B7A0-487BE974DBD4}"/>
              </a:ext>
            </a:extLst>
          </p:cNvPr>
          <p:cNvSpPr>
            <a:spLocks noChangeArrowheads="1"/>
          </p:cNvSpPr>
          <p:nvPr/>
        </p:nvSpPr>
        <p:spPr bwMode="auto">
          <a:xfrm>
            <a:off x="228600" y="541338"/>
            <a:ext cx="92202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a:solidFill>
                  <a:srgbClr val="FF0000"/>
                </a:solidFill>
                <a:latin typeface="Algerian" panose="04020705040A02060702" pitchFamily="82" charset="0"/>
              </a:rPr>
              <a:t>Metabolic muscle diseases</a:t>
            </a:r>
            <a:endParaRPr lang="en-US" altLang="en-US" sz="4800">
              <a:solidFill>
                <a:srgbClr val="FF0000"/>
              </a:solidFill>
              <a:latin typeface="Algerian" panose="04020705040A02060702" pitchFamily="82" charset="0"/>
            </a:endParaRPr>
          </a:p>
        </p:txBody>
      </p:sp>
      <p:pic>
        <p:nvPicPr>
          <p:cNvPr id="12291" name="Picture 4" descr="Muscular Dystrophy">
            <a:extLst>
              <a:ext uri="{FF2B5EF4-FFF2-40B4-BE49-F238E27FC236}">
                <a16:creationId xmlns:a16="http://schemas.microsoft.com/office/drawing/2014/main" id="{3EEAC830-DAC6-9322-EDF9-2A47AB7B23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3363" y="2203450"/>
            <a:ext cx="3589337"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5FC44B65-10B9-142A-6DE3-BA63077650C0}"/>
              </a:ext>
            </a:extLst>
          </p:cNvPr>
          <p:cNvSpPr>
            <a:spLocks noChangeArrowheads="1"/>
          </p:cNvSpPr>
          <p:nvPr/>
        </p:nvSpPr>
        <p:spPr bwMode="auto">
          <a:xfrm>
            <a:off x="457200" y="2724150"/>
            <a:ext cx="8229600" cy="3600450"/>
          </a:xfrm>
          <a:prstGeom prst="rect">
            <a:avLst/>
          </a:prstGeom>
          <a:noFill/>
          <a:ln w="9525">
            <a:noFill/>
            <a:miter lim="800000"/>
            <a:headEnd/>
            <a:tailEnd/>
          </a:ln>
        </p:spPr>
        <p:txBody>
          <a:bodyPr>
            <a:spAutoFit/>
          </a:bodyPr>
          <a:lstStyle/>
          <a:p>
            <a:pPr algn="just">
              <a:defRPr/>
            </a:pPr>
            <a:r>
              <a:rPr lang="en-US" sz="2000" b="1" dirty="0">
                <a:latin typeface="+mn-lt"/>
                <a:cs typeface="Arial" charset="0"/>
              </a:rPr>
              <a:t>Each of the metabolic disorders of the muscle are caused by different genetic defects that impair the body's ability to process chemical reactions that occur within cells during normal functioning. </a:t>
            </a:r>
          </a:p>
          <a:p>
            <a:pPr algn="just">
              <a:defRPr/>
            </a:pPr>
            <a:endParaRPr lang="en-US" sz="2000" b="1" dirty="0">
              <a:latin typeface="+mn-lt"/>
              <a:cs typeface="Arial" charset="0"/>
            </a:endParaRPr>
          </a:p>
          <a:p>
            <a:pPr algn="just">
              <a:defRPr/>
            </a:pPr>
            <a:r>
              <a:rPr lang="en-US" sz="2000" b="1" dirty="0">
                <a:latin typeface="+mn-lt"/>
                <a:cs typeface="Arial" charset="0"/>
              </a:rPr>
              <a:t>Under normal conditions, fuel molecules broken down from the food, and then are broken down further inside of each cell before they can be used by the mitochondria of the cell to produce ATP. </a:t>
            </a:r>
          </a:p>
          <a:p>
            <a:pPr algn="just">
              <a:defRPr/>
            </a:pPr>
            <a:endParaRPr lang="en-US" sz="2000" b="1" dirty="0">
              <a:latin typeface="+mn-lt"/>
              <a:cs typeface="Arial" charset="0"/>
            </a:endParaRPr>
          </a:p>
          <a:p>
            <a:pPr algn="just">
              <a:defRPr/>
            </a:pPr>
            <a:r>
              <a:rPr lang="en-US" sz="2400" b="1" dirty="0">
                <a:solidFill>
                  <a:srgbClr val="FF0000"/>
                </a:solidFill>
                <a:latin typeface="+mn-lt"/>
                <a:cs typeface="Arial" charset="0"/>
              </a:rPr>
              <a:t>ATP drives all muscle activity in the body, and when ATP levels are low, muscle weakness, pain or cramps may occur. </a:t>
            </a:r>
          </a:p>
          <a:p>
            <a:pPr algn="just">
              <a:defRPr/>
            </a:pPr>
            <a:endParaRPr lang="en-US" sz="2000" b="1" dirty="0">
              <a:latin typeface="+mn-lt"/>
              <a:cs typeface="Arial" charset="0"/>
            </a:endParaRPr>
          </a:p>
        </p:txBody>
      </p:sp>
      <p:sp>
        <p:nvSpPr>
          <p:cNvPr id="3" name="Rectangle 2">
            <a:extLst>
              <a:ext uri="{FF2B5EF4-FFF2-40B4-BE49-F238E27FC236}">
                <a16:creationId xmlns:a16="http://schemas.microsoft.com/office/drawing/2014/main" id="{D8D44CC1-6ECE-2F8B-FD4A-301FFF68D925}"/>
              </a:ext>
            </a:extLst>
          </p:cNvPr>
          <p:cNvSpPr/>
          <p:nvPr/>
        </p:nvSpPr>
        <p:spPr>
          <a:xfrm>
            <a:off x="457200" y="885825"/>
            <a:ext cx="8153400" cy="1323975"/>
          </a:xfrm>
          <a:prstGeom prst="rect">
            <a:avLst/>
          </a:prstGeom>
        </p:spPr>
        <p:txBody>
          <a:bodyPr>
            <a:spAutoFit/>
          </a:bodyPr>
          <a:lstStyle/>
          <a:p>
            <a:pPr algn="just">
              <a:defRPr/>
            </a:pPr>
            <a:r>
              <a:rPr lang="en-US" sz="2000" b="1" dirty="0">
                <a:latin typeface="+mn-lt"/>
                <a:cs typeface="Arial" charset="0"/>
              </a:rPr>
              <a:t>The metabolic diseases of the muscle results from problems that occur when certain fuel molecules are </a:t>
            </a:r>
            <a:r>
              <a:rPr lang="en-US" sz="2000" b="1" dirty="0">
                <a:solidFill>
                  <a:srgbClr val="FF0000"/>
                </a:solidFill>
                <a:latin typeface="+mn-lt"/>
                <a:cs typeface="Arial" charset="0"/>
              </a:rPr>
              <a:t>processed before they enter the mitochondria</a:t>
            </a:r>
            <a:r>
              <a:rPr lang="en-US" sz="2000" b="1" dirty="0">
                <a:latin typeface="+mn-lt"/>
                <a:cs typeface="Arial" charset="0"/>
              </a:rPr>
              <a:t>, or by the </a:t>
            </a:r>
            <a:r>
              <a:rPr lang="en-US" sz="2000" b="1" dirty="0">
                <a:solidFill>
                  <a:srgbClr val="FF0000"/>
                </a:solidFill>
                <a:latin typeface="+mn-lt"/>
                <a:cs typeface="Arial" charset="0"/>
              </a:rPr>
              <a:t>cell's inability to get fuel molecules into the mitochondria. </a:t>
            </a:r>
            <a:endParaRPr lang="en-GB" sz="2000" dirty="0">
              <a:solidFill>
                <a:srgbClr val="FF0000"/>
              </a:solidFill>
              <a:latin typeface="+mn-lt"/>
              <a:cs typeface="Arial" charset="0"/>
            </a:endParaRPr>
          </a:p>
        </p:txBody>
      </p:sp>
      <p:sp>
        <p:nvSpPr>
          <p:cNvPr id="4" name="Rectangle 3">
            <a:extLst>
              <a:ext uri="{FF2B5EF4-FFF2-40B4-BE49-F238E27FC236}">
                <a16:creationId xmlns:a16="http://schemas.microsoft.com/office/drawing/2014/main" id="{A95CBD8F-71C7-5FC1-933C-EE91BC32C273}"/>
              </a:ext>
            </a:extLst>
          </p:cNvPr>
          <p:cNvSpPr/>
          <p:nvPr/>
        </p:nvSpPr>
        <p:spPr>
          <a:xfrm>
            <a:off x="381000" y="188913"/>
            <a:ext cx="6553200" cy="954087"/>
          </a:xfrm>
          <a:prstGeom prst="rect">
            <a:avLst/>
          </a:prstGeom>
        </p:spPr>
        <p:txBody>
          <a:bodyPr>
            <a:spAutoFit/>
          </a:bodyPr>
          <a:lstStyle/>
          <a:p>
            <a:pPr>
              <a:defRPr/>
            </a:pPr>
            <a:r>
              <a:rPr lang="en-GB" sz="2800" b="1" dirty="0">
                <a:solidFill>
                  <a:srgbClr val="FF0000"/>
                </a:solidFill>
                <a:latin typeface="+mn-lt"/>
                <a:cs typeface="Arial" charset="0"/>
              </a:rPr>
              <a:t>What Causes Metabolic Diseases?</a:t>
            </a:r>
            <a:br>
              <a:rPr lang="en-GB" sz="2800" b="1" dirty="0">
                <a:solidFill>
                  <a:srgbClr val="FF0000"/>
                </a:solidFill>
                <a:latin typeface="+mn-lt"/>
                <a:cs typeface="Arial" charset="0"/>
              </a:rPr>
            </a:br>
            <a:endParaRPr lang="en-GB" sz="2800" b="1" dirty="0">
              <a:solidFill>
                <a:srgbClr val="FF0000"/>
              </a:solidFill>
              <a:latin typeface="+mn-lt"/>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Normal vs Metabolic disorder">
            <a:extLst>
              <a:ext uri="{FF2B5EF4-FFF2-40B4-BE49-F238E27FC236}">
                <a16:creationId xmlns:a16="http://schemas.microsoft.com/office/drawing/2014/main" id="{09D1520D-5415-0F68-C5CD-1253F9593A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2400"/>
            <a:ext cx="7543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Rectangle 2">
            <a:extLst>
              <a:ext uri="{FF2B5EF4-FFF2-40B4-BE49-F238E27FC236}">
                <a16:creationId xmlns:a16="http://schemas.microsoft.com/office/drawing/2014/main" id="{09321F39-FCD8-0313-FB01-288DF7FBBC33}"/>
              </a:ext>
            </a:extLst>
          </p:cNvPr>
          <p:cNvSpPr>
            <a:spLocks noChangeArrowheads="1"/>
          </p:cNvSpPr>
          <p:nvPr/>
        </p:nvSpPr>
        <p:spPr bwMode="auto">
          <a:xfrm>
            <a:off x="152400" y="4419600"/>
            <a:ext cx="8839200" cy="1631950"/>
          </a:xfrm>
          <a:prstGeom prst="rect">
            <a:avLst/>
          </a:prstGeom>
          <a:noFill/>
          <a:ln w="9525">
            <a:noFill/>
            <a:miter lim="800000"/>
            <a:headEnd/>
            <a:tailEnd/>
          </a:ln>
        </p:spPr>
        <p:txBody>
          <a:bodyPr>
            <a:spAutoFit/>
          </a:bodyPr>
          <a:lstStyle/>
          <a:p>
            <a:pPr algn="just">
              <a:buFontTx/>
              <a:buChar char="-"/>
              <a:defRPr/>
            </a:pPr>
            <a:r>
              <a:rPr lang="en-US" sz="2000" b="1" dirty="0">
                <a:latin typeface="+mn-lt"/>
                <a:cs typeface="Times New Roman" pitchFamily="18" charset="0"/>
              </a:rPr>
              <a:t>In normal metabolism, food provides fuel that's processed inside the cells, producing energy (ATP) for muscle contraction and other cellular functions. </a:t>
            </a:r>
          </a:p>
          <a:p>
            <a:pPr algn="just">
              <a:buFontTx/>
              <a:buChar char="-"/>
              <a:defRPr/>
            </a:pPr>
            <a:endParaRPr lang="en-US" sz="2000" b="1" dirty="0">
              <a:latin typeface="+mn-lt"/>
              <a:cs typeface="Times New Roman" pitchFamily="18" charset="0"/>
            </a:endParaRPr>
          </a:p>
          <a:p>
            <a:pPr algn="just">
              <a:buFontTx/>
              <a:buChar char="-"/>
              <a:defRPr/>
            </a:pPr>
            <a:r>
              <a:rPr lang="en-US" sz="2000" b="1" dirty="0">
                <a:latin typeface="+mn-lt"/>
                <a:cs typeface="Times New Roman" pitchFamily="18" charset="0"/>
              </a:rPr>
              <a:t>In metabolic </a:t>
            </a:r>
            <a:r>
              <a:rPr lang="en-US" sz="2000" b="1" dirty="0" err="1">
                <a:latin typeface="+mn-lt"/>
                <a:cs typeface="Times New Roman" pitchFamily="18" charset="0"/>
              </a:rPr>
              <a:t>myopathies</a:t>
            </a:r>
            <a:r>
              <a:rPr lang="en-US" sz="2000" b="1" dirty="0">
                <a:latin typeface="+mn-lt"/>
                <a:cs typeface="Times New Roman" pitchFamily="18" charset="0"/>
              </a:rPr>
              <a:t>, missing enzymes prevent mitochondria from properly processing fuel, and no energy is produced for muscle function.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elmhurst.edu/~chm/vchembook/images/590metabolism.gif">
            <a:extLst>
              <a:ext uri="{FF2B5EF4-FFF2-40B4-BE49-F238E27FC236}">
                <a16:creationId xmlns:a16="http://schemas.microsoft.com/office/drawing/2014/main" id="{C827A802-2C64-0302-12DF-D1DD1C3FE5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475" y="304800"/>
            <a:ext cx="7391400" cy="627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2.bp.blogspot.com/_Kf-Q7li1HX0/TS1Ut3oPh9I/AAAAAAAAAE8/Yv0qLq024Qs/s1600/glycolysis_pathway.jpg">
            <a:extLst>
              <a:ext uri="{FF2B5EF4-FFF2-40B4-BE49-F238E27FC236}">
                <a16:creationId xmlns:a16="http://schemas.microsoft.com/office/drawing/2014/main" id="{F7AB0819-64A7-B900-3039-480C963FDC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Box 2">
            <a:extLst>
              <a:ext uri="{FF2B5EF4-FFF2-40B4-BE49-F238E27FC236}">
                <a16:creationId xmlns:a16="http://schemas.microsoft.com/office/drawing/2014/main" id="{02DB4E76-B179-9C79-90BC-A7F84E32ADF1}"/>
              </a:ext>
            </a:extLst>
          </p:cNvPr>
          <p:cNvSpPr txBox="1">
            <a:spLocks noChangeArrowheads="1"/>
          </p:cNvSpPr>
          <p:nvPr/>
        </p:nvSpPr>
        <p:spPr bwMode="auto">
          <a:xfrm>
            <a:off x="5486400" y="5410200"/>
            <a:ext cx="32702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4800" b="1">
                <a:solidFill>
                  <a:srgbClr val="FF0000"/>
                </a:solidFill>
              </a:rPr>
              <a:t>Glycolysis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www.elmhurst.edu/~chm/vchembook/images/611citricacidcycle.gif">
            <a:extLst>
              <a:ext uri="{FF2B5EF4-FFF2-40B4-BE49-F238E27FC236}">
                <a16:creationId xmlns:a16="http://schemas.microsoft.com/office/drawing/2014/main" id="{7624613F-AA0D-F032-F255-9EF869AC96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915400" cy="668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35509230-2A51-2375-7BD9-D58ADEBFBFF2}"/>
              </a:ext>
            </a:extLst>
          </p:cNvPr>
          <p:cNvSpPr>
            <a:spLocks noChangeArrowheads="1"/>
          </p:cNvSpPr>
          <p:nvPr/>
        </p:nvSpPr>
        <p:spPr bwMode="auto">
          <a:xfrm>
            <a:off x="228600" y="44450"/>
            <a:ext cx="8534400" cy="1754188"/>
          </a:xfrm>
          <a:prstGeom prst="rect">
            <a:avLst/>
          </a:prstGeom>
          <a:noFill/>
          <a:ln w="9525">
            <a:noFill/>
            <a:miter lim="800000"/>
            <a:headEnd/>
            <a:tailEnd/>
          </a:ln>
        </p:spPr>
        <p:txBody>
          <a:bodyPr>
            <a:spAutoFit/>
          </a:bodyPr>
          <a:lstStyle/>
          <a:p>
            <a:pPr>
              <a:defRPr/>
            </a:pPr>
            <a:r>
              <a:rPr lang="en-US" sz="3600" b="1" dirty="0">
                <a:solidFill>
                  <a:srgbClr val="FF0000"/>
                </a:solidFill>
                <a:latin typeface="+mn-lt"/>
                <a:cs typeface="Arial" charset="0"/>
              </a:rPr>
              <a:t>Acid Maltase Deficiency (AMD); also called glycogen storage disease type II </a:t>
            </a:r>
          </a:p>
          <a:p>
            <a:pPr>
              <a:defRPr/>
            </a:pPr>
            <a:br>
              <a:rPr lang="en-US" dirty="0">
                <a:latin typeface="Arial" charset="0"/>
                <a:cs typeface="Arial" charset="0"/>
              </a:rPr>
            </a:br>
            <a:endParaRPr lang="en-US" dirty="0">
              <a:latin typeface="Arial" charset="0"/>
              <a:cs typeface="Arial" charset="0"/>
            </a:endParaRPr>
          </a:p>
        </p:txBody>
      </p:sp>
      <p:sp>
        <p:nvSpPr>
          <p:cNvPr id="39939" name="Rectangle 2">
            <a:extLst>
              <a:ext uri="{FF2B5EF4-FFF2-40B4-BE49-F238E27FC236}">
                <a16:creationId xmlns:a16="http://schemas.microsoft.com/office/drawing/2014/main" id="{A4B6D3E6-7E11-C467-9B40-A3F47C1AACD1}"/>
              </a:ext>
            </a:extLst>
          </p:cNvPr>
          <p:cNvSpPr>
            <a:spLocks noChangeArrowheads="1"/>
          </p:cNvSpPr>
          <p:nvPr/>
        </p:nvSpPr>
        <p:spPr bwMode="auto">
          <a:xfrm>
            <a:off x="304800" y="1270000"/>
            <a:ext cx="8382000" cy="1016000"/>
          </a:xfrm>
          <a:prstGeom prst="rect">
            <a:avLst/>
          </a:prstGeom>
          <a:noFill/>
          <a:ln w="9525">
            <a:noFill/>
            <a:miter lim="800000"/>
            <a:headEnd/>
            <a:tailEnd/>
          </a:ln>
        </p:spPr>
        <p:txBody>
          <a:bodyPr>
            <a:spAutoFit/>
          </a:bodyPr>
          <a:lstStyle/>
          <a:p>
            <a:pPr algn="just">
              <a:defRPr/>
            </a:pPr>
            <a:r>
              <a:rPr lang="en-US" sz="2000" b="1" dirty="0">
                <a:latin typeface="+mn-lt"/>
                <a:cs typeface="Arial" charset="0"/>
              </a:rPr>
              <a:t>Acid Maltase Deficiency is a rare, autosomal recessive metabolic disorder that is a result of </a:t>
            </a:r>
            <a:r>
              <a:rPr lang="en-US" sz="2000" b="1" dirty="0">
                <a:solidFill>
                  <a:srgbClr val="FF0000"/>
                </a:solidFill>
                <a:latin typeface="+mn-lt"/>
                <a:cs typeface="Arial" charset="0"/>
              </a:rPr>
              <a:t>a lack in the enzyme acid maltase</a:t>
            </a:r>
            <a:r>
              <a:rPr lang="en-US" sz="2000" b="1" dirty="0">
                <a:latin typeface="+mn-lt"/>
                <a:cs typeface="Arial" charset="0"/>
              </a:rPr>
              <a:t>, which is necessary for the break down of glycogen.</a:t>
            </a:r>
          </a:p>
        </p:txBody>
      </p:sp>
      <p:sp>
        <p:nvSpPr>
          <p:cNvPr id="39940" name="Rectangle 3">
            <a:extLst>
              <a:ext uri="{FF2B5EF4-FFF2-40B4-BE49-F238E27FC236}">
                <a16:creationId xmlns:a16="http://schemas.microsoft.com/office/drawing/2014/main" id="{51DCC7A9-C634-5E73-9258-6991776B4B0B}"/>
              </a:ext>
            </a:extLst>
          </p:cNvPr>
          <p:cNvSpPr>
            <a:spLocks noChangeArrowheads="1"/>
          </p:cNvSpPr>
          <p:nvPr/>
        </p:nvSpPr>
        <p:spPr bwMode="auto">
          <a:xfrm>
            <a:off x="228600" y="5029200"/>
            <a:ext cx="8686800" cy="1938338"/>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Description, Signs and Symptoms</a:t>
            </a:r>
          </a:p>
          <a:p>
            <a:pPr algn="just">
              <a:defRPr/>
            </a:pPr>
            <a:r>
              <a:rPr lang="en-US" sz="2000" b="1" dirty="0">
                <a:latin typeface="+mn-lt"/>
                <a:cs typeface="Arial" charset="0"/>
              </a:rPr>
              <a:t>The excessive accumulation of glycogen due to this condition results in progressive muscle weakness (</a:t>
            </a:r>
            <a:r>
              <a:rPr lang="en-US" sz="2000" b="1" dirty="0" err="1">
                <a:latin typeface="+mn-lt"/>
                <a:cs typeface="Arial" charset="0"/>
              </a:rPr>
              <a:t>myopathy</a:t>
            </a:r>
            <a:r>
              <a:rPr lang="en-US" sz="2000" b="1" dirty="0">
                <a:latin typeface="+mn-lt"/>
                <a:cs typeface="Arial" charset="0"/>
              </a:rPr>
              <a:t>) all throughout the body and affecting major body tissues in the heart, skeletal muscles, liver and nervous system.</a:t>
            </a:r>
          </a:p>
          <a:p>
            <a:pPr algn="just">
              <a:defRPr/>
            </a:pPr>
            <a:br>
              <a:rPr lang="en-US" sz="2000" b="1" dirty="0">
                <a:latin typeface="+mn-lt"/>
                <a:cs typeface="Arial" charset="0"/>
              </a:rPr>
            </a:br>
            <a:endParaRPr lang="en-US" sz="2000" b="1" dirty="0">
              <a:latin typeface="+mn-lt"/>
              <a:cs typeface="Arial" charset="0"/>
            </a:endParaRPr>
          </a:p>
        </p:txBody>
      </p:sp>
      <p:sp>
        <p:nvSpPr>
          <p:cNvPr id="39941" name="Rectangle 4">
            <a:extLst>
              <a:ext uri="{FF2B5EF4-FFF2-40B4-BE49-F238E27FC236}">
                <a16:creationId xmlns:a16="http://schemas.microsoft.com/office/drawing/2014/main" id="{826AC569-D93B-2FD8-B82D-FA2406FF4F53}"/>
              </a:ext>
            </a:extLst>
          </p:cNvPr>
          <p:cNvSpPr>
            <a:spLocks noChangeArrowheads="1"/>
          </p:cNvSpPr>
          <p:nvPr/>
        </p:nvSpPr>
        <p:spPr bwMode="auto">
          <a:xfrm>
            <a:off x="228600" y="2790825"/>
            <a:ext cx="8686800" cy="1323975"/>
          </a:xfrm>
          <a:prstGeom prst="rect">
            <a:avLst/>
          </a:prstGeom>
          <a:noFill/>
          <a:ln w="9525">
            <a:noFill/>
            <a:miter lim="800000"/>
            <a:headEnd/>
            <a:tailEnd/>
          </a:ln>
        </p:spPr>
        <p:txBody>
          <a:bodyPr>
            <a:spAutoFit/>
          </a:bodyPr>
          <a:lstStyle/>
          <a:p>
            <a:pPr algn="just">
              <a:defRPr/>
            </a:pPr>
            <a:r>
              <a:rPr lang="en-US" sz="2000" b="1" dirty="0">
                <a:latin typeface="+mn-lt"/>
                <a:cs typeface="Arial" charset="0"/>
              </a:rPr>
              <a:t>In is an autosomal recessive metabolic disorder, meaning that two copies of the mutated gene (one from each parent) must be inherited to have this condition. </a:t>
            </a:r>
          </a:p>
          <a:p>
            <a:pPr algn="just">
              <a:defRPr/>
            </a:pPr>
            <a:br>
              <a:rPr lang="en-US" sz="2000" b="1" dirty="0">
                <a:latin typeface="+mn-lt"/>
                <a:cs typeface="Arial" charset="0"/>
              </a:rPr>
            </a:br>
            <a:endParaRPr lang="en-US" sz="2000" b="1" dirty="0">
              <a:latin typeface="+mn-lt"/>
              <a:cs typeface="Arial" charset="0"/>
            </a:endParaRPr>
          </a:p>
        </p:txBody>
      </p:sp>
      <p:sp>
        <p:nvSpPr>
          <p:cNvPr id="39942" name="Rectangle 5">
            <a:extLst>
              <a:ext uri="{FF2B5EF4-FFF2-40B4-BE49-F238E27FC236}">
                <a16:creationId xmlns:a16="http://schemas.microsoft.com/office/drawing/2014/main" id="{27839A9A-04EE-C954-86A6-10D7AFF157BB}"/>
              </a:ext>
            </a:extLst>
          </p:cNvPr>
          <p:cNvSpPr>
            <a:spLocks noChangeArrowheads="1"/>
          </p:cNvSpPr>
          <p:nvPr/>
        </p:nvSpPr>
        <p:spPr bwMode="auto">
          <a:xfrm>
            <a:off x="228600" y="2343150"/>
            <a:ext cx="1400175" cy="400050"/>
          </a:xfrm>
          <a:prstGeom prst="rect">
            <a:avLst/>
          </a:prstGeom>
          <a:noFill/>
          <a:ln w="9525">
            <a:noFill/>
            <a:miter lim="800000"/>
            <a:headEnd/>
            <a:tailEnd/>
          </a:ln>
        </p:spPr>
        <p:txBody>
          <a:bodyPr wrap="none">
            <a:spAutoFit/>
          </a:bodyPr>
          <a:lstStyle/>
          <a:p>
            <a:pPr>
              <a:defRPr/>
            </a:pPr>
            <a:r>
              <a:rPr lang="en-US" sz="2000" b="1" u="sng" dirty="0">
                <a:solidFill>
                  <a:srgbClr val="FF0000"/>
                </a:solidFill>
                <a:latin typeface="+mn-lt"/>
                <a:cs typeface="Arial" charset="0"/>
              </a:rPr>
              <a:t>Inheritance</a:t>
            </a:r>
          </a:p>
        </p:txBody>
      </p:sp>
      <p:sp>
        <p:nvSpPr>
          <p:cNvPr id="39944" name="Rectangle 7">
            <a:extLst>
              <a:ext uri="{FF2B5EF4-FFF2-40B4-BE49-F238E27FC236}">
                <a16:creationId xmlns:a16="http://schemas.microsoft.com/office/drawing/2014/main" id="{37696B72-3FDD-A68B-D7B3-4A8856479DBA}"/>
              </a:ext>
            </a:extLst>
          </p:cNvPr>
          <p:cNvSpPr>
            <a:spLocks noChangeArrowheads="1"/>
          </p:cNvSpPr>
          <p:nvPr/>
        </p:nvSpPr>
        <p:spPr bwMode="auto">
          <a:xfrm>
            <a:off x="228600" y="3708400"/>
            <a:ext cx="83820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Cause</a:t>
            </a:r>
          </a:p>
          <a:p>
            <a:pPr algn="just">
              <a:defRPr/>
            </a:pPr>
            <a:r>
              <a:rPr lang="en-US" sz="2000" b="1" dirty="0">
                <a:latin typeface="+mn-lt"/>
                <a:cs typeface="Arial" charset="0"/>
              </a:rPr>
              <a:t>The disease is caused by a mutation in a gene (acid alpha-</a:t>
            </a:r>
            <a:r>
              <a:rPr lang="en-US" sz="2000" b="1" dirty="0" err="1">
                <a:latin typeface="+mn-lt"/>
                <a:cs typeface="Arial" charset="0"/>
              </a:rPr>
              <a:t>glucosidase</a:t>
            </a:r>
            <a:r>
              <a:rPr lang="en-US" sz="2000" b="1" dirty="0">
                <a:latin typeface="+mn-lt"/>
                <a:cs typeface="Arial" charset="0"/>
              </a:rPr>
              <a:t>: also known as acid maltase) on long arm of chromosome 17 at 17q25.2-q25.3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3850EC94-F855-1C60-483D-B0BFB4916901}"/>
              </a:ext>
            </a:extLst>
          </p:cNvPr>
          <p:cNvSpPr>
            <a:spLocks noChangeArrowheads="1"/>
          </p:cNvSpPr>
          <p:nvPr/>
        </p:nvSpPr>
        <p:spPr bwMode="auto">
          <a:xfrm>
            <a:off x="152400" y="76200"/>
            <a:ext cx="3978275" cy="646113"/>
          </a:xfrm>
          <a:prstGeom prst="rect">
            <a:avLst/>
          </a:prstGeom>
          <a:noFill/>
          <a:ln w="9525">
            <a:noFill/>
            <a:miter lim="800000"/>
            <a:headEnd/>
            <a:tailEnd/>
          </a:ln>
        </p:spPr>
        <p:txBody>
          <a:bodyPr wrap="none">
            <a:spAutoFit/>
          </a:bodyPr>
          <a:lstStyle/>
          <a:p>
            <a:pPr>
              <a:defRPr/>
            </a:pPr>
            <a:r>
              <a:rPr lang="en-US" sz="3600" b="1" dirty="0" err="1">
                <a:solidFill>
                  <a:srgbClr val="FF0000"/>
                </a:solidFill>
                <a:latin typeface="+mn-lt"/>
                <a:cs typeface="Times New Roman" pitchFamily="18" charset="0"/>
              </a:rPr>
              <a:t>Carnitine</a:t>
            </a:r>
            <a:r>
              <a:rPr lang="en-US" sz="3600" b="1" dirty="0">
                <a:solidFill>
                  <a:srgbClr val="FF0000"/>
                </a:solidFill>
                <a:latin typeface="+mn-lt"/>
                <a:cs typeface="Times New Roman" pitchFamily="18" charset="0"/>
              </a:rPr>
              <a:t> deficiency</a:t>
            </a:r>
            <a:endParaRPr lang="en-US" sz="3600" dirty="0">
              <a:solidFill>
                <a:srgbClr val="FF0000"/>
              </a:solidFill>
              <a:latin typeface="+mn-lt"/>
              <a:cs typeface="Arial" charset="0"/>
            </a:endParaRPr>
          </a:p>
        </p:txBody>
      </p:sp>
      <p:sp>
        <p:nvSpPr>
          <p:cNvPr id="40963" name="Rectangle 2">
            <a:extLst>
              <a:ext uri="{FF2B5EF4-FFF2-40B4-BE49-F238E27FC236}">
                <a16:creationId xmlns:a16="http://schemas.microsoft.com/office/drawing/2014/main" id="{D79ECCA5-5E77-8561-285D-8615C3D907E2}"/>
              </a:ext>
            </a:extLst>
          </p:cNvPr>
          <p:cNvSpPr>
            <a:spLocks noChangeArrowheads="1"/>
          </p:cNvSpPr>
          <p:nvPr/>
        </p:nvSpPr>
        <p:spPr bwMode="auto">
          <a:xfrm>
            <a:off x="152400" y="663575"/>
            <a:ext cx="8686800" cy="708025"/>
          </a:xfrm>
          <a:prstGeom prst="rect">
            <a:avLst/>
          </a:prstGeom>
          <a:noFill/>
          <a:ln w="9525">
            <a:noFill/>
            <a:miter lim="800000"/>
            <a:headEnd/>
            <a:tailEnd/>
          </a:ln>
        </p:spPr>
        <p:txBody>
          <a:bodyPr>
            <a:spAutoFit/>
          </a:bodyPr>
          <a:lstStyle/>
          <a:p>
            <a:pPr algn="just">
              <a:defRPr/>
            </a:pPr>
            <a:r>
              <a:rPr lang="en-US" sz="2000" b="1" dirty="0">
                <a:latin typeface="+mn-lt"/>
                <a:cs typeface="Arial" charset="0"/>
              </a:rPr>
              <a:t> is an inborn error of fatty acid transport caused by </a:t>
            </a:r>
            <a:r>
              <a:rPr lang="en-US" sz="2000" b="1" dirty="0">
                <a:solidFill>
                  <a:srgbClr val="FF0000"/>
                </a:solidFill>
                <a:latin typeface="+mn-lt"/>
                <a:cs typeface="Arial" charset="0"/>
              </a:rPr>
              <a:t>a defect in the transporter responsible for moving </a:t>
            </a:r>
            <a:r>
              <a:rPr lang="en-US" sz="2000" b="1" dirty="0" err="1">
                <a:solidFill>
                  <a:srgbClr val="FF0000"/>
                </a:solidFill>
                <a:latin typeface="+mn-lt"/>
                <a:cs typeface="Arial" charset="0"/>
              </a:rPr>
              <a:t>carnitine</a:t>
            </a:r>
            <a:r>
              <a:rPr lang="en-US" sz="2000" b="1" dirty="0">
                <a:latin typeface="+mn-lt"/>
                <a:cs typeface="Arial" charset="0"/>
              </a:rPr>
              <a:t> across the plasma membrane</a:t>
            </a:r>
          </a:p>
        </p:txBody>
      </p:sp>
      <p:sp>
        <p:nvSpPr>
          <p:cNvPr id="40964" name="Rectangle 3">
            <a:extLst>
              <a:ext uri="{FF2B5EF4-FFF2-40B4-BE49-F238E27FC236}">
                <a16:creationId xmlns:a16="http://schemas.microsoft.com/office/drawing/2014/main" id="{C04B7122-73DE-4048-1CBF-1743CB2B6854}"/>
              </a:ext>
            </a:extLst>
          </p:cNvPr>
          <p:cNvSpPr>
            <a:spLocks noChangeArrowheads="1"/>
          </p:cNvSpPr>
          <p:nvPr/>
        </p:nvSpPr>
        <p:spPr bwMode="auto">
          <a:xfrm>
            <a:off x="228600" y="2946400"/>
            <a:ext cx="87630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Genetics</a:t>
            </a:r>
          </a:p>
          <a:p>
            <a:pPr algn="just">
              <a:defRPr/>
            </a:pPr>
            <a:r>
              <a:rPr lang="en-US" sz="2000" b="1" dirty="0">
                <a:latin typeface="+mn-lt"/>
                <a:cs typeface="Arial" charset="0"/>
              </a:rPr>
              <a:t>is an autosomal recessive condition. The gene responsible for the OCTN2 </a:t>
            </a:r>
            <a:r>
              <a:rPr lang="en-US" sz="2000" b="1" dirty="0" err="1">
                <a:latin typeface="+mn-lt"/>
                <a:cs typeface="Arial" charset="0"/>
              </a:rPr>
              <a:t>carnitine</a:t>
            </a:r>
            <a:r>
              <a:rPr lang="en-US" sz="2000" b="1" dirty="0">
                <a:latin typeface="+mn-lt"/>
                <a:cs typeface="Arial" charset="0"/>
              </a:rPr>
              <a:t> transporter is </a:t>
            </a:r>
            <a:r>
              <a:rPr lang="en-US" sz="2000" b="1" i="1" dirty="0">
                <a:latin typeface="+mn-lt"/>
                <a:cs typeface="Arial" charset="0"/>
              </a:rPr>
              <a:t>SLC22A5</a:t>
            </a:r>
            <a:r>
              <a:rPr lang="en-US" sz="2000" b="1" dirty="0">
                <a:latin typeface="+mn-lt"/>
                <a:cs typeface="Arial" charset="0"/>
              </a:rPr>
              <a:t>, located at 5q31.1-32. </a:t>
            </a:r>
          </a:p>
        </p:txBody>
      </p:sp>
      <p:sp>
        <p:nvSpPr>
          <p:cNvPr id="40965" name="Rectangle 4">
            <a:extLst>
              <a:ext uri="{FF2B5EF4-FFF2-40B4-BE49-F238E27FC236}">
                <a16:creationId xmlns:a16="http://schemas.microsoft.com/office/drawing/2014/main" id="{5AF59FE9-06AA-B900-F5C3-2966C5EB674F}"/>
              </a:ext>
            </a:extLst>
          </p:cNvPr>
          <p:cNvSpPr>
            <a:spLocks noChangeArrowheads="1"/>
          </p:cNvSpPr>
          <p:nvPr/>
        </p:nvSpPr>
        <p:spPr bwMode="auto">
          <a:xfrm>
            <a:off x="228600" y="4081463"/>
            <a:ext cx="8686800" cy="1938337"/>
          </a:xfrm>
          <a:prstGeom prst="rect">
            <a:avLst/>
          </a:prstGeom>
          <a:noFill/>
          <a:ln w="9525">
            <a:noFill/>
            <a:miter lim="800000"/>
            <a:headEnd/>
            <a:tailEnd/>
          </a:ln>
        </p:spPr>
        <p:txBody>
          <a:bodyPr>
            <a:spAutoFit/>
          </a:bodyPr>
          <a:lstStyle/>
          <a:p>
            <a:pPr algn="just">
              <a:defRPr/>
            </a:pPr>
            <a:endParaRPr lang="ar-JO" sz="2000" b="1" dirty="0">
              <a:latin typeface="+mn-lt"/>
              <a:cs typeface="Arial" charset="0"/>
            </a:endParaRPr>
          </a:p>
          <a:p>
            <a:pPr algn="just">
              <a:defRPr/>
            </a:pPr>
            <a:r>
              <a:rPr lang="en-US" sz="2000" b="1" u="sng" dirty="0">
                <a:solidFill>
                  <a:srgbClr val="FF0000"/>
                </a:solidFill>
                <a:latin typeface="+mn-lt"/>
                <a:cs typeface="Arial" charset="0"/>
              </a:rPr>
              <a:t>Patients who present clinically with this would fall into two categories:</a:t>
            </a:r>
            <a:endParaRPr lang="en-US" sz="2000" b="1" dirty="0">
              <a:latin typeface="+mn-lt"/>
              <a:cs typeface="Arial" charset="0"/>
            </a:endParaRPr>
          </a:p>
          <a:p>
            <a:pPr algn="just">
              <a:defRPr/>
            </a:pPr>
            <a:r>
              <a:rPr lang="en-US" sz="2000" b="1" dirty="0">
                <a:latin typeface="+mn-lt"/>
                <a:cs typeface="Arial" charset="0"/>
              </a:rPr>
              <a:t>1-metabolic presentation with hypoglycemia  </a:t>
            </a:r>
          </a:p>
          <a:p>
            <a:pPr algn="just">
              <a:defRPr/>
            </a:pPr>
            <a:r>
              <a:rPr lang="en-US" sz="2000" b="1" dirty="0">
                <a:latin typeface="+mn-lt"/>
                <a:cs typeface="Arial" charset="0"/>
              </a:rPr>
              <a:t>2- cardiac presentation characterized by cardiomyopathy. </a:t>
            </a:r>
          </a:p>
          <a:p>
            <a:pPr algn="just">
              <a:defRPr/>
            </a:pPr>
            <a:endParaRPr lang="en-US" sz="2000" b="1" dirty="0">
              <a:latin typeface="+mn-lt"/>
              <a:cs typeface="Arial" charset="0"/>
            </a:endParaRPr>
          </a:p>
          <a:p>
            <a:pPr algn="just">
              <a:defRPr/>
            </a:pPr>
            <a:r>
              <a:rPr lang="en-US" sz="2000" b="1" dirty="0">
                <a:latin typeface="+mn-lt"/>
                <a:cs typeface="Arial" charset="0"/>
              </a:rPr>
              <a:t>Muscle weakness can be found with either presentation.</a:t>
            </a:r>
          </a:p>
        </p:txBody>
      </p:sp>
      <p:sp>
        <p:nvSpPr>
          <p:cNvPr id="6" name="Rectangle 5">
            <a:extLst>
              <a:ext uri="{FF2B5EF4-FFF2-40B4-BE49-F238E27FC236}">
                <a16:creationId xmlns:a16="http://schemas.microsoft.com/office/drawing/2014/main" id="{43D6BBD4-7999-4AF1-59FE-BB783480E673}"/>
              </a:ext>
            </a:extLst>
          </p:cNvPr>
          <p:cNvSpPr/>
          <p:nvPr/>
        </p:nvSpPr>
        <p:spPr>
          <a:xfrm>
            <a:off x="304800" y="1900238"/>
            <a:ext cx="6553200" cy="461962"/>
          </a:xfrm>
          <a:prstGeom prst="rect">
            <a:avLst/>
          </a:prstGeom>
        </p:spPr>
        <p:txBody>
          <a:bodyPr>
            <a:spAutoFit/>
          </a:bodyPr>
          <a:lstStyle/>
          <a:p>
            <a:pPr>
              <a:defRPr/>
            </a:pPr>
            <a:r>
              <a:rPr lang="en-GB" sz="2400" b="1" dirty="0" err="1">
                <a:solidFill>
                  <a:srgbClr val="FF0000"/>
                </a:solidFill>
                <a:latin typeface="+mn-lt"/>
                <a:cs typeface="Arial" charset="0"/>
              </a:rPr>
              <a:t>Carnitine</a:t>
            </a:r>
            <a:r>
              <a:rPr lang="en-GB" sz="2400" b="1" dirty="0">
                <a:solidFill>
                  <a:srgbClr val="FF0000"/>
                </a:solidFill>
                <a:latin typeface="+mn-lt"/>
                <a:cs typeface="Arial" charset="0"/>
              </a:rPr>
              <a:t> is involved in the oxidation of fatty acids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a:extLst>
              <a:ext uri="{FF2B5EF4-FFF2-40B4-BE49-F238E27FC236}">
                <a16:creationId xmlns:a16="http://schemas.microsoft.com/office/drawing/2014/main" id="{AC5F09FF-84AE-1E20-2922-00B788397C2C}"/>
              </a:ext>
            </a:extLst>
          </p:cNvPr>
          <p:cNvSpPr>
            <a:spLocks noChangeArrowheads="1"/>
          </p:cNvSpPr>
          <p:nvPr/>
        </p:nvSpPr>
        <p:spPr bwMode="auto">
          <a:xfrm>
            <a:off x="152400" y="152400"/>
            <a:ext cx="6057900" cy="646113"/>
          </a:xfrm>
          <a:prstGeom prst="rect">
            <a:avLst/>
          </a:prstGeom>
          <a:noFill/>
          <a:ln w="9525">
            <a:noFill/>
            <a:miter lim="800000"/>
            <a:headEnd/>
            <a:tailEnd/>
          </a:ln>
        </p:spPr>
        <p:txBody>
          <a:bodyPr wrap="none">
            <a:spAutoFit/>
          </a:bodyPr>
          <a:lstStyle/>
          <a:p>
            <a:pPr>
              <a:defRPr/>
            </a:pPr>
            <a:r>
              <a:rPr lang="en-US" sz="3600" b="1" dirty="0" err="1">
                <a:solidFill>
                  <a:srgbClr val="FF0000"/>
                </a:solidFill>
                <a:latin typeface="+mn-lt"/>
                <a:cs typeface="Times New Roman" pitchFamily="18" charset="0"/>
              </a:rPr>
              <a:t>Debrancher</a:t>
            </a:r>
            <a:r>
              <a:rPr lang="en-US" sz="3600" b="1" dirty="0">
                <a:solidFill>
                  <a:srgbClr val="FF0000"/>
                </a:solidFill>
                <a:latin typeface="+mn-lt"/>
                <a:cs typeface="Times New Roman" pitchFamily="18" charset="0"/>
              </a:rPr>
              <a:t> enzyme deficiency</a:t>
            </a:r>
            <a:endParaRPr lang="en-US" sz="3600" dirty="0">
              <a:solidFill>
                <a:srgbClr val="FF0000"/>
              </a:solidFill>
              <a:latin typeface="+mn-lt"/>
              <a:cs typeface="Arial" charset="0"/>
            </a:endParaRPr>
          </a:p>
        </p:txBody>
      </p:sp>
      <p:sp>
        <p:nvSpPr>
          <p:cNvPr id="43011" name="Rectangle 2">
            <a:extLst>
              <a:ext uri="{FF2B5EF4-FFF2-40B4-BE49-F238E27FC236}">
                <a16:creationId xmlns:a16="http://schemas.microsoft.com/office/drawing/2014/main" id="{E2451022-501F-47B9-B777-722C26C3AAB7}"/>
              </a:ext>
            </a:extLst>
          </p:cNvPr>
          <p:cNvSpPr>
            <a:spLocks noChangeArrowheads="1"/>
          </p:cNvSpPr>
          <p:nvPr/>
        </p:nvSpPr>
        <p:spPr bwMode="auto">
          <a:xfrm>
            <a:off x="228600" y="1239838"/>
            <a:ext cx="8686800" cy="1046162"/>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is a metabolic muscle disorder, a group of diseases that interferes with the processing of food </a:t>
            </a:r>
            <a:r>
              <a:rPr lang="en-US" sz="2200" b="1" dirty="0">
                <a:solidFill>
                  <a:srgbClr val="FF0000"/>
                </a:solidFill>
                <a:latin typeface="+mn-lt"/>
                <a:cs typeface="Arial" charset="0"/>
              </a:rPr>
              <a:t>(in this case, carbohydrates) </a:t>
            </a:r>
            <a:r>
              <a:rPr lang="en-US" sz="2000" b="1" dirty="0">
                <a:latin typeface="+mn-lt"/>
                <a:cs typeface="Arial" charset="0"/>
              </a:rPr>
              <a:t>for energy production.</a:t>
            </a:r>
          </a:p>
        </p:txBody>
      </p:sp>
      <p:sp>
        <p:nvSpPr>
          <p:cNvPr id="43012" name="Rectangle 3">
            <a:extLst>
              <a:ext uri="{FF2B5EF4-FFF2-40B4-BE49-F238E27FC236}">
                <a16:creationId xmlns:a16="http://schemas.microsoft.com/office/drawing/2014/main" id="{5D0CD569-1AC6-4A17-1326-11596F644AB7}"/>
              </a:ext>
            </a:extLst>
          </p:cNvPr>
          <p:cNvSpPr>
            <a:spLocks noChangeArrowheads="1"/>
          </p:cNvSpPr>
          <p:nvPr/>
        </p:nvSpPr>
        <p:spPr bwMode="auto">
          <a:xfrm>
            <a:off x="228600" y="4622800"/>
            <a:ext cx="8686800" cy="1016000"/>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principally affects the liver. It causes swelling of the liver, slowing of growth, low blood sugar level.</a:t>
            </a:r>
            <a:endParaRPr lang="ar-JO" sz="2000" b="1" dirty="0">
              <a:latin typeface="+mn-lt"/>
              <a:cs typeface="Arial" charset="0"/>
            </a:endParaRPr>
          </a:p>
          <a:p>
            <a:pPr algn="just">
              <a:defRPr/>
            </a:pPr>
            <a:endParaRPr lang="en-US" sz="2000" b="1" dirty="0">
              <a:latin typeface="+mn-lt"/>
              <a:cs typeface="Arial" charset="0"/>
            </a:endParaRPr>
          </a:p>
        </p:txBody>
      </p:sp>
      <p:sp>
        <p:nvSpPr>
          <p:cNvPr id="43013" name="Rectangle 4">
            <a:extLst>
              <a:ext uri="{FF2B5EF4-FFF2-40B4-BE49-F238E27FC236}">
                <a16:creationId xmlns:a16="http://schemas.microsoft.com/office/drawing/2014/main" id="{D905D12D-71E2-045C-9A22-BC6FB15F540E}"/>
              </a:ext>
            </a:extLst>
          </p:cNvPr>
          <p:cNvSpPr>
            <a:spLocks noChangeArrowheads="1"/>
          </p:cNvSpPr>
          <p:nvPr/>
        </p:nvSpPr>
        <p:spPr bwMode="auto">
          <a:xfrm>
            <a:off x="228600" y="3098800"/>
            <a:ext cx="8610600" cy="708025"/>
          </a:xfrm>
          <a:prstGeom prst="rect">
            <a:avLst/>
          </a:prstGeom>
          <a:noFill/>
          <a:ln w="9525">
            <a:noFill/>
            <a:miter lim="800000"/>
            <a:headEnd/>
            <a:tailEnd/>
          </a:ln>
        </p:spPr>
        <p:txBody>
          <a:bodyPr>
            <a:spAutoFit/>
          </a:bodyPr>
          <a:lstStyle/>
          <a:p>
            <a:pPr algn="just">
              <a:defRPr/>
            </a:pPr>
            <a:r>
              <a:rPr lang="en-US" sz="2000" b="1" dirty="0">
                <a:latin typeface="+mn-lt"/>
                <a:cs typeface="Arial" charset="0"/>
              </a:rPr>
              <a:t>The disorder is caused by a defect in the </a:t>
            </a:r>
            <a:r>
              <a:rPr lang="en-US" sz="2000" b="1" dirty="0" err="1">
                <a:latin typeface="+mn-lt"/>
                <a:cs typeface="Arial" charset="0"/>
              </a:rPr>
              <a:t>debrancher</a:t>
            </a:r>
            <a:r>
              <a:rPr lang="en-US" sz="2000" b="1" dirty="0">
                <a:latin typeface="+mn-lt"/>
                <a:cs typeface="Arial" charset="0"/>
              </a:rPr>
              <a:t> enzyme gene, which </a:t>
            </a:r>
            <a:r>
              <a:rPr lang="en-US" sz="2000" b="1" dirty="0">
                <a:solidFill>
                  <a:srgbClr val="FF0000"/>
                </a:solidFill>
                <a:latin typeface="+mn-lt"/>
                <a:cs typeface="Arial" charset="0"/>
              </a:rPr>
              <a:t>interferes with the breakdown of glycogen </a:t>
            </a:r>
            <a:r>
              <a:rPr lang="en-US" sz="2000" b="1" dirty="0">
                <a:latin typeface="+mn-lt"/>
                <a:cs typeface="Arial" charset="0"/>
              </a:rPr>
              <a:t> in the muscles and liver.</a:t>
            </a:r>
          </a:p>
        </p:txBody>
      </p:sp>
      <p:sp>
        <p:nvSpPr>
          <p:cNvPr id="6" name="Rectangle 5">
            <a:extLst>
              <a:ext uri="{FF2B5EF4-FFF2-40B4-BE49-F238E27FC236}">
                <a16:creationId xmlns:a16="http://schemas.microsoft.com/office/drawing/2014/main" id="{49A2C45A-2BE3-0AF0-70AC-88F5AB7109C0}"/>
              </a:ext>
            </a:extLst>
          </p:cNvPr>
          <p:cNvSpPr/>
          <p:nvPr/>
        </p:nvSpPr>
        <p:spPr>
          <a:xfrm>
            <a:off x="266700" y="2647950"/>
            <a:ext cx="1104900" cy="400050"/>
          </a:xfrm>
          <a:prstGeom prst="rect">
            <a:avLst/>
          </a:prstGeom>
        </p:spPr>
        <p:txBody>
          <a:bodyPr wrap="none">
            <a:spAutoFit/>
          </a:bodyPr>
          <a:lstStyle/>
          <a:p>
            <a:pPr>
              <a:defRPr/>
            </a:pPr>
            <a:r>
              <a:rPr lang="en-US" sz="2000" b="1" u="sng" dirty="0">
                <a:solidFill>
                  <a:srgbClr val="FF0000"/>
                </a:solidFill>
                <a:latin typeface="+mn-lt"/>
                <a:cs typeface="Arial" charset="0"/>
              </a:rPr>
              <a:t>Genetics</a:t>
            </a:r>
            <a:endParaRPr lang="en-GB" sz="2000" u="sng" dirty="0">
              <a:latin typeface="+mn-lt"/>
              <a:cs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FB51DD75-A09F-6302-32C6-4DA2E6402B4D}"/>
              </a:ext>
            </a:extLst>
          </p:cNvPr>
          <p:cNvSpPr>
            <a:spLocks noChangeArrowheads="1"/>
          </p:cNvSpPr>
          <p:nvPr/>
        </p:nvSpPr>
        <p:spPr bwMode="auto">
          <a:xfrm>
            <a:off x="228600" y="76200"/>
            <a:ext cx="7239000" cy="1200150"/>
          </a:xfrm>
          <a:prstGeom prst="rect">
            <a:avLst/>
          </a:prstGeom>
          <a:noFill/>
          <a:ln w="9525">
            <a:noFill/>
            <a:miter lim="800000"/>
            <a:headEnd/>
            <a:tailEnd/>
          </a:ln>
        </p:spPr>
        <p:txBody>
          <a:bodyPr>
            <a:spAutoFit/>
          </a:bodyPr>
          <a:lstStyle/>
          <a:p>
            <a:pPr>
              <a:defRPr/>
            </a:pPr>
            <a:r>
              <a:rPr lang="en-US" sz="3600" b="1" dirty="0">
                <a:solidFill>
                  <a:srgbClr val="FF0000"/>
                </a:solidFill>
                <a:latin typeface="+mn-lt"/>
                <a:cs typeface="Arial" charset="0"/>
              </a:rPr>
              <a:t>Lactate </a:t>
            </a:r>
            <a:r>
              <a:rPr lang="en-US" sz="3600" b="1" dirty="0" err="1">
                <a:solidFill>
                  <a:srgbClr val="FF0000"/>
                </a:solidFill>
                <a:latin typeface="+mn-lt"/>
                <a:cs typeface="Arial" charset="0"/>
              </a:rPr>
              <a:t>dehydrogenase</a:t>
            </a:r>
            <a:r>
              <a:rPr lang="en-US" sz="3600" b="1" dirty="0">
                <a:solidFill>
                  <a:srgbClr val="FF0000"/>
                </a:solidFill>
                <a:latin typeface="+mn-lt"/>
                <a:cs typeface="Arial" charset="0"/>
              </a:rPr>
              <a:t> deficiency</a:t>
            </a:r>
          </a:p>
          <a:p>
            <a:pPr>
              <a:defRPr/>
            </a:pPr>
            <a:br>
              <a:rPr lang="en-US" dirty="0">
                <a:latin typeface="Arial" charset="0"/>
                <a:cs typeface="Arial" charset="0"/>
              </a:rPr>
            </a:br>
            <a:endParaRPr lang="en-US" dirty="0">
              <a:latin typeface="Arial" charset="0"/>
              <a:cs typeface="Arial" charset="0"/>
            </a:endParaRPr>
          </a:p>
        </p:txBody>
      </p:sp>
      <p:sp>
        <p:nvSpPr>
          <p:cNvPr id="44035" name="Rectangle 2">
            <a:extLst>
              <a:ext uri="{FF2B5EF4-FFF2-40B4-BE49-F238E27FC236}">
                <a16:creationId xmlns:a16="http://schemas.microsoft.com/office/drawing/2014/main" id="{91079AB7-4EAE-9B90-D477-DCA23CD5B50E}"/>
              </a:ext>
            </a:extLst>
          </p:cNvPr>
          <p:cNvSpPr>
            <a:spLocks noChangeArrowheads="1"/>
          </p:cNvSpPr>
          <p:nvPr/>
        </p:nvSpPr>
        <p:spPr bwMode="auto">
          <a:xfrm>
            <a:off x="228600" y="838200"/>
            <a:ext cx="8686800" cy="1046163"/>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is a metabolic muscle disorder, a group of diseases that interferes with the processing of food </a:t>
            </a:r>
            <a:r>
              <a:rPr lang="en-US" sz="2200" b="1" dirty="0">
                <a:solidFill>
                  <a:srgbClr val="FF0000"/>
                </a:solidFill>
                <a:latin typeface="+mn-lt"/>
                <a:cs typeface="Arial" charset="0"/>
              </a:rPr>
              <a:t>(in this case, carbohydrates) </a:t>
            </a:r>
            <a:r>
              <a:rPr lang="en-US" sz="2000" b="1" dirty="0">
                <a:latin typeface="+mn-lt"/>
                <a:cs typeface="Arial" charset="0"/>
              </a:rPr>
              <a:t>for energy production.</a:t>
            </a:r>
          </a:p>
        </p:txBody>
      </p:sp>
      <p:sp>
        <p:nvSpPr>
          <p:cNvPr id="44037" name="Rectangle 4">
            <a:extLst>
              <a:ext uri="{FF2B5EF4-FFF2-40B4-BE49-F238E27FC236}">
                <a16:creationId xmlns:a16="http://schemas.microsoft.com/office/drawing/2014/main" id="{9EA03425-AB3D-6557-22E2-583C8FD4BE58}"/>
              </a:ext>
            </a:extLst>
          </p:cNvPr>
          <p:cNvSpPr>
            <a:spLocks noChangeArrowheads="1"/>
          </p:cNvSpPr>
          <p:nvPr/>
        </p:nvSpPr>
        <p:spPr bwMode="auto">
          <a:xfrm>
            <a:off x="228600" y="5381625"/>
            <a:ext cx="83820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lactate </a:t>
            </a:r>
            <a:r>
              <a:rPr lang="en-US" sz="2000" b="1" u="sng" dirty="0" err="1">
                <a:solidFill>
                  <a:srgbClr val="FF0000"/>
                </a:solidFill>
                <a:latin typeface="+mn-lt"/>
                <a:cs typeface="Arial" charset="0"/>
              </a:rPr>
              <a:t>dehydrogenase</a:t>
            </a:r>
            <a:r>
              <a:rPr lang="en-US" sz="2000" b="1" u="sng" dirty="0">
                <a:solidFill>
                  <a:srgbClr val="FF0000"/>
                </a:solidFill>
                <a:latin typeface="+mn-lt"/>
                <a:cs typeface="Arial" charset="0"/>
              </a:rPr>
              <a:t> deficiency?</a:t>
            </a:r>
          </a:p>
          <a:p>
            <a:pPr algn="just">
              <a:defRPr/>
            </a:pPr>
            <a:r>
              <a:rPr lang="en-US" sz="2000" b="1" dirty="0">
                <a:latin typeface="+mn-lt"/>
                <a:cs typeface="Arial" charset="0"/>
              </a:rPr>
              <a:t>The disease is caused by a genetic defect in the lactate </a:t>
            </a:r>
            <a:r>
              <a:rPr lang="en-US" sz="2000" b="1" dirty="0" err="1">
                <a:latin typeface="+mn-lt"/>
                <a:cs typeface="Arial" charset="0"/>
              </a:rPr>
              <a:t>dehydrogenase</a:t>
            </a:r>
            <a:r>
              <a:rPr lang="en-US" sz="2000" b="1" dirty="0">
                <a:latin typeface="+mn-lt"/>
                <a:cs typeface="Arial" charset="0"/>
              </a:rPr>
              <a:t> enzyme, which normally recycles byproducts of carbohydrate metabolism</a:t>
            </a:r>
          </a:p>
        </p:txBody>
      </p:sp>
      <p:sp>
        <p:nvSpPr>
          <p:cNvPr id="21509" name="AutoShape 7" descr="https://upload.wikimedia.org/wikipedia/commons/thumb/6/6e/Lactate_dehydrogenase_mechanism.png/440px-Lactate_dehydrogenase_mechanism.png">
            <a:extLst>
              <a:ext uri="{FF2B5EF4-FFF2-40B4-BE49-F238E27FC236}">
                <a16:creationId xmlns:a16="http://schemas.microsoft.com/office/drawing/2014/main" id="{3C006EC2-6CB1-6ED3-09FB-73F365B5441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21510" name="Picture 8">
            <a:extLst>
              <a:ext uri="{FF2B5EF4-FFF2-40B4-BE49-F238E27FC236}">
                <a16:creationId xmlns:a16="http://schemas.microsoft.com/office/drawing/2014/main" id="{5401BAD8-9690-45D9-0F4B-DADDA989E8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828800"/>
            <a:ext cx="55006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894876-DBAA-F0AB-1EEB-B0E2D150D49B}"/>
              </a:ext>
            </a:extLst>
          </p:cNvPr>
          <p:cNvSpPr/>
          <p:nvPr/>
        </p:nvSpPr>
        <p:spPr>
          <a:xfrm>
            <a:off x="228600" y="533400"/>
            <a:ext cx="8534400" cy="708025"/>
          </a:xfrm>
          <a:prstGeom prst="rect">
            <a:avLst/>
          </a:prstGeom>
        </p:spPr>
        <p:txBody>
          <a:bodyPr>
            <a:spAutoFit/>
          </a:bodyPr>
          <a:lstStyle/>
          <a:p>
            <a:pPr algn="just">
              <a:defRPr/>
            </a:pPr>
            <a:r>
              <a:rPr lang="en-US" sz="2000" b="1" dirty="0">
                <a:latin typeface="+mn-lt"/>
              </a:rPr>
              <a:t>Connective tissue (CT) is a kind of biological tissue that supports, connects, or separates different types of tissues and organs of the body. </a:t>
            </a:r>
          </a:p>
        </p:txBody>
      </p:sp>
      <p:sp>
        <p:nvSpPr>
          <p:cNvPr id="3" name="Rectangle 2">
            <a:extLst>
              <a:ext uri="{FF2B5EF4-FFF2-40B4-BE49-F238E27FC236}">
                <a16:creationId xmlns:a16="http://schemas.microsoft.com/office/drawing/2014/main" id="{7DF8273C-D470-ADD3-F43A-EBC466B7B176}"/>
              </a:ext>
            </a:extLst>
          </p:cNvPr>
          <p:cNvSpPr/>
          <p:nvPr/>
        </p:nvSpPr>
        <p:spPr>
          <a:xfrm>
            <a:off x="304800" y="1239838"/>
            <a:ext cx="8610600" cy="708025"/>
          </a:xfrm>
          <a:prstGeom prst="rect">
            <a:avLst/>
          </a:prstGeom>
        </p:spPr>
        <p:txBody>
          <a:bodyPr>
            <a:spAutoFit/>
          </a:bodyPr>
          <a:lstStyle/>
          <a:p>
            <a:pPr algn="just">
              <a:defRPr/>
            </a:pPr>
            <a:r>
              <a:rPr lang="en-US" sz="2000" b="1" dirty="0">
                <a:latin typeface="+mn-lt"/>
              </a:rPr>
              <a:t>All CT has three main components: cells, fibers, and extracellular matrix, all immersed in the body fluids.</a:t>
            </a:r>
          </a:p>
        </p:txBody>
      </p:sp>
      <p:sp>
        <p:nvSpPr>
          <p:cNvPr id="5" name="Rectangle 4">
            <a:extLst>
              <a:ext uri="{FF2B5EF4-FFF2-40B4-BE49-F238E27FC236}">
                <a16:creationId xmlns:a16="http://schemas.microsoft.com/office/drawing/2014/main" id="{38C440A5-8862-AB3B-9CC3-F09046E62481}"/>
              </a:ext>
            </a:extLst>
          </p:cNvPr>
          <p:cNvSpPr/>
          <p:nvPr/>
        </p:nvSpPr>
        <p:spPr>
          <a:xfrm>
            <a:off x="228600" y="1917700"/>
            <a:ext cx="8686800" cy="708025"/>
          </a:xfrm>
          <a:prstGeom prst="rect">
            <a:avLst/>
          </a:prstGeom>
        </p:spPr>
        <p:txBody>
          <a:bodyPr>
            <a:spAutoFit/>
          </a:bodyPr>
          <a:lstStyle/>
          <a:p>
            <a:pPr algn="just">
              <a:buFontTx/>
              <a:buChar char="-"/>
              <a:defRPr/>
            </a:pPr>
            <a:r>
              <a:rPr lang="en-US" sz="2000" b="1" dirty="0">
                <a:latin typeface="+mn-lt"/>
                <a:cs typeface="Times New Roman" pitchFamily="18" charset="0"/>
              </a:rPr>
              <a:t>The extracellular portions are composed of fibers imbedded in an amorphous ground substance.</a:t>
            </a:r>
          </a:p>
        </p:txBody>
      </p:sp>
      <p:sp>
        <p:nvSpPr>
          <p:cNvPr id="6" name="Rectangle 5">
            <a:extLst>
              <a:ext uri="{FF2B5EF4-FFF2-40B4-BE49-F238E27FC236}">
                <a16:creationId xmlns:a16="http://schemas.microsoft.com/office/drawing/2014/main" id="{7803A421-8A3E-6FA2-5C18-A9F31488AA97}"/>
              </a:ext>
            </a:extLst>
          </p:cNvPr>
          <p:cNvSpPr/>
          <p:nvPr/>
        </p:nvSpPr>
        <p:spPr>
          <a:xfrm>
            <a:off x="228600" y="5638800"/>
            <a:ext cx="8915400" cy="708025"/>
          </a:xfrm>
          <a:prstGeom prst="rect">
            <a:avLst/>
          </a:prstGeom>
        </p:spPr>
        <p:txBody>
          <a:bodyPr>
            <a:spAutoFit/>
          </a:bodyPr>
          <a:lstStyle/>
          <a:p>
            <a:pPr algn="just">
              <a:defRPr/>
            </a:pPr>
            <a:r>
              <a:rPr lang="en-US" sz="2000" b="1" dirty="0">
                <a:latin typeface="+mn-lt"/>
                <a:cs typeface="Times New Roman" pitchFamily="18" charset="0"/>
              </a:rPr>
              <a:t>-The fibers of connective tissue are probably of two chemical types, </a:t>
            </a:r>
            <a:r>
              <a:rPr lang="en-US" sz="2000" b="1" dirty="0" err="1">
                <a:solidFill>
                  <a:srgbClr val="C00000"/>
                </a:solidFill>
                <a:latin typeface="+mn-lt"/>
                <a:cs typeface="Times New Roman" pitchFamily="18" charset="0"/>
              </a:rPr>
              <a:t>collagenous</a:t>
            </a:r>
            <a:r>
              <a:rPr lang="en-US" sz="2000" b="1" dirty="0">
                <a:solidFill>
                  <a:srgbClr val="C00000"/>
                </a:solidFill>
                <a:latin typeface="+mn-lt"/>
                <a:cs typeface="Times New Roman" pitchFamily="18" charset="0"/>
              </a:rPr>
              <a:t> and elastic</a:t>
            </a:r>
            <a:r>
              <a:rPr lang="en-US" sz="2000" b="1" dirty="0">
                <a:latin typeface="+mn-lt"/>
                <a:cs typeface="Times New Roman" pitchFamily="18" charset="0"/>
              </a:rPr>
              <a:t>.</a:t>
            </a:r>
          </a:p>
        </p:txBody>
      </p:sp>
      <p:sp>
        <p:nvSpPr>
          <p:cNvPr id="7" name="Rectangle 6">
            <a:extLst>
              <a:ext uri="{FF2B5EF4-FFF2-40B4-BE49-F238E27FC236}">
                <a16:creationId xmlns:a16="http://schemas.microsoft.com/office/drawing/2014/main" id="{D8900A13-58A2-F669-16AF-CA61654F1EB0}"/>
              </a:ext>
            </a:extLst>
          </p:cNvPr>
          <p:cNvSpPr/>
          <p:nvPr/>
        </p:nvSpPr>
        <p:spPr>
          <a:xfrm>
            <a:off x="228600" y="0"/>
            <a:ext cx="3475038" cy="523875"/>
          </a:xfrm>
          <a:prstGeom prst="rect">
            <a:avLst/>
          </a:prstGeom>
        </p:spPr>
        <p:txBody>
          <a:bodyPr wrap="none">
            <a:spAutoFit/>
          </a:bodyPr>
          <a:lstStyle/>
          <a:p>
            <a:pPr>
              <a:defRPr/>
            </a:pPr>
            <a:r>
              <a:rPr lang="en-US" sz="2800" b="1" dirty="0">
                <a:solidFill>
                  <a:srgbClr val="FF0000"/>
                </a:solidFill>
                <a:latin typeface="+mn-lt"/>
              </a:rPr>
              <a:t>Connective tissue (CT)</a:t>
            </a:r>
            <a:endParaRPr lang="en-US" sz="2800" dirty="0">
              <a:solidFill>
                <a:srgbClr val="FF0000"/>
              </a:solidFill>
              <a:latin typeface="+mn-lt"/>
            </a:endParaRPr>
          </a:p>
        </p:txBody>
      </p:sp>
      <p:sp>
        <p:nvSpPr>
          <p:cNvPr id="8" name="Rectangle 7">
            <a:extLst>
              <a:ext uri="{FF2B5EF4-FFF2-40B4-BE49-F238E27FC236}">
                <a16:creationId xmlns:a16="http://schemas.microsoft.com/office/drawing/2014/main" id="{4B74C847-0B29-6EEC-256D-2DCC8C357D8E}"/>
              </a:ext>
            </a:extLst>
          </p:cNvPr>
          <p:cNvSpPr/>
          <p:nvPr/>
        </p:nvSpPr>
        <p:spPr>
          <a:xfrm>
            <a:off x="228600" y="2852738"/>
            <a:ext cx="8229600" cy="2862262"/>
          </a:xfrm>
          <a:prstGeom prst="rect">
            <a:avLst/>
          </a:prstGeom>
        </p:spPr>
        <p:txBody>
          <a:bodyPr>
            <a:spAutoFit/>
          </a:bodyPr>
          <a:lstStyle/>
          <a:p>
            <a:pPr algn="just">
              <a:defRPr/>
            </a:pPr>
            <a:r>
              <a:rPr lang="en-US" sz="2000" b="1" dirty="0">
                <a:latin typeface="+mn-lt"/>
              </a:rPr>
              <a:t>-Cells are spread through an extracellular fluid.</a:t>
            </a:r>
          </a:p>
          <a:p>
            <a:pPr algn="just">
              <a:defRPr/>
            </a:pPr>
            <a:endParaRPr lang="en-US" sz="2000" b="1" dirty="0">
              <a:latin typeface="+mn-lt"/>
            </a:endParaRPr>
          </a:p>
          <a:p>
            <a:pPr algn="just">
              <a:defRPr/>
            </a:pPr>
            <a:r>
              <a:rPr lang="en-US" sz="2000" b="1" dirty="0">
                <a:latin typeface="+mn-lt"/>
              </a:rPr>
              <a:t>-Ground substance - A clear, colorless, and viscous fluid containing </a:t>
            </a:r>
            <a:r>
              <a:rPr lang="en-US" sz="2000" b="1" dirty="0" err="1">
                <a:solidFill>
                  <a:srgbClr val="FF0000"/>
                </a:solidFill>
                <a:latin typeface="+mn-lt"/>
              </a:rPr>
              <a:t>glycosaminoglycans</a:t>
            </a:r>
            <a:r>
              <a:rPr lang="en-US" sz="2000" b="1" dirty="0">
                <a:latin typeface="+mn-lt"/>
              </a:rPr>
              <a:t> (are long </a:t>
            </a:r>
            <a:r>
              <a:rPr lang="en-US" sz="2000" b="1" dirty="0" err="1">
                <a:latin typeface="+mn-lt"/>
              </a:rPr>
              <a:t>unbranched</a:t>
            </a:r>
            <a:r>
              <a:rPr lang="en-US" sz="2000" b="1" dirty="0">
                <a:latin typeface="+mn-lt"/>
              </a:rPr>
              <a:t> polysaccharides consisting of a repeating disaccharide unit) and </a:t>
            </a:r>
            <a:r>
              <a:rPr lang="en-US" sz="2000" b="1" dirty="0" err="1">
                <a:solidFill>
                  <a:srgbClr val="FF0000"/>
                </a:solidFill>
                <a:latin typeface="+mn-lt"/>
              </a:rPr>
              <a:t>proteoglycans</a:t>
            </a:r>
            <a:r>
              <a:rPr lang="en-US" sz="2000" b="1" dirty="0">
                <a:latin typeface="+mn-lt"/>
              </a:rPr>
              <a:t> to fix the body water and the collagen fibers in the intercellular spaces. </a:t>
            </a:r>
          </a:p>
          <a:p>
            <a:pPr algn="just">
              <a:defRPr/>
            </a:pPr>
            <a:endParaRPr lang="en-US" sz="2000" b="1" dirty="0">
              <a:latin typeface="+mn-lt"/>
            </a:endParaRPr>
          </a:p>
          <a:p>
            <a:pPr algn="just">
              <a:defRPr/>
            </a:pPr>
            <a:r>
              <a:rPr lang="en-US" sz="2000" b="1" dirty="0">
                <a:latin typeface="+mn-lt"/>
              </a:rPr>
              <a:t>Ground substance slows the spread of pathogens.</a:t>
            </a:r>
          </a:p>
          <a:p>
            <a:pPr algn="just">
              <a:defRPr/>
            </a:pPr>
            <a:endParaRPr lang="en-US" sz="2000" b="1" dirty="0">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a:extLst>
              <a:ext uri="{FF2B5EF4-FFF2-40B4-BE49-F238E27FC236}">
                <a16:creationId xmlns:a16="http://schemas.microsoft.com/office/drawing/2014/main" id="{FBBCDA77-C0E5-2498-A50E-9B805E92E05F}"/>
              </a:ext>
            </a:extLst>
          </p:cNvPr>
          <p:cNvSpPr>
            <a:spLocks noChangeArrowheads="1"/>
          </p:cNvSpPr>
          <p:nvPr/>
        </p:nvSpPr>
        <p:spPr bwMode="auto">
          <a:xfrm>
            <a:off x="228600" y="228600"/>
            <a:ext cx="8915400" cy="1200150"/>
          </a:xfrm>
          <a:prstGeom prst="rect">
            <a:avLst/>
          </a:prstGeom>
          <a:noFill/>
          <a:ln w="9525">
            <a:noFill/>
            <a:miter lim="800000"/>
            <a:headEnd/>
            <a:tailEnd/>
          </a:ln>
        </p:spPr>
        <p:txBody>
          <a:bodyPr>
            <a:spAutoFit/>
          </a:bodyPr>
          <a:lstStyle/>
          <a:p>
            <a:pPr>
              <a:defRPr/>
            </a:pPr>
            <a:r>
              <a:rPr lang="en-US" sz="3600" b="1" dirty="0" err="1">
                <a:solidFill>
                  <a:srgbClr val="FF0000"/>
                </a:solidFill>
                <a:latin typeface="+mn-lt"/>
                <a:cs typeface="Arial" charset="0"/>
              </a:rPr>
              <a:t>Myoadenylate</a:t>
            </a:r>
            <a:r>
              <a:rPr lang="en-US" sz="3600" b="1" dirty="0">
                <a:solidFill>
                  <a:srgbClr val="FF0000"/>
                </a:solidFill>
                <a:latin typeface="+mn-lt"/>
                <a:cs typeface="Arial" charset="0"/>
              </a:rPr>
              <a:t> </a:t>
            </a:r>
            <a:r>
              <a:rPr lang="en-US" sz="3600" b="1" dirty="0" err="1">
                <a:solidFill>
                  <a:srgbClr val="FF0000"/>
                </a:solidFill>
                <a:latin typeface="+mn-lt"/>
                <a:cs typeface="Arial" charset="0"/>
              </a:rPr>
              <a:t>deaminase</a:t>
            </a:r>
            <a:r>
              <a:rPr lang="en-US" sz="3600" b="1" dirty="0">
                <a:solidFill>
                  <a:srgbClr val="FF0000"/>
                </a:solidFill>
                <a:latin typeface="+mn-lt"/>
                <a:cs typeface="Arial" charset="0"/>
              </a:rPr>
              <a:t> deficiency</a:t>
            </a:r>
          </a:p>
          <a:p>
            <a:pPr>
              <a:defRPr/>
            </a:pPr>
            <a:br>
              <a:rPr lang="en-US" dirty="0">
                <a:latin typeface="Arial" charset="0"/>
                <a:cs typeface="Arial" charset="0"/>
              </a:rPr>
            </a:br>
            <a:endParaRPr lang="en-US" dirty="0">
              <a:latin typeface="Arial" charset="0"/>
              <a:cs typeface="Arial" charset="0"/>
            </a:endParaRPr>
          </a:p>
        </p:txBody>
      </p:sp>
      <p:sp>
        <p:nvSpPr>
          <p:cNvPr id="45059" name="Rectangle 2">
            <a:extLst>
              <a:ext uri="{FF2B5EF4-FFF2-40B4-BE49-F238E27FC236}">
                <a16:creationId xmlns:a16="http://schemas.microsoft.com/office/drawing/2014/main" id="{C69E4493-0BB8-5E5A-B0A0-92CC239DDA5D}"/>
              </a:ext>
            </a:extLst>
          </p:cNvPr>
          <p:cNvSpPr>
            <a:spLocks noChangeArrowheads="1"/>
          </p:cNvSpPr>
          <p:nvPr/>
        </p:nvSpPr>
        <p:spPr bwMode="auto">
          <a:xfrm>
            <a:off x="228600" y="1035050"/>
            <a:ext cx="8610600" cy="1631950"/>
          </a:xfrm>
          <a:prstGeom prst="rect">
            <a:avLst/>
          </a:prstGeom>
          <a:noFill/>
          <a:ln w="9525">
            <a:noFill/>
            <a:miter lim="800000"/>
            <a:headEnd/>
            <a:tailEnd/>
          </a:ln>
        </p:spPr>
        <p:txBody>
          <a:bodyPr>
            <a:spAutoFit/>
          </a:bodyPr>
          <a:lstStyle/>
          <a:p>
            <a:pPr algn="just">
              <a:defRPr/>
            </a:pPr>
            <a:r>
              <a:rPr lang="en-US" sz="2000" b="1" dirty="0" err="1">
                <a:latin typeface="+mn-lt"/>
                <a:cs typeface="Arial" charset="0"/>
              </a:rPr>
              <a:t>Myoadenylate</a:t>
            </a:r>
            <a:r>
              <a:rPr lang="en-US" sz="2000" b="1" dirty="0">
                <a:latin typeface="+mn-lt"/>
                <a:cs typeface="Arial" charset="0"/>
              </a:rPr>
              <a:t> </a:t>
            </a:r>
            <a:r>
              <a:rPr lang="en-US" sz="2000" b="1" dirty="0" err="1">
                <a:latin typeface="+mn-lt"/>
                <a:cs typeface="Arial" charset="0"/>
              </a:rPr>
              <a:t>deaminase</a:t>
            </a:r>
            <a:r>
              <a:rPr lang="en-US" sz="2000" b="1" dirty="0">
                <a:latin typeface="+mn-lt"/>
                <a:cs typeface="Arial" charset="0"/>
              </a:rPr>
              <a:t> deficiency is a metabolic muscle disease that interferes with the muscle cell's processing of </a:t>
            </a:r>
            <a:r>
              <a:rPr lang="en-US" sz="2000" b="1" i="1" dirty="0">
                <a:latin typeface="+mn-lt"/>
                <a:cs typeface="Arial" charset="0"/>
              </a:rPr>
              <a:t>adenosine </a:t>
            </a:r>
            <a:r>
              <a:rPr lang="en-US" sz="2000" b="1" i="1" dirty="0" err="1">
                <a:latin typeface="+mn-lt"/>
                <a:cs typeface="Arial" charset="0"/>
              </a:rPr>
              <a:t>triphosphate</a:t>
            </a:r>
            <a:r>
              <a:rPr lang="en-US" sz="2000" b="1" dirty="0">
                <a:latin typeface="+mn-lt"/>
                <a:cs typeface="Arial" charset="0"/>
              </a:rPr>
              <a:t> (ATP), the major energy molecule of the cell.</a:t>
            </a:r>
          </a:p>
          <a:p>
            <a:pPr algn="just">
              <a:defRPr/>
            </a:pPr>
            <a:br>
              <a:rPr lang="en-US" sz="2000" b="1" dirty="0">
                <a:latin typeface="+mn-lt"/>
                <a:cs typeface="Arial" charset="0"/>
              </a:rPr>
            </a:br>
            <a:endParaRPr lang="en-US" sz="2000" b="1" dirty="0">
              <a:latin typeface="+mn-lt"/>
              <a:cs typeface="Arial" charset="0"/>
            </a:endParaRPr>
          </a:p>
        </p:txBody>
      </p:sp>
      <p:sp>
        <p:nvSpPr>
          <p:cNvPr id="45060" name="Rectangle 3">
            <a:extLst>
              <a:ext uri="{FF2B5EF4-FFF2-40B4-BE49-F238E27FC236}">
                <a16:creationId xmlns:a16="http://schemas.microsoft.com/office/drawing/2014/main" id="{F0ED43D6-097F-C008-36B5-0920BB0F0FE2}"/>
              </a:ext>
            </a:extLst>
          </p:cNvPr>
          <p:cNvSpPr>
            <a:spLocks noChangeArrowheads="1"/>
          </p:cNvSpPr>
          <p:nvPr/>
        </p:nvSpPr>
        <p:spPr bwMode="auto">
          <a:xfrm>
            <a:off x="228600" y="2562225"/>
            <a:ext cx="8610600" cy="1323975"/>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Symptoms of </a:t>
            </a:r>
            <a:r>
              <a:rPr lang="en-US" sz="2000" b="1" u="sng" dirty="0" err="1">
                <a:solidFill>
                  <a:srgbClr val="FF0000"/>
                </a:solidFill>
                <a:latin typeface="+mn-lt"/>
                <a:cs typeface="Arial" charset="0"/>
              </a:rPr>
              <a:t>myoadenylate</a:t>
            </a:r>
            <a:r>
              <a:rPr lang="en-US" sz="2000" b="1" u="sng" dirty="0">
                <a:solidFill>
                  <a:srgbClr val="FF0000"/>
                </a:solidFill>
                <a:latin typeface="+mn-lt"/>
                <a:cs typeface="Arial" charset="0"/>
              </a:rPr>
              <a:t> </a:t>
            </a:r>
            <a:r>
              <a:rPr lang="en-US" sz="2000" b="1" u="sng" dirty="0" err="1">
                <a:solidFill>
                  <a:srgbClr val="FF0000"/>
                </a:solidFill>
                <a:latin typeface="+mn-lt"/>
                <a:cs typeface="Arial" charset="0"/>
              </a:rPr>
              <a:t>deaminase</a:t>
            </a:r>
            <a:r>
              <a:rPr lang="en-US" sz="2000" b="1" u="sng" dirty="0">
                <a:solidFill>
                  <a:srgbClr val="FF0000"/>
                </a:solidFill>
                <a:latin typeface="+mn-lt"/>
                <a:cs typeface="Arial" charset="0"/>
              </a:rPr>
              <a:t> deficiency</a:t>
            </a:r>
          </a:p>
          <a:p>
            <a:pPr algn="just">
              <a:defRPr/>
            </a:pPr>
            <a:r>
              <a:rPr lang="en-US" sz="2000" b="1" dirty="0">
                <a:latin typeface="+mn-lt"/>
                <a:cs typeface="Arial" charset="0"/>
              </a:rPr>
              <a:t>The disease may cause exercise intolerance, cramps and muscle pain; although, in many cases, people with deficiencies in this enzyme may experience no symptoms.</a:t>
            </a:r>
          </a:p>
        </p:txBody>
      </p:sp>
      <p:sp>
        <p:nvSpPr>
          <p:cNvPr id="45061" name="Rectangle 4">
            <a:extLst>
              <a:ext uri="{FF2B5EF4-FFF2-40B4-BE49-F238E27FC236}">
                <a16:creationId xmlns:a16="http://schemas.microsoft.com/office/drawing/2014/main" id="{268228CC-2FA1-9F1A-F635-A8759D2AEEB3}"/>
              </a:ext>
            </a:extLst>
          </p:cNvPr>
          <p:cNvSpPr>
            <a:spLocks noChangeArrowheads="1"/>
          </p:cNvSpPr>
          <p:nvPr/>
        </p:nvSpPr>
        <p:spPr bwMode="auto">
          <a:xfrm>
            <a:off x="228600" y="4470400"/>
            <a:ext cx="86868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a:t>
            </a:r>
            <a:r>
              <a:rPr lang="en-US" sz="2000" b="1" u="sng" dirty="0" err="1">
                <a:solidFill>
                  <a:srgbClr val="FF0000"/>
                </a:solidFill>
                <a:latin typeface="+mn-lt"/>
                <a:cs typeface="Arial" charset="0"/>
              </a:rPr>
              <a:t>myoadenylate</a:t>
            </a:r>
            <a:r>
              <a:rPr lang="en-US" sz="2000" b="1" u="sng" dirty="0">
                <a:solidFill>
                  <a:srgbClr val="FF0000"/>
                </a:solidFill>
                <a:latin typeface="+mn-lt"/>
                <a:cs typeface="Arial" charset="0"/>
              </a:rPr>
              <a:t> </a:t>
            </a:r>
            <a:r>
              <a:rPr lang="en-US" sz="2000" b="1" u="sng" dirty="0" err="1">
                <a:solidFill>
                  <a:srgbClr val="FF0000"/>
                </a:solidFill>
                <a:latin typeface="+mn-lt"/>
                <a:cs typeface="Arial" charset="0"/>
              </a:rPr>
              <a:t>deaminase</a:t>
            </a:r>
            <a:r>
              <a:rPr lang="en-US" sz="2000" b="1" u="sng" dirty="0">
                <a:solidFill>
                  <a:srgbClr val="FF0000"/>
                </a:solidFill>
                <a:latin typeface="+mn-lt"/>
                <a:cs typeface="Arial" charset="0"/>
              </a:rPr>
              <a:t> deficiency?</a:t>
            </a:r>
          </a:p>
          <a:p>
            <a:pPr algn="just">
              <a:defRPr/>
            </a:pPr>
            <a:r>
              <a:rPr lang="en-US" sz="2000" b="1" dirty="0" err="1">
                <a:latin typeface="+mn-lt"/>
                <a:cs typeface="Arial" charset="0"/>
              </a:rPr>
              <a:t>Myoadenylate</a:t>
            </a:r>
            <a:r>
              <a:rPr lang="en-US" sz="2000" b="1" dirty="0">
                <a:latin typeface="+mn-lt"/>
                <a:cs typeface="Arial" charset="0"/>
              </a:rPr>
              <a:t> </a:t>
            </a:r>
            <a:r>
              <a:rPr lang="en-US" sz="2000" b="1" dirty="0" err="1">
                <a:latin typeface="+mn-lt"/>
                <a:cs typeface="Arial" charset="0"/>
              </a:rPr>
              <a:t>deaminase</a:t>
            </a:r>
            <a:r>
              <a:rPr lang="en-US" sz="2000" b="1" dirty="0">
                <a:latin typeface="+mn-lt"/>
                <a:cs typeface="Arial" charset="0"/>
              </a:rPr>
              <a:t> deficiency is caused by a genetic defect in the </a:t>
            </a:r>
            <a:r>
              <a:rPr lang="en-US" sz="2000" b="1" dirty="0" err="1">
                <a:latin typeface="+mn-lt"/>
                <a:cs typeface="Arial" charset="0"/>
              </a:rPr>
              <a:t>myoadenylate</a:t>
            </a:r>
            <a:r>
              <a:rPr lang="en-US" sz="2000" b="1" dirty="0">
                <a:latin typeface="+mn-lt"/>
                <a:cs typeface="Arial" charset="0"/>
              </a:rPr>
              <a:t> </a:t>
            </a:r>
            <a:r>
              <a:rPr lang="en-US" sz="2000" b="1" dirty="0" err="1">
                <a:latin typeface="+mn-lt"/>
                <a:cs typeface="Arial" charset="0"/>
              </a:rPr>
              <a:t>deaminase</a:t>
            </a:r>
            <a:r>
              <a:rPr lang="en-US" sz="2000" b="1" dirty="0">
                <a:latin typeface="+mn-lt"/>
                <a:cs typeface="Arial" charset="0"/>
              </a:rPr>
              <a:t> enzyme, which affects the cell's ability to process ATP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a:extLst>
              <a:ext uri="{FF2B5EF4-FFF2-40B4-BE49-F238E27FC236}">
                <a16:creationId xmlns:a16="http://schemas.microsoft.com/office/drawing/2014/main" id="{82456BA0-1DA9-4A1C-968E-3FACD6FB901C}"/>
              </a:ext>
            </a:extLst>
          </p:cNvPr>
          <p:cNvSpPr>
            <a:spLocks noChangeArrowheads="1"/>
          </p:cNvSpPr>
          <p:nvPr/>
        </p:nvSpPr>
        <p:spPr bwMode="auto">
          <a:xfrm>
            <a:off x="228600" y="76200"/>
            <a:ext cx="7543800" cy="1077913"/>
          </a:xfrm>
          <a:prstGeom prst="rect">
            <a:avLst/>
          </a:prstGeom>
          <a:noFill/>
          <a:ln w="9525">
            <a:noFill/>
            <a:miter lim="800000"/>
            <a:headEnd/>
            <a:tailEnd/>
          </a:ln>
        </p:spPr>
        <p:txBody>
          <a:bodyPr>
            <a:spAutoFit/>
          </a:bodyPr>
          <a:lstStyle/>
          <a:p>
            <a:pPr>
              <a:defRPr/>
            </a:pPr>
            <a:r>
              <a:rPr lang="en-US" sz="2800" b="1" dirty="0" err="1">
                <a:solidFill>
                  <a:srgbClr val="FF0000"/>
                </a:solidFill>
                <a:latin typeface="+mn-lt"/>
                <a:cs typeface="Arial" charset="0"/>
              </a:rPr>
              <a:t>Phosphofructokinase</a:t>
            </a:r>
            <a:r>
              <a:rPr lang="en-US" sz="2800" b="1" dirty="0">
                <a:solidFill>
                  <a:srgbClr val="FF0000"/>
                </a:solidFill>
                <a:latin typeface="+mn-lt"/>
                <a:cs typeface="Arial" charset="0"/>
              </a:rPr>
              <a:t> deficiency (</a:t>
            </a:r>
            <a:r>
              <a:rPr lang="en-US" sz="2800" b="1" dirty="0" err="1">
                <a:solidFill>
                  <a:srgbClr val="FF0000"/>
                </a:solidFill>
                <a:latin typeface="+mn-lt"/>
                <a:cs typeface="Arial" charset="0"/>
              </a:rPr>
              <a:t>Tarui</a:t>
            </a:r>
            <a:r>
              <a:rPr lang="en-US" sz="2800" b="1" dirty="0">
                <a:solidFill>
                  <a:srgbClr val="FF0000"/>
                </a:solidFill>
                <a:latin typeface="+mn-lt"/>
                <a:cs typeface="Arial" charset="0"/>
              </a:rPr>
              <a:t> disease)</a:t>
            </a:r>
          </a:p>
          <a:p>
            <a:pPr>
              <a:defRPr/>
            </a:pPr>
            <a:br>
              <a:rPr lang="en-US" dirty="0">
                <a:latin typeface="Arial" charset="0"/>
                <a:cs typeface="Arial" charset="0"/>
              </a:rPr>
            </a:br>
            <a:endParaRPr lang="en-US" dirty="0">
              <a:latin typeface="Arial" charset="0"/>
              <a:cs typeface="Arial" charset="0"/>
            </a:endParaRPr>
          </a:p>
        </p:txBody>
      </p:sp>
      <p:sp>
        <p:nvSpPr>
          <p:cNvPr id="46083" name="Rectangle 2">
            <a:extLst>
              <a:ext uri="{FF2B5EF4-FFF2-40B4-BE49-F238E27FC236}">
                <a16:creationId xmlns:a16="http://schemas.microsoft.com/office/drawing/2014/main" id="{AD286496-56E1-8DDF-6EB7-BF7DAE067DC7}"/>
              </a:ext>
            </a:extLst>
          </p:cNvPr>
          <p:cNvSpPr>
            <a:spLocks noChangeArrowheads="1"/>
          </p:cNvSpPr>
          <p:nvPr/>
        </p:nvSpPr>
        <p:spPr bwMode="auto">
          <a:xfrm>
            <a:off x="304800" y="685800"/>
            <a:ext cx="8458200" cy="1631950"/>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is one of a group of metabolic muscle disorders that interferes with the processing of food </a:t>
            </a:r>
            <a:r>
              <a:rPr lang="en-US" sz="2000" b="1" dirty="0">
                <a:solidFill>
                  <a:srgbClr val="FF0000"/>
                </a:solidFill>
                <a:latin typeface="+mn-lt"/>
                <a:cs typeface="Arial" charset="0"/>
              </a:rPr>
              <a:t>(in this case, carbohydrates) </a:t>
            </a:r>
            <a:r>
              <a:rPr lang="en-US" sz="2000" b="1" dirty="0">
                <a:latin typeface="+mn-lt"/>
                <a:cs typeface="Arial" charset="0"/>
              </a:rPr>
              <a:t>for energy production.</a:t>
            </a:r>
          </a:p>
          <a:p>
            <a:pPr algn="just">
              <a:defRPr/>
            </a:pPr>
            <a:br>
              <a:rPr lang="en-US" sz="2000" b="1" dirty="0">
                <a:latin typeface="+mn-lt"/>
                <a:cs typeface="Arial" charset="0"/>
              </a:rPr>
            </a:br>
            <a:endParaRPr lang="en-US" sz="2000" b="1" dirty="0">
              <a:latin typeface="+mn-lt"/>
              <a:cs typeface="Arial" charset="0"/>
            </a:endParaRPr>
          </a:p>
        </p:txBody>
      </p:sp>
      <p:sp>
        <p:nvSpPr>
          <p:cNvPr id="46085" name="Rectangle 4">
            <a:extLst>
              <a:ext uri="{FF2B5EF4-FFF2-40B4-BE49-F238E27FC236}">
                <a16:creationId xmlns:a16="http://schemas.microsoft.com/office/drawing/2014/main" id="{595F712C-4CA3-9B48-CD96-D60048EA4B10}"/>
              </a:ext>
            </a:extLst>
          </p:cNvPr>
          <p:cNvSpPr>
            <a:spLocks noChangeArrowheads="1"/>
          </p:cNvSpPr>
          <p:nvPr/>
        </p:nvSpPr>
        <p:spPr bwMode="auto">
          <a:xfrm>
            <a:off x="304800" y="5457825"/>
            <a:ext cx="83058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a:t>
            </a:r>
            <a:r>
              <a:rPr lang="en-US" sz="2000" b="1" u="sng" dirty="0" err="1">
                <a:solidFill>
                  <a:srgbClr val="FF0000"/>
                </a:solidFill>
                <a:latin typeface="+mn-lt"/>
                <a:cs typeface="Arial" charset="0"/>
              </a:rPr>
              <a:t>phosphofructokinase</a:t>
            </a:r>
            <a:r>
              <a:rPr lang="en-US" sz="2000" b="1" u="sng" dirty="0">
                <a:solidFill>
                  <a:srgbClr val="FF0000"/>
                </a:solidFill>
                <a:latin typeface="+mn-lt"/>
                <a:cs typeface="Arial" charset="0"/>
              </a:rPr>
              <a:t> deficiency?</a:t>
            </a:r>
          </a:p>
          <a:p>
            <a:pPr algn="just">
              <a:defRPr/>
            </a:pPr>
            <a:r>
              <a:rPr lang="en-US" sz="2000" b="1" dirty="0" err="1">
                <a:latin typeface="+mn-lt"/>
                <a:cs typeface="Arial" charset="0"/>
              </a:rPr>
              <a:t>Phosphofructokinase</a:t>
            </a:r>
            <a:r>
              <a:rPr lang="en-US" sz="2000" b="1" dirty="0">
                <a:latin typeface="+mn-lt"/>
                <a:cs typeface="Arial" charset="0"/>
              </a:rPr>
              <a:t> deficiency is caused by a genetic defect in the </a:t>
            </a:r>
            <a:r>
              <a:rPr lang="en-US" sz="2000" b="1" dirty="0" err="1">
                <a:latin typeface="+mn-lt"/>
                <a:cs typeface="Arial" charset="0"/>
              </a:rPr>
              <a:t>phosphofructokinase</a:t>
            </a:r>
            <a:r>
              <a:rPr lang="en-US" sz="2000" b="1" dirty="0">
                <a:latin typeface="+mn-lt"/>
                <a:cs typeface="Arial" charset="0"/>
              </a:rPr>
              <a:t> enzyme, which affects the breakdown of glucose </a:t>
            </a:r>
          </a:p>
        </p:txBody>
      </p:sp>
      <p:pic>
        <p:nvPicPr>
          <p:cNvPr id="23557" name="Picture 7" descr="http://o.quizlet.com/wMjW.6AT8mBA80Dcb54BNA_m.jpg">
            <a:extLst>
              <a:ext uri="{FF2B5EF4-FFF2-40B4-BE49-F238E27FC236}">
                <a16:creationId xmlns:a16="http://schemas.microsoft.com/office/drawing/2014/main" id="{2BE3CA57-BFA2-C752-627F-7A2EE9123D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447800"/>
            <a:ext cx="3200400" cy="399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a:extLst>
              <a:ext uri="{FF2B5EF4-FFF2-40B4-BE49-F238E27FC236}">
                <a16:creationId xmlns:a16="http://schemas.microsoft.com/office/drawing/2014/main" id="{86029BA0-9ADB-F968-EF39-88FC953EB824}"/>
              </a:ext>
            </a:extLst>
          </p:cNvPr>
          <p:cNvSpPr>
            <a:spLocks noChangeArrowheads="1"/>
          </p:cNvSpPr>
          <p:nvPr/>
        </p:nvSpPr>
        <p:spPr bwMode="auto">
          <a:xfrm>
            <a:off x="228600" y="228600"/>
            <a:ext cx="6248400" cy="1138238"/>
          </a:xfrm>
          <a:prstGeom prst="rect">
            <a:avLst/>
          </a:prstGeom>
          <a:noFill/>
          <a:ln w="9525">
            <a:noFill/>
            <a:miter lim="800000"/>
            <a:headEnd/>
            <a:tailEnd/>
          </a:ln>
        </p:spPr>
        <p:txBody>
          <a:bodyPr>
            <a:spAutoFit/>
          </a:bodyPr>
          <a:lstStyle/>
          <a:p>
            <a:pPr>
              <a:defRPr/>
            </a:pPr>
            <a:r>
              <a:rPr lang="en-US" sz="3200" b="1" dirty="0" err="1">
                <a:solidFill>
                  <a:srgbClr val="FF0000"/>
                </a:solidFill>
                <a:latin typeface="+mn-lt"/>
                <a:cs typeface="Arial" charset="0"/>
              </a:rPr>
              <a:t>Phosphoglycerate</a:t>
            </a:r>
            <a:r>
              <a:rPr lang="en-US" sz="3200" b="1" dirty="0">
                <a:solidFill>
                  <a:srgbClr val="FF0000"/>
                </a:solidFill>
                <a:latin typeface="+mn-lt"/>
                <a:cs typeface="Arial" charset="0"/>
              </a:rPr>
              <a:t> kinase deficiency</a:t>
            </a:r>
          </a:p>
          <a:p>
            <a:pPr>
              <a:defRPr/>
            </a:pPr>
            <a:br>
              <a:rPr lang="en-US" dirty="0">
                <a:latin typeface="Arial" charset="0"/>
                <a:cs typeface="Arial" charset="0"/>
              </a:rPr>
            </a:br>
            <a:endParaRPr lang="en-US" dirty="0">
              <a:latin typeface="Arial" charset="0"/>
              <a:cs typeface="Arial" charset="0"/>
            </a:endParaRPr>
          </a:p>
        </p:txBody>
      </p:sp>
      <p:sp>
        <p:nvSpPr>
          <p:cNvPr id="47107" name="Rectangle 2">
            <a:extLst>
              <a:ext uri="{FF2B5EF4-FFF2-40B4-BE49-F238E27FC236}">
                <a16:creationId xmlns:a16="http://schemas.microsoft.com/office/drawing/2014/main" id="{544B9E9F-CC20-68C8-61E2-44D10E430203}"/>
              </a:ext>
            </a:extLst>
          </p:cNvPr>
          <p:cNvSpPr>
            <a:spLocks noChangeArrowheads="1"/>
          </p:cNvSpPr>
          <p:nvPr/>
        </p:nvSpPr>
        <p:spPr bwMode="auto">
          <a:xfrm>
            <a:off x="304800" y="882650"/>
            <a:ext cx="8610600" cy="1631950"/>
          </a:xfrm>
          <a:prstGeom prst="rect">
            <a:avLst/>
          </a:prstGeom>
          <a:noFill/>
          <a:ln w="9525">
            <a:noFill/>
            <a:miter lim="800000"/>
            <a:headEnd/>
            <a:tailEnd/>
          </a:ln>
        </p:spPr>
        <p:txBody>
          <a:bodyPr>
            <a:spAutoFit/>
          </a:bodyPr>
          <a:lstStyle/>
          <a:p>
            <a:pPr algn="just">
              <a:defRPr/>
            </a:pPr>
            <a:r>
              <a:rPr lang="en-US" sz="2000" b="1" dirty="0" err="1">
                <a:latin typeface="+mn-lt"/>
                <a:cs typeface="Arial" charset="0"/>
              </a:rPr>
              <a:t>Phosphoglycerate</a:t>
            </a:r>
            <a:r>
              <a:rPr lang="en-US" sz="2000" b="1" dirty="0">
                <a:latin typeface="+mn-lt"/>
                <a:cs typeface="Arial" charset="0"/>
              </a:rPr>
              <a:t> kinase deficiency is one of a group of metabolic muscle diseases that interferes with the processing of food </a:t>
            </a:r>
            <a:r>
              <a:rPr lang="en-US" sz="2000" b="1" dirty="0">
                <a:solidFill>
                  <a:srgbClr val="FF0000"/>
                </a:solidFill>
                <a:latin typeface="+mn-lt"/>
                <a:cs typeface="Arial" charset="0"/>
              </a:rPr>
              <a:t>(in this case, carbohydrates) </a:t>
            </a:r>
            <a:r>
              <a:rPr lang="en-US" sz="2000" b="1" dirty="0">
                <a:latin typeface="+mn-lt"/>
                <a:cs typeface="Arial" charset="0"/>
              </a:rPr>
              <a:t>for energy production.</a:t>
            </a:r>
          </a:p>
          <a:p>
            <a:pPr algn="just">
              <a:defRPr/>
            </a:pPr>
            <a:br>
              <a:rPr lang="en-US" sz="2000" b="1" dirty="0">
                <a:latin typeface="+mn-lt"/>
                <a:cs typeface="Arial" charset="0"/>
              </a:rPr>
            </a:br>
            <a:endParaRPr lang="en-US" sz="2000" b="1" dirty="0">
              <a:latin typeface="+mn-lt"/>
              <a:cs typeface="Arial" charset="0"/>
            </a:endParaRPr>
          </a:p>
        </p:txBody>
      </p:sp>
      <p:sp>
        <p:nvSpPr>
          <p:cNvPr id="47109" name="Rectangle 4">
            <a:extLst>
              <a:ext uri="{FF2B5EF4-FFF2-40B4-BE49-F238E27FC236}">
                <a16:creationId xmlns:a16="http://schemas.microsoft.com/office/drawing/2014/main" id="{D4205760-E332-4586-308F-AF63C447DBFA}"/>
              </a:ext>
            </a:extLst>
          </p:cNvPr>
          <p:cNvSpPr>
            <a:spLocks noChangeArrowheads="1"/>
          </p:cNvSpPr>
          <p:nvPr/>
        </p:nvSpPr>
        <p:spPr bwMode="auto">
          <a:xfrm>
            <a:off x="304800" y="5461000"/>
            <a:ext cx="85344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a:t>
            </a:r>
            <a:r>
              <a:rPr lang="en-US" sz="2000" b="1" u="sng" dirty="0" err="1">
                <a:solidFill>
                  <a:srgbClr val="FF0000"/>
                </a:solidFill>
                <a:latin typeface="+mn-lt"/>
                <a:cs typeface="Arial" charset="0"/>
              </a:rPr>
              <a:t>phosphoglycerate</a:t>
            </a:r>
            <a:r>
              <a:rPr lang="en-US" sz="2000" b="1" u="sng" dirty="0">
                <a:solidFill>
                  <a:srgbClr val="FF0000"/>
                </a:solidFill>
                <a:latin typeface="+mn-lt"/>
                <a:cs typeface="Arial" charset="0"/>
              </a:rPr>
              <a:t> kinase deficiency?</a:t>
            </a:r>
          </a:p>
          <a:p>
            <a:pPr algn="just">
              <a:defRPr/>
            </a:pPr>
            <a:r>
              <a:rPr lang="en-US" sz="2000" b="1" dirty="0">
                <a:latin typeface="+mn-lt"/>
                <a:cs typeface="Arial" charset="0"/>
              </a:rPr>
              <a:t>The condition is caused by a genetic defect in the </a:t>
            </a:r>
            <a:r>
              <a:rPr lang="en-US" sz="2000" b="1" dirty="0" err="1">
                <a:latin typeface="+mn-lt"/>
                <a:cs typeface="Arial" charset="0"/>
              </a:rPr>
              <a:t>phosphoglycerate</a:t>
            </a:r>
            <a:r>
              <a:rPr lang="en-US" sz="2000" b="1" dirty="0">
                <a:latin typeface="+mn-lt"/>
                <a:cs typeface="Arial" charset="0"/>
              </a:rPr>
              <a:t> kinase enzyme, which normally breaks down glucose for energy production</a:t>
            </a:r>
          </a:p>
        </p:txBody>
      </p:sp>
      <p:pic>
        <p:nvPicPr>
          <p:cNvPr id="24581" name="Picture 7" descr="http://www.bioinfo.org.cn/book/biochemistry/chapt14/411-1.jpg">
            <a:extLst>
              <a:ext uri="{FF2B5EF4-FFF2-40B4-BE49-F238E27FC236}">
                <a16:creationId xmlns:a16="http://schemas.microsoft.com/office/drawing/2014/main" id="{1CD5F6E5-5F48-6AC3-764E-C0914FE72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175" y="2133600"/>
            <a:ext cx="82264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3DFD413-E3CF-CF2E-75E7-60A8F14D927D}"/>
              </a:ext>
            </a:extLst>
          </p:cNvPr>
          <p:cNvSpPr>
            <a:spLocks noGrp="1" noChangeArrowheads="1"/>
          </p:cNvSpPr>
          <p:nvPr>
            <p:ph type="title"/>
          </p:nvPr>
        </p:nvSpPr>
        <p:spPr>
          <a:xfrm>
            <a:off x="76200" y="128588"/>
            <a:ext cx="3048000" cy="633412"/>
          </a:xfrm>
        </p:spPr>
        <p:txBody>
          <a:bodyPr/>
          <a:lstStyle/>
          <a:p>
            <a:pPr>
              <a:defRPr/>
            </a:pPr>
            <a:r>
              <a:rPr lang="en-US" sz="3200" b="1" dirty="0" err="1">
                <a:solidFill>
                  <a:srgbClr val="FF0000"/>
                </a:solidFill>
                <a:latin typeface="+mn-lt"/>
              </a:rPr>
              <a:t>Proteoglycans</a:t>
            </a:r>
            <a:endParaRPr lang="ru-RU" sz="3200" b="1" dirty="0">
              <a:solidFill>
                <a:srgbClr val="FF0000"/>
              </a:solidFill>
              <a:latin typeface="+mn-lt"/>
            </a:endParaRPr>
          </a:p>
        </p:txBody>
      </p:sp>
      <p:sp>
        <p:nvSpPr>
          <p:cNvPr id="5123" name="Rectangle 3">
            <a:extLst>
              <a:ext uri="{FF2B5EF4-FFF2-40B4-BE49-F238E27FC236}">
                <a16:creationId xmlns:a16="http://schemas.microsoft.com/office/drawing/2014/main" id="{4555FCD8-99E0-85B4-3B87-9925853CE607}"/>
              </a:ext>
            </a:extLst>
          </p:cNvPr>
          <p:cNvSpPr>
            <a:spLocks noGrp="1" noChangeArrowheads="1"/>
          </p:cNvSpPr>
          <p:nvPr>
            <p:ph type="body" sz="half" idx="1"/>
          </p:nvPr>
        </p:nvSpPr>
        <p:spPr>
          <a:xfrm>
            <a:off x="0" y="1209675"/>
            <a:ext cx="4495800" cy="3133725"/>
          </a:xfrm>
        </p:spPr>
        <p:txBody>
          <a:bodyPr/>
          <a:lstStyle/>
          <a:p>
            <a:pPr algn="just">
              <a:lnSpc>
                <a:spcPct val="90000"/>
              </a:lnSpc>
            </a:pPr>
            <a:r>
              <a:rPr lang="en-US" altLang="en-US" sz="2000" b="1"/>
              <a:t>Proteoglycans are proteins modified by glycosaminoglycans.</a:t>
            </a:r>
          </a:p>
          <a:p>
            <a:pPr algn="just">
              <a:lnSpc>
                <a:spcPct val="90000"/>
              </a:lnSpc>
            </a:pPr>
            <a:endParaRPr lang="en-US" altLang="en-US" sz="2000" b="1"/>
          </a:p>
          <a:p>
            <a:pPr algn="just">
              <a:lnSpc>
                <a:spcPct val="90000"/>
              </a:lnSpc>
            </a:pPr>
            <a:r>
              <a:rPr lang="en-US" altLang="en-US" sz="2400" b="1" u="sng">
                <a:solidFill>
                  <a:srgbClr val="FF0000"/>
                </a:solidFill>
              </a:rPr>
              <a:t>Glycosaminoglycans</a:t>
            </a:r>
            <a:r>
              <a:rPr lang="en-US" altLang="en-US" sz="2000" b="1"/>
              <a:t> are long-chain compounds made up of hundreds repeating disaccharide units. </a:t>
            </a:r>
          </a:p>
          <a:p>
            <a:pPr algn="just">
              <a:lnSpc>
                <a:spcPct val="90000"/>
              </a:lnSpc>
            </a:pPr>
            <a:r>
              <a:rPr lang="en-US" altLang="en-US" sz="2000" b="1"/>
              <a:t>One of the sugars in each disaccharide unit is a hexosamine (glucosamine). </a:t>
            </a:r>
          </a:p>
          <a:p>
            <a:pPr algn="just">
              <a:lnSpc>
                <a:spcPct val="90000"/>
              </a:lnSpc>
            </a:pPr>
            <a:endParaRPr lang="en-US" altLang="en-US" sz="2000" b="1"/>
          </a:p>
          <a:p>
            <a:pPr algn="just">
              <a:lnSpc>
                <a:spcPct val="90000"/>
              </a:lnSpc>
            </a:pPr>
            <a:r>
              <a:rPr lang="en-US" altLang="en-US" sz="2000" b="1"/>
              <a:t>Many proteoglycans contain a core protein which links them to the cellular membrane. </a:t>
            </a:r>
            <a:endParaRPr lang="ru-RU" altLang="en-US" sz="2000" b="1"/>
          </a:p>
        </p:txBody>
      </p:sp>
      <p:pic>
        <p:nvPicPr>
          <p:cNvPr id="5124" name="Picture 4" descr="image026">
            <a:extLst>
              <a:ext uri="{FF2B5EF4-FFF2-40B4-BE49-F238E27FC236}">
                <a16:creationId xmlns:a16="http://schemas.microsoft.com/office/drawing/2014/main" id="{4C89490E-8E66-0E2E-77CE-66A5DB1E2A6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19600" y="685800"/>
            <a:ext cx="4643438" cy="5616575"/>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a:extLst>
              <a:ext uri="{FF2B5EF4-FFF2-40B4-BE49-F238E27FC236}">
                <a16:creationId xmlns:a16="http://schemas.microsoft.com/office/drawing/2014/main" id="{B8016599-03B2-9B76-A554-701E9F01B864}"/>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33400" y="914400"/>
            <a:ext cx="8229600" cy="5257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904CCCED-D80B-576F-CF99-94CC522A9B39}"/>
              </a:ext>
            </a:extLst>
          </p:cNvPr>
          <p:cNvSpPr txBox="1">
            <a:spLocks noChangeArrowheads="1"/>
          </p:cNvSpPr>
          <p:nvPr/>
        </p:nvSpPr>
        <p:spPr>
          <a:xfrm>
            <a:off x="-76200" y="3657600"/>
            <a:ext cx="5105400" cy="1143000"/>
          </a:xfrm>
          <a:prstGeom prst="rect">
            <a:avLst/>
          </a:prstGeom>
        </p:spPr>
        <p:txBody>
          <a:bodyPr/>
          <a:lstStyle/>
          <a:p>
            <a:pPr algn="ctr" eaLnBrk="0" hangingPunct="0">
              <a:defRPr/>
            </a:pPr>
            <a:br>
              <a:rPr lang="en-US" sz="2800" b="1" dirty="0">
                <a:solidFill>
                  <a:srgbClr val="FF0000"/>
                </a:solidFill>
                <a:latin typeface="+mn-lt"/>
                <a:ea typeface="+mj-ea"/>
                <a:cs typeface="+mj-cs"/>
              </a:rPr>
            </a:br>
            <a:r>
              <a:rPr lang="en-US" sz="2800" b="1" dirty="0">
                <a:solidFill>
                  <a:srgbClr val="FF0000"/>
                </a:solidFill>
                <a:latin typeface="+mn-lt"/>
                <a:ea typeface="+mj-ea"/>
                <a:cs typeface="+mj-cs"/>
              </a:rPr>
              <a:t>Functions of connective tissue </a:t>
            </a:r>
            <a:br>
              <a:rPr lang="en-US" sz="2800" b="1" dirty="0">
                <a:solidFill>
                  <a:srgbClr val="FF0000"/>
                </a:solidFill>
                <a:latin typeface="+mn-lt"/>
                <a:ea typeface="+mj-ea"/>
                <a:cs typeface="+mj-cs"/>
              </a:rPr>
            </a:br>
            <a:endParaRPr lang="ru-RU" sz="2800" b="1" dirty="0">
              <a:solidFill>
                <a:srgbClr val="FF0000"/>
              </a:solidFill>
              <a:latin typeface="+mn-lt"/>
              <a:ea typeface="+mj-ea"/>
              <a:cs typeface="+mj-cs"/>
            </a:endParaRPr>
          </a:p>
        </p:txBody>
      </p:sp>
      <p:sp>
        <p:nvSpPr>
          <p:cNvPr id="6" name="Rectangle 3">
            <a:extLst>
              <a:ext uri="{FF2B5EF4-FFF2-40B4-BE49-F238E27FC236}">
                <a16:creationId xmlns:a16="http://schemas.microsoft.com/office/drawing/2014/main" id="{D026AED7-BCD7-2D48-D941-65B2DF4348BA}"/>
              </a:ext>
            </a:extLst>
          </p:cNvPr>
          <p:cNvSpPr txBox="1">
            <a:spLocks noChangeArrowheads="1"/>
          </p:cNvSpPr>
          <p:nvPr/>
        </p:nvSpPr>
        <p:spPr>
          <a:xfrm>
            <a:off x="228600" y="4648200"/>
            <a:ext cx="3276600" cy="1905000"/>
          </a:xfrm>
          <a:prstGeom prst="rect">
            <a:avLst/>
          </a:prstGeom>
        </p:spPr>
        <p:txBody>
          <a:bodyPr/>
          <a:lstStyle/>
          <a:p>
            <a:pPr marL="342900" indent="-342900" eaLnBrk="0" hangingPunct="0">
              <a:spcBef>
                <a:spcPct val="20000"/>
              </a:spcBef>
              <a:buFont typeface="Arial" pitchFamily="34" charset="0"/>
              <a:buChar char="•"/>
              <a:defRPr/>
            </a:pPr>
            <a:r>
              <a:rPr lang="en-US" sz="2000" b="1" dirty="0">
                <a:latin typeface="+mn-lt"/>
                <a:cs typeface="+mn-cs"/>
              </a:rPr>
              <a:t>Transport </a:t>
            </a:r>
          </a:p>
          <a:p>
            <a:pPr marL="342900" indent="-342900" eaLnBrk="0" hangingPunct="0">
              <a:spcBef>
                <a:spcPct val="20000"/>
              </a:spcBef>
              <a:buFont typeface="Arial" pitchFamily="34" charset="0"/>
              <a:buChar char="•"/>
              <a:defRPr/>
            </a:pPr>
            <a:r>
              <a:rPr lang="en-US" sz="2000" b="1" dirty="0">
                <a:latin typeface="+mn-lt"/>
                <a:cs typeface="+mn-cs"/>
              </a:rPr>
              <a:t>Immunological defense </a:t>
            </a:r>
          </a:p>
          <a:p>
            <a:pPr marL="342900" indent="-342900" eaLnBrk="0" hangingPunct="0">
              <a:spcBef>
                <a:spcPct val="20000"/>
              </a:spcBef>
              <a:buFont typeface="Arial" pitchFamily="34" charset="0"/>
              <a:buChar char="•"/>
              <a:defRPr/>
            </a:pPr>
            <a:r>
              <a:rPr lang="en-US" sz="2000" b="1" dirty="0">
                <a:latin typeface="+mn-lt"/>
                <a:cs typeface="+mn-cs"/>
              </a:rPr>
              <a:t>Mechanical support </a:t>
            </a:r>
          </a:p>
          <a:p>
            <a:pPr marL="342900" indent="-342900" eaLnBrk="0" hangingPunct="0">
              <a:spcBef>
                <a:spcPct val="20000"/>
              </a:spcBef>
              <a:buFont typeface="Arial" pitchFamily="34" charset="0"/>
              <a:buChar char="•"/>
              <a:defRPr/>
            </a:pPr>
            <a:r>
              <a:rPr lang="en-US" sz="2000" b="1" dirty="0">
                <a:latin typeface="+mn-lt"/>
                <a:cs typeface="+mn-cs"/>
              </a:rPr>
              <a:t>Growth and repair </a:t>
            </a:r>
          </a:p>
          <a:p>
            <a:pPr marL="342900" indent="-342900" eaLnBrk="0" hangingPunct="0">
              <a:spcBef>
                <a:spcPct val="20000"/>
              </a:spcBef>
              <a:buFont typeface="Arial" pitchFamily="34" charset="0"/>
              <a:buChar char="•"/>
              <a:defRPr/>
            </a:pPr>
            <a:r>
              <a:rPr lang="en-US" sz="2000" b="1" dirty="0" err="1">
                <a:latin typeface="+mn-lt"/>
                <a:cs typeface="+mn-cs"/>
              </a:rPr>
              <a:t>Hematopoiesis</a:t>
            </a:r>
            <a:endParaRPr lang="ru-RU" sz="2000" b="1" dirty="0">
              <a:latin typeface="+mn-lt"/>
              <a:cs typeface="+mn-cs"/>
            </a:endParaRPr>
          </a:p>
        </p:txBody>
      </p:sp>
      <p:sp>
        <p:nvSpPr>
          <p:cNvPr id="7" name="Rectangle 6">
            <a:extLst>
              <a:ext uri="{FF2B5EF4-FFF2-40B4-BE49-F238E27FC236}">
                <a16:creationId xmlns:a16="http://schemas.microsoft.com/office/drawing/2014/main" id="{11111346-D983-E487-5778-50DCFCC05FF6}"/>
              </a:ext>
            </a:extLst>
          </p:cNvPr>
          <p:cNvSpPr/>
          <p:nvPr/>
        </p:nvSpPr>
        <p:spPr>
          <a:xfrm>
            <a:off x="304800" y="381000"/>
            <a:ext cx="8610600" cy="3498850"/>
          </a:xfrm>
          <a:prstGeom prst="rect">
            <a:avLst/>
          </a:prstGeom>
        </p:spPr>
        <p:txBody>
          <a:bodyPr>
            <a:spAutoFit/>
          </a:bodyPr>
          <a:lstStyle/>
          <a:p>
            <a:pPr algn="just">
              <a:defRPr/>
            </a:pPr>
            <a:r>
              <a:rPr lang="en-US" sz="2800" b="1" dirty="0">
                <a:solidFill>
                  <a:srgbClr val="FF0000"/>
                </a:solidFill>
                <a:latin typeface="+mn-lt"/>
              </a:rPr>
              <a:t>Connective tissue can be subdivided into:</a:t>
            </a:r>
          </a:p>
          <a:p>
            <a:pPr algn="just">
              <a:defRPr/>
            </a:pPr>
            <a:r>
              <a:rPr lang="en-US" sz="2000" b="1" dirty="0">
                <a:latin typeface="+mn-lt"/>
              </a:rPr>
              <a:t>1- connective tissue proper</a:t>
            </a:r>
          </a:p>
          <a:p>
            <a:pPr algn="just">
              <a:defRPr/>
            </a:pPr>
            <a:r>
              <a:rPr lang="en-US" sz="2000" b="1" dirty="0">
                <a:latin typeface="+mn-lt"/>
              </a:rPr>
              <a:t>2- special connective tissue </a:t>
            </a:r>
          </a:p>
          <a:p>
            <a:pPr algn="just">
              <a:defRPr/>
            </a:pPr>
            <a:r>
              <a:rPr lang="en-US" sz="2000" b="1" dirty="0">
                <a:latin typeface="+mn-lt"/>
              </a:rPr>
              <a:t>3- less classifiable types of connective tissues.</a:t>
            </a:r>
            <a:endParaRPr lang="en-US" sz="2000" b="1" baseline="30000" dirty="0">
              <a:latin typeface="+mn-lt"/>
            </a:endParaRPr>
          </a:p>
          <a:p>
            <a:pPr algn="just">
              <a:defRPr/>
            </a:pPr>
            <a:endParaRPr lang="en-US" sz="2000" b="1" baseline="30000" dirty="0">
              <a:latin typeface="+mn-lt"/>
            </a:endParaRPr>
          </a:p>
          <a:p>
            <a:pPr algn="just">
              <a:defRPr/>
            </a:pPr>
            <a:r>
              <a:rPr lang="en-US" sz="2000" b="1" dirty="0">
                <a:solidFill>
                  <a:srgbClr val="FF0000"/>
                </a:solidFill>
                <a:latin typeface="+mn-lt"/>
              </a:rPr>
              <a:t>-Connective tissue proper </a:t>
            </a:r>
            <a:r>
              <a:rPr lang="en-US" sz="2000" b="1" dirty="0">
                <a:latin typeface="+mn-lt"/>
              </a:rPr>
              <a:t>consists of loose connective tissue  and dense connective tissue (dense regular and dense irregular connective tissues.)</a:t>
            </a:r>
            <a:endParaRPr lang="en-US" sz="2000" b="1" baseline="30000" dirty="0">
              <a:latin typeface="+mn-lt"/>
            </a:endParaRPr>
          </a:p>
          <a:p>
            <a:pPr algn="just">
              <a:defRPr/>
            </a:pPr>
            <a:r>
              <a:rPr lang="en-US" sz="2000" b="1" dirty="0">
                <a:solidFill>
                  <a:srgbClr val="FF0000"/>
                </a:solidFill>
                <a:latin typeface="+mn-lt"/>
              </a:rPr>
              <a:t>-Special connective tissue </a:t>
            </a:r>
            <a:r>
              <a:rPr lang="en-US" sz="2000" b="1" dirty="0">
                <a:latin typeface="+mn-lt"/>
              </a:rPr>
              <a:t>consists of reticular connective tissue, adipose tissue, cartilage, bone, and blood.</a:t>
            </a:r>
          </a:p>
          <a:p>
            <a:pPr algn="just">
              <a:defRPr/>
            </a:pPr>
            <a:r>
              <a:rPr lang="en-US" sz="2000" b="1" dirty="0">
                <a:solidFill>
                  <a:srgbClr val="FF0000"/>
                </a:solidFill>
                <a:latin typeface="+mn-lt"/>
              </a:rPr>
              <a:t>-Other kinds of connective tissues </a:t>
            </a:r>
            <a:r>
              <a:rPr lang="en-US" sz="2000" b="1" dirty="0">
                <a:latin typeface="+mn-lt"/>
              </a:rPr>
              <a:t>include fibrous, elastic, and lymphoid connective tissues.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35ED028-7391-4C75-D90F-2418A44E1C9D}"/>
              </a:ext>
            </a:extLst>
          </p:cNvPr>
          <p:cNvSpPr>
            <a:spLocks noGrp="1" noChangeArrowheads="1"/>
          </p:cNvSpPr>
          <p:nvPr>
            <p:ph type="title"/>
          </p:nvPr>
        </p:nvSpPr>
        <p:spPr>
          <a:xfrm>
            <a:off x="-2209800" y="1076325"/>
            <a:ext cx="8229600" cy="523875"/>
          </a:xfrm>
          <a:noFill/>
        </p:spPr>
        <p:txBody>
          <a:bodyPr>
            <a:spAutoFit/>
          </a:bodyPr>
          <a:lstStyle/>
          <a:p>
            <a:pPr eaLnBrk="1" hangingPunct="1"/>
            <a:r>
              <a:rPr lang="en-AU" altLang="en-US" sz="2800" b="1" u="sng">
                <a:solidFill>
                  <a:srgbClr val="FF0000"/>
                </a:solidFill>
              </a:rPr>
              <a:t>Structure of collagen</a:t>
            </a:r>
          </a:p>
        </p:txBody>
      </p:sp>
      <p:sp>
        <p:nvSpPr>
          <p:cNvPr id="8195" name="Rectangle 3">
            <a:extLst>
              <a:ext uri="{FF2B5EF4-FFF2-40B4-BE49-F238E27FC236}">
                <a16:creationId xmlns:a16="http://schemas.microsoft.com/office/drawing/2014/main" id="{16052FFC-4D9F-6C42-727C-8B3B606A18E5}"/>
              </a:ext>
            </a:extLst>
          </p:cNvPr>
          <p:cNvSpPr>
            <a:spLocks noGrp="1" noChangeArrowheads="1"/>
          </p:cNvSpPr>
          <p:nvPr>
            <p:ph type="body" idx="1"/>
          </p:nvPr>
        </p:nvSpPr>
        <p:spPr>
          <a:xfrm>
            <a:off x="228600" y="1752600"/>
            <a:ext cx="6400800" cy="1219200"/>
          </a:xfrm>
        </p:spPr>
        <p:txBody>
          <a:bodyPr/>
          <a:lstStyle/>
          <a:p>
            <a:pPr algn="just" eaLnBrk="1" hangingPunct="1">
              <a:buFontTx/>
              <a:buNone/>
            </a:pPr>
            <a:r>
              <a:rPr lang="en-AU" altLang="en-US" sz="2000" b="1"/>
              <a:t>Collagen is made up of three polypeptides (referred to as "α-chains") are twisted around one another (tropocollagen) in a rope-like triple-helix and are held together by hydrogen bonds. </a:t>
            </a:r>
          </a:p>
        </p:txBody>
      </p:sp>
      <p:sp>
        <p:nvSpPr>
          <p:cNvPr id="4" name="Rectangle 3">
            <a:extLst>
              <a:ext uri="{FF2B5EF4-FFF2-40B4-BE49-F238E27FC236}">
                <a16:creationId xmlns:a16="http://schemas.microsoft.com/office/drawing/2014/main" id="{82354C18-26AC-373B-AF3E-33511F6114E2}"/>
              </a:ext>
            </a:extLst>
          </p:cNvPr>
          <p:cNvSpPr/>
          <p:nvPr/>
        </p:nvSpPr>
        <p:spPr>
          <a:xfrm>
            <a:off x="381000" y="4635500"/>
            <a:ext cx="6400800" cy="1384300"/>
          </a:xfrm>
          <a:prstGeom prst="rect">
            <a:avLst/>
          </a:prstGeom>
        </p:spPr>
        <p:txBody>
          <a:bodyPr>
            <a:spAutoFit/>
          </a:bodyPr>
          <a:lstStyle/>
          <a:p>
            <a:pPr defTabSz="762000">
              <a:defRPr/>
            </a:pPr>
            <a:r>
              <a:rPr lang="en-US" sz="2400" b="1" u="sng" dirty="0">
                <a:solidFill>
                  <a:srgbClr val="FF0000"/>
                </a:solidFill>
                <a:latin typeface="+mn-lt"/>
                <a:cs typeface="Times New Roman" pitchFamily="18" charset="0"/>
              </a:rPr>
              <a:t>Features: </a:t>
            </a:r>
          </a:p>
          <a:p>
            <a:pPr defTabSz="762000">
              <a:defRPr/>
            </a:pPr>
            <a:r>
              <a:rPr lang="en-US" sz="2000" b="1" dirty="0">
                <a:latin typeface="+mn-lt"/>
                <a:cs typeface="Times New Roman" pitchFamily="18" charset="0"/>
              </a:rPr>
              <a:t>(1) Three separate polypeptide chains </a:t>
            </a:r>
          </a:p>
          <a:p>
            <a:pPr defTabSz="762000">
              <a:defRPr/>
            </a:pPr>
            <a:r>
              <a:rPr lang="en-US" sz="2000" b="1" dirty="0">
                <a:latin typeface="+mn-lt"/>
                <a:cs typeface="Times New Roman" pitchFamily="18" charset="0"/>
              </a:rPr>
              <a:t>(2) 3.3 residues per turn </a:t>
            </a:r>
          </a:p>
          <a:p>
            <a:pPr defTabSz="762000">
              <a:defRPr/>
            </a:pPr>
            <a:r>
              <a:rPr lang="en-US" sz="2000" b="1" dirty="0">
                <a:latin typeface="+mn-lt"/>
                <a:cs typeface="Times New Roman" pitchFamily="18" charset="0"/>
              </a:rPr>
              <a:t>(3) Each chain forms hydrogen bonds with the other two</a:t>
            </a:r>
            <a:endParaRPr lang="en-US" sz="2000" b="1" u="sng" dirty="0">
              <a:latin typeface="+mn-lt"/>
              <a:cs typeface="Times New Roman" pitchFamily="18" charset="0"/>
            </a:endParaRPr>
          </a:p>
        </p:txBody>
      </p:sp>
      <p:sp>
        <p:nvSpPr>
          <p:cNvPr id="5" name="Rectangle 4">
            <a:extLst>
              <a:ext uri="{FF2B5EF4-FFF2-40B4-BE49-F238E27FC236}">
                <a16:creationId xmlns:a16="http://schemas.microsoft.com/office/drawing/2014/main" id="{04E066B8-9EEA-231A-0439-D6603A238EA3}"/>
              </a:ext>
            </a:extLst>
          </p:cNvPr>
          <p:cNvSpPr/>
          <p:nvPr/>
        </p:nvSpPr>
        <p:spPr>
          <a:xfrm>
            <a:off x="381000" y="3251200"/>
            <a:ext cx="6096000" cy="1016000"/>
          </a:xfrm>
          <a:prstGeom prst="rect">
            <a:avLst/>
          </a:prstGeom>
        </p:spPr>
        <p:txBody>
          <a:bodyPr>
            <a:spAutoFit/>
          </a:bodyPr>
          <a:lstStyle/>
          <a:p>
            <a:pPr algn="just" defTabSz="762000">
              <a:defRPr/>
            </a:pPr>
            <a:r>
              <a:rPr lang="en-US" sz="2000" b="1" dirty="0">
                <a:latin typeface="+mn-lt"/>
                <a:cs typeface="Times New Roman" pitchFamily="18" charset="0"/>
              </a:rPr>
              <a:t>Collagen is formed from </a:t>
            </a:r>
            <a:r>
              <a:rPr lang="en-US" sz="2000" b="1" dirty="0" err="1">
                <a:latin typeface="+mn-lt"/>
                <a:cs typeface="Times New Roman" pitchFamily="18" charset="0"/>
              </a:rPr>
              <a:t>tropocollagen</a:t>
            </a:r>
            <a:r>
              <a:rPr lang="en-US" sz="2000" b="1" dirty="0">
                <a:latin typeface="+mn-lt"/>
                <a:cs typeface="Times New Roman" pitchFamily="18" charset="0"/>
              </a:rPr>
              <a:t> subunits. The triple helix in </a:t>
            </a:r>
            <a:r>
              <a:rPr lang="en-US" sz="2000" b="1" dirty="0" err="1">
                <a:latin typeface="+mn-lt"/>
                <a:cs typeface="Times New Roman" pitchFamily="18" charset="0"/>
              </a:rPr>
              <a:t>tropocollagen</a:t>
            </a:r>
            <a:r>
              <a:rPr lang="en-US" sz="2000" b="1" dirty="0">
                <a:latin typeface="+mn-lt"/>
                <a:cs typeface="Times New Roman" pitchFamily="18" charset="0"/>
              </a:rPr>
              <a:t> is highly extended and strong.</a:t>
            </a:r>
            <a:r>
              <a:rPr lang="en-US" sz="2000" b="1" dirty="0">
                <a:latin typeface="+mn-lt"/>
              </a:rPr>
              <a:t>  </a:t>
            </a:r>
          </a:p>
        </p:txBody>
      </p:sp>
      <p:pic>
        <p:nvPicPr>
          <p:cNvPr id="8198" name="Picture 4">
            <a:extLst>
              <a:ext uri="{FF2B5EF4-FFF2-40B4-BE49-F238E27FC236}">
                <a16:creationId xmlns:a16="http://schemas.microsoft.com/office/drawing/2014/main" id="{04D0C97B-D74E-9F66-C54A-B6082F40C8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524000"/>
            <a:ext cx="2209800"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7345ACE9-5268-8AAD-74AD-56AD32F005D7}"/>
              </a:ext>
            </a:extLst>
          </p:cNvPr>
          <p:cNvSpPr txBox="1">
            <a:spLocks noChangeArrowheads="1"/>
          </p:cNvSpPr>
          <p:nvPr/>
        </p:nvSpPr>
        <p:spPr bwMode="auto">
          <a:xfrm>
            <a:off x="0" y="503238"/>
            <a:ext cx="10668000" cy="563562"/>
          </a:xfrm>
          <a:prstGeom prst="rect">
            <a:avLst/>
          </a:prstGeom>
          <a:noFill/>
          <a:ln w="9525">
            <a:noFill/>
            <a:miter lim="800000"/>
            <a:headEnd/>
            <a:tailEnd/>
          </a:ln>
        </p:spPr>
        <p:txBody>
          <a:bodyPr anchor="ctr"/>
          <a:lstStyle/>
          <a:p>
            <a:pPr eaLnBrk="0" hangingPunct="0">
              <a:defRPr/>
            </a:pPr>
            <a:r>
              <a:rPr lang="ru-RU" sz="2000" b="1" dirty="0">
                <a:solidFill>
                  <a:srgbClr val="FF0000"/>
                </a:solidFill>
                <a:ea typeface="+mj-ea"/>
              </a:rPr>
              <a:t>Collagen is the major structural protein of vertebrate extracellular matrix. </a:t>
            </a:r>
            <a:br>
              <a:rPr lang="en-US" sz="2000" b="1" dirty="0">
                <a:solidFill>
                  <a:srgbClr val="FF0000"/>
                </a:solidFill>
                <a:ea typeface="+mj-ea"/>
              </a:rPr>
            </a:br>
            <a:endParaRPr lang="ru-RU" sz="2000" b="1" dirty="0">
              <a:solidFill>
                <a:srgbClr val="FF0000"/>
              </a:solidFill>
              <a:ea typeface="+mj-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07AEA20C-F630-C7AB-6309-1ED017B13931}"/>
              </a:ext>
            </a:extLst>
          </p:cNvPr>
          <p:cNvSpPr>
            <a:spLocks noGrp="1" noChangeArrowheads="1"/>
          </p:cNvSpPr>
          <p:nvPr>
            <p:ph type="body" idx="1"/>
          </p:nvPr>
        </p:nvSpPr>
        <p:spPr>
          <a:xfrm>
            <a:off x="228600" y="685800"/>
            <a:ext cx="9601200" cy="5040313"/>
          </a:xfrm>
        </p:spPr>
        <p:txBody>
          <a:bodyPr/>
          <a:lstStyle/>
          <a:p>
            <a:pPr>
              <a:lnSpc>
                <a:spcPct val="80000"/>
              </a:lnSpc>
              <a:buFontTx/>
              <a:buNone/>
            </a:pPr>
            <a:r>
              <a:rPr lang="en-GB" altLang="en-US" sz="2000" b="1"/>
              <a:t>   Collagen type I </a:t>
            </a:r>
            <a:br>
              <a:rPr lang="en-GB" altLang="en-US" sz="2000" b="1"/>
            </a:br>
            <a:r>
              <a:rPr lang="en-GB" altLang="en-US" sz="2000" b="1"/>
              <a:t>i)The fibers have diameter between 80 to 160nm. </a:t>
            </a:r>
            <a:br>
              <a:rPr lang="en-GB" altLang="en-US" sz="2000" b="1"/>
            </a:br>
            <a:r>
              <a:rPr lang="en-GB" altLang="en-US" sz="2000" b="1"/>
              <a:t>ii)Found in bone, dentin, skin, tendon, muscles and walls of blood vessels.</a:t>
            </a:r>
            <a:br>
              <a:rPr lang="en-GB" altLang="en-US" sz="2000" b="1"/>
            </a:br>
            <a:br>
              <a:rPr lang="en-GB" altLang="en-US" sz="2000" b="1"/>
            </a:br>
            <a:r>
              <a:rPr lang="en-GB" altLang="en-US" sz="2000" b="1"/>
              <a:t>Collagen type II</a:t>
            </a:r>
            <a:br>
              <a:rPr lang="en-GB" altLang="en-US" sz="2000" b="1"/>
            </a:br>
            <a:r>
              <a:rPr lang="en-GB" altLang="en-US" sz="2000" b="1"/>
              <a:t>i)have a diameter &lt;80nm</a:t>
            </a:r>
            <a:br>
              <a:rPr lang="en-GB" altLang="en-US" sz="2000" b="1"/>
            </a:br>
            <a:r>
              <a:rPr lang="en-GB" altLang="en-US" sz="2000" b="1"/>
              <a:t>ii)found in invertiberal discs and hyaline cartilage.</a:t>
            </a:r>
            <a:br>
              <a:rPr lang="en-GB" altLang="en-US" sz="2000" b="1"/>
            </a:br>
            <a:br>
              <a:rPr lang="en-GB" altLang="en-US" sz="2000" b="1"/>
            </a:br>
            <a:r>
              <a:rPr lang="en-GB" altLang="en-US" sz="2000" b="1"/>
              <a:t>Collagen type III </a:t>
            </a:r>
            <a:br>
              <a:rPr lang="en-GB" altLang="en-US" sz="2000" b="1"/>
            </a:br>
            <a:r>
              <a:rPr lang="en-GB" altLang="en-US" sz="2000" b="1"/>
              <a:t>i)Found in spleen, muscle, and aorta.</a:t>
            </a:r>
            <a:br>
              <a:rPr lang="en-GB" altLang="en-US" sz="2000" b="1"/>
            </a:br>
            <a:br>
              <a:rPr lang="en-GB" altLang="en-US" sz="2000" b="1"/>
            </a:br>
            <a:r>
              <a:rPr lang="en-GB" altLang="en-US" sz="2000" b="1"/>
              <a:t>Collagen type IV</a:t>
            </a:r>
            <a:br>
              <a:rPr lang="en-GB" altLang="en-US" sz="2000" b="1"/>
            </a:br>
            <a:r>
              <a:rPr lang="en-GB" altLang="en-US" sz="2000" b="1"/>
              <a:t>Found around different types of the basement membranes and muscles. </a:t>
            </a:r>
            <a:br>
              <a:rPr lang="en-GB" altLang="en-US" sz="2000" b="1"/>
            </a:br>
            <a:br>
              <a:rPr lang="en-GB" altLang="en-US" sz="2000" b="1"/>
            </a:br>
            <a:r>
              <a:rPr lang="en-GB" altLang="en-US" sz="2000" b="1"/>
              <a:t>Collagen type V</a:t>
            </a:r>
            <a:br>
              <a:rPr lang="en-GB" altLang="en-US" sz="2000" b="1"/>
            </a:br>
            <a:r>
              <a:rPr lang="en-GB" altLang="en-US" sz="2000" b="1"/>
              <a:t>It is found in embryonic cell cultures and the basement membranes.</a:t>
            </a:r>
            <a:br>
              <a:rPr lang="en-GB" altLang="en-US" sz="2000" b="1"/>
            </a:br>
            <a:br>
              <a:rPr lang="en-GB" altLang="en-US" sz="2000" b="1"/>
            </a:br>
            <a:r>
              <a:rPr lang="en-GB" altLang="en-US" sz="2000" b="1"/>
              <a:t>Collagen type VI </a:t>
            </a:r>
            <a:br>
              <a:rPr lang="en-GB" altLang="en-US" sz="2000" b="1"/>
            </a:br>
            <a:r>
              <a:rPr lang="en-GB" altLang="en-US" sz="2000" b="1"/>
              <a:t>It is found in muscle and skin.</a:t>
            </a:r>
            <a:br>
              <a:rPr lang="en-GB" altLang="en-US" sz="2000" b="1"/>
            </a:br>
            <a:br>
              <a:rPr lang="en-GB" altLang="en-US" sz="2000" b="1"/>
            </a:br>
            <a:br>
              <a:rPr lang="en-GB" altLang="en-US" sz="2000" b="1"/>
            </a:br>
            <a:endParaRPr lang="ru-RU" altLang="en-US" sz="2000" b="1"/>
          </a:p>
        </p:txBody>
      </p:sp>
      <p:sp>
        <p:nvSpPr>
          <p:cNvPr id="4" name="Rectangle 3">
            <a:extLst>
              <a:ext uri="{FF2B5EF4-FFF2-40B4-BE49-F238E27FC236}">
                <a16:creationId xmlns:a16="http://schemas.microsoft.com/office/drawing/2014/main" id="{D9AFCA9B-C94D-CD38-C3FF-32E685C305AF}"/>
              </a:ext>
            </a:extLst>
          </p:cNvPr>
          <p:cNvSpPr/>
          <p:nvPr/>
        </p:nvSpPr>
        <p:spPr>
          <a:xfrm>
            <a:off x="223838" y="85725"/>
            <a:ext cx="2824162" cy="523875"/>
          </a:xfrm>
          <a:prstGeom prst="rect">
            <a:avLst/>
          </a:prstGeom>
        </p:spPr>
        <p:txBody>
          <a:bodyPr wrap="none">
            <a:spAutoFit/>
          </a:bodyPr>
          <a:lstStyle/>
          <a:p>
            <a:pPr>
              <a:defRPr/>
            </a:pPr>
            <a:r>
              <a:rPr lang="en-GB" sz="2800" b="1" dirty="0">
                <a:solidFill>
                  <a:srgbClr val="FF0000"/>
                </a:solidFill>
                <a:latin typeface="+mn-lt"/>
              </a:rPr>
              <a:t>Types of collagen</a:t>
            </a:r>
            <a:r>
              <a:rPr lang="ru-RU" sz="2800" b="1" dirty="0">
                <a:solidFill>
                  <a:srgbClr val="FF0000"/>
                </a:solidFill>
                <a:latin typeface="+mn-lt"/>
              </a:rPr>
              <a:t> </a:t>
            </a:r>
            <a:endParaRPr lang="en-US" sz="2800" dirty="0">
              <a:solidFill>
                <a:srgbClr val="FF0000"/>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5341FC5-C662-D099-B66A-F8A090E813AE}"/>
              </a:ext>
            </a:extLst>
          </p:cNvPr>
          <p:cNvSpPr>
            <a:spLocks noGrp="1" noChangeArrowheads="1"/>
          </p:cNvSpPr>
          <p:nvPr>
            <p:ph type="title"/>
          </p:nvPr>
        </p:nvSpPr>
        <p:spPr>
          <a:xfrm>
            <a:off x="76200" y="9525"/>
            <a:ext cx="8839200" cy="523875"/>
          </a:xfrm>
          <a:noFill/>
        </p:spPr>
        <p:txBody>
          <a:bodyPr>
            <a:spAutoFit/>
          </a:bodyPr>
          <a:lstStyle/>
          <a:p>
            <a:pPr algn="l" eaLnBrk="1" hangingPunct="1"/>
            <a:r>
              <a:rPr lang="en-US" altLang="en-US" sz="2800" b="1">
                <a:solidFill>
                  <a:srgbClr val="FF0000"/>
                </a:solidFill>
              </a:rPr>
              <a:t>Collagen Amino Acid Composition</a:t>
            </a:r>
            <a:endParaRPr lang="en-AU" altLang="en-US" sz="2800" b="1">
              <a:solidFill>
                <a:srgbClr val="FF0000"/>
              </a:solidFill>
            </a:endParaRPr>
          </a:p>
        </p:txBody>
      </p:sp>
      <p:sp>
        <p:nvSpPr>
          <p:cNvPr id="10243" name="Rectangle 3">
            <a:extLst>
              <a:ext uri="{FF2B5EF4-FFF2-40B4-BE49-F238E27FC236}">
                <a16:creationId xmlns:a16="http://schemas.microsoft.com/office/drawing/2014/main" id="{A7F780E8-29A9-8AFF-5197-B57BF941B18B}"/>
              </a:ext>
            </a:extLst>
          </p:cNvPr>
          <p:cNvSpPr>
            <a:spLocks noChangeArrowheads="1"/>
          </p:cNvSpPr>
          <p:nvPr/>
        </p:nvSpPr>
        <p:spPr bwMode="auto">
          <a:xfrm>
            <a:off x="228600" y="2562225"/>
            <a:ext cx="5715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Tx/>
              <a:buChar char="•"/>
            </a:pPr>
            <a:r>
              <a:rPr lang="en-US" altLang="en-US" sz="2000" b="1"/>
              <a:t>Many modified amino acids are present: </a:t>
            </a:r>
          </a:p>
          <a:p>
            <a:pPr lvl="1" algn="just" eaLnBrk="1" hangingPunct="1">
              <a:buFontTx/>
              <a:buChar char="–"/>
            </a:pPr>
            <a:r>
              <a:rPr lang="en-US" altLang="en-US" sz="2000" b="1"/>
              <a:t>4-hydroxyproline </a:t>
            </a:r>
          </a:p>
          <a:p>
            <a:pPr lvl="1" algn="just" eaLnBrk="1" hangingPunct="1">
              <a:buFontTx/>
              <a:buChar char="–"/>
            </a:pPr>
            <a:r>
              <a:rPr lang="en-US" altLang="en-US" sz="2000" b="1"/>
              <a:t>3-hydroxyproline </a:t>
            </a:r>
          </a:p>
          <a:p>
            <a:pPr lvl="1" algn="just" eaLnBrk="1" hangingPunct="1">
              <a:buFontTx/>
              <a:buChar char="–"/>
            </a:pPr>
            <a:r>
              <a:rPr lang="en-US" altLang="en-US" sz="2000" b="1"/>
              <a:t>5-hydroxylysine  </a:t>
            </a:r>
          </a:p>
        </p:txBody>
      </p:sp>
      <p:sp>
        <p:nvSpPr>
          <p:cNvPr id="8" name="Rectangle 4">
            <a:extLst>
              <a:ext uri="{FF2B5EF4-FFF2-40B4-BE49-F238E27FC236}">
                <a16:creationId xmlns:a16="http://schemas.microsoft.com/office/drawing/2014/main" id="{979350F7-CBB2-2796-B9E6-1953CD082096}"/>
              </a:ext>
            </a:extLst>
          </p:cNvPr>
          <p:cNvSpPr txBox="1">
            <a:spLocks noChangeArrowheads="1"/>
          </p:cNvSpPr>
          <p:nvPr/>
        </p:nvSpPr>
        <p:spPr bwMode="auto">
          <a:xfrm>
            <a:off x="533400" y="4572000"/>
            <a:ext cx="3178175" cy="1981200"/>
          </a:xfrm>
          <a:prstGeom prst="rect">
            <a:avLst/>
          </a:prstGeom>
          <a:noFill/>
          <a:ln w="9525">
            <a:noFill/>
            <a:miter lim="800000"/>
            <a:headEnd/>
            <a:tailEnd/>
          </a:ln>
        </p:spPr>
        <p:txBody>
          <a:bodyPr/>
          <a:lstStyle/>
          <a:p>
            <a:pPr marL="342900" indent="-342900" algn="just" eaLnBrk="0" hangingPunct="0">
              <a:defRPr/>
            </a:pPr>
            <a:r>
              <a:rPr lang="en-US" sz="2000" b="1" dirty="0">
                <a:latin typeface="+mn-lt"/>
                <a:cs typeface="+mn-cs"/>
              </a:rPr>
              <a:t>The structural features of collagen ranges from the amino acid sequence, </a:t>
            </a:r>
            <a:r>
              <a:rPr lang="en-US" sz="2000" b="1" dirty="0" err="1">
                <a:latin typeface="+mn-lt"/>
                <a:cs typeface="+mn-cs"/>
              </a:rPr>
              <a:t>tropocollagen</a:t>
            </a:r>
            <a:r>
              <a:rPr lang="en-US" sz="2000" b="1" dirty="0">
                <a:latin typeface="+mn-lt"/>
                <a:cs typeface="+mn-cs"/>
              </a:rPr>
              <a:t> molecules, collagen fibrils to collagen fibers.</a:t>
            </a:r>
            <a:endParaRPr lang="ru-RU" sz="2000" b="1" dirty="0">
              <a:latin typeface="+mn-lt"/>
              <a:cs typeface="+mn-cs"/>
            </a:endParaRPr>
          </a:p>
          <a:p>
            <a:pPr marL="342900" indent="-342900" algn="just" eaLnBrk="0" hangingPunct="0">
              <a:spcBef>
                <a:spcPct val="20000"/>
              </a:spcBef>
              <a:defRPr/>
            </a:pPr>
            <a:endParaRPr lang="ru-RU" sz="2000" dirty="0">
              <a:latin typeface="+mn-lt"/>
              <a:cs typeface="+mn-cs"/>
            </a:endParaRPr>
          </a:p>
        </p:txBody>
      </p:sp>
      <p:pic>
        <p:nvPicPr>
          <p:cNvPr id="10245" name="Picture 3">
            <a:extLst>
              <a:ext uri="{FF2B5EF4-FFF2-40B4-BE49-F238E27FC236}">
                <a16:creationId xmlns:a16="http://schemas.microsoft.com/office/drawing/2014/main" id="{8E859536-5F45-7F59-3C73-F6864520E3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489200"/>
            <a:ext cx="3886200" cy="398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a:extLst>
              <a:ext uri="{FF2B5EF4-FFF2-40B4-BE49-F238E27FC236}">
                <a16:creationId xmlns:a16="http://schemas.microsoft.com/office/drawing/2014/main" id="{918F6589-CF44-7653-E2CD-ADEC6741F557}"/>
              </a:ext>
            </a:extLst>
          </p:cNvPr>
          <p:cNvSpPr txBox="1">
            <a:spLocks noChangeArrowheads="1"/>
          </p:cNvSpPr>
          <p:nvPr/>
        </p:nvSpPr>
        <p:spPr bwMode="auto">
          <a:xfrm>
            <a:off x="-381000" y="3856038"/>
            <a:ext cx="5943600" cy="944562"/>
          </a:xfrm>
          <a:prstGeom prst="rect">
            <a:avLst/>
          </a:prstGeom>
          <a:noFill/>
          <a:ln w="9525">
            <a:noFill/>
            <a:miter lim="800000"/>
            <a:headEnd/>
            <a:tailEnd/>
          </a:ln>
        </p:spPr>
        <p:txBody>
          <a:bodyPr anchor="ctr"/>
          <a:lstStyle/>
          <a:p>
            <a:pPr algn="ctr" eaLnBrk="0" hangingPunct="0">
              <a:defRPr/>
            </a:pPr>
            <a:r>
              <a:rPr lang="en-US" sz="2400" b="1" u="sng" dirty="0">
                <a:solidFill>
                  <a:srgbClr val="FF0000"/>
                </a:solidFill>
                <a:latin typeface="+mn-lt"/>
                <a:ea typeface="+mj-ea"/>
                <a:cs typeface="+mj-cs"/>
              </a:rPr>
              <a:t>The hierarchical design of collagen.</a:t>
            </a:r>
            <a:endParaRPr lang="ru-RU" sz="2400" b="1" u="sng" dirty="0">
              <a:solidFill>
                <a:srgbClr val="FF0000"/>
              </a:solidFill>
              <a:latin typeface="+mn-lt"/>
              <a:ea typeface="+mj-ea"/>
              <a:cs typeface="+mj-cs"/>
            </a:endParaRPr>
          </a:p>
        </p:txBody>
      </p:sp>
      <p:sp>
        <p:nvSpPr>
          <p:cNvPr id="10247" name="Rectangle 6">
            <a:extLst>
              <a:ext uri="{FF2B5EF4-FFF2-40B4-BE49-F238E27FC236}">
                <a16:creationId xmlns:a16="http://schemas.microsoft.com/office/drawing/2014/main" id="{1747EDA2-E666-C057-056F-00262C03BBB1}"/>
              </a:ext>
            </a:extLst>
          </p:cNvPr>
          <p:cNvSpPr>
            <a:spLocks noChangeArrowheads="1"/>
          </p:cNvSpPr>
          <p:nvPr/>
        </p:nvSpPr>
        <p:spPr bwMode="auto">
          <a:xfrm>
            <a:off x="381000" y="685800"/>
            <a:ext cx="82296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Tx/>
              <a:buChar char="•"/>
            </a:pPr>
            <a:r>
              <a:rPr lang="en-US" altLang="en-US" sz="2000" b="1"/>
              <a:t>Nearly one residue out of three is Gly </a:t>
            </a:r>
          </a:p>
          <a:p>
            <a:pPr algn="just" eaLnBrk="1" hangingPunct="1">
              <a:buFontTx/>
              <a:buChar char="•"/>
            </a:pPr>
            <a:r>
              <a:rPr lang="en-US" altLang="en-US" sz="2000" b="1"/>
              <a:t>Proline content is unusually high</a:t>
            </a:r>
          </a:p>
          <a:p>
            <a:pPr algn="just" eaLnBrk="1" hangingPunct="1">
              <a:buFontTx/>
              <a:buChar char="•"/>
            </a:pPr>
            <a:r>
              <a:rPr lang="en-AU" altLang="en-US" sz="2000" b="1"/>
              <a:t>Proline facilitates the formation of the helical conformation of each α-chain because its ring structure causes "kinks" in the peptide chain.</a:t>
            </a:r>
            <a:r>
              <a:rPr lang="en-US" altLang="en-US" sz="2000" b="1"/>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AE20F4E-02B8-0250-0A93-EA23038A6342}"/>
              </a:ext>
            </a:extLst>
          </p:cNvPr>
          <p:cNvSpPr>
            <a:spLocks noGrp="1" noChangeArrowheads="1"/>
          </p:cNvSpPr>
          <p:nvPr>
            <p:ph type="title"/>
          </p:nvPr>
        </p:nvSpPr>
        <p:spPr>
          <a:xfrm>
            <a:off x="304800" y="381000"/>
            <a:ext cx="8229600" cy="1143000"/>
          </a:xfrm>
        </p:spPr>
        <p:txBody>
          <a:bodyPr/>
          <a:lstStyle/>
          <a:p>
            <a:pPr algn="just">
              <a:defRPr/>
            </a:pPr>
            <a:r>
              <a:rPr lang="ru-RU" sz="2000" b="1" dirty="0">
                <a:latin typeface="+mn-lt"/>
              </a:rPr>
              <a:t>Elastin is a protein in connective tissue that is elastic and allows many tissues in the body </a:t>
            </a:r>
            <a:r>
              <a:rPr lang="ru-RU" sz="2000" b="1" dirty="0">
                <a:solidFill>
                  <a:srgbClr val="FF0000"/>
                </a:solidFill>
                <a:latin typeface="+mn-lt"/>
              </a:rPr>
              <a:t>to resume their shape </a:t>
            </a:r>
            <a:r>
              <a:rPr lang="ru-RU" sz="2000" b="1" dirty="0">
                <a:latin typeface="+mn-lt"/>
              </a:rPr>
              <a:t>after stretching or contracting. </a:t>
            </a:r>
          </a:p>
        </p:txBody>
      </p:sp>
      <p:sp>
        <p:nvSpPr>
          <p:cNvPr id="11267" name="Rectangle 4">
            <a:extLst>
              <a:ext uri="{FF2B5EF4-FFF2-40B4-BE49-F238E27FC236}">
                <a16:creationId xmlns:a16="http://schemas.microsoft.com/office/drawing/2014/main" id="{6C5EB6FE-49F4-51E1-DFC0-4F931052FD4E}"/>
              </a:ext>
            </a:extLst>
          </p:cNvPr>
          <p:cNvSpPr>
            <a:spLocks noGrp="1" noChangeArrowheads="1"/>
          </p:cNvSpPr>
          <p:nvPr>
            <p:ph type="body" sz="half" idx="2"/>
          </p:nvPr>
        </p:nvSpPr>
        <p:spPr>
          <a:xfrm>
            <a:off x="0" y="1447800"/>
            <a:ext cx="8382000" cy="1427163"/>
          </a:xfrm>
        </p:spPr>
        <p:txBody>
          <a:bodyPr/>
          <a:lstStyle/>
          <a:p>
            <a:pPr algn="just">
              <a:buFont typeface="Wingdings" panose="05000000000000000000" pitchFamily="2" charset="2"/>
              <a:buChar char="ü"/>
            </a:pPr>
            <a:r>
              <a:rPr lang="ru-RU" altLang="en-US" sz="2000" b="1"/>
              <a:t>Elastin serves an important function in arteries and is particularly abundant in large elastic blood vessels such as the aorta. Elastin is also very important in the lungs, elastic ligaments, the skin, the bladder, elastic cartilage</a:t>
            </a:r>
            <a:r>
              <a:rPr lang="en-US" altLang="en-US" sz="2000" b="1"/>
              <a:t>.</a:t>
            </a:r>
            <a:r>
              <a:rPr lang="ru-RU" altLang="en-US" sz="2000" b="1"/>
              <a:t> </a:t>
            </a:r>
          </a:p>
        </p:txBody>
      </p:sp>
      <p:sp>
        <p:nvSpPr>
          <p:cNvPr id="6" name="Rectangle 2">
            <a:extLst>
              <a:ext uri="{FF2B5EF4-FFF2-40B4-BE49-F238E27FC236}">
                <a16:creationId xmlns:a16="http://schemas.microsoft.com/office/drawing/2014/main" id="{8B3DBC0F-FAE1-ED95-DBAB-B4784CAC8EBF}"/>
              </a:ext>
            </a:extLst>
          </p:cNvPr>
          <p:cNvSpPr txBox="1">
            <a:spLocks noChangeArrowheads="1"/>
          </p:cNvSpPr>
          <p:nvPr/>
        </p:nvSpPr>
        <p:spPr bwMode="auto">
          <a:xfrm>
            <a:off x="0" y="2819400"/>
            <a:ext cx="8229600" cy="685800"/>
          </a:xfrm>
          <a:prstGeom prst="rect">
            <a:avLst/>
          </a:prstGeom>
          <a:noFill/>
          <a:ln w="9525">
            <a:noFill/>
            <a:miter lim="800000"/>
            <a:headEnd/>
            <a:tailEnd/>
          </a:ln>
        </p:spPr>
        <p:txBody>
          <a:bodyPr/>
          <a:lstStyle/>
          <a:p>
            <a:pPr marL="342900" indent="-342900" algn="just" eaLnBrk="0" hangingPunct="0">
              <a:lnSpc>
                <a:spcPct val="80000"/>
              </a:lnSpc>
              <a:spcBef>
                <a:spcPct val="20000"/>
              </a:spcBef>
              <a:buFont typeface="Wingdings" pitchFamily="2" charset="2"/>
              <a:buChar char="ü"/>
              <a:defRPr/>
            </a:pPr>
            <a:r>
              <a:rPr lang="ru-RU" sz="2000" b="1" dirty="0">
                <a:latin typeface="+mn-lt"/>
                <a:cs typeface="+mn-cs"/>
              </a:rPr>
              <a:t>Elastin is primarily composed of the amino acids</a:t>
            </a:r>
            <a:r>
              <a:rPr lang="ru-RU" sz="2000" b="1" dirty="0">
                <a:solidFill>
                  <a:srgbClr val="FF0000"/>
                </a:solidFill>
                <a:latin typeface="+mn-lt"/>
                <a:cs typeface="+mn-cs"/>
              </a:rPr>
              <a:t> glycine, valine, alanine, and proline</a:t>
            </a:r>
            <a:r>
              <a:rPr lang="ru-RU" sz="2000" b="1" dirty="0">
                <a:latin typeface="+mn-lt"/>
                <a:cs typeface="+mn-cs"/>
              </a:rPr>
              <a:t>. </a:t>
            </a:r>
          </a:p>
          <a:p>
            <a:pPr marL="342900" indent="-342900" algn="just" eaLnBrk="0" hangingPunct="0">
              <a:lnSpc>
                <a:spcPct val="80000"/>
              </a:lnSpc>
              <a:spcBef>
                <a:spcPct val="20000"/>
              </a:spcBef>
              <a:defRPr/>
            </a:pPr>
            <a:endParaRPr lang="en-US" sz="2000" b="1" dirty="0">
              <a:latin typeface="+mn-lt"/>
              <a:cs typeface="+mn-cs"/>
            </a:endParaRPr>
          </a:p>
        </p:txBody>
      </p:sp>
      <p:sp>
        <p:nvSpPr>
          <p:cNvPr id="7" name="Rectangle 6">
            <a:extLst>
              <a:ext uri="{FF2B5EF4-FFF2-40B4-BE49-F238E27FC236}">
                <a16:creationId xmlns:a16="http://schemas.microsoft.com/office/drawing/2014/main" id="{B64CE7E4-EF35-3BBD-9222-A5CFBA0C78DC}"/>
              </a:ext>
            </a:extLst>
          </p:cNvPr>
          <p:cNvSpPr/>
          <p:nvPr/>
        </p:nvSpPr>
        <p:spPr>
          <a:xfrm>
            <a:off x="304800" y="76200"/>
            <a:ext cx="1309688" cy="584200"/>
          </a:xfrm>
          <a:prstGeom prst="rect">
            <a:avLst/>
          </a:prstGeom>
        </p:spPr>
        <p:txBody>
          <a:bodyPr wrap="none">
            <a:spAutoFit/>
          </a:bodyPr>
          <a:lstStyle/>
          <a:p>
            <a:pPr>
              <a:defRPr/>
            </a:pPr>
            <a:r>
              <a:rPr lang="en-US" sz="3200" b="1" dirty="0">
                <a:solidFill>
                  <a:srgbClr val="FF0000"/>
                </a:solidFill>
                <a:latin typeface="+mn-lt"/>
              </a:rPr>
              <a:t>E</a:t>
            </a:r>
            <a:r>
              <a:rPr lang="ru-RU" sz="3200" b="1" dirty="0">
                <a:solidFill>
                  <a:srgbClr val="FF0000"/>
                </a:solidFill>
                <a:latin typeface="+mn-lt"/>
              </a:rPr>
              <a:t>lastin</a:t>
            </a:r>
            <a:endParaRPr lang="en-US" sz="3200" b="1" dirty="0">
              <a:solidFill>
                <a:srgbClr val="FF0000"/>
              </a:solidFill>
              <a:latin typeface="+mn-lt"/>
            </a:endParaRPr>
          </a:p>
        </p:txBody>
      </p:sp>
      <p:sp>
        <p:nvSpPr>
          <p:cNvPr id="8" name="Rectangle 4">
            <a:extLst>
              <a:ext uri="{FF2B5EF4-FFF2-40B4-BE49-F238E27FC236}">
                <a16:creationId xmlns:a16="http://schemas.microsoft.com/office/drawing/2014/main" id="{45415C1B-C90C-4792-1A21-9DF1B01CCE69}"/>
              </a:ext>
            </a:extLst>
          </p:cNvPr>
          <p:cNvSpPr txBox="1">
            <a:spLocks noChangeArrowheads="1"/>
          </p:cNvSpPr>
          <p:nvPr/>
        </p:nvSpPr>
        <p:spPr bwMode="auto">
          <a:xfrm>
            <a:off x="0" y="3767138"/>
            <a:ext cx="4648200" cy="3548062"/>
          </a:xfrm>
          <a:prstGeom prst="rect">
            <a:avLst/>
          </a:prstGeom>
          <a:noFill/>
          <a:ln w="9525">
            <a:noFill/>
            <a:miter lim="800000"/>
            <a:headEnd/>
            <a:tailEnd/>
          </a:ln>
        </p:spPr>
        <p:txBody>
          <a:bodyPr/>
          <a:lstStyle/>
          <a:p>
            <a:pPr marL="342900" indent="-342900" algn="just" eaLnBrk="0" hangingPunct="0">
              <a:lnSpc>
                <a:spcPct val="90000"/>
              </a:lnSpc>
              <a:spcBef>
                <a:spcPct val="20000"/>
              </a:spcBef>
              <a:buFont typeface="Wingdings" pitchFamily="2" charset="2"/>
              <a:buChar char="ü"/>
              <a:defRPr/>
            </a:pPr>
            <a:r>
              <a:rPr lang="ru-RU" sz="2000" b="1" dirty="0">
                <a:latin typeface="+mn-lt"/>
                <a:cs typeface="+mn-cs"/>
              </a:rPr>
              <a:t>Elastin polypeptide chains </a:t>
            </a:r>
            <a:r>
              <a:rPr lang="ru-RU" sz="2000" b="1" dirty="0">
                <a:solidFill>
                  <a:srgbClr val="FF0000"/>
                </a:solidFill>
                <a:latin typeface="+mn-lt"/>
                <a:cs typeface="+mn-cs"/>
              </a:rPr>
              <a:t>are cross-linked together</a:t>
            </a:r>
            <a:r>
              <a:rPr lang="ru-RU" sz="2000" b="1" dirty="0">
                <a:latin typeface="+mn-lt"/>
                <a:cs typeface="+mn-cs"/>
              </a:rPr>
              <a:t> to form rubberlike, elastic fibers. </a:t>
            </a:r>
            <a:endParaRPr lang="en-US" sz="2000" b="1" dirty="0">
              <a:latin typeface="+mn-lt"/>
              <a:cs typeface="+mn-cs"/>
            </a:endParaRPr>
          </a:p>
          <a:p>
            <a:pPr marL="342900" indent="-342900" algn="just" eaLnBrk="0" hangingPunct="0">
              <a:lnSpc>
                <a:spcPct val="90000"/>
              </a:lnSpc>
              <a:spcBef>
                <a:spcPct val="20000"/>
              </a:spcBef>
              <a:buFont typeface="Wingdings" pitchFamily="2" charset="2"/>
              <a:buChar char="ü"/>
              <a:defRPr/>
            </a:pPr>
            <a:r>
              <a:rPr lang="ru-RU" sz="2000" b="1" dirty="0">
                <a:latin typeface="+mn-lt"/>
                <a:cs typeface="+mn-cs"/>
              </a:rPr>
              <a:t>Each elastin molecule </a:t>
            </a:r>
            <a:r>
              <a:rPr lang="ru-RU" sz="2000" b="1" dirty="0">
                <a:solidFill>
                  <a:srgbClr val="FF0000"/>
                </a:solidFill>
                <a:latin typeface="+mn-lt"/>
                <a:cs typeface="+mn-cs"/>
              </a:rPr>
              <a:t>uncoils </a:t>
            </a:r>
            <a:r>
              <a:rPr lang="ru-RU" sz="2000" b="1" dirty="0">
                <a:latin typeface="+mn-lt"/>
                <a:cs typeface="+mn-cs"/>
              </a:rPr>
              <a:t>into a more extended conformation when the fiber </a:t>
            </a:r>
            <a:r>
              <a:rPr lang="ru-RU" sz="2000" b="1" dirty="0">
                <a:solidFill>
                  <a:srgbClr val="FF0000"/>
                </a:solidFill>
                <a:latin typeface="+mn-lt"/>
                <a:cs typeface="+mn-cs"/>
              </a:rPr>
              <a:t>is </a:t>
            </a:r>
            <a:r>
              <a:rPr lang="en-US" sz="2000" b="1" dirty="0">
                <a:solidFill>
                  <a:srgbClr val="FF0000"/>
                </a:solidFill>
                <a:latin typeface="+mn-lt"/>
                <a:cs typeface="+mn-cs"/>
              </a:rPr>
              <a:t>s</a:t>
            </a:r>
            <a:r>
              <a:rPr lang="ru-RU" sz="2000" b="1" dirty="0">
                <a:solidFill>
                  <a:srgbClr val="FF0000"/>
                </a:solidFill>
                <a:latin typeface="+mn-lt"/>
                <a:cs typeface="+mn-cs"/>
              </a:rPr>
              <a:t>tretched </a:t>
            </a:r>
            <a:r>
              <a:rPr lang="ru-RU" sz="2000" b="1" dirty="0">
                <a:latin typeface="+mn-lt"/>
                <a:cs typeface="+mn-cs"/>
              </a:rPr>
              <a:t>and recoils spontaneously as soon as the stretching force is relaxed. </a:t>
            </a:r>
          </a:p>
        </p:txBody>
      </p:sp>
      <p:pic>
        <p:nvPicPr>
          <p:cNvPr id="11271" name="Picture 2" descr="http://helpfromthedoctor.com/blog/wp-content/uploads/2010/07/elastin.jpg">
            <a:extLst>
              <a:ext uri="{FF2B5EF4-FFF2-40B4-BE49-F238E27FC236}">
                <a16:creationId xmlns:a16="http://schemas.microsoft.com/office/drawing/2014/main" id="{2B007C07-2D41-D78D-5D54-0FA68039E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151188"/>
            <a:ext cx="398145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TotalTime>
  <Words>1182</Words>
  <Application>Microsoft Office PowerPoint</Application>
  <PresentationFormat>On-screen Show (4:3)</PresentationFormat>
  <Paragraphs>128</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Proteoglycans</vt:lpstr>
      <vt:lpstr>PowerPoint Presentation</vt:lpstr>
      <vt:lpstr>PowerPoint Presentation</vt:lpstr>
      <vt:lpstr>Structure of collagen</vt:lpstr>
      <vt:lpstr>PowerPoint Presentation</vt:lpstr>
      <vt:lpstr>Collagen Amino Acid Composition</vt:lpstr>
      <vt:lpstr>Elastin is a protein in connective tissue that is elastic and allows many tissues in the body to resume their shape after stretching or contracting.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MSS</dc:title>
  <dc:creator>Sameeh Al-Sarayreh</dc:creator>
  <cp:lastModifiedBy>razanemad852@gmail.com</cp:lastModifiedBy>
  <cp:revision>331</cp:revision>
  <dcterms:created xsi:type="dcterms:W3CDTF">2010-12-25T18:51:50Z</dcterms:created>
  <dcterms:modified xsi:type="dcterms:W3CDTF">2023-03-02T07:32:31Z</dcterms:modified>
</cp:coreProperties>
</file>